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0" r:id="rId4"/>
    <p:sldId id="261" r:id="rId5"/>
    <p:sldId id="259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1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611188" y="0"/>
            <a:ext cx="9140825" cy="6851650"/>
            <a:chOff x="0" y="4"/>
            <a:chExt cx="5758" cy="4316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0" y="1161"/>
              <a:ext cx="5758" cy="3159"/>
              <a:chOff x="0" y="1161"/>
              <a:chExt cx="5758" cy="3159"/>
            </a:xfrm>
          </p:grpSpPr>
          <p:sp>
            <p:nvSpPr>
              <p:cNvPr id="16" name="Freeform 4"/>
              <p:cNvSpPr>
                <a:spLocks/>
              </p:cNvSpPr>
              <p:nvPr/>
            </p:nvSpPr>
            <p:spPr bwMode="hidden">
              <a:xfrm>
                <a:off x="558" y="1161"/>
                <a:ext cx="5200" cy="3159"/>
              </a:xfrm>
              <a:custGeom>
                <a:avLst/>
                <a:gdLst/>
                <a:ahLst/>
                <a:cxnLst>
                  <a:cxn ang="0">
                    <a:pos x="0" y="3159"/>
                  </a:cxn>
                  <a:cxn ang="0">
                    <a:pos x="5184" y="3159"/>
                  </a:cxn>
                  <a:cxn ang="0">
                    <a:pos x="5184" y="0"/>
                  </a:cxn>
                  <a:cxn ang="0">
                    <a:pos x="0" y="0"/>
                  </a:cxn>
                  <a:cxn ang="0">
                    <a:pos x="0" y="3159"/>
                  </a:cxn>
                  <a:cxn ang="0">
                    <a:pos x="0" y="3159"/>
                  </a:cxn>
                </a:cxnLst>
                <a:rect l="0" t="0" r="r" b="b"/>
                <a:pathLst>
                  <a:path w="5184" h="3159">
                    <a:moveTo>
                      <a:pt x="0" y="3159"/>
                    </a:moveTo>
                    <a:lnTo>
                      <a:pt x="5184" y="3159"/>
                    </a:lnTo>
                    <a:lnTo>
                      <a:pt x="5184" y="0"/>
                    </a:lnTo>
                    <a:lnTo>
                      <a:pt x="0" y="0"/>
                    </a:lnTo>
                    <a:lnTo>
                      <a:pt x="0" y="3159"/>
                    </a:lnTo>
                    <a:lnTo>
                      <a:pt x="0" y="3159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cs-CZ"/>
              </a:p>
            </p:txBody>
          </p:sp>
          <p:sp>
            <p:nvSpPr>
              <p:cNvPr id="17" name="Freeform 5"/>
              <p:cNvSpPr>
                <a:spLocks/>
              </p:cNvSpPr>
              <p:nvPr/>
            </p:nvSpPr>
            <p:spPr bwMode="hidden">
              <a:xfrm>
                <a:off x="0" y="1161"/>
                <a:ext cx="558" cy="315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159"/>
                  </a:cxn>
                  <a:cxn ang="0">
                    <a:pos x="556" y="3159"/>
                  </a:cxn>
                  <a:cxn ang="0">
                    <a:pos x="556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556" h="3159">
                    <a:moveTo>
                      <a:pt x="0" y="0"/>
                    </a:moveTo>
                    <a:lnTo>
                      <a:pt x="0" y="3159"/>
                    </a:lnTo>
                    <a:lnTo>
                      <a:pt x="556" y="3159"/>
                    </a:lnTo>
                    <a:lnTo>
                      <a:pt x="556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cs-CZ"/>
              </a:p>
            </p:txBody>
          </p:sp>
        </p:grpSp>
        <p:sp>
          <p:nvSpPr>
            <p:cNvPr id="6" name="Freeform 6"/>
            <p:cNvSpPr>
              <a:spLocks/>
            </p:cNvSpPr>
            <p:nvPr/>
          </p:nvSpPr>
          <p:spPr bwMode="ltGray">
            <a:xfrm>
              <a:off x="552" y="951"/>
              <a:ext cx="12" cy="4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20"/>
                </a:cxn>
                <a:cxn ang="0">
                  <a:pos x="12" y="42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" h="420">
                  <a:moveTo>
                    <a:pt x="0" y="0"/>
                  </a:moveTo>
                  <a:lnTo>
                    <a:pt x="0" y="420"/>
                  </a:lnTo>
                  <a:lnTo>
                    <a:pt x="12" y="42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hlink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ltGray">
            <a:xfrm>
              <a:off x="767" y="1155"/>
              <a:ext cx="252" cy="12"/>
            </a:xfrm>
            <a:custGeom>
              <a:avLst/>
              <a:gdLst/>
              <a:ahLst/>
              <a:cxnLst>
                <a:cxn ang="0">
                  <a:pos x="251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51" y="12"/>
                </a:cxn>
                <a:cxn ang="0">
                  <a:pos x="251" y="0"/>
                </a:cxn>
                <a:cxn ang="0">
                  <a:pos x="251" y="0"/>
                </a:cxn>
              </a:cxnLst>
              <a:rect l="0" t="0" r="r" b="b"/>
              <a:pathLst>
                <a:path w="251" h="12">
                  <a:moveTo>
                    <a:pt x="251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25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ltGray">
            <a:xfrm>
              <a:off x="0" y="1155"/>
              <a:ext cx="351" cy="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51" y="12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" h="12">
                  <a:moveTo>
                    <a:pt x="0" y="0"/>
                  </a:move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cs-CZ"/>
            </a:p>
          </p:txBody>
        </p:sp>
        <p:grpSp>
          <p:nvGrpSpPr>
            <p:cNvPr id="4" name="Group 9"/>
            <p:cNvGrpSpPr>
              <a:grpSpLocks/>
            </p:cNvGrpSpPr>
            <p:nvPr/>
          </p:nvGrpSpPr>
          <p:grpSpPr bwMode="auto">
            <a:xfrm>
              <a:off x="348" y="4"/>
              <a:ext cx="5410" cy="4316"/>
              <a:chOff x="348" y="4"/>
              <a:chExt cx="5410" cy="4316"/>
            </a:xfrm>
          </p:grpSpPr>
          <p:sp>
            <p:nvSpPr>
              <p:cNvPr id="10" name="Freeform 10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695"/>
                  </a:cxn>
                  <a:cxn ang="0">
                    <a:pos x="12" y="695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cs-CZ"/>
              </a:p>
            </p:txBody>
          </p:sp>
          <p:sp>
            <p:nvSpPr>
              <p:cNvPr id="11" name="Freeform 11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/>
                <a:ahLst/>
                <a:cxnLst>
                  <a:cxn ang="0">
                    <a:pos x="0" y="2697"/>
                  </a:cxn>
                  <a:cxn ang="0">
                    <a:pos x="12" y="2697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697"/>
                  </a:cxn>
                  <a:cxn ang="0">
                    <a:pos x="0" y="2697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cs-CZ"/>
              </a:p>
            </p:txBody>
          </p:sp>
          <p:sp>
            <p:nvSpPr>
              <p:cNvPr id="12" name="Freeform 12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/>
                <a:ahLst/>
                <a:cxnLst>
                  <a:cxn ang="0">
                    <a:pos x="4724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4724" y="12"/>
                  </a:cxn>
                  <a:cxn ang="0">
                    <a:pos x="4724" y="0"/>
                  </a:cxn>
                  <a:cxn ang="0">
                    <a:pos x="4724" y="0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cs-CZ"/>
              </a:p>
            </p:txBody>
          </p:sp>
          <p:sp>
            <p:nvSpPr>
              <p:cNvPr id="13" name="Freeform 13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/>
                <a:ahLst/>
                <a:cxnLst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0" y="252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cs-CZ"/>
              </a:p>
            </p:txBody>
          </p:sp>
          <p:sp>
            <p:nvSpPr>
              <p:cNvPr id="14" name="Freeform 14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cs-CZ"/>
              </a:p>
            </p:txBody>
          </p:sp>
          <p:sp>
            <p:nvSpPr>
              <p:cNvPr id="15" name="Freeform 15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18" y="12"/>
                  </a:cxn>
                  <a:cxn ang="0">
                    <a:pos x="41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cs-CZ"/>
              </a:p>
            </p:txBody>
          </p:sp>
        </p:grpSp>
      </p:grpSp>
      <p:sp>
        <p:nvSpPr>
          <p:cNvPr id="17424" name="Rectangle 16"/>
          <p:cNvSpPr>
            <a:spLocks noGrp="1" noChangeArrowheads="1"/>
          </p:cNvSpPr>
          <p:nvPr>
            <p:ph type="ctrTitle" sz="quarter"/>
          </p:nvPr>
        </p:nvSpPr>
        <p:spPr>
          <a:xfrm>
            <a:off x="1066800" y="1997075"/>
            <a:ext cx="7086600" cy="1431925"/>
          </a:xfrm>
        </p:spPr>
        <p:txBody>
          <a:bodyPr anchor="b"/>
          <a:lstStyle>
            <a:lvl1pPr>
              <a:defRPr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17425" name="Rectangle 1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066800" y="3886200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cs-CZ"/>
              <a:t>Klepnutím lze upravit styl předlohy podnadpisů.</a:t>
            </a: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9" name="Rectangle 1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B594AB-0F81-4504-8256-65AA6EE669E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9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04800"/>
            <a:ext cx="75438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6400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981200"/>
            <a:ext cx="7543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" name="Rectangle 18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1066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5" name="Rectangle 1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6" name="Rectangle 2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defRPr>
            </a:lvl1pPr>
          </a:lstStyle>
          <a:p>
            <a:pPr>
              <a:defRPr/>
            </a:pPr>
            <a:fld id="{9B26DD3E-EB99-42C3-BF72-A273DAE29EF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sgo.cz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olymedia.cz/" TargetMode="External"/><Relationship Id="rId2" Type="http://schemas.openxmlformats.org/officeDocument/2006/relationships/hyperlink" Target="http://www.sgo.cz/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slouka@sgo.cz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media.sgo.cz/web/opak_kinemat_kmitani/" TargetMode="External"/><Relationship Id="rId2" Type="http://schemas.openxmlformats.org/officeDocument/2006/relationships/hyperlink" Target="http://media.sgo.cz/ea/play.php?code=Rovnice%20s%20abs.%20hodnotou%201" TargetMode="Externa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media.sgo.cz/web/zamrzani-vody/" TargetMode="Externa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5661025"/>
            <a:ext cx="1655763" cy="10080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endParaRPr lang="cs-CZ" sz="1800" smtClean="0">
              <a:latin typeface="+mn-lt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cs-CZ" sz="1800" smtClean="0">
              <a:latin typeface="+mn-lt"/>
            </a:endParaRPr>
          </a:p>
          <a:p>
            <a:pPr algn="ctr" eaLnBrk="1" hangingPunct="1">
              <a:lnSpc>
                <a:spcPct val="90000"/>
              </a:lnSpc>
              <a:defRPr/>
            </a:pPr>
            <a:r>
              <a:rPr lang="cs-CZ" sz="1800" smtClean="0">
                <a:latin typeface="+mn-lt"/>
                <a:hlinkClick r:id="rId2"/>
              </a:rPr>
              <a:t>www.sgo.cz</a:t>
            </a:r>
            <a:endParaRPr lang="cs-CZ" sz="1800" smtClean="0">
              <a:latin typeface="+mn-lt"/>
            </a:endParaRPr>
          </a:p>
        </p:txBody>
      </p:sp>
      <p:sp>
        <p:nvSpPr>
          <p:cNvPr id="3075" name="Text Box 6"/>
          <p:cNvSpPr txBox="1">
            <a:spLocks noChangeArrowheads="1"/>
          </p:cNvSpPr>
          <p:nvPr/>
        </p:nvSpPr>
        <p:spPr bwMode="auto">
          <a:xfrm>
            <a:off x="1908175" y="2133600"/>
            <a:ext cx="59769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cs-CZ"/>
          </a:p>
        </p:txBody>
      </p:sp>
      <p:pic>
        <p:nvPicPr>
          <p:cNvPr id="3076" name="Picture 8" descr="medaile-mal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404813"/>
            <a:ext cx="1223963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2663825" y="981075"/>
            <a:ext cx="6480175" cy="446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cs-CZ" sz="6000" b="1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>
              <a:defRPr/>
            </a:pPr>
            <a:r>
              <a:rPr lang="cs-CZ" sz="4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Digitální vzdělávání</a:t>
            </a:r>
          </a:p>
          <a:p>
            <a:pPr>
              <a:defRPr/>
            </a:pPr>
            <a:r>
              <a:rPr lang="cs-CZ" sz="4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na Slovanském gymnáziu</a:t>
            </a:r>
          </a:p>
          <a:p>
            <a:pPr>
              <a:defRPr/>
            </a:pPr>
            <a:endParaRPr lang="cs-CZ" sz="48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>
              <a:defRPr/>
            </a:pPr>
            <a:r>
              <a:rPr lang="cs-CZ" sz="32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		RNDr. Radim </a:t>
            </a:r>
            <a:r>
              <a:rPr lang="cs-CZ" sz="3200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Slouka</a:t>
            </a:r>
            <a:endParaRPr lang="cs-CZ" sz="320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</p:spTree>
  </p:cSld>
  <p:clrMapOvr>
    <a:masterClrMapping/>
  </p:clrMapOvr>
  <p:transition advTm="10188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 sz="quarter"/>
          </p:nvPr>
        </p:nvSpPr>
        <p:spPr>
          <a:xfrm>
            <a:off x="1475656" y="404664"/>
            <a:ext cx="7086600" cy="1431925"/>
          </a:xfrm>
        </p:spPr>
        <p:txBody>
          <a:bodyPr/>
          <a:lstStyle/>
          <a:p>
            <a:r>
              <a:rPr lang="cs-CZ" b="0" dirty="0" smtClean="0">
                <a:solidFill>
                  <a:srgbClr val="FFC000"/>
                </a:solidFill>
              </a:rPr>
              <a:t>Závěr</a:t>
            </a:r>
            <a:endParaRPr lang="cs-CZ" b="0" dirty="0">
              <a:solidFill>
                <a:srgbClr val="FFC000"/>
              </a:solidFill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sz="quarter" idx="1"/>
          </p:nvPr>
        </p:nvSpPr>
        <p:spPr>
          <a:xfrm>
            <a:off x="1547664" y="1916832"/>
            <a:ext cx="6400800" cy="4464496"/>
          </a:xfrm>
        </p:spPr>
        <p:txBody>
          <a:bodyPr/>
          <a:lstStyle/>
          <a:p>
            <a:pPr marL="514350" indent="-514350"/>
            <a:r>
              <a:rPr lang="cs-CZ" sz="3000" dirty="0" smtClean="0"/>
              <a:t>Digitální vzdělávání je účinným prostředkem pro obohacení a kvalitativní změnu výuky.</a:t>
            </a:r>
          </a:p>
          <a:p>
            <a:pPr marL="514350" indent="-514350"/>
            <a:r>
              <a:rPr lang="cs-CZ" sz="3000" dirty="0" smtClean="0"/>
              <a:t>Správné užití nových nástrojů nepotlačuje, ale zvýrazňuje roli učitele.</a:t>
            </a:r>
          </a:p>
          <a:p>
            <a:pPr marL="514350" indent="-514350"/>
            <a:r>
              <a:rPr lang="cs-CZ" sz="3000" dirty="0" smtClean="0"/>
              <a:t>Vytváří prostor pro vzájemnou spolupráci učitelů, žáků </a:t>
            </a:r>
            <a:r>
              <a:rPr lang="cs-CZ" sz="3000" smtClean="0"/>
              <a:t>i rodičů.</a:t>
            </a:r>
            <a:endParaRPr lang="cs-CZ" sz="3000" dirty="0" smtClean="0"/>
          </a:p>
          <a:p>
            <a:pPr marL="514350" indent="-514350"/>
            <a:endParaRPr lang="cs-CZ" dirty="0" smtClean="0"/>
          </a:p>
          <a:p>
            <a:pPr marL="514350" indent="-514350">
              <a:buAutoNum type="arabicPeriod"/>
            </a:pPr>
            <a:endParaRPr lang="cs-CZ" dirty="0" smtClean="0"/>
          </a:p>
          <a:p>
            <a:pPr marL="514350" indent="-514350"/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 sz="quarter"/>
          </p:nvPr>
        </p:nvSpPr>
        <p:spPr>
          <a:xfrm>
            <a:off x="1475656" y="404664"/>
            <a:ext cx="7086600" cy="1431925"/>
          </a:xfrm>
        </p:spPr>
        <p:txBody>
          <a:bodyPr/>
          <a:lstStyle/>
          <a:p>
            <a:r>
              <a:rPr lang="cs-CZ" b="0" dirty="0" smtClean="0">
                <a:solidFill>
                  <a:srgbClr val="FFC000"/>
                </a:solidFill>
              </a:rPr>
              <a:t>Odkazy</a:t>
            </a:r>
            <a:endParaRPr lang="cs-CZ" b="0" dirty="0">
              <a:solidFill>
                <a:srgbClr val="FFC000"/>
              </a:solidFill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sz="quarter" idx="1"/>
          </p:nvPr>
        </p:nvSpPr>
        <p:spPr>
          <a:xfrm>
            <a:off x="1547664" y="2132856"/>
            <a:ext cx="6400800" cy="1752600"/>
          </a:xfrm>
        </p:spPr>
        <p:txBody>
          <a:bodyPr/>
          <a:lstStyle/>
          <a:p>
            <a:r>
              <a:rPr lang="cs-CZ" dirty="0" smtClean="0">
                <a:hlinkClick r:id="rId2"/>
              </a:rPr>
              <a:t>www.</a:t>
            </a:r>
            <a:r>
              <a:rPr lang="cs-CZ" dirty="0" err="1" smtClean="0">
                <a:hlinkClick r:id="rId2"/>
              </a:rPr>
              <a:t>sgo.cz</a:t>
            </a:r>
            <a:endParaRPr lang="cs-CZ" dirty="0" smtClean="0"/>
          </a:p>
          <a:p>
            <a:r>
              <a:rPr lang="cs-CZ" dirty="0" smtClean="0">
                <a:hlinkClick r:id="rId3"/>
              </a:rPr>
              <a:t>www.</a:t>
            </a:r>
            <a:r>
              <a:rPr lang="cs-CZ" dirty="0" err="1" smtClean="0">
                <a:hlinkClick r:id="rId3"/>
              </a:rPr>
              <a:t>polymedia.cz</a:t>
            </a:r>
            <a:endParaRPr lang="cs-CZ" dirty="0" smtClean="0"/>
          </a:p>
          <a:p>
            <a:r>
              <a:rPr lang="cs-CZ" dirty="0" err="1" smtClean="0">
                <a:hlinkClick r:id="rId4"/>
              </a:rPr>
              <a:t>slouka</a:t>
            </a:r>
            <a:r>
              <a:rPr lang="cs-CZ" dirty="0" smtClean="0">
                <a:hlinkClick r:id="rId4"/>
              </a:rPr>
              <a:t>@</a:t>
            </a:r>
            <a:r>
              <a:rPr lang="cs-CZ" dirty="0" err="1" smtClean="0">
                <a:hlinkClick r:id="rId4"/>
              </a:rPr>
              <a:t>sgo.cz</a:t>
            </a:r>
            <a:endParaRPr lang="cs-CZ" dirty="0" smtClean="0"/>
          </a:p>
          <a:p>
            <a:endParaRPr lang="cs-CZ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 sz="quarter"/>
          </p:nvPr>
        </p:nvSpPr>
        <p:spPr>
          <a:xfrm>
            <a:off x="1547664" y="332656"/>
            <a:ext cx="7086600" cy="1431925"/>
          </a:xfrm>
        </p:spPr>
        <p:txBody>
          <a:bodyPr/>
          <a:lstStyle/>
          <a:p>
            <a:r>
              <a:rPr lang="cs-CZ" b="0" dirty="0" smtClean="0">
                <a:solidFill>
                  <a:srgbClr val="FFC000"/>
                </a:solidFill>
              </a:rPr>
              <a:t>1. etapa (2003 – 2013)</a:t>
            </a:r>
            <a:endParaRPr lang="cs-CZ" b="0" dirty="0">
              <a:solidFill>
                <a:srgbClr val="FFC000"/>
              </a:solidFill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sz="quarter" idx="1"/>
          </p:nvPr>
        </p:nvSpPr>
        <p:spPr>
          <a:xfrm>
            <a:off x="1475656" y="2204864"/>
            <a:ext cx="6400800" cy="3433936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cs-CZ" sz="4000" dirty="0" smtClean="0"/>
              <a:t>Elektronicky zpracované výukové materiály</a:t>
            </a:r>
          </a:p>
          <a:p>
            <a:pPr marL="514350" indent="-514350">
              <a:buAutoNum type="arabicPeriod"/>
            </a:pPr>
            <a:r>
              <a:rPr lang="cs-CZ" sz="4000" dirty="0" smtClean="0"/>
              <a:t>E - </a:t>
            </a:r>
            <a:r>
              <a:rPr lang="cs-CZ" sz="4000" dirty="0" err="1" smtClean="0"/>
              <a:t>learning</a:t>
            </a:r>
            <a:endParaRPr lang="cs-CZ" sz="4000" dirty="0" smtClean="0"/>
          </a:p>
          <a:p>
            <a:pPr marL="514350" indent="-514350">
              <a:buAutoNum type="arabicPeriod"/>
            </a:pPr>
            <a:r>
              <a:rPr lang="cs-CZ" sz="4000" dirty="0" smtClean="0"/>
              <a:t>Šablony středních škol </a:t>
            </a:r>
            <a:endParaRPr lang="cs-CZ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 sz="quarter"/>
          </p:nvPr>
        </p:nvSpPr>
        <p:spPr>
          <a:xfrm>
            <a:off x="1547664" y="404664"/>
            <a:ext cx="7086600" cy="1440160"/>
          </a:xfrm>
        </p:spPr>
        <p:txBody>
          <a:bodyPr/>
          <a:lstStyle/>
          <a:p>
            <a:r>
              <a:rPr lang="cs-CZ" b="0" dirty="0" smtClean="0">
                <a:solidFill>
                  <a:srgbClr val="FFC000"/>
                </a:solidFill>
              </a:rPr>
              <a:t>Výhody</a:t>
            </a:r>
            <a:endParaRPr lang="cs-CZ" b="0" dirty="0">
              <a:solidFill>
                <a:srgbClr val="FFC000"/>
              </a:solidFill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sz="quarter" idx="1"/>
          </p:nvPr>
        </p:nvSpPr>
        <p:spPr>
          <a:xfrm>
            <a:off x="1475656" y="1844824"/>
            <a:ext cx="6400800" cy="3384376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cs-CZ" sz="4000" dirty="0" smtClean="0"/>
              <a:t>Větší množství studijních materiálů</a:t>
            </a:r>
          </a:p>
          <a:p>
            <a:pPr marL="514350" indent="-514350">
              <a:buAutoNum type="arabicPeriod"/>
            </a:pPr>
            <a:r>
              <a:rPr lang="cs-CZ" sz="4000" dirty="0" smtClean="0"/>
              <a:t>Lepší přístupnost učebních textů a sbírek úloh pro žáky</a:t>
            </a:r>
          </a:p>
          <a:p>
            <a:pPr marL="514350" indent="-514350">
              <a:buAutoNum type="arabicPeriod"/>
            </a:pPr>
            <a:r>
              <a:rPr lang="cs-CZ" sz="4000" dirty="0" smtClean="0"/>
              <a:t>Možnost dálkového přístupu</a:t>
            </a:r>
          </a:p>
          <a:p>
            <a:pPr marL="514350" indent="-514350">
              <a:buAutoNum type="arabicPeriod"/>
            </a:pP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 sz="quarter"/>
          </p:nvPr>
        </p:nvSpPr>
        <p:spPr>
          <a:xfrm>
            <a:off x="1475656" y="404664"/>
            <a:ext cx="7086600" cy="1431925"/>
          </a:xfrm>
        </p:spPr>
        <p:txBody>
          <a:bodyPr/>
          <a:lstStyle/>
          <a:p>
            <a:r>
              <a:rPr lang="cs-CZ" b="0" dirty="0" smtClean="0">
                <a:solidFill>
                  <a:srgbClr val="FFC000"/>
                </a:solidFill>
              </a:rPr>
              <a:t>Nevýhody</a:t>
            </a:r>
            <a:endParaRPr lang="cs-CZ" b="0" dirty="0">
              <a:solidFill>
                <a:srgbClr val="FFC000"/>
              </a:solidFill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sz="quarter" idx="1"/>
          </p:nvPr>
        </p:nvSpPr>
        <p:spPr>
          <a:xfrm>
            <a:off x="1475656" y="1844824"/>
            <a:ext cx="6400800" cy="3240360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cs-CZ" sz="4000" dirty="0" smtClean="0"/>
              <a:t>Pasivní metoda učení</a:t>
            </a:r>
          </a:p>
          <a:p>
            <a:pPr marL="514350" indent="-514350">
              <a:buAutoNum type="arabicPeriod"/>
            </a:pPr>
            <a:r>
              <a:rPr lang="cs-CZ" sz="4000" dirty="0" smtClean="0"/>
              <a:t>Nedostatečná zpětná vazba</a:t>
            </a:r>
          </a:p>
          <a:p>
            <a:pPr marL="514350" indent="-514350">
              <a:buFont typeface="Wingdings" pitchFamily="2" charset="2"/>
              <a:buAutoNum type="arabicPeriod"/>
            </a:pPr>
            <a:r>
              <a:rPr lang="cs-CZ" sz="4000" dirty="0" smtClean="0"/>
              <a:t>Malý zájem studentů o práci v E - </a:t>
            </a:r>
            <a:r>
              <a:rPr lang="cs-CZ" sz="4000" dirty="0" err="1" smtClean="0"/>
              <a:t>learningovém</a:t>
            </a:r>
            <a:r>
              <a:rPr lang="cs-CZ" sz="4000" dirty="0" smtClean="0"/>
              <a:t> prostředí</a:t>
            </a:r>
          </a:p>
          <a:p>
            <a:pPr marL="514350" indent="-514350">
              <a:buAutoNum type="arabicPeriod"/>
            </a:pPr>
            <a:endParaRPr lang="cs-CZ" sz="4000" dirty="0" smtClean="0"/>
          </a:p>
          <a:p>
            <a:pPr marL="514350" indent="-514350">
              <a:buAutoNum type="arabicPeriod"/>
            </a:pPr>
            <a:endParaRPr lang="cs-CZ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 sz="quarter"/>
          </p:nvPr>
        </p:nvSpPr>
        <p:spPr>
          <a:xfrm>
            <a:off x="1475656" y="404664"/>
            <a:ext cx="7086600" cy="1431925"/>
          </a:xfrm>
        </p:spPr>
        <p:txBody>
          <a:bodyPr/>
          <a:lstStyle/>
          <a:p>
            <a:r>
              <a:rPr lang="cs-CZ" b="0" dirty="0" smtClean="0">
                <a:solidFill>
                  <a:srgbClr val="FFC000"/>
                </a:solidFill>
              </a:rPr>
              <a:t>2. etapa (2013 – 2017)</a:t>
            </a:r>
            <a:endParaRPr lang="cs-CZ" b="0" dirty="0">
              <a:solidFill>
                <a:srgbClr val="FFC000"/>
              </a:solidFill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sz="quarter" idx="1"/>
          </p:nvPr>
        </p:nvSpPr>
        <p:spPr>
          <a:xfrm>
            <a:off x="1475656" y="1988840"/>
            <a:ext cx="6400800" cy="4464496"/>
          </a:xfrm>
        </p:spPr>
        <p:txBody>
          <a:bodyPr/>
          <a:lstStyle/>
          <a:p>
            <a:r>
              <a:rPr lang="cs-CZ" dirty="0" smtClean="0"/>
              <a:t>Aplikace metody asynchronní komunikace – </a:t>
            </a:r>
            <a:r>
              <a:rPr lang="cs-CZ" i="1" dirty="0" err="1" smtClean="0">
                <a:solidFill>
                  <a:srgbClr val="FF0000"/>
                </a:solidFill>
              </a:rPr>
              <a:t>EduArt</a:t>
            </a:r>
            <a:r>
              <a:rPr lang="cs-CZ" dirty="0" smtClean="0"/>
              <a:t>,</a:t>
            </a:r>
            <a:r>
              <a:rPr lang="cs-CZ" i="1" dirty="0" smtClean="0">
                <a:solidFill>
                  <a:srgbClr val="FF0000"/>
                </a:solidFill>
              </a:rPr>
              <a:t> </a:t>
            </a:r>
            <a:r>
              <a:rPr lang="cs-CZ" dirty="0" smtClean="0"/>
              <a:t>online a offline sdílení vytvářených komplexních, či partikulárně zaměřených výukových lekcí za použití </a:t>
            </a:r>
            <a:r>
              <a:rPr lang="cs-CZ" dirty="0" err="1" smtClean="0"/>
              <a:t>vícedruhových</a:t>
            </a:r>
            <a:r>
              <a:rPr lang="cs-CZ" dirty="0" smtClean="0"/>
              <a:t> médií</a:t>
            </a:r>
          </a:p>
          <a:p>
            <a:r>
              <a:rPr lang="cs-CZ" dirty="0" smtClean="0"/>
              <a:t>Nástroj pro účinnou podporu inkluze</a:t>
            </a:r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 sz="quarter"/>
          </p:nvPr>
        </p:nvSpPr>
        <p:spPr>
          <a:xfrm>
            <a:off x="1475656" y="404664"/>
            <a:ext cx="7086600" cy="1431925"/>
          </a:xfrm>
        </p:spPr>
        <p:txBody>
          <a:bodyPr/>
          <a:lstStyle/>
          <a:p>
            <a:r>
              <a:rPr lang="cs-CZ" i="1" dirty="0" err="1" smtClean="0">
                <a:solidFill>
                  <a:srgbClr val="FF0000"/>
                </a:solidFill>
              </a:rPr>
              <a:t>EduArt</a:t>
            </a:r>
            <a:r>
              <a:rPr lang="cs-CZ" dirty="0" smtClean="0"/>
              <a:t> </a:t>
            </a:r>
            <a:r>
              <a:rPr lang="cs-CZ" b="0" dirty="0" smtClean="0">
                <a:solidFill>
                  <a:srgbClr val="FFC000"/>
                </a:solidFill>
              </a:rPr>
              <a:t>- možnosti</a:t>
            </a:r>
            <a:endParaRPr lang="cs-CZ" b="0" dirty="0">
              <a:solidFill>
                <a:srgbClr val="FFC000"/>
              </a:solidFill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sz="quarter" idx="1"/>
          </p:nvPr>
        </p:nvSpPr>
        <p:spPr>
          <a:xfrm>
            <a:off x="1475656" y="1844824"/>
            <a:ext cx="6400800" cy="4536504"/>
          </a:xfrm>
        </p:spPr>
        <p:txBody>
          <a:bodyPr/>
          <a:lstStyle/>
          <a:p>
            <a:pPr marL="514350" indent="-514350">
              <a:buFont typeface="Wingdings" pitchFamily="2" charset="2"/>
              <a:buAutoNum type="arabicPeriod"/>
            </a:pPr>
            <a:r>
              <a:rPr lang="cs-CZ" dirty="0" smtClean="0"/>
              <a:t>Záznam výkladu učitele </a:t>
            </a:r>
            <a:r>
              <a:rPr lang="cs-CZ" dirty="0" smtClean="0">
                <a:hlinkClick r:id="rId2"/>
              </a:rPr>
              <a:t>http://media.</a:t>
            </a:r>
            <a:r>
              <a:rPr lang="cs-CZ" dirty="0" err="1" smtClean="0">
                <a:hlinkClick r:id="rId2"/>
              </a:rPr>
              <a:t>sgo.cz</a:t>
            </a:r>
            <a:r>
              <a:rPr lang="cs-CZ" dirty="0" smtClean="0">
                <a:hlinkClick r:id="rId2"/>
              </a:rPr>
              <a:t>/</a:t>
            </a:r>
            <a:r>
              <a:rPr lang="cs-CZ" dirty="0" err="1" smtClean="0">
                <a:hlinkClick r:id="rId2"/>
              </a:rPr>
              <a:t>ea</a:t>
            </a:r>
            <a:r>
              <a:rPr lang="cs-CZ" dirty="0" smtClean="0">
                <a:hlinkClick r:id="rId2"/>
              </a:rPr>
              <a:t>/play.</a:t>
            </a:r>
            <a:r>
              <a:rPr lang="cs-CZ" dirty="0" err="1" smtClean="0">
                <a:hlinkClick r:id="rId2"/>
              </a:rPr>
              <a:t>php</a:t>
            </a:r>
            <a:r>
              <a:rPr lang="cs-CZ" dirty="0" smtClean="0">
                <a:hlinkClick r:id="rId2"/>
              </a:rPr>
              <a:t>?</a:t>
            </a:r>
            <a:r>
              <a:rPr lang="cs-CZ" dirty="0" err="1" smtClean="0">
                <a:hlinkClick r:id="rId2"/>
              </a:rPr>
              <a:t>code</a:t>
            </a:r>
            <a:r>
              <a:rPr lang="cs-CZ" dirty="0" smtClean="0">
                <a:hlinkClick r:id="rId2"/>
              </a:rPr>
              <a:t>=Rovnice%20s%20abs.%20hodnotou%201</a:t>
            </a:r>
            <a:r>
              <a:rPr lang="cs-CZ" dirty="0" smtClean="0"/>
              <a:t> </a:t>
            </a:r>
          </a:p>
          <a:p>
            <a:pPr marL="514350" indent="-514350">
              <a:buFont typeface="Wingdings" pitchFamily="2" charset="2"/>
              <a:buAutoNum type="arabicPeriod"/>
            </a:pPr>
            <a:r>
              <a:rPr lang="cs-CZ" dirty="0" smtClean="0"/>
              <a:t>Záznam výuky s dalším vstupem </a:t>
            </a:r>
            <a:r>
              <a:rPr lang="cs-CZ" dirty="0" smtClean="0">
                <a:hlinkClick r:id="rId3"/>
              </a:rPr>
              <a:t>http://media.</a:t>
            </a:r>
            <a:r>
              <a:rPr lang="cs-CZ" dirty="0" err="1" smtClean="0">
                <a:hlinkClick r:id="rId3"/>
              </a:rPr>
              <a:t>sgo.cz</a:t>
            </a:r>
            <a:r>
              <a:rPr lang="cs-CZ" dirty="0" smtClean="0">
                <a:hlinkClick r:id="rId3"/>
              </a:rPr>
              <a:t>/web/opak_</a:t>
            </a:r>
            <a:r>
              <a:rPr lang="cs-CZ" dirty="0" err="1" smtClean="0">
                <a:hlinkClick r:id="rId3"/>
              </a:rPr>
              <a:t>kinemat</a:t>
            </a:r>
            <a:r>
              <a:rPr lang="cs-CZ" dirty="0" smtClean="0">
                <a:hlinkClick r:id="rId3"/>
              </a:rPr>
              <a:t>_</a:t>
            </a:r>
            <a:r>
              <a:rPr lang="cs-CZ" dirty="0" err="1" smtClean="0">
                <a:hlinkClick r:id="rId3"/>
              </a:rPr>
              <a:t>kmitani</a:t>
            </a:r>
            <a:r>
              <a:rPr lang="cs-CZ" dirty="0" smtClean="0">
                <a:hlinkClick r:id="rId3"/>
              </a:rPr>
              <a:t>/</a:t>
            </a:r>
            <a:endParaRPr lang="cs-CZ" dirty="0" smtClean="0"/>
          </a:p>
          <a:p>
            <a:pPr marL="514350" indent="-514350">
              <a:buAutoNum type="arabicPeriod"/>
            </a:pPr>
            <a:endParaRPr lang="cs-CZ" dirty="0" smtClean="0"/>
          </a:p>
          <a:p>
            <a:pPr marL="514350" indent="-514350">
              <a:buAutoNum type="arabicPeriod"/>
            </a:pPr>
            <a:endParaRPr lang="cs-CZ" dirty="0" smtClean="0"/>
          </a:p>
          <a:p>
            <a:pPr marL="514350" indent="-514350">
              <a:buAutoNum type="arabicPeriod"/>
            </a:pP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 sz="quarter"/>
          </p:nvPr>
        </p:nvSpPr>
        <p:spPr>
          <a:xfrm>
            <a:off x="1475656" y="404664"/>
            <a:ext cx="7086600" cy="1431925"/>
          </a:xfrm>
        </p:spPr>
        <p:txBody>
          <a:bodyPr/>
          <a:lstStyle/>
          <a:p>
            <a:r>
              <a:rPr lang="cs-CZ" i="1" dirty="0" err="1" smtClean="0">
                <a:solidFill>
                  <a:srgbClr val="FF0000"/>
                </a:solidFill>
              </a:rPr>
              <a:t>EduArt</a:t>
            </a:r>
            <a:r>
              <a:rPr lang="cs-CZ" dirty="0" smtClean="0"/>
              <a:t> </a:t>
            </a:r>
            <a:r>
              <a:rPr lang="cs-CZ" b="0" dirty="0" smtClean="0">
                <a:solidFill>
                  <a:srgbClr val="FFC000"/>
                </a:solidFill>
              </a:rPr>
              <a:t>- možnosti</a:t>
            </a:r>
            <a:endParaRPr lang="cs-CZ" b="0" dirty="0">
              <a:solidFill>
                <a:srgbClr val="FFC000"/>
              </a:solidFill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sz="quarter" idx="1"/>
          </p:nvPr>
        </p:nvSpPr>
        <p:spPr>
          <a:xfrm>
            <a:off x="1547664" y="1844824"/>
            <a:ext cx="6400800" cy="4680520"/>
          </a:xfrm>
        </p:spPr>
        <p:txBody>
          <a:bodyPr/>
          <a:lstStyle/>
          <a:p>
            <a:pPr marL="514350" indent="-514350"/>
            <a:r>
              <a:rPr lang="cs-CZ" sz="2400" dirty="0" smtClean="0">
                <a:solidFill>
                  <a:srgbClr val="FFFF99"/>
                </a:solidFill>
              </a:rPr>
              <a:t>3.</a:t>
            </a:r>
            <a:r>
              <a:rPr lang="cs-CZ" dirty="0" smtClean="0"/>
              <a:t>	Záznam experimentů </a:t>
            </a:r>
            <a:r>
              <a:rPr lang="cs-CZ" dirty="0" smtClean="0">
                <a:hlinkClick r:id="rId2"/>
              </a:rPr>
              <a:t>http://media.</a:t>
            </a:r>
            <a:r>
              <a:rPr lang="cs-CZ" dirty="0" err="1" smtClean="0">
                <a:hlinkClick r:id="rId2"/>
              </a:rPr>
              <a:t>sgo.cz</a:t>
            </a:r>
            <a:r>
              <a:rPr lang="cs-CZ" dirty="0" smtClean="0">
                <a:hlinkClick r:id="rId2"/>
              </a:rPr>
              <a:t>/web/</a:t>
            </a:r>
            <a:r>
              <a:rPr lang="cs-CZ" dirty="0" err="1" smtClean="0">
                <a:hlinkClick r:id="rId2"/>
              </a:rPr>
              <a:t>zamrzani</a:t>
            </a:r>
            <a:r>
              <a:rPr lang="cs-CZ" dirty="0" smtClean="0">
                <a:hlinkClick r:id="rId2"/>
              </a:rPr>
              <a:t>-vody</a:t>
            </a:r>
            <a:endParaRPr lang="cs-CZ" dirty="0" smtClean="0"/>
          </a:p>
          <a:p>
            <a:pPr marL="514350" indent="-514350"/>
            <a:r>
              <a:rPr lang="cs-CZ" sz="2400" dirty="0" smtClean="0">
                <a:solidFill>
                  <a:srgbClr val="FFFF99"/>
                </a:solidFill>
              </a:rPr>
              <a:t>4.</a:t>
            </a:r>
            <a:r>
              <a:rPr lang="cs-CZ" dirty="0" smtClean="0"/>
              <a:t>	Opravy písemných prací</a:t>
            </a:r>
          </a:p>
          <a:p>
            <a:pPr marL="514350" indent="-514350"/>
            <a:r>
              <a:rPr lang="cs-CZ" sz="2400" dirty="0" smtClean="0">
                <a:solidFill>
                  <a:srgbClr val="FFFF99"/>
                </a:solidFill>
              </a:rPr>
              <a:t>5.</a:t>
            </a:r>
            <a:r>
              <a:rPr lang="cs-CZ" dirty="0" smtClean="0"/>
              <a:t>	Shrnutí látky pedagogem</a:t>
            </a:r>
          </a:p>
          <a:p>
            <a:pPr marL="514350" indent="-514350"/>
            <a:r>
              <a:rPr lang="cs-CZ" sz="2400" dirty="0" smtClean="0">
                <a:solidFill>
                  <a:srgbClr val="FFFF99"/>
                </a:solidFill>
              </a:rPr>
              <a:t>6</a:t>
            </a:r>
            <a:r>
              <a:rPr lang="cs-CZ" dirty="0" smtClean="0">
                <a:solidFill>
                  <a:srgbClr val="FFFF99"/>
                </a:solidFill>
              </a:rPr>
              <a:t>.</a:t>
            </a:r>
            <a:r>
              <a:rPr lang="cs-CZ" dirty="0" smtClean="0"/>
              <a:t>	Motivace nového učiva</a:t>
            </a:r>
          </a:p>
          <a:p>
            <a:pPr marL="514350" indent="-514350">
              <a:buAutoNum type="arabicPeriod" startAt="7"/>
            </a:pPr>
            <a:r>
              <a:rPr lang="cs-CZ" dirty="0" smtClean="0"/>
              <a:t>Záznam vystoupení žáka</a:t>
            </a:r>
          </a:p>
          <a:p>
            <a:pPr marL="514350" indent="-514350">
              <a:buAutoNum type="arabicPeriod" startAt="7"/>
            </a:pPr>
            <a:r>
              <a:rPr lang="cs-CZ" dirty="0" smtClean="0"/>
              <a:t>Záznam vystoupení experta  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 sz="quarter"/>
          </p:nvPr>
        </p:nvSpPr>
        <p:spPr>
          <a:xfrm>
            <a:off x="1475656" y="404664"/>
            <a:ext cx="7086600" cy="1431925"/>
          </a:xfrm>
        </p:spPr>
        <p:txBody>
          <a:bodyPr/>
          <a:lstStyle/>
          <a:p>
            <a:r>
              <a:rPr lang="cs-CZ" i="1" dirty="0" err="1" smtClean="0">
                <a:solidFill>
                  <a:srgbClr val="C00000"/>
                </a:solidFill>
              </a:rPr>
              <a:t>EduArt</a:t>
            </a:r>
            <a:r>
              <a:rPr lang="cs-CZ" dirty="0" smtClean="0"/>
              <a:t> </a:t>
            </a:r>
            <a:r>
              <a:rPr lang="cs-CZ" b="0" dirty="0" smtClean="0">
                <a:solidFill>
                  <a:srgbClr val="FFC000"/>
                </a:solidFill>
              </a:rPr>
              <a:t>- inkluze</a:t>
            </a:r>
            <a:endParaRPr lang="cs-CZ" b="0" dirty="0">
              <a:solidFill>
                <a:srgbClr val="FFC000"/>
              </a:solidFill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sz="quarter" idx="1"/>
          </p:nvPr>
        </p:nvSpPr>
        <p:spPr>
          <a:xfrm>
            <a:off x="1547664" y="1916832"/>
            <a:ext cx="6400800" cy="4464496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cs-CZ" sz="3000" dirty="0" smtClean="0"/>
              <a:t>Pomoc zaostávajícím žákům</a:t>
            </a:r>
          </a:p>
          <a:p>
            <a:pPr marL="514350" indent="-514350">
              <a:buAutoNum type="arabicPeriod"/>
            </a:pPr>
            <a:r>
              <a:rPr lang="cs-CZ" sz="3000" dirty="0" smtClean="0"/>
              <a:t>Aktivizace talentovaných žáků</a:t>
            </a:r>
          </a:p>
          <a:p>
            <a:pPr marL="514350" indent="-514350">
              <a:buAutoNum type="arabicPeriod"/>
            </a:pPr>
            <a:r>
              <a:rPr lang="cs-CZ" sz="3000" dirty="0" smtClean="0"/>
              <a:t>Nástroj pro sebehodnocení žáka</a:t>
            </a:r>
          </a:p>
          <a:p>
            <a:pPr marL="514350" indent="-514350">
              <a:buAutoNum type="arabicPeriod"/>
            </a:pPr>
            <a:r>
              <a:rPr lang="cs-CZ" sz="3000" dirty="0" smtClean="0"/>
              <a:t>Externí přístup žákům dočasně, či dlouhodobě vyloučeným z výuky</a:t>
            </a:r>
          </a:p>
          <a:p>
            <a:pPr marL="514350" indent="-514350">
              <a:buAutoNum type="arabicPeriod"/>
            </a:pPr>
            <a:r>
              <a:rPr lang="cs-CZ" sz="3000" dirty="0" smtClean="0"/>
              <a:t>Zlepšení procesu zapamatování a porozumění obnovením primární emoce</a:t>
            </a:r>
          </a:p>
          <a:p>
            <a:pPr marL="514350" indent="-514350">
              <a:buAutoNum type="arabicPeriod"/>
            </a:pPr>
            <a:endParaRPr lang="cs-CZ" dirty="0" smtClean="0"/>
          </a:p>
          <a:p>
            <a:pPr marL="514350" indent="-514350"/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 sz="quarter"/>
          </p:nvPr>
        </p:nvSpPr>
        <p:spPr>
          <a:xfrm>
            <a:off x="1475656" y="404664"/>
            <a:ext cx="7086600" cy="1431925"/>
          </a:xfrm>
        </p:spPr>
        <p:txBody>
          <a:bodyPr/>
          <a:lstStyle/>
          <a:p>
            <a:r>
              <a:rPr lang="cs-CZ" i="1" dirty="0" err="1" smtClean="0">
                <a:solidFill>
                  <a:srgbClr val="C00000"/>
                </a:solidFill>
              </a:rPr>
              <a:t>EduArt</a:t>
            </a:r>
            <a:r>
              <a:rPr lang="cs-CZ" dirty="0" smtClean="0"/>
              <a:t> </a:t>
            </a:r>
            <a:r>
              <a:rPr lang="cs-CZ" b="0" dirty="0" smtClean="0">
                <a:solidFill>
                  <a:srgbClr val="FFC000"/>
                </a:solidFill>
              </a:rPr>
              <a:t>- dopady</a:t>
            </a:r>
            <a:endParaRPr lang="cs-CZ" b="0" dirty="0">
              <a:solidFill>
                <a:srgbClr val="FFC000"/>
              </a:solidFill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sz="quarter" idx="1"/>
          </p:nvPr>
        </p:nvSpPr>
        <p:spPr>
          <a:xfrm>
            <a:off x="1547664" y="1916832"/>
            <a:ext cx="6400800" cy="4464496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cs-CZ" sz="3000" dirty="0" smtClean="0"/>
              <a:t>Nástroj pro sebekontrolu </a:t>
            </a:r>
            <a:r>
              <a:rPr lang="cs-CZ" sz="3000" dirty="0" smtClean="0"/>
              <a:t>pedagoga a pro spolupráci učitelů</a:t>
            </a:r>
            <a:endParaRPr lang="cs-CZ" sz="3000" dirty="0" smtClean="0"/>
          </a:p>
          <a:p>
            <a:pPr marL="514350" indent="-514350">
              <a:buAutoNum type="arabicPeriod"/>
            </a:pPr>
            <a:r>
              <a:rPr lang="cs-CZ" sz="3000" dirty="0" smtClean="0"/>
              <a:t>Prostředek pro posílení důvěry mezi rodiči a školou</a:t>
            </a:r>
          </a:p>
          <a:p>
            <a:pPr marL="514350" indent="-514350">
              <a:buAutoNum type="arabicPeriod"/>
            </a:pPr>
            <a:r>
              <a:rPr lang="cs-CZ" sz="3000" dirty="0" smtClean="0"/>
              <a:t>Výrazné obohacení vyučovacích metod </a:t>
            </a:r>
          </a:p>
          <a:p>
            <a:pPr marL="514350" indent="-514350">
              <a:buAutoNum type="arabicPeriod"/>
            </a:pPr>
            <a:r>
              <a:rPr lang="cs-CZ" sz="3000" dirty="0" smtClean="0"/>
              <a:t>Přesah výuky mimo formát vyučovací hodiny</a:t>
            </a:r>
          </a:p>
          <a:p>
            <a:pPr marL="514350" indent="-514350">
              <a:buAutoNum type="arabicPeriod"/>
            </a:pPr>
            <a:endParaRPr lang="cs-CZ" dirty="0" smtClean="0"/>
          </a:p>
          <a:p>
            <a:pPr marL="514350" indent="-514350"/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Třpyt">
  <a:themeElements>
    <a:clrScheme name="Třpyt 2">
      <a:dk1>
        <a:srgbClr val="000099"/>
      </a:dk1>
      <a:lt1>
        <a:srgbClr val="FFFFFF"/>
      </a:lt1>
      <a:dk2>
        <a:srgbClr val="000066"/>
      </a:dk2>
      <a:lt2>
        <a:srgbClr val="EAEAEA"/>
      </a:lt2>
      <a:accent1>
        <a:srgbClr val="66CCFF"/>
      </a:accent1>
      <a:accent2>
        <a:srgbClr val="0066FF"/>
      </a:accent2>
      <a:accent3>
        <a:srgbClr val="AAAAB8"/>
      </a:accent3>
      <a:accent4>
        <a:srgbClr val="DADADA"/>
      </a:accent4>
      <a:accent5>
        <a:srgbClr val="B8E2FF"/>
      </a:accent5>
      <a:accent6>
        <a:srgbClr val="005CE7"/>
      </a:accent6>
      <a:hlink>
        <a:srgbClr val="FFFFCC"/>
      </a:hlink>
      <a:folHlink>
        <a:srgbClr val="99CC00"/>
      </a:folHlink>
    </a:clrScheme>
    <a:fontScheme name="2_Třpyt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řpyt 1">
        <a:dk1>
          <a:srgbClr val="BD3737"/>
        </a:dk1>
        <a:lt1>
          <a:srgbClr val="FFFFFF"/>
        </a:lt1>
        <a:dk2>
          <a:srgbClr val="721E1E"/>
        </a:dk2>
        <a:lt2>
          <a:srgbClr val="FFCC00"/>
        </a:lt2>
        <a:accent1>
          <a:srgbClr val="FF6600"/>
        </a:accent1>
        <a:accent2>
          <a:srgbClr val="CC3300"/>
        </a:accent2>
        <a:accent3>
          <a:srgbClr val="BCABAB"/>
        </a:accent3>
        <a:accent4>
          <a:srgbClr val="DADADA"/>
        </a:accent4>
        <a:accent5>
          <a:srgbClr val="FFB8AA"/>
        </a:accent5>
        <a:accent6>
          <a:srgbClr val="B92D00"/>
        </a:accent6>
        <a:hlink>
          <a:srgbClr val="F7CC2F"/>
        </a:hlink>
        <a:folHlink>
          <a:srgbClr val="C7C6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řpyt 2">
        <a:dk1>
          <a:srgbClr val="000099"/>
        </a:dk1>
        <a:lt1>
          <a:srgbClr val="FFFFFF"/>
        </a:lt1>
        <a:dk2>
          <a:srgbClr val="000066"/>
        </a:dk2>
        <a:lt2>
          <a:srgbClr val="EAEAEA"/>
        </a:lt2>
        <a:accent1>
          <a:srgbClr val="66CCFF"/>
        </a:accent1>
        <a:accent2>
          <a:srgbClr val="0066FF"/>
        </a:accent2>
        <a:accent3>
          <a:srgbClr val="AAAAB8"/>
        </a:accent3>
        <a:accent4>
          <a:srgbClr val="DADADA"/>
        </a:accent4>
        <a:accent5>
          <a:srgbClr val="B8E2FF"/>
        </a:accent5>
        <a:accent6>
          <a:srgbClr val="005CE7"/>
        </a:accent6>
        <a:hlink>
          <a:srgbClr val="FFFFCC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řpyt 3">
        <a:dk1>
          <a:srgbClr val="6600CC"/>
        </a:dk1>
        <a:lt1>
          <a:srgbClr val="FFFFFF"/>
        </a:lt1>
        <a:dk2>
          <a:srgbClr val="4B0096"/>
        </a:dk2>
        <a:lt2>
          <a:srgbClr val="CDD7DF"/>
        </a:lt2>
        <a:accent1>
          <a:srgbClr val="9999FF"/>
        </a:accent1>
        <a:accent2>
          <a:srgbClr val="7850BA"/>
        </a:accent2>
        <a:accent3>
          <a:srgbClr val="B1AAC9"/>
        </a:accent3>
        <a:accent4>
          <a:srgbClr val="DADADA"/>
        </a:accent4>
        <a:accent5>
          <a:srgbClr val="CACAFF"/>
        </a:accent5>
        <a:accent6>
          <a:srgbClr val="6C48A8"/>
        </a:accent6>
        <a:hlink>
          <a:srgbClr val="00CCFF"/>
        </a:hlink>
        <a:folHlink>
          <a:srgbClr val="0796B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řpyt 4">
        <a:dk1>
          <a:srgbClr val="55863C"/>
        </a:dk1>
        <a:lt1>
          <a:srgbClr val="FFFFFF"/>
        </a:lt1>
        <a:dk2>
          <a:srgbClr val="375F2F"/>
        </a:dk2>
        <a:lt2>
          <a:srgbClr val="D1EFB3"/>
        </a:lt2>
        <a:accent1>
          <a:srgbClr val="00CC66"/>
        </a:accent1>
        <a:accent2>
          <a:srgbClr val="8EAC66"/>
        </a:accent2>
        <a:accent3>
          <a:srgbClr val="AEB6AD"/>
        </a:accent3>
        <a:accent4>
          <a:srgbClr val="DADADA"/>
        </a:accent4>
        <a:accent5>
          <a:srgbClr val="AAE2B8"/>
        </a:accent5>
        <a:accent6>
          <a:srgbClr val="809B5C"/>
        </a:accent6>
        <a:hlink>
          <a:srgbClr val="B4EF7F"/>
        </a:hlink>
        <a:folHlink>
          <a:srgbClr val="F8F6A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řpyt 5">
        <a:dk1>
          <a:srgbClr val="588073"/>
        </a:dk1>
        <a:lt1>
          <a:srgbClr val="FFFFFF"/>
        </a:lt1>
        <a:dk2>
          <a:srgbClr val="486768"/>
        </a:dk2>
        <a:lt2>
          <a:srgbClr val="DDDDDD"/>
        </a:lt2>
        <a:accent1>
          <a:srgbClr val="33CCCC"/>
        </a:accent1>
        <a:accent2>
          <a:srgbClr val="008871"/>
        </a:accent2>
        <a:accent3>
          <a:srgbClr val="B1B8B9"/>
        </a:accent3>
        <a:accent4>
          <a:srgbClr val="DADADA"/>
        </a:accent4>
        <a:accent5>
          <a:srgbClr val="ADE2E2"/>
        </a:accent5>
        <a:accent6>
          <a:srgbClr val="007B66"/>
        </a:accent6>
        <a:hlink>
          <a:srgbClr val="00CC99"/>
        </a:hlink>
        <a:folHlink>
          <a:srgbClr val="A8A8A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řpyt 6">
        <a:dk1>
          <a:srgbClr val="6B6C75"/>
        </a:dk1>
        <a:lt1>
          <a:srgbClr val="FFFFFF"/>
        </a:lt1>
        <a:dk2>
          <a:srgbClr val="575863"/>
        </a:dk2>
        <a:lt2>
          <a:srgbClr val="FFFFCC"/>
        </a:lt2>
        <a:accent1>
          <a:srgbClr val="677481"/>
        </a:accent1>
        <a:accent2>
          <a:srgbClr val="697E5E"/>
        </a:accent2>
        <a:accent3>
          <a:srgbClr val="B4B4B7"/>
        </a:accent3>
        <a:accent4>
          <a:srgbClr val="DADADA"/>
        </a:accent4>
        <a:accent5>
          <a:srgbClr val="B8BCC1"/>
        </a:accent5>
        <a:accent6>
          <a:srgbClr val="5E7254"/>
        </a:accent6>
        <a:hlink>
          <a:srgbClr val="E9E77F"/>
        </a:hlink>
        <a:folHlink>
          <a:srgbClr val="D3A44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řpyt 7">
        <a:dk1>
          <a:srgbClr val="000000"/>
        </a:dk1>
        <a:lt1>
          <a:srgbClr val="C4D6BE"/>
        </a:lt1>
        <a:dk2>
          <a:srgbClr val="339966"/>
        </a:dk2>
        <a:lt2>
          <a:srgbClr val="EFFBF0"/>
        </a:lt2>
        <a:accent1>
          <a:srgbClr val="DDDDDD"/>
        </a:accent1>
        <a:accent2>
          <a:srgbClr val="CCFF99"/>
        </a:accent2>
        <a:accent3>
          <a:srgbClr val="DEE8DB"/>
        </a:accent3>
        <a:accent4>
          <a:srgbClr val="000000"/>
        </a:accent4>
        <a:accent5>
          <a:srgbClr val="EBEBEB"/>
        </a:accent5>
        <a:accent6>
          <a:srgbClr val="B9E78A"/>
        </a:accent6>
        <a:hlink>
          <a:srgbClr val="009900"/>
        </a:hlink>
        <a:folHlink>
          <a:srgbClr val="33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řpyt 8">
        <a:dk1>
          <a:srgbClr val="000000"/>
        </a:dk1>
        <a:lt1>
          <a:srgbClr val="D6DAE4"/>
        </a:lt1>
        <a:dk2>
          <a:srgbClr val="000099"/>
        </a:dk2>
        <a:lt2>
          <a:srgbClr val="FFFFFF"/>
        </a:lt2>
        <a:accent1>
          <a:srgbClr val="BFDEE3"/>
        </a:accent1>
        <a:accent2>
          <a:srgbClr val="C0C0C0"/>
        </a:accent2>
        <a:accent3>
          <a:srgbClr val="E8EAEF"/>
        </a:accent3>
        <a:accent4>
          <a:srgbClr val="000000"/>
        </a:accent4>
        <a:accent5>
          <a:srgbClr val="DCECEF"/>
        </a:accent5>
        <a:accent6>
          <a:srgbClr val="AEAEAE"/>
        </a:accent6>
        <a:hlink>
          <a:srgbClr val="3333CC"/>
        </a:hlink>
        <a:folHlink>
          <a:srgbClr val="5E93C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řpyt 9">
        <a:dk1>
          <a:srgbClr val="4A2500"/>
        </a:dk1>
        <a:lt1>
          <a:srgbClr val="C2C0BA"/>
        </a:lt1>
        <a:dk2>
          <a:srgbClr val="788569"/>
        </a:dk2>
        <a:lt2>
          <a:srgbClr val="F4F4EC"/>
        </a:lt2>
        <a:accent1>
          <a:srgbClr val="E1DFC1"/>
        </a:accent1>
        <a:accent2>
          <a:srgbClr val="A5A7AF"/>
        </a:accent2>
        <a:accent3>
          <a:srgbClr val="DDDCD9"/>
        </a:accent3>
        <a:accent4>
          <a:srgbClr val="3E1E00"/>
        </a:accent4>
        <a:accent5>
          <a:srgbClr val="EEECDD"/>
        </a:accent5>
        <a:accent6>
          <a:srgbClr val="95979E"/>
        </a:accent6>
        <a:hlink>
          <a:srgbClr val="9C9800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</TotalTime>
  <Words>218</Words>
  <Application>Microsoft Office PowerPoint</Application>
  <PresentationFormat>Předvádění na obrazovce (4:3)</PresentationFormat>
  <Paragraphs>55</Paragraphs>
  <Slides>11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2" baseType="lpstr">
      <vt:lpstr>2_Třpyt</vt:lpstr>
      <vt:lpstr>Snímek 1</vt:lpstr>
      <vt:lpstr>1. etapa (2003 – 2013)</vt:lpstr>
      <vt:lpstr>Výhody</vt:lpstr>
      <vt:lpstr>Nevýhody</vt:lpstr>
      <vt:lpstr>2. etapa (2013 – 2017)</vt:lpstr>
      <vt:lpstr>EduArt - možnosti</vt:lpstr>
      <vt:lpstr>EduArt - možnosti</vt:lpstr>
      <vt:lpstr>EduArt - inkluze</vt:lpstr>
      <vt:lpstr>EduArt - dopady</vt:lpstr>
      <vt:lpstr>Závěr</vt:lpstr>
      <vt:lpstr>Odkazy</vt:lpstr>
    </vt:vector>
  </TitlesOfParts>
  <Company>SGO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Ucitel</dc:creator>
  <cp:lastModifiedBy>Slouka</cp:lastModifiedBy>
  <cp:revision>10</cp:revision>
  <dcterms:created xsi:type="dcterms:W3CDTF">2012-06-08T07:06:41Z</dcterms:created>
  <dcterms:modified xsi:type="dcterms:W3CDTF">2017-04-27T10:39:40Z</dcterms:modified>
</cp:coreProperties>
</file>