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85" r:id="rId2"/>
    <p:sldId id="298" r:id="rId3"/>
    <p:sldId id="299" r:id="rId4"/>
    <p:sldId id="302" r:id="rId5"/>
    <p:sldId id="301" r:id="rId6"/>
    <p:sldId id="300" r:id="rId7"/>
    <p:sldId id="306" r:id="rId8"/>
    <p:sldId id="307" r:id="rId9"/>
    <p:sldId id="304" r:id="rId10"/>
    <p:sldId id="303" r:id="rId11"/>
    <p:sldId id="305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8A4C"/>
    <a:srgbClr val="00549F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11.10.2022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 userDrawn="1"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4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NUL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 userDrawn="1"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s-CZ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cs-CZ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Přímá spojnice 8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lc="http://schemas.openxmlformats.org/drawingml/2006/lockedCanvas" xmlns=""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michal.urban@dzs.cz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5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Aktuální informace z oddělení vzdělávacích programů a dotací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Porada ředitelů škol a školských zařízení zřizovaných Olomouckým </a:t>
            </a:r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krajem</a:t>
            </a:r>
          </a:p>
          <a:p>
            <a:pPr algn="l"/>
            <a:r>
              <a:rPr lang="cs-CZ" sz="20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13. 10. </a:t>
            </a:r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2022</a:t>
            </a:r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143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10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Další informace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cs-CZ" dirty="0"/>
              <a:t>Od 1. 1. 2023 vejde v platnost </a:t>
            </a:r>
            <a:r>
              <a:rPr lang="cs-CZ" b="1" dirty="0"/>
              <a:t>Krajský plán primární prevence rizikového chování</a:t>
            </a:r>
            <a:r>
              <a:rPr lang="cs-CZ" dirty="0"/>
              <a:t> v Olomouckém kraji na léta 2023-2026 a současně Strategický protidrogový plán Olomouckého kraje na léta 2023-2026. Za pozornost v obou dokumentech stojí zejména SWOT analýza a z ní odvezené cíle a podcíle, kde plněním některých cílů jsou zavázány i </a:t>
            </a:r>
            <a:r>
              <a:rPr lang="cs-CZ" dirty="0" smtClean="0"/>
              <a:t>školy. </a:t>
            </a:r>
            <a:br>
              <a:rPr lang="cs-CZ" dirty="0" smtClean="0"/>
            </a:br>
            <a:r>
              <a:rPr lang="cs-CZ" dirty="0" smtClean="0"/>
              <a:t>Pro </a:t>
            </a:r>
            <a:r>
              <a:rPr lang="cs-CZ" dirty="0"/>
              <a:t>oba dokumenty bude v průběhu roku 2023 vypracován i příslušný Akční plán</a:t>
            </a:r>
            <a:r>
              <a:rPr lang="cs-CZ" dirty="0" smtClean="0"/>
              <a:t>.</a:t>
            </a:r>
          </a:p>
          <a:p>
            <a:pPr algn="just"/>
            <a:r>
              <a:rPr lang="cs-CZ" b="1" dirty="0"/>
              <a:t>Talent Olomouckého kraje</a:t>
            </a:r>
            <a:r>
              <a:rPr lang="cs-CZ" dirty="0"/>
              <a:t> letos vykázal v nominacích opět vysokou míru chybovosti. Do budoucna klademe důraz vůči školám především na striktní kontrolu dosažených výsledků (letos byly některé výsledky a jejich úroveň uváděny mylně), správné zařazování soutěží do jednotlivých oborů (např. ekonomická olympiáda nepatří do humanitní oblasti) a dodržování požadavku minimální úrovně umístění pro nominaci v souladu s pravidly ocenění.</a:t>
            </a:r>
          </a:p>
          <a:p>
            <a:pPr algn="just"/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46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11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pPr algn="ctr"/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Dotazy?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pic>
        <p:nvPicPr>
          <p:cNvPr id="1026" name="Picture 2" descr="otázky a odpovede-ako a prečo?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012" y="2179045"/>
            <a:ext cx="3863975" cy="386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95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2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Podpora polytechnického vzdělávání a řemesel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Do 30. 9. probíhal příjem žádostí v rámci tzv. Jesenického stipendia, do 7. 10. racionální odhad v rámci učňovských stipendií na období září–prosinec. 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Nezasílejte požadavky na stipendia s předmětem „vyúčtování“. 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Vyhodnocení bude předloženo ROK 24. 10. 2022, poté cca do 2 týdnů obdržíte finanční prostředky.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Došlo k navýšení alokace, nepředpokládáme tedy krácení Vašich požadavků.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Pro příští rok zvažujeme zpřísnění podmínek pro Jesenické stipendium.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Připravili jsme nový propagační leták, který budeme distribuovat na akcích typu porada výchovných poradců, </a:t>
            </a:r>
            <a:r>
              <a:rPr lang="cs-CZ" sz="2000" dirty="0" err="1" smtClean="0">
                <a:latin typeface="Inter" panose="02000503000000020004" pitchFamily="2" charset="0"/>
                <a:ea typeface="Inter" panose="02000503000000020004" pitchFamily="2" charset="0"/>
              </a:rPr>
              <a:t>Scholaris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 atp.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Rozšíření funkcí webu remeslojeok.cz  </a:t>
            </a:r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525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3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>
                <a:latin typeface="Inter" panose="02000503000000020004" pitchFamily="2" charset="0"/>
                <a:ea typeface="Inter" panose="02000503000000020004" pitchFamily="2" charset="0"/>
              </a:rPr>
              <a:t>Dotační programy </a:t>
            </a:r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a další </a:t>
            </a:r>
            <a:r>
              <a:rPr lang="pl-PL" sz="3600" dirty="0">
                <a:latin typeface="Inter" panose="02000503000000020004" pitchFamily="2" charset="0"/>
                <a:ea typeface="Inter" panose="02000503000000020004" pitchFamily="2" charset="0"/>
              </a:rPr>
              <a:t>příspěvky na r. </a:t>
            </a:r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2023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/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Studijní stipendium Olomouckého kraje na studium v zahraničí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– i pro žáky středních škol, návrh alokace 700 000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Kč.</a:t>
            </a:r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Program na podporu environmentálního vzdělávání, výchovy a osvěty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v 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Olomouckém kraji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 – návrh alokace 2 400 000 Kč (z toho 1 100 000 Kč  určeno na projekty škol a školských zařízení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).</a:t>
            </a:r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Podpora mezinárodních výměnných pobytů mládeže a mezinárodních vzdělávacích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programů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 – návrh alokace 500 000 Kč, 4 oblasti podpory. Navýšení licenčního poplatku za registraci v programu </a:t>
            </a:r>
            <a:r>
              <a:rPr lang="cs-CZ" sz="2000" dirty="0" err="1" smtClean="0">
                <a:latin typeface="Inter" panose="02000503000000020004" pitchFamily="2" charset="0"/>
                <a:ea typeface="Inter" panose="02000503000000020004" pitchFamily="2" charset="0"/>
              </a:rPr>
              <a:t>DofE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 bude plně hrazeno. </a:t>
            </a:r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391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4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Elektronické podepisování dokumentů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409022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cs-CZ" sz="20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Řešeno na on-line poradě v dubnu 2021 i klasické poradě v říjnu 2021. Přesto stále narážíme na chyby.</a:t>
            </a:r>
          </a:p>
          <a:p>
            <a:pPr algn="just"/>
            <a:endParaRPr lang="cs-CZ" sz="2000" dirty="0" smtClean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Legislativní rámec: </a:t>
            </a:r>
          </a:p>
          <a:p>
            <a:pPr algn="just">
              <a:buFontTx/>
              <a:buChar char="-"/>
            </a:pPr>
            <a:r>
              <a:rPr lang="cs-CZ" sz="2000" dirty="0" smtClean="0"/>
              <a:t>nařízení </a:t>
            </a:r>
            <a:r>
              <a:rPr lang="cs-CZ" sz="2000" dirty="0" err="1"/>
              <a:t>eIDAS</a:t>
            </a:r>
            <a:r>
              <a:rPr lang="cs-CZ" sz="2000" dirty="0"/>
              <a:t> </a:t>
            </a:r>
          </a:p>
          <a:p>
            <a:pPr algn="just">
              <a:buFontTx/>
              <a:buChar char="-"/>
            </a:pPr>
            <a:r>
              <a:rPr lang="cs-CZ" sz="2000" dirty="0"/>
              <a:t>zákon č. 297/2016 Sb., o službách vytvářejících důvěru pro elektronické transakce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Podle § 5 zákona č. 297/2016 Sb. platí, že:</a:t>
            </a:r>
          </a:p>
          <a:p>
            <a:pPr marL="0" indent="0" algn="just">
              <a:buNone/>
            </a:pP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„K podepisování elektronickým podpisem lze použít </a:t>
            </a:r>
            <a:r>
              <a:rPr lang="cs-CZ" sz="2000" b="1" dirty="0">
                <a:solidFill>
                  <a:srgbClr val="FF0000"/>
                </a:solidFill>
                <a:latin typeface="Inter" panose="02000503000000020004" pitchFamily="2" charset="0"/>
                <a:ea typeface="Inter" panose="02000503000000020004" pitchFamily="2" charset="0"/>
              </a:rPr>
              <a:t>pouze kvalifikovaný elektronický podpis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, podepisuje-li elektronický dokument, kterým právně jedná,</a:t>
            </a:r>
          </a:p>
          <a:p>
            <a:pPr marL="0" indent="0" algn="just">
              <a:buNone/>
            </a:pP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a) stát, územní samosprávný celek, právnická osoba zřízená zákonem nebo 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právnická osoba zřízená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 nebo založená státem, 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územním samosprávným celkem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nebo právnickou osobou zřízenou zákonem (dále jen „veřejnoprávní podepisující“), nebo</a:t>
            </a:r>
          </a:p>
          <a:p>
            <a:pPr marL="0" indent="0" algn="just">
              <a:buNone/>
            </a:pP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b) osoba neuvedená v písmenu a) při výkonu své působnosti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.“</a:t>
            </a:r>
          </a:p>
          <a:p>
            <a:pPr algn="just"/>
            <a:endParaRPr lang="cs-CZ" sz="2000" dirty="0" smtClean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Podle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§ 11 téhož zákona platí, že:</a:t>
            </a:r>
          </a:p>
          <a:p>
            <a:pPr marL="0" indent="0" algn="just">
              <a:buNone/>
            </a:pP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Veřejnoprávní podepisující, který podepsal elektronický dokument, kterým právně jedná, způsobem podle § 5, a osoba, která podepsala elektronický dokument, kterým právně jedná při výkonu své působnosti, způsobem podle § 5, opatří podepsaný elektronický dokument kvalifikovaným 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elektronickým časovým razítkem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  <a:endParaRPr lang="cs-CZ" sz="2000" dirty="0" smtClean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07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5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Elektronické podepisování dokumentů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/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Legislativa tedy hovoří zcela jasně!</a:t>
            </a:r>
          </a:p>
          <a:p>
            <a:pPr algn="just"/>
            <a:endParaRPr lang="cs-CZ" sz="2000" dirty="0" smtClean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Kvalifikovaný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elektronický podpis = zaručený elektronický podpis, který je vytvořen kvalifikovaným prostředkem pro vytváření elektronických podpisů a který je založen na kvalifikovaném certifikátu pro elektronické podpisy vydaným kvalifikovaným poskytovatelem služeb vytvářejících důvěru (dále jen „certifikační autorita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“).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Kvalifikovaný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elektronický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podpis pořídíte za cca 1000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Kč s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DPH.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Kvalifikovaná časová elektronická razítka jsou součástí SSD Olomouckého kraje, kde jsou 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hrazeny z jeho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rozpočtu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. Lze je objednat i individuálně. </a:t>
            </a:r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Metodiky a návody jsou umístěny na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portále PO v oblasti Metodická sekce a Spisová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služba.</a:t>
            </a:r>
          </a:p>
        </p:txBody>
      </p:sp>
    </p:spTree>
    <p:extLst>
      <p:ext uri="{BB962C8B-B14F-4D97-AF65-F5344CB8AC3E}">
        <p14:creationId xmlns:p14="http://schemas.microsoft.com/office/powerpoint/2010/main" val="235674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6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IROP 2021-2027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Výzva pro střední školy v rámci Specifického cíle 4.1 měla být vyhlášena v říjnu 2022, přesný termín zatím nebyl oznámen.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Pro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SŠ, VOŠ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a konzervatoře v Olomouckém kraji bez rozdílu zřizovatele byla na základě počtu žáků v denním studiu stanovena alokace v celkové výši 234 884 325,92 Kč (příspěvek Evropského fondu pro regionální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rozvoj). 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Pro PO zřizované krajem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vychází alokace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‭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204 584 248‬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Kč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, při využití 130 % alokace je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to ‭‭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275 049 546‬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Kč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. 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Podmínkou pro podání žádosti o dotaci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je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zařazení projektového záměru do Regionálního akčního plánu Olomouckého kraje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– 17. 10. jej bude projednávat pracovní skupina vzdělávání při RSK a následně 21. 10. jej bude schvalovat RSK.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Seznam projektů za školy zřizované krajem odsouhlasila ROK 19. 9. 2022 – zařazeno 22 projektů.</a:t>
            </a:r>
          </a:p>
          <a:p>
            <a:pPr algn="just"/>
            <a:r>
              <a:rPr lang="cs-CZ" sz="20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Aktualizace RAP je možná nejdříve za půl roku.</a:t>
            </a:r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3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7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Informace o programu Erasmus+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Školní vzdělávání - MŠ, ZŠ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(umělecké 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i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speciální), gymnázia: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Možnost výjezdů žáků do zahraničí (skupinové i individuální)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Možnost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vyslat zaměstnance a to i nepedagogické na stínování, odborná školení, nebo výukový pobyt (nejen pro učitele cizích jazyků)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Projekty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spolupráce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Platforma </a:t>
            </a:r>
            <a:r>
              <a:rPr lang="cs-CZ" sz="2000" dirty="0" err="1">
                <a:latin typeface="Inter" panose="02000503000000020004" pitchFamily="2" charset="0"/>
                <a:ea typeface="Inter" panose="02000503000000020004" pitchFamily="2" charset="0"/>
              </a:rPr>
              <a:t>eTwinning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 – bezpečné online prostředí pro mezinárodní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projekty</a:t>
            </a:r>
          </a:p>
          <a:p>
            <a:pPr algn="just"/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Odborné 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vzdělávání -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učiliště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, SOŠ a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VOŠ: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Pro studenty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- krátkodobé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stáže, dlouhodobé stáže a účast na odborných soutěžích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Pro pedagogy - stínování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, výukové a školící pobyty, kurzy, nebo hostování odborníků ze zahraničí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Projekty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spolupráce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Platforma </a:t>
            </a:r>
            <a:r>
              <a:rPr lang="cs-CZ" sz="2000" dirty="0" err="1">
                <a:latin typeface="Inter" panose="02000503000000020004" pitchFamily="2" charset="0"/>
                <a:ea typeface="Inter" panose="02000503000000020004" pitchFamily="2" charset="0"/>
              </a:rPr>
              <a:t>eTwinning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 – hodí se i pro střední školy, dobrý start do projektů! </a:t>
            </a:r>
          </a:p>
          <a:p>
            <a:pPr algn="just"/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42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8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Informace o programu Erasmus+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/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Podrobnější informace naleznete: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webové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stránky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DZS.cz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možnost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konzultace přímo v regionu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– Michal Urban, manažer regionální spolupráce,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  <a:hlinkClick r:id="rId2"/>
              </a:rPr>
              <a:t>michal.urban@dzs.cz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, tel. 606 699 427</a:t>
            </a:r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Konference </a:t>
            </a:r>
            <a:r>
              <a:rPr lang="cs-CZ" sz="2000" b="1" dirty="0" err="1" smtClean="0">
                <a:latin typeface="Inter" panose="02000503000000020004" pitchFamily="2" charset="0"/>
                <a:ea typeface="Inter" panose="02000503000000020004" pitchFamily="2" charset="0"/>
              </a:rPr>
              <a:t>Schoolink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 – Ostrava, 4. – 5. 11. 2022: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Téma Učíme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(se) společně, mezinárodně a digitálně -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zaměření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na vzdělávání žáku 3-11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let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Cílovou skupinou konference jsou především učitelé,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ředitelé a zřizovatelé.</a:t>
            </a:r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35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9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Další informace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sz="20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Nový kolega – </a:t>
            </a:r>
            <a:r>
              <a:rPr lang="cs-CZ" sz="2000" b="1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Mgr. Jakub Hovorka</a:t>
            </a:r>
          </a:p>
          <a:p>
            <a:pPr algn="just"/>
            <a:r>
              <a:rPr lang="cs-CZ" sz="2000" dirty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Projekt</a:t>
            </a:r>
            <a:r>
              <a:rPr lang="cs-CZ" sz="2000" b="1" dirty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  <a:r>
              <a:rPr lang="cs-CZ" sz="2000" b="1" dirty="0" err="1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Back</a:t>
            </a:r>
            <a:r>
              <a:rPr lang="cs-CZ" sz="2000" b="1" dirty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 to </a:t>
            </a:r>
            <a:r>
              <a:rPr lang="cs-CZ" sz="2000" b="1" dirty="0" err="1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School</a:t>
            </a:r>
            <a:r>
              <a:rPr lang="cs-CZ" sz="2000" dirty="0" smtClean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: diskuse významných hostů </a:t>
            </a:r>
            <a:r>
              <a:rPr lang="en-US" sz="2000" dirty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(Ing. Jan </a:t>
            </a:r>
            <a:r>
              <a:rPr lang="en-US" sz="2000" dirty="0" err="1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Březina</a:t>
            </a:r>
            <a:r>
              <a:rPr lang="en-US" sz="2000" dirty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, Ing. Radim </a:t>
            </a:r>
            <a:r>
              <a:rPr lang="en-US" sz="2000" dirty="0" err="1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Sršeň</a:t>
            </a:r>
            <a:r>
              <a:rPr lang="en-US" sz="2000" dirty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, Ph.D. a </a:t>
            </a:r>
            <a:r>
              <a:rPr lang="en-US" sz="2000" dirty="0" err="1" smtClean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další</a:t>
            </a:r>
            <a:r>
              <a:rPr lang="cs-CZ" sz="2000" dirty="0" smtClean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) </a:t>
            </a:r>
            <a:r>
              <a:rPr lang="cs-CZ" sz="2000" dirty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k příležitosti českého předsednictví </a:t>
            </a:r>
            <a:r>
              <a:rPr lang="cs-CZ" sz="2000" dirty="0" smtClean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EU. Termín do listopadu.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Projekt 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IHES </a:t>
            </a:r>
            <a:r>
              <a:rPr lang="cs-CZ" sz="2000" b="1" dirty="0" err="1">
                <a:latin typeface="Inter" panose="02000503000000020004" pitchFamily="2" charset="0"/>
                <a:ea typeface="Inter" panose="02000503000000020004" pitchFamily="2" charset="0"/>
              </a:rPr>
              <a:t>Europe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: zkoumá vliv internacionalizace na společnost, město, region a to, jak by internacionalizace mohla přispět k odstraňování společenských problémů doby, jako jsou xenofobie, radikalizace, anti-intelektualismus a populismus.</a:t>
            </a:r>
          </a:p>
          <a:p>
            <a:pPr lvl="1" algn="just"/>
            <a:r>
              <a:rPr lang="cs-CZ" sz="1600" dirty="0">
                <a:latin typeface="Inter" panose="02000503000000020004" pitchFamily="2" charset="0"/>
                <a:ea typeface="Inter" panose="02000503000000020004" pitchFamily="2" charset="0"/>
              </a:rPr>
              <a:t>Na projektu se podílí partneři z České republiky, Portugalska, Belgie a Španělska.</a:t>
            </a:r>
          </a:p>
          <a:p>
            <a:pPr lvl="1" algn="just"/>
            <a:r>
              <a:rPr lang="cs-CZ" sz="1600" dirty="0">
                <a:latin typeface="Inter" panose="02000503000000020004" pitchFamily="2" charset="0"/>
                <a:ea typeface="Inter" panose="02000503000000020004" pitchFamily="2" charset="0"/>
              </a:rPr>
              <a:t>25. 11. 2022 se v Olomouci uskuteční Open </a:t>
            </a:r>
            <a:r>
              <a:rPr lang="cs-CZ" sz="1600" dirty="0" err="1">
                <a:latin typeface="Inter" panose="02000503000000020004" pitchFamily="2" charset="0"/>
                <a:ea typeface="Inter" panose="02000503000000020004" pitchFamily="2" charset="0"/>
              </a:rPr>
              <a:t>Seminar</a:t>
            </a:r>
            <a:r>
              <a:rPr lang="cs-CZ" sz="1600" dirty="0">
                <a:latin typeface="Inter" panose="02000503000000020004" pitchFamily="2" charset="0"/>
                <a:ea typeface="Inter" panose="02000503000000020004" pitchFamily="2" charset="0"/>
              </a:rPr>
              <a:t>, na kterém budou představeny aktivity projektu mj. zaměřené na střední školy. </a:t>
            </a:r>
            <a:r>
              <a:rPr lang="en-US" sz="2000" dirty="0" smtClean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  <a:endParaRPr lang="cs-CZ" sz="2000" b="1" dirty="0" smtClean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000" b="1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Učitel roku Olomouckého kraje</a:t>
            </a:r>
            <a:r>
              <a:rPr lang="cs-CZ" sz="20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: loni inovováno, možnost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nominovat mají ředitelé škol a školských zařízení, ale také ostatní pedagogové, žáci i široká veřejnost. </a:t>
            </a:r>
          </a:p>
          <a:p>
            <a:pPr lvl="1" algn="just"/>
            <a:r>
              <a:rPr lang="cs-CZ" sz="16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Vyhlášení pro příští rok bude předloženo do ROK 7. 11. 2022, sběr nominací předpokládáme opět do Vánoc.</a:t>
            </a:r>
          </a:p>
          <a:p>
            <a:pPr marL="457200" lvl="1" indent="0" algn="just">
              <a:buNone/>
            </a:pPr>
            <a:endParaRPr lang="cs-CZ" sz="2000" dirty="0" smtClean="0">
              <a:solidFill>
                <a:srgbClr val="FFFFFF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0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196</TotalTime>
  <Words>1179</Words>
  <Application>Microsoft Office PowerPoint</Application>
  <PresentationFormat>Širokoúhlá obrazovka</PresentationFormat>
  <Paragraphs>85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5" baseType="lpstr">
      <vt:lpstr>Arial</vt:lpstr>
      <vt:lpstr>Calibri</vt:lpstr>
      <vt:lpstr>Inter</vt:lpstr>
      <vt:lpstr>Motiv Office</vt:lpstr>
      <vt:lpstr>Aktuální informace z oddělení vzdělávacích programů a dotací</vt:lpstr>
      <vt:lpstr>Podpora polytechnického vzdělávání a řemesel</vt:lpstr>
      <vt:lpstr>Dotační programy a další příspěvky na r. 2023</vt:lpstr>
      <vt:lpstr>Elektronické podepisování dokumentů</vt:lpstr>
      <vt:lpstr>Elektronické podepisování dokumentů</vt:lpstr>
      <vt:lpstr>IROP 2021-2027</vt:lpstr>
      <vt:lpstr>Informace o programu Erasmus+</vt:lpstr>
      <vt:lpstr>Informace o programu Erasmus+</vt:lpstr>
      <vt:lpstr>Další informace</vt:lpstr>
      <vt:lpstr>Další informace</vt:lpstr>
      <vt:lpstr>Dotazy?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Pustaj Martin</cp:lastModifiedBy>
  <cp:revision>26</cp:revision>
  <dcterms:created xsi:type="dcterms:W3CDTF">2022-03-10T07:10:19Z</dcterms:created>
  <dcterms:modified xsi:type="dcterms:W3CDTF">2022-10-11T13:56:12Z</dcterms:modified>
</cp:coreProperties>
</file>