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8" r:id="rId3"/>
    <p:sldId id="289" r:id="rId4"/>
    <p:sldId id="285" r:id="rId5"/>
    <p:sldId id="278" r:id="rId6"/>
    <p:sldId id="286" r:id="rId7"/>
    <p:sldId id="284" r:id="rId8"/>
    <p:sldId id="279" r:id="rId9"/>
    <p:sldId id="280" r:id="rId10"/>
    <p:sldId id="282" r:id="rId11"/>
    <p:sldId id="281" r:id="rId12"/>
    <p:sldId id="283" r:id="rId13"/>
    <p:sldId id="277" r:id="rId14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00"/>
    <a:srgbClr val="003994"/>
    <a:srgbClr val="33339A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AF606853-7671-496A-8E4F-DF71F8EC918B}" styleName="Tmavý styl 1 – zvýraznění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Styl Středně sytá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Styl Tmavá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Tmavý styl 1 – zvýraznění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2838BEF-8BB2-4498-84A7-C5851F593DF1}" styleName="Střední styl 4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Styl Světlá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94692" autoAdjust="0"/>
  </p:normalViewPr>
  <p:slideViewPr>
    <p:cSldViewPr>
      <p:cViewPr>
        <p:scale>
          <a:sx n="100" d="100"/>
          <a:sy n="100" d="100"/>
        </p:scale>
        <p:origin x="-11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EE591-B8CB-4534-B668-814489037EF3}" type="datetimeFigureOut">
              <a:rPr lang="cs-CZ" smtClean="0"/>
              <a:t>15.6.2012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A8369-FB0B-421D-9D47-F62B24511A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8077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1A5973-796E-4715-BFDC-4AFEB3BDF921}" type="slidenum">
              <a:rPr lang="cs-CZ" smtClean="0"/>
              <a:pPr eaLnBrk="1" hangingPunct="1"/>
              <a:t>4</a:t>
            </a:fld>
            <a:endParaRPr lang="cs-CZ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67D27-7101-4338-82A1-62DB34D25E34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3600" dirty="0" smtClean="0">
                <a:solidFill>
                  <a:srgbClr val="FF9900"/>
                </a:solidFill>
              </a:rPr>
              <a:t>Aktivity Olomouckého kraje pro venkov</a:t>
            </a:r>
            <a:endParaRPr lang="cs-CZ" sz="3600" dirty="0">
              <a:solidFill>
                <a:srgbClr val="FF99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2160736"/>
          </a:xfrm>
        </p:spPr>
        <p:txBody>
          <a:bodyPr/>
          <a:lstStyle/>
          <a:p>
            <a:endParaRPr lang="cs-CZ" dirty="0"/>
          </a:p>
          <a:p>
            <a:r>
              <a:rPr lang="cs-CZ" sz="2000" dirty="0" smtClean="0"/>
              <a:t>Setkání zástupců mikroregionů Olomouckého kraje </a:t>
            </a:r>
          </a:p>
          <a:p>
            <a:r>
              <a:rPr lang="cs-CZ" sz="2000" dirty="0" smtClean="0"/>
              <a:t>21. června 2012, </a:t>
            </a:r>
            <a:r>
              <a:rPr lang="cs-CZ" sz="2000" dirty="0" smtClean="0"/>
              <a:t>Plumlov</a:t>
            </a:r>
          </a:p>
          <a:p>
            <a:endParaRPr lang="cs-CZ" sz="2000" dirty="0"/>
          </a:p>
          <a:p>
            <a:r>
              <a:rPr lang="cs-CZ" sz="2000" dirty="0" smtClean="0"/>
              <a:t>Josef Londa</a:t>
            </a:r>
          </a:p>
          <a:p>
            <a:r>
              <a:rPr lang="cs-CZ" sz="2000" dirty="0" smtClean="0"/>
              <a:t>Karel Hošek</a:t>
            </a:r>
            <a:endParaRPr lang="cs-CZ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520" y="1556792"/>
            <a:ext cx="8568630" cy="4967833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cs-CZ" sz="2200" dirty="0" smtClean="0"/>
              <a:t>Spolupráce </a:t>
            </a:r>
            <a:r>
              <a:rPr lang="cs-CZ" sz="2200" dirty="0"/>
              <a:t>v oblasti </a:t>
            </a:r>
            <a:r>
              <a:rPr lang="cs-CZ" sz="2200" dirty="0" smtClean="0"/>
              <a:t>zaměstnanosti </a:t>
            </a:r>
            <a:r>
              <a:rPr lang="cs-CZ" sz="2200" dirty="0" smtClean="0">
                <a:solidFill>
                  <a:srgbClr val="FF9900"/>
                </a:solidFill>
                <a:ea typeface="+mn-ea"/>
                <a:cs typeface="+mn-cs"/>
              </a:rPr>
              <a:t>a </a:t>
            </a:r>
            <a:r>
              <a:rPr lang="cs-CZ" sz="2200" dirty="0">
                <a:solidFill>
                  <a:srgbClr val="FF9900"/>
                </a:solidFill>
                <a:ea typeface="+mn-ea"/>
                <a:cs typeface="+mn-cs"/>
              </a:rPr>
              <a:t>služeb </a:t>
            </a:r>
            <a:endParaRPr lang="cs-CZ" sz="2200" dirty="0" smtClean="0">
              <a:solidFill>
                <a:srgbClr val="FF9900"/>
              </a:solidFill>
              <a:ea typeface="+mn-ea"/>
              <a:cs typeface="+mn-cs"/>
            </a:endParaRPr>
          </a:p>
          <a:p>
            <a:pPr marL="0" lvl="1" indent="0">
              <a:buNone/>
              <a:defRPr/>
            </a:pPr>
            <a:r>
              <a:rPr lang="cs-CZ" sz="2200" dirty="0" smtClean="0">
                <a:solidFill>
                  <a:srgbClr val="FF9900"/>
                </a:solidFill>
                <a:ea typeface="+mn-ea"/>
                <a:cs typeface="+mn-cs"/>
              </a:rPr>
              <a:t>	ve </a:t>
            </a:r>
            <a:r>
              <a:rPr lang="cs-CZ" sz="2200" dirty="0">
                <a:solidFill>
                  <a:srgbClr val="FF9900"/>
                </a:solidFill>
                <a:ea typeface="+mn-ea"/>
                <a:cs typeface="+mn-cs"/>
              </a:rPr>
              <a:t>venkovských oblastech</a:t>
            </a:r>
          </a:p>
          <a:p>
            <a:pPr eaLnBrk="1" hangingPunct="1">
              <a:defRPr/>
            </a:pPr>
            <a:endParaRPr lang="cs-CZ" sz="1600" dirty="0" smtClean="0"/>
          </a:p>
          <a:p>
            <a:pPr eaLnBrk="1" hangingPunct="1">
              <a:defRPr/>
            </a:pPr>
            <a:r>
              <a:rPr lang="cs-CZ" sz="2200" dirty="0" smtClean="0"/>
              <a:t>Vedoucí </a:t>
            </a:r>
            <a:r>
              <a:rPr lang="cs-CZ" sz="2200" dirty="0"/>
              <a:t>partner: </a:t>
            </a:r>
            <a:r>
              <a:rPr lang="cs-CZ" sz="2200" b="0" dirty="0">
                <a:solidFill>
                  <a:schemeClr val="accent2"/>
                </a:solidFill>
              </a:rPr>
              <a:t>francouzská rozvojová agentura</a:t>
            </a:r>
          </a:p>
          <a:p>
            <a:pPr lvl="1">
              <a:defRPr/>
            </a:pPr>
            <a:r>
              <a:rPr lang="cs-CZ" sz="2000" b="0" dirty="0"/>
              <a:t>Regionální výbor pro rozvoj turistiky v </a:t>
            </a:r>
            <a:r>
              <a:rPr lang="cs-CZ" sz="2000" b="0" dirty="0" err="1" smtClean="0"/>
              <a:t>Auvergne</a:t>
            </a:r>
            <a:endParaRPr lang="cs-CZ" sz="2000" b="0" dirty="0" smtClean="0"/>
          </a:p>
          <a:p>
            <a:pPr eaLnBrk="1" hangingPunct="1">
              <a:defRPr/>
            </a:pPr>
            <a:endParaRPr lang="cs-CZ" sz="1200" dirty="0" smtClean="0"/>
          </a:p>
          <a:p>
            <a:pPr eaLnBrk="1" hangingPunct="1">
              <a:defRPr/>
            </a:pPr>
            <a:r>
              <a:rPr lang="cs-CZ" sz="2200" dirty="0" smtClean="0"/>
              <a:t>Cíle </a:t>
            </a:r>
            <a:r>
              <a:rPr lang="cs-CZ" sz="2200" dirty="0"/>
              <a:t>projektu: </a:t>
            </a:r>
          </a:p>
          <a:p>
            <a:pPr marL="542925" lvl="1" indent="-180975" eaLnBrk="1" hangingPunct="1">
              <a:defRPr/>
            </a:pPr>
            <a:r>
              <a:rPr lang="cs-CZ" sz="2000" b="0" dirty="0">
                <a:solidFill>
                  <a:schemeClr val="accent2"/>
                </a:solidFill>
                <a:ea typeface="+mn-ea"/>
                <a:cs typeface="+mn-cs"/>
              </a:rPr>
              <a:t>spolupráce se zahraničními partnery při přípravě na období Evropské unie po roce 2014</a:t>
            </a:r>
          </a:p>
          <a:p>
            <a:pPr marL="542925" lvl="1" indent="-180975" eaLnBrk="1" hangingPunct="1">
              <a:defRPr/>
            </a:pPr>
            <a:r>
              <a:rPr lang="cs-CZ" sz="2000" b="0" dirty="0" smtClean="0">
                <a:solidFill>
                  <a:schemeClr val="accent2"/>
                </a:solidFill>
                <a:ea typeface="+mn-ea"/>
                <a:cs typeface="+mn-cs"/>
              </a:rPr>
              <a:t>příprava </a:t>
            </a:r>
            <a:r>
              <a:rPr lang="cs-CZ" sz="2000" b="0" dirty="0">
                <a:solidFill>
                  <a:schemeClr val="accent2"/>
                </a:solidFill>
                <a:ea typeface="+mn-ea"/>
                <a:cs typeface="+mn-cs"/>
              </a:rPr>
              <a:t>venkova na novou kohezní politiku</a:t>
            </a:r>
          </a:p>
          <a:p>
            <a:pPr marL="542925" lvl="1" indent="-180975">
              <a:defRPr/>
            </a:pPr>
            <a:r>
              <a:rPr lang="cs-CZ" sz="2000" b="0" dirty="0">
                <a:solidFill>
                  <a:schemeClr val="accent2"/>
                </a:solidFill>
                <a:ea typeface="+mn-ea"/>
                <a:cs typeface="+mn-cs"/>
              </a:rPr>
              <a:t>identifikace nástrojů rozvoje venkova, které mají </a:t>
            </a:r>
            <a:r>
              <a:rPr lang="cs-CZ" sz="2000" b="0" dirty="0" smtClean="0">
                <a:solidFill>
                  <a:schemeClr val="accent2"/>
                </a:solidFill>
                <a:ea typeface="+mn-ea"/>
                <a:cs typeface="+mn-cs"/>
              </a:rPr>
              <a:t>pozitivní </a:t>
            </a:r>
            <a:r>
              <a:rPr lang="cs-CZ" sz="2000" b="0" dirty="0">
                <a:solidFill>
                  <a:schemeClr val="accent2"/>
                </a:solidFill>
                <a:ea typeface="+mn-ea"/>
                <a:cs typeface="+mn-cs"/>
              </a:rPr>
              <a:t>dopad na zaměstnanost</a:t>
            </a:r>
            <a:r>
              <a:rPr lang="cs-CZ" sz="2000" dirty="0">
                <a:solidFill>
                  <a:schemeClr val="accent2"/>
                </a:solidFill>
                <a:ea typeface="+mn-ea"/>
                <a:cs typeface="+mn-cs"/>
              </a:rPr>
              <a:t> </a:t>
            </a:r>
          </a:p>
          <a:p>
            <a:pPr marL="542925" lvl="1" indent="-180975" eaLnBrk="1" hangingPunct="1">
              <a:defRPr/>
            </a:pPr>
            <a:r>
              <a:rPr lang="cs-CZ" sz="2000" b="0" dirty="0" smtClean="0">
                <a:solidFill>
                  <a:schemeClr val="accent2"/>
                </a:solidFill>
                <a:ea typeface="+mn-ea"/>
                <a:cs typeface="+mn-cs"/>
              </a:rPr>
              <a:t>rozvoj </a:t>
            </a:r>
            <a:r>
              <a:rPr lang="cs-CZ" sz="2000" b="0" dirty="0">
                <a:solidFill>
                  <a:schemeClr val="accent2"/>
                </a:solidFill>
                <a:ea typeface="+mn-ea"/>
                <a:cs typeface="+mn-cs"/>
              </a:rPr>
              <a:t>a spolupráce veřejných a soukromých služeb na venkově</a:t>
            </a:r>
          </a:p>
          <a:p>
            <a:pPr eaLnBrk="1" hangingPunct="1">
              <a:defRPr/>
            </a:pPr>
            <a:endParaRPr lang="cs-CZ" dirty="0" smtClean="0">
              <a:solidFill>
                <a:schemeClr val="accent2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4" y="115888"/>
            <a:ext cx="4589462" cy="1143000"/>
          </a:xfrm>
        </p:spPr>
        <p:txBody>
          <a:bodyPr/>
          <a:lstStyle/>
          <a:p>
            <a:r>
              <a:rPr lang="cs-CZ" kern="1200" dirty="0" err="1">
                <a:solidFill>
                  <a:srgbClr val="FF9900"/>
                </a:solidFill>
              </a:rPr>
              <a:t>CesR</a:t>
            </a:r>
            <a:endParaRPr lang="cs-CZ" sz="2800" kern="1200" dirty="0">
              <a:solidFill>
                <a:srgbClr val="FF9900"/>
              </a:solidFill>
            </a:endParaRPr>
          </a:p>
        </p:txBody>
      </p:sp>
      <p:pic>
        <p:nvPicPr>
          <p:cNvPr id="7" name="Picture 2" descr="C:\Documents and Settings\hosek.karel\Plocha\CesR.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340768"/>
            <a:ext cx="2243138" cy="142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7546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528" y="1556792"/>
            <a:ext cx="8424862" cy="4744418"/>
          </a:xfrm>
        </p:spPr>
        <p:txBody>
          <a:bodyPr/>
          <a:lstStyle/>
          <a:p>
            <a:pPr eaLnBrk="1" hangingPunct="1">
              <a:defRPr/>
            </a:pPr>
            <a:r>
              <a:rPr lang="cs-CZ" sz="2200" dirty="0" smtClean="0"/>
              <a:t>Financování: </a:t>
            </a:r>
            <a:r>
              <a:rPr lang="cs-CZ" sz="2200" b="0" dirty="0" smtClean="0">
                <a:solidFill>
                  <a:schemeClr val="accent2"/>
                </a:solidFill>
              </a:rPr>
              <a:t>program </a:t>
            </a:r>
            <a:r>
              <a:rPr lang="cs-CZ" sz="2200" b="0" dirty="0">
                <a:solidFill>
                  <a:schemeClr val="accent2"/>
                </a:solidFill>
              </a:rPr>
              <a:t>Interreg IVC </a:t>
            </a:r>
            <a:endParaRPr lang="cs-CZ" sz="2200" b="0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cs-CZ" sz="2200" dirty="0"/>
              <a:t>Harmonogram:</a:t>
            </a:r>
            <a:r>
              <a:rPr lang="cs-CZ" sz="2200" dirty="0">
                <a:solidFill>
                  <a:schemeClr val="accent2"/>
                </a:solidFill>
              </a:rPr>
              <a:t> </a:t>
            </a:r>
            <a:r>
              <a:rPr lang="cs-CZ" sz="2200" b="0" dirty="0">
                <a:solidFill>
                  <a:schemeClr val="accent2"/>
                </a:solidFill>
              </a:rPr>
              <a:t>od března 2012 </a:t>
            </a:r>
            <a:r>
              <a:rPr lang="cs-CZ" sz="2200" b="0" dirty="0" smtClean="0">
                <a:solidFill>
                  <a:schemeClr val="accent2"/>
                </a:solidFill>
              </a:rPr>
              <a:t>- prosinec</a:t>
            </a:r>
            <a:r>
              <a:rPr lang="cs-CZ" sz="2200" b="0" dirty="0">
                <a:solidFill>
                  <a:schemeClr val="accent2"/>
                </a:solidFill>
              </a:rPr>
              <a:t> 2014</a:t>
            </a:r>
          </a:p>
          <a:p>
            <a:pPr eaLnBrk="1" hangingPunct="1">
              <a:defRPr/>
            </a:pPr>
            <a:r>
              <a:rPr lang="cs-CZ" sz="2200" dirty="0" smtClean="0"/>
              <a:t>Partneři </a:t>
            </a:r>
            <a:r>
              <a:rPr lang="cs-CZ" sz="2200" dirty="0"/>
              <a:t>projektu: </a:t>
            </a:r>
            <a:endParaRPr lang="cs-CZ" sz="2200" dirty="0" smtClean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sz="1800" b="0" dirty="0">
                <a:solidFill>
                  <a:schemeClr val="accent2"/>
                </a:solidFill>
              </a:rPr>
              <a:t>Regionální výbor pro rozvoj turistiky v </a:t>
            </a:r>
            <a:r>
              <a:rPr lang="cs-CZ" sz="1800" b="0" dirty="0" err="1">
                <a:solidFill>
                  <a:schemeClr val="accent2"/>
                </a:solidFill>
              </a:rPr>
              <a:t>Auvergne</a:t>
            </a:r>
            <a:endParaRPr lang="cs-CZ" sz="1800" b="0" dirty="0">
              <a:solidFill>
                <a:schemeClr val="accent2"/>
              </a:solidFill>
            </a:endParaRPr>
          </a:p>
          <a:p>
            <a:pPr marL="800100" lvl="1" indent="-342900" eaLnBrk="1" hangingPunct="1">
              <a:buFont typeface="+mj-lt"/>
              <a:buAutoNum type="arabicPeriod"/>
              <a:defRPr/>
            </a:pPr>
            <a:r>
              <a:rPr lang="cs-CZ" sz="1800" dirty="0">
                <a:solidFill>
                  <a:schemeClr val="accent2"/>
                </a:solidFill>
              </a:rPr>
              <a:t>Olomoucký kraj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sz="1800" b="0" dirty="0">
                <a:solidFill>
                  <a:schemeClr val="accent2"/>
                </a:solidFill>
              </a:rPr>
              <a:t>Polská akademie věd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sz="1800" b="0" dirty="0" err="1">
                <a:solidFill>
                  <a:schemeClr val="accent2"/>
                </a:solidFill>
              </a:rPr>
              <a:t>Troodoská</a:t>
            </a:r>
            <a:r>
              <a:rPr lang="cs-CZ" sz="1800" b="0" dirty="0">
                <a:solidFill>
                  <a:schemeClr val="accent2"/>
                </a:solidFill>
              </a:rPr>
              <a:t> rozvojová agentura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sz="1800" b="0" dirty="0">
                <a:solidFill>
                  <a:schemeClr val="accent2"/>
                </a:solidFill>
              </a:rPr>
              <a:t>Regionální rada Granady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sz="1800" b="0" dirty="0">
                <a:solidFill>
                  <a:schemeClr val="accent2"/>
                </a:solidFill>
              </a:rPr>
              <a:t>Lotyšská univerzita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pl-PL" sz="1800" b="0" dirty="0">
                <a:solidFill>
                  <a:schemeClr val="accent2"/>
                </a:solidFill>
              </a:rPr>
              <a:t>Regionální rozvojová agentura Mura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sz="1800" b="0" dirty="0">
                <a:solidFill>
                  <a:schemeClr val="accent2"/>
                </a:solidFill>
              </a:rPr>
              <a:t>Krajský úřad v </a:t>
            </a:r>
            <a:r>
              <a:rPr lang="cs-CZ" sz="1800" b="0" dirty="0" err="1">
                <a:solidFill>
                  <a:schemeClr val="accent2"/>
                </a:solidFill>
              </a:rPr>
              <a:t>Corku</a:t>
            </a:r>
            <a:endParaRPr lang="pl-PL" sz="1800" b="0" dirty="0">
              <a:solidFill>
                <a:schemeClr val="accent2"/>
              </a:solidFill>
            </a:endParaRPr>
          </a:p>
          <a:p>
            <a:pPr eaLnBrk="1" hangingPunct="1">
              <a:defRPr/>
            </a:pPr>
            <a:r>
              <a:rPr lang="cs-CZ" sz="2200" dirty="0" smtClean="0"/>
              <a:t>Projektový rozpočet Olomouckého kraje: </a:t>
            </a:r>
            <a:r>
              <a:rPr lang="cs-CZ" sz="2200" b="0" dirty="0" smtClean="0">
                <a:solidFill>
                  <a:schemeClr val="accent2"/>
                </a:solidFill>
              </a:rPr>
              <a:t>3 </a:t>
            </a:r>
            <a:r>
              <a:rPr lang="cs-CZ" sz="2200" b="0" dirty="0">
                <a:solidFill>
                  <a:schemeClr val="accent2"/>
                </a:solidFill>
              </a:rPr>
              <a:t>mil. Kč </a:t>
            </a:r>
          </a:p>
          <a:p>
            <a:pPr lvl="1" eaLnBrk="1" hangingPunct="1">
              <a:defRPr/>
            </a:pPr>
            <a:r>
              <a:rPr lang="cs-CZ" sz="2200" b="0" dirty="0" smtClean="0">
                <a:solidFill>
                  <a:schemeClr val="accent2"/>
                </a:solidFill>
              </a:rPr>
              <a:t>(spoluúčast Olomouckého kraje 480 tis. Kč)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4" y="115888"/>
            <a:ext cx="4589462" cy="1143000"/>
          </a:xfrm>
        </p:spPr>
        <p:txBody>
          <a:bodyPr/>
          <a:lstStyle/>
          <a:p>
            <a:r>
              <a:rPr lang="cs-CZ" kern="1200" dirty="0" err="1">
                <a:solidFill>
                  <a:srgbClr val="FF9900"/>
                </a:solidFill>
              </a:rPr>
              <a:t>CesR</a:t>
            </a:r>
            <a:endParaRPr lang="cs-CZ" sz="2800" kern="1200" dirty="0">
              <a:solidFill>
                <a:srgbClr val="FF9900"/>
              </a:solidFill>
            </a:endParaRPr>
          </a:p>
        </p:txBody>
      </p:sp>
      <p:pic>
        <p:nvPicPr>
          <p:cNvPr id="7" name="Picture 2" descr="C:\Documents and Settings\hosek.karel\Plocha\CesR.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340768"/>
            <a:ext cx="2243138" cy="142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7380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1340768"/>
            <a:ext cx="8424862" cy="5183857"/>
          </a:xfrm>
        </p:spPr>
        <p:txBody>
          <a:bodyPr/>
          <a:lstStyle/>
          <a:p>
            <a:pPr eaLnBrk="1" hangingPunct="1">
              <a:defRPr/>
            </a:pPr>
            <a:r>
              <a:rPr lang="cs-CZ" sz="2200" dirty="0"/>
              <a:t>Aktivity projektu: </a:t>
            </a:r>
          </a:p>
          <a:p>
            <a:pPr marL="542925" lvl="1" indent="-180975" eaLnBrk="1" hangingPunct="1">
              <a:defRPr/>
            </a:pPr>
            <a:r>
              <a:rPr lang="cs-CZ" sz="1900" dirty="0" smtClean="0">
                <a:solidFill>
                  <a:schemeClr val="accent2"/>
                </a:solidFill>
              </a:rPr>
              <a:t>vstupní analýza projektu </a:t>
            </a:r>
          </a:p>
          <a:p>
            <a:pPr marL="542925" lvl="1" indent="-180975" eaLnBrk="1" hangingPunct="1">
              <a:defRPr/>
            </a:pPr>
            <a:r>
              <a:rPr lang="cs-CZ" sz="1900" b="0" dirty="0" smtClean="0">
                <a:solidFill>
                  <a:schemeClr val="accent2"/>
                </a:solidFill>
              </a:rPr>
              <a:t>identifikace dobré praxe v partnerských regionech</a:t>
            </a:r>
          </a:p>
          <a:p>
            <a:pPr marL="542925" lvl="1" indent="-180975" eaLnBrk="1" hangingPunct="1">
              <a:defRPr/>
            </a:pPr>
            <a:r>
              <a:rPr lang="cs-CZ" sz="1900" b="0" dirty="0" smtClean="0">
                <a:solidFill>
                  <a:schemeClr val="accent2"/>
                </a:solidFill>
              </a:rPr>
              <a:t>studijní </a:t>
            </a:r>
            <a:r>
              <a:rPr lang="cs-CZ" sz="1900" b="0" dirty="0">
                <a:solidFill>
                  <a:schemeClr val="accent2"/>
                </a:solidFill>
              </a:rPr>
              <a:t>cesty pro aktéry rozvoje venkova </a:t>
            </a:r>
          </a:p>
          <a:p>
            <a:pPr marL="542925" lvl="1" indent="-180975" eaLnBrk="1" hangingPunct="1">
              <a:defRPr/>
            </a:pPr>
            <a:r>
              <a:rPr lang="cs-CZ" sz="1900" b="0" dirty="0">
                <a:solidFill>
                  <a:schemeClr val="accent2"/>
                </a:solidFill>
              </a:rPr>
              <a:t>vznik, jednání a komunikace </a:t>
            </a:r>
            <a:r>
              <a:rPr lang="cs-CZ" sz="1900" b="0" dirty="0" smtClean="0">
                <a:solidFill>
                  <a:schemeClr val="accent2"/>
                </a:solidFill>
              </a:rPr>
              <a:t>s místními aktéry rozvoje venkova</a:t>
            </a:r>
            <a:endParaRPr lang="cs-CZ" sz="1900" b="0" dirty="0">
              <a:solidFill>
                <a:schemeClr val="accent2"/>
              </a:solidFill>
            </a:endParaRPr>
          </a:p>
          <a:p>
            <a:pPr marL="542925" lvl="1" indent="-180975" eaLnBrk="1" hangingPunct="1">
              <a:defRPr/>
            </a:pPr>
            <a:r>
              <a:rPr lang="cs-CZ" sz="1900" b="0" dirty="0">
                <a:solidFill>
                  <a:schemeClr val="accent2"/>
                </a:solidFill>
              </a:rPr>
              <a:t>doporučení pro subjekty veřejného sektoru na venkově </a:t>
            </a:r>
          </a:p>
          <a:p>
            <a:pPr eaLnBrk="1" hangingPunct="1">
              <a:defRPr/>
            </a:pPr>
            <a:r>
              <a:rPr lang="cs-CZ" sz="2200" dirty="0" smtClean="0"/>
              <a:t>Obsah vstupní analýzy projektu</a:t>
            </a:r>
            <a:r>
              <a:rPr lang="cs-CZ" sz="2200" dirty="0"/>
              <a:t>: </a:t>
            </a:r>
          </a:p>
          <a:p>
            <a:pPr marL="542925" lvl="1" indent="-180975" eaLnBrk="1" hangingPunct="1">
              <a:defRPr/>
            </a:pPr>
            <a:r>
              <a:rPr lang="cs-CZ" sz="1900" b="0" dirty="0">
                <a:solidFill>
                  <a:schemeClr val="accent2"/>
                </a:solidFill>
                <a:ea typeface="+mn-ea"/>
                <a:cs typeface="+mn-cs"/>
              </a:rPr>
              <a:t>a</a:t>
            </a:r>
            <a:r>
              <a:rPr lang="cs-CZ" sz="1900" b="0" dirty="0" smtClean="0">
                <a:solidFill>
                  <a:schemeClr val="accent2"/>
                </a:solidFill>
                <a:ea typeface="+mn-ea"/>
                <a:cs typeface="+mn-cs"/>
              </a:rPr>
              <a:t>ktualizace analýzy venkova Koncepce ZP a RV</a:t>
            </a:r>
          </a:p>
          <a:p>
            <a:pPr marL="542925" lvl="1" indent="-180975" eaLnBrk="1" hangingPunct="1">
              <a:defRPr/>
            </a:pPr>
            <a:r>
              <a:rPr lang="cs-CZ" sz="1900" b="0" dirty="0">
                <a:solidFill>
                  <a:schemeClr val="accent2"/>
                </a:solidFill>
                <a:ea typeface="+mn-ea"/>
                <a:cs typeface="+mn-cs"/>
              </a:rPr>
              <a:t>i</a:t>
            </a:r>
            <a:r>
              <a:rPr lang="cs-CZ" sz="1900" b="0" dirty="0" smtClean="0">
                <a:solidFill>
                  <a:schemeClr val="accent2"/>
                </a:solidFill>
                <a:ea typeface="+mn-ea"/>
                <a:cs typeface="+mn-cs"/>
              </a:rPr>
              <a:t>dentifikace barier rozvoje venkova</a:t>
            </a:r>
            <a:endParaRPr lang="cs-CZ" sz="1900" b="0" dirty="0">
              <a:solidFill>
                <a:schemeClr val="accent2"/>
              </a:solidFill>
              <a:ea typeface="+mn-ea"/>
              <a:cs typeface="+mn-cs"/>
            </a:endParaRPr>
          </a:p>
          <a:p>
            <a:pPr marL="542925" lvl="1" indent="-180975" eaLnBrk="1" hangingPunct="1">
              <a:defRPr/>
            </a:pPr>
            <a:r>
              <a:rPr lang="cs-CZ" sz="1900" b="0" dirty="0">
                <a:solidFill>
                  <a:schemeClr val="accent2"/>
                </a:solidFill>
                <a:ea typeface="+mn-ea"/>
                <a:cs typeface="+mn-cs"/>
              </a:rPr>
              <a:t>i</a:t>
            </a:r>
            <a:r>
              <a:rPr lang="cs-CZ" sz="1900" b="0" dirty="0" smtClean="0">
                <a:solidFill>
                  <a:schemeClr val="accent2"/>
                </a:solidFill>
                <a:ea typeface="+mn-ea"/>
                <a:cs typeface="+mn-cs"/>
              </a:rPr>
              <a:t>dentifikace dobré praxe v Olomouckém kraji</a:t>
            </a:r>
          </a:p>
          <a:p>
            <a:pPr eaLnBrk="1" hangingPunct="1">
              <a:defRPr/>
            </a:pPr>
            <a:r>
              <a:rPr lang="cs-CZ" sz="2200" dirty="0" smtClean="0"/>
              <a:t>Tvůrci vstupní analýzy:</a:t>
            </a:r>
          </a:p>
          <a:p>
            <a:pPr marL="361950" lvl="1" indent="0">
              <a:buNone/>
              <a:defRPr/>
            </a:pPr>
            <a:r>
              <a:rPr lang="cs-CZ" sz="2000" b="0" dirty="0" smtClean="0">
                <a:solidFill>
                  <a:schemeClr val="accent2"/>
                </a:solidFill>
                <a:ea typeface="+mn-ea"/>
                <a:cs typeface="+mn-cs"/>
              </a:rPr>
              <a:t>- </a:t>
            </a:r>
            <a:r>
              <a:rPr lang="cs-CZ" sz="1900" b="0" dirty="0" smtClean="0">
                <a:solidFill>
                  <a:schemeClr val="accent2"/>
                </a:solidFill>
                <a:ea typeface="+mn-ea"/>
                <a:cs typeface="+mn-cs"/>
              </a:rPr>
              <a:t>Ing</a:t>
            </a:r>
            <a:r>
              <a:rPr lang="cs-CZ" sz="1900" b="0" dirty="0">
                <a:solidFill>
                  <a:schemeClr val="accent2"/>
                </a:solidFill>
                <a:ea typeface="+mn-ea"/>
                <a:cs typeface="+mn-cs"/>
              </a:rPr>
              <a:t>. Jan </a:t>
            </a:r>
            <a:r>
              <a:rPr lang="cs-CZ" sz="1900" b="0" dirty="0" smtClean="0">
                <a:solidFill>
                  <a:schemeClr val="accent2"/>
                </a:solidFill>
                <a:ea typeface="+mn-ea"/>
                <a:cs typeface="+mn-cs"/>
              </a:rPr>
              <a:t>Balek			- Vendula </a:t>
            </a:r>
            <a:r>
              <a:rPr lang="cs-CZ" sz="1900" b="0" dirty="0">
                <a:solidFill>
                  <a:schemeClr val="accent2"/>
                </a:solidFill>
                <a:ea typeface="+mn-ea"/>
                <a:cs typeface="+mn-cs"/>
              </a:rPr>
              <a:t>Poláchová</a:t>
            </a:r>
          </a:p>
          <a:p>
            <a:pPr marL="361950" lvl="1" indent="0">
              <a:buNone/>
              <a:defRPr/>
            </a:pPr>
            <a:r>
              <a:rPr lang="cs-CZ" sz="1900" b="0" dirty="0" smtClean="0">
                <a:solidFill>
                  <a:schemeClr val="accent2"/>
                </a:solidFill>
                <a:ea typeface="+mn-ea"/>
                <a:cs typeface="+mn-cs"/>
              </a:rPr>
              <a:t>- Ing</a:t>
            </a:r>
            <a:r>
              <a:rPr lang="cs-CZ" sz="1900" b="0" dirty="0">
                <a:solidFill>
                  <a:schemeClr val="accent2"/>
                </a:solidFill>
                <a:ea typeface="+mn-ea"/>
                <a:cs typeface="+mn-cs"/>
              </a:rPr>
              <a:t>. Jaroslav </a:t>
            </a:r>
            <a:r>
              <a:rPr lang="cs-CZ" sz="1900" b="0" dirty="0" smtClean="0">
                <a:solidFill>
                  <a:schemeClr val="accent2"/>
                </a:solidFill>
                <a:ea typeface="+mn-ea"/>
                <a:cs typeface="+mn-cs"/>
              </a:rPr>
              <a:t>Brzák			- Ing</a:t>
            </a:r>
            <a:r>
              <a:rPr lang="cs-CZ" sz="1900" b="0" dirty="0">
                <a:solidFill>
                  <a:schemeClr val="accent2"/>
                </a:solidFill>
                <a:ea typeface="+mn-ea"/>
                <a:cs typeface="+mn-cs"/>
              </a:rPr>
              <a:t>. Jana Římská</a:t>
            </a:r>
          </a:p>
          <a:p>
            <a:pPr marL="361950" lvl="1" indent="0">
              <a:buNone/>
              <a:defRPr/>
            </a:pPr>
            <a:r>
              <a:rPr lang="cs-CZ" sz="1900" b="0" dirty="0" smtClean="0">
                <a:solidFill>
                  <a:schemeClr val="accent2"/>
                </a:solidFill>
                <a:ea typeface="+mn-ea"/>
                <a:cs typeface="+mn-cs"/>
              </a:rPr>
              <a:t>- Mgr. </a:t>
            </a:r>
            <a:r>
              <a:rPr lang="cs-CZ" sz="1900" b="0" dirty="0">
                <a:solidFill>
                  <a:schemeClr val="accent2"/>
                </a:solidFill>
                <a:ea typeface="+mn-ea"/>
                <a:cs typeface="+mn-cs"/>
              </a:rPr>
              <a:t>Karel </a:t>
            </a:r>
            <a:r>
              <a:rPr lang="cs-CZ" sz="1900" b="0" dirty="0" smtClean="0">
                <a:solidFill>
                  <a:schemeClr val="accent2"/>
                </a:solidFill>
                <a:ea typeface="+mn-ea"/>
                <a:cs typeface="+mn-cs"/>
              </a:rPr>
              <a:t>Hošek			- Mgr</a:t>
            </a:r>
            <a:r>
              <a:rPr lang="cs-CZ" sz="1900" b="0" dirty="0">
                <a:solidFill>
                  <a:schemeClr val="accent2"/>
                </a:solidFill>
                <a:ea typeface="+mn-ea"/>
                <a:cs typeface="+mn-cs"/>
              </a:rPr>
              <a:t>. Olga </a:t>
            </a:r>
            <a:r>
              <a:rPr lang="cs-CZ" sz="1900" b="0" dirty="0" err="1">
                <a:solidFill>
                  <a:schemeClr val="accent2"/>
                </a:solidFill>
                <a:ea typeface="+mn-ea"/>
                <a:cs typeface="+mn-cs"/>
              </a:rPr>
              <a:t>Špiková</a:t>
            </a:r>
            <a:endParaRPr lang="cs-CZ" sz="1900" b="0" dirty="0">
              <a:solidFill>
                <a:schemeClr val="accent2"/>
              </a:solidFill>
              <a:ea typeface="+mn-ea"/>
              <a:cs typeface="+mn-cs"/>
            </a:endParaRPr>
          </a:p>
          <a:p>
            <a:pPr marL="542925" lvl="1" indent="-180975">
              <a:defRPr/>
            </a:pPr>
            <a:endParaRPr lang="cs-CZ" sz="2000" b="0" dirty="0" smtClean="0">
              <a:solidFill>
                <a:schemeClr val="accent2"/>
              </a:solidFill>
              <a:ea typeface="+mn-ea"/>
              <a:cs typeface="+mn-cs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4" y="115888"/>
            <a:ext cx="4589462" cy="1143000"/>
          </a:xfrm>
        </p:spPr>
        <p:txBody>
          <a:bodyPr/>
          <a:lstStyle/>
          <a:p>
            <a:r>
              <a:rPr lang="cs-CZ" kern="1200" dirty="0" err="1">
                <a:solidFill>
                  <a:srgbClr val="FF9900"/>
                </a:solidFill>
              </a:rPr>
              <a:t>CesR</a:t>
            </a:r>
            <a:endParaRPr lang="cs-CZ" sz="2800" kern="1200" dirty="0">
              <a:solidFill>
                <a:srgbClr val="FF9900"/>
              </a:solidFill>
            </a:endParaRPr>
          </a:p>
        </p:txBody>
      </p:sp>
      <p:pic>
        <p:nvPicPr>
          <p:cNvPr id="5" name="Picture 2" descr="C:\Documents and Settings\hosek.karel\Plocha\CesR.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428948"/>
            <a:ext cx="2243138" cy="142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7238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3500439"/>
            <a:ext cx="8424862" cy="1440730"/>
          </a:xfrm>
        </p:spPr>
        <p:txBody>
          <a:bodyPr/>
          <a:lstStyle/>
          <a:p>
            <a:pPr algn="r">
              <a:buFontTx/>
              <a:buNone/>
            </a:pPr>
            <a:r>
              <a:rPr lang="cs-CZ" i="1" dirty="0" smtClean="0"/>
              <a:t>Josef Londa</a:t>
            </a:r>
          </a:p>
          <a:p>
            <a:pPr algn="r">
              <a:buFontTx/>
              <a:buNone/>
            </a:pPr>
            <a:r>
              <a:rPr lang="cs-CZ" i="1" dirty="0" smtClean="0"/>
              <a:t>Karel Hošek</a:t>
            </a:r>
            <a:endParaRPr lang="cs-CZ" i="1" dirty="0"/>
          </a:p>
          <a:p>
            <a:pPr algn="r">
              <a:buFontTx/>
              <a:buNone/>
            </a:pPr>
            <a:endParaRPr lang="cs-CZ" i="1" dirty="0">
              <a:solidFill>
                <a:srgbClr val="003994"/>
              </a:solidFill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611188" y="1989138"/>
            <a:ext cx="77724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dirty="0" smtClean="0">
                <a:solidFill>
                  <a:srgbClr val="003994"/>
                </a:solidFill>
              </a:rPr>
              <a:t>Děkujeme za pozornost</a:t>
            </a:r>
            <a:endParaRPr lang="cs-CZ" sz="2800" b="1" dirty="0">
              <a:solidFill>
                <a:srgbClr val="003994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9712" y="0"/>
            <a:ext cx="5040560" cy="1258888"/>
          </a:xfrm>
        </p:spPr>
        <p:txBody>
          <a:bodyPr/>
          <a:lstStyle/>
          <a:p>
            <a:r>
              <a:rPr lang="cs-CZ" sz="2800" kern="1200" dirty="0">
                <a:solidFill>
                  <a:srgbClr val="FF9900"/>
                </a:solidFill>
              </a:rPr>
              <a:t>Východiska </a:t>
            </a:r>
            <a:r>
              <a:rPr lang="cs-CZ" sz="2800" kern="1200" dirty="0" smtClean="0">
                <a:solidFill>
                  <a:srgbClr val="FF9900"/>
                </a:solidFill>
              </a:rPr>
              <a:t>rozvoje venkova Olomouckého kraje</a:t>
            </a:r>
            <a:endParaRPr lang="cs-CZ" sz="2800" kern="1200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6792"/>
            <a:ext cx="8362950" cy="5040560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Programové prohlášení Rady Olomouckého kraje</a:t>
            </a:r>
          </a:p>
          <a:p>
            <a:pPr marL="342900" lvl="1" indent="-342900">
              <a:buFontTx/>
              <a:buChar char="•"/>
            </a:pPr>
            <a:r>
              <a:rPr lang="cs-CZ" sz="2000" b="0" dirty="0"/>
              <a:t>p</a:t>
            </a:r>
            <a:r>
              <a:rPr lang="cs-CZ" sz="2000" b="0" dirty="0" smtClean="0"/>
              <a:t>riorita 9. Životní </a:t>
            </a:r>
            <a:r>
              <a:rPr lang="cs-CZ" sz="2000" b="0" dirty="0"/>
              <a:t>prostředí, zemědělství a rozvoj </a:t>
            </a:r>
            <a:r>
              <a:rPr lang="cs-CZ" sz="2000" b="0" dirty="0" smtClean="0"/>
              <a:t>venkova:</a:t>
            </a:r>
          </a:p>
          <a:p>
            <a:pPr marL="742950" lvl="2" indent="-342900"/>
            <a:r>
              <a:rPr lang="cs-CZ" sz="1800" b="0" dirty="0"/>
              <a:t>rozvoj infrastruktury a služeb venkovské ekonomiky a regionů</a:t>
            </a:r>
          </a:p>
          <a:p>
            <a:pPr marL="742950" lvl="2" indent="-342900"/>
            <a:r>
              <a:rPr lang="cs-CZ" sz="1800" b="0" dirty="0" smtClean="0"/>
              <a:t>podporovat </a:t>
            </a:r>
            <a:r>
              <a:rPr lang="cs-CZ" sz="1800" b="0" dirty="0"/>
              <a:t>kulturní, sportovní a společenské aktivity v obcích, které pomáhají k oživení společenského života na venkově</a:t>
            </a:r>
          </a:p>
          <a:p>
            <a:pPr marL="742950" lvl="2" indent="-342900"/>
            <a:r>
              <a:rPr lang="cs-CZ" sz="1800" b="0" dirty="0" smtClean="0"/>
              <a:t>finančně </a:t>
            </a:r>
            <a:r>
              <a:rPr lang="cs-CZ" sz="1800" b="0" dirty="0"/>
              <a:t>posílit krajský Program obnovy venkova</a:t>
            </a:r>
          </a:p>
          <a:p>
            <a:pPr marL="0" indent="0">
              <a:buNone/>
            </a:pPr>
            <a:r>
              <a:rPr lang="cs-CZ" dirty="0" smtClean="0"/>
              <a:t>Strategické dokumenty Olomouckého kraje vztahující se k rozvoji venkova:</a:t>
            </a:r>
          </a:p>
          <a:p>
            <a:pPr marL="342900" lvl="1" indent="-342900">
              <a:buFontTx/>
              <a:buChar char="•"/>
            </a:pPr>
            <a:r>
              <a:rPr lang="cs-CZ" sz="2000" b="0" dirty="0" smtClean="0"/>
              <a:t>Program </a:t>
            </a:r>
            <a:r>
              <a:rPr lang="cs-CZ" sz="2000" b="0" dirty="0"/>
              <a:t>rozvoje územního obvodu OK</a:t>
            </a:r>
          </a:p>
          <a:p>
            <a:pPr marL="342900" lvl="1" indent="-342900">
              <a:buFontTx/>
              <a:buChar char="•"/>
            </a:pPr>
            <a:r>
              <a:rPr lang="cs-CZ" sz="2000" b="0" dirty="0"/>
              <a:t>Koncepce zemědělské politiky a rozvoje venkova </a:t>
            </a:r>
            <a:r>
              <a:rPr lang="cs-CZ" sz="2000" b="0" dirty="0" smtClean="0"/>
              <a:t>OK, priority</a:t>
            </a:r>
            <a:r>
              <a:rPr lang="cs-CZ" sz="2000" b="0" i="1" dirty="0" smtClean="0"/>
              <a:t>:</a:t>
            </a:r>
            <a:endParaRPr lang="cs-CZ" dirty="0"/>
          </a:p>
          <a:p>
            <a:pPr lvl="1"/>
            <a:r>
              <a:rPr lang="cs-CZ" sz="1800" b="0" dirty="0"/>
              <a:t>Rozvoj infrastruktury a vybavenosti venkovských </a:t>
            </a:r>
            <a:r>
              <a:rPr lang="cs-CZ" sz="1800" b="0" dirty="0" smtClean="0"/>
              <a:t>sídel</a:t>
            </a:r>
          </a:p>
          <a:p>
            <a:pPr lvl="1"/>
            <a:r>
              <a:rPr lang="cs-CZ" sz="1800" b="0" dirty="0" smtClean="0"/>
              <a:t>Podpora </a:t>
            </a:r>
            <a:r>
              <a:rPr lang="cs-CZ" sz="1800" b="0" dirty="0"/>
              <a:t>místní kultury a partnerství pro udržení a rozvoj venkovské </a:t>
            </a:r>
            <a:r>
              <a:rPr lang="cs-CZ" sz="1800" b="0" dirty="0" smtClean="0"/>
              <a:t>společnosti</a:t>
            </a:r>
          </a:p>
          <a:p>
            <a:pPr lvl="1"/>
            <a:r>
              <a:rPr lang="cs-CZ" sz="1800" b="0" dirty="0" smtClean="0"/>
              <a:t>Rozvoj </a:t>
            </a:r>
            <a:r>
              <a:rPr lang="cs-CZ" sz="1800" b="0" dirty="0"/>
              <a:t>alternativních ekonomických činností na venkově</a:t>
            </a:r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endParaRPr lang="cs-CZ" sz="2000" dirty="0" smtClean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20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06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4589685" cy="1143000"/>
          </a:xfrm>
        </p:spPr>
        <p:txBody>
          <a:bodyPr/>
          <a:lstStyle/>
          <a:p>
            <a:pPr lvl="1"/>
            <a:r>
              <a:rPr lang="cs-CZ" kern="1200" dirty="0">
                <a:solidFill>
                  <a:srgbClr val="FF9900"/>
                </a:solidFill>
                <a:latin typeface="+mj-lt"/>
                <a:ea typeface="+mj-ea"/>
                <a:cs typeface="+mj-cs"/>
              </a:rPr>
              <a:t>Dotační tituly Olomouckého kraje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6792"/>
            <a:ext cx="8362950" cy="4824536"/>
          </a:xfrm>
        </p:spPr>
        <p:txBody>
          <a:bodyPr/>
          <a:lstStyle/>
          <a:p>
            <a:pPr marL="914400" lvl="1" indent="-457200"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sz="1900" b="0" dirty="0"/>
              <a:t>Program obnovy venkova</a:t>
            </a:r>
          </a:p>
          <a:p>
            <a:pPr marL="914400" lvl="1" indent="-4572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pl-PL" sz="1900" b="0" dirty="0"/>
              <a:t>Program podpory kultury a památkové péče</a:t>
            </a:r>
          </a:p>
          <a:p>
            <a:pPr marL="914400" lvl="1" indent="-4572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pl-PL" sz="1900" b="0" dirty="0"/>
              <a:t>Program p</a:t>
            </a:r>
            <a:r>
              <a:rPr lang="cs-CZ" sz="1900" b="0" dirty="0"/>
              <a:t>odpory sportu</a:t>
            </a:r>
          </a:p>
          <a:p>
            <a:pPr marL="914400" lvl="1" indent="-4572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sz="1900" b="0" dirty="0"/>
              <a:t>Program na podporu rozvoje zahraničních vztahů </a:t>
            </a:r>
          </a:p>
          <a:p>
            <a:pPr marL="914400" lvl="1" indent="-4572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sz="1900" b="0" dirty="0"/>
              <a:t>Program na pořízení, rekonstrukci, opravu požární techniky a nákup věcného vybavení jednotek sboru dobrovolných hasičů</a:t>
            </a:r>
          </a:p>
          <a:p>
            <a:pPr marL="914400" lvl="1" indent="-4572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sz="1900" b="0" dirty="0"/>
              <a:t>Příspěvky na hospodaření v lesích na území Olomouckého kraje </a:t>
            </a:r>
          </a:p>
          <a:p>
            <a:pPr marL="914400" lvl="1" indent="-4572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sz="1900" b="0" dirty="0"/>
              <a:t>Fond na podporu výstavby a obnovy vodohospodářské infrastruktury</a:t>
            </a:r>
          </a:p>
          <a:p>
            <a:pPr marL="914400" lvl="1" indent="-4572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sz="1900" b="0" dirty="0"/>
              <a:t>Příspěvky na dopravně inženýrská opatření vedoucí ke zvyšování bezpečnosti na pozemních komunikacích</a:t>
            </a:r>
          </a:p>
          <a:p>
            <a:pPr marL="914400" lvl="1" indent="-4572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sz="1900" b="0" dirty="0"/>
              <a:t>Příspěvky na výstavbu a opravy cyklostezek </a:t>
            </a:r>
          </a:p>
          <a:p>
            <a:pPr marL="914400" lvl="1" indent="-4572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sz="1900" b="0" dirty="0"/>
              <a:t>Významné projekty</a:t>
            </a:r>
          </a:p>
          <a:p>
            <a:pPr marL="914400" lvl="1" indent="-4572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sz="1900" b="0" dirty="0"/>
              <a:t>30-tis. Kč příspěvky</a:t>
            </a:r>
          </a:p>
          <a:p>
            <a:pPr marL="457200" lvl="1" indent="-457200">
              <a:buAutoNum type="alphaUcPeriod"/>
              <a:defRPr/>
            </a:pPr>
            <a:endParaRPr lang="cs-CZ" sz="2000" dirty="0" smtClean="0">
              <a:solidFill>
                <a:srgbClr val="FF9900"/>
              </a:solidFill>
            </a:endParaRPr>
          </a:p>
          <a:p>
            <a:pPr marL="0" lvl="1" indent="0">
              <a:buNone/>
              <a:defRPr/>
            </a:pPr>
            <a:endParaRPr lang="cs-CZ" sz="200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63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Podnadpis 1"/>
          <p:cNvSpPr>
            <a:spLocks noGrp="1"/>
          </p:cNvSpPr>
          <p:nvPr>
            <p:ph type="subTitle" idx="1"/>
          </p:nvPr>
        </p:nvSpPr>
        <p:spPr>
          <a:xfrm>
            <a:off x="381000" y="1340768"/>
            <a:ext cx="8458200" cy="504055"/>
          </a:xfrm>
        </p:spPr>
        <p:txBody>
          <a:bodyPr/>
          <a:lstStyle/>
          <a:p>
            <a:pPr algn="just" eaLnBrk="1" hangingPunct="1"/>
            <a:r>
              <a:rPr lang="cs-CZ" sz="2000" dirty="0" smtClean="0">
                <a:solidFill>
                  <a:schemeClr val="tx1"/>
                </a:solidFill>
              </a:rPr>
              <a:t>          </a:t>
            </a:r>
            <a:r>
              <a:rPr lang="cs-CZ" sz="2800" dirty="0">
                <a:solidFill>
                  <a:srgbClr val="FF9900"/>
                </a:solidFill>
              </a:rPr>
              <a:t>OP 1 </a:t>
            </a:r>
            <a:r>
              <a:rPr lang="cs-CZ" sz="2800" dirty="0" smtClean="0">
                <a:solidFill>
                  <a:srgbClr val="FF9900"/>
                </a:solidFill>
              </a:rPr>
              <a:t>                       </a:t>
            </a:r>
            <a:r>
              <a:rPr lang="cs-CZ" sz="2800" dirty="0">
                <a:solidFill>
                  <a:srgbClr val="FF9900"/>
                </a:solidFill>
              </a:rPr>
              <a:t>OP </a:t>
            </a:r>
            <a:r>
              <a:rPr lang="cs-CZ" sz="2800" dirty="0" smtClean="0">
                <a:solidFill>
                  <a:srgbClr val="FF9900"/>
                </a:solidFill>
              </a:rPr>
              <a:t>2</a:t>
            </a:r>
            <a:r>
              <a:rPr lang="cs-CZ" sz="2800" dirty="0">
                <a:solidFill>
                  <a:srgbClr val="FF9900"/>
                </a:solidFill>
              </a:rPr>
              <a:t>	</a:t>
            </a:r>
            <a:r>
              <a:rPr lang="cs-CZ" sz="2800" dirty="0" smtClean="0">
                <a:solidFill>
                  <a:srgbClr val="FF9900"/>
                </a:solidFill>
              </a:rPr>
              <a:t>	      OP </a:t>
            </a:r>
            <a:r>
              <a:rPr lang="cs-CZ" sz="2800" dirty="0">
                <a:solidFill>
                  <a:srgbClr val="FF9900"/>
                </a:solidFill>
              </a:rPr>
              <a:t>3</a:t>
            </a:r>
          </a:p>
        </p:txBody>
      </p:sp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844824"/>
            <a:ext cx="15128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112" y="1844824"/>
            <a:ext cx="1524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844824"/>
            <a:ext cx="1524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251520" y="2708920"/>
            <a:ext cx="29523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sz="1500" b="1" dirty="0">
                <a:solidFill>
                  <a:srgbClr val="003994"/>
                </a:solidFill>
                <a:latin typeface="+mj-lt"/>
              </a:rPr>
              <a:t>Oblast podpory č. 1 </a:t>
            </a:r>
          </a:p>
          <a:p>
            <a:pPr>
              <a:defRPr/>
            </a:pPr>
            <a:r>
              <a:rPr lang="cs-CZ" sz="1500" dirty="0" smtClean="0">
                <a:solidFill>
                  <a:srgbClr val="003994"/>
                </a:solidFill>
                <a:latin typeface="+mj-lt"/>
              </a:rPr>
              <a:t>je </a:t>
            </a:r>
            <a:r>
              <a:rPr lang="cs-CZ" sz="1500" dirty="0">
                <a:solidFill>
                  <a:srgbClr val="003994"/>
                </a:solidFill>
                <a:latin typeface="+mj-lt"/>
              </a:rPr>
              <a:t>zaměřena na podporu projektů souvisejících s výstavbou, rekonstrukcí a opravami obecního majetku - obecních úřadů, komunikací, škol, sakrálních staveb, veřejných prostranství, veřejného osvětlení a obecního mobiliáře.</a:t>
            </a:r>
          </a:p>
          <a:p>
            <a:pPr>
              <a:defRPr/>
            </a:pPr>
            <a:endParaRPr lang="cs-CZ" dirty="0" smtClean="0">
              <a:solidFill>
                <a:srgbClr val="003994"/>
              </a:solidFill>
              <a:latin typeface="+mj-lt"/>
            </a:endParaRPr>
          </a:p>
          <a:p>
            <a:pPr>
              <a:defRPr/>
            </a:pPr>
            <a:endParaRPr lang="cs-CZ" dirty="0">
              <a:solidFill>
                <a:srgbClr val="003994"/>
              </a:solidFill>
              <a:latin typeface="+mj-lt"/>
            </a:endParaRPr>
          </a:p>
          <a:p>
            <a:pPr>
              <a:defRPr/>
            </a:pPr>
            <a:r>
              <a:rPr lang="cs-CZ" sz="1400" dirty="0">
                <a:solidFill>
                  <a:srgbClr val="003994"/>
                </a:solidFill>
                <a:latin typeface="+mj-lt"/>
              </a:rPr>
              <a:t>Výše příspěvku:</a:t>
            </a:r>
          </a:p>
          <a:p>
            <a:pPr>
              <a:defRPr/>
            </a:pPr>
            <a:r>
              <a:rPr lang="cs-CZ" sz="1400" dirty="0">
                <a:solidFill>
                  <a:srgbClr val="003994"/>
                </a:solidFill>
                <a:latin typeface="+mj-lt"/>
              </a:rPr>
              <a:t>Minimální částka:    50.000,- Kč</a:t>
            </a:r>
          </a:p>
          <a:p>
            <a:pPr>
              <a:defRPr/>
            </a:pPr>
            <a:r>
              <a:rPr lang="cs-CZ" sz="1400" dirty="0">
                <a:solidFill>
                  <a:srgbClr val="003994"/>
                </a:solidFill>
                <a:latin typeface="+mj-lt"/>
              </a:rPr>
              <a:t>Maximální částka: 500.000,- Kč</a:t>
            </a:r>
          </a:p>
          <a:p>
            <a:pPr>
              <a:defRPr/>
            </a:pPr>
            <a:r>
              <a:rPr lang="cs-CZ" sz="1400" dirty="0">
                <a:solidFill>
                  <a:srgbClr val="003994"/>
                </a:solidFill>
                <a:latin typeface="+mj-lt"/>
              </a:rPr>
              <a:t>Procentní sazba:  maximálně do </a:t>
            </a:r>
          </a:p>
          <a:p>
            <a:pPr>
              <a:defRPr/>
            </a:pPr>
            <a:r>
              <a:rPr lang="cs-CZ" sz="1400" dirty="0">
                <a:solidFill>
                  <a:srgbClr val="003994"/>
                </a:solidFill>
                <a:latin typeface="+mj-lt"/>
              </a:rPr>
              <a:t>50 % celkových výdajů </a:t>
            </a:r>
            <a:r>
              <a:rPr lang="cs-CZ" sz="1400" dirty="0" smtClean="0">
                <a:solidFill>
                  <a:srgbClr val="003994"/>
                </a:solidFill>
                <a:latin typeface="+mj-lt"/>
              </a:rPr>
              <a:t>projektu</a:t>
            </a:r>
          </a:p>
        </p:txBody>
      </p:sp>
      <p:sp>
        <p:nvSpPr>
          <p:cNvPr id="4" name="Obdélník 3"/>
          <p:cNvSpPr/>
          <p:nvPr/>
        </p:nvSpPr>
        <p:spPr>
          <a:xfrm>
            <a:off x="3347864" y="2708920"/>
            <a:ext cx="324036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sz="1500" b="1" dirty="0">
                <a:solidFill>
                  <a:srgbClr val="003994"/>
                </a:solidFill>
                <a:latin typeface="+mj-lt"/>
              </a:rPr>
              <a:t>Oblast podpory č. 2</a:t>
            </a:r>
            <a:r>
              <a:rPr lang="cs-CZ" sz="1500" dirty="0">
                <a:solidFill>
                  <a:srgbClr val="003994"/>
                </a:solidFill>
                <a:latin typeface="+mj-lt"/>
              </a:rPr>
              <a:t>  </a:t>
            </a:r>
          </a:p>
          <a:p>
            <a:pPr>
              <a:defRPr/>
            </a:pPr>
            <a:r>
              <a:rPr lang="cs-CZ" sz="1500" dirty="0" smtClean="0">
                <a:solidFill>
                  <a:srgbClr val="003994"/>
                </a:solidFill>
                <a:latin typeface="+mj-lt"/>
              </a:rPr>
              <a:t>je </a:t>
            </a:r>
            <a:r>
              <a:rPr lang="cs-CZ" sz="1500" dirty="0">
                <a:solidFill>
                  <a:srgbClr val="003994"/>
                </a:solidFill>
                <a:latin typeface="+mj-lt"/>
              </a:rPr>
              <a:t>zaměřena na podporu realizace integrovaných projektů venkovských mikroregionů na pořízení společného vybavení pro kulturně – společenské akce a spolkové činnosti a také na projekty, umožňující pořízení společné mechanizace potřebné k úpravě a údržbě veřejných prostranství. Tyto aktivity musí být </a:t>
            </a:r>
            <a:r>
              <a:rPr lang="cs-CZ" sz="1500" dirty="0">
                <a:solidFill>
                  <a:srgbClr val="003994"/>
                </a:solidFill>
              </a:rPr>
              <a:t>investičního charakteru.</a:t>
            </a:r>
            <a:r>
              <a:rPr lang="cs-CZ" sz="1500" dirty="0">
                <a:solidFill>
                  <a:srgbClr val="003994"/>
                </a:solidFill>
                <a:latin typeface="+mj-lt"/>
              </a:rPr>
              <a:t> </a:t>
            </a:r>
          </a:p>
          <a:p>
            <a:pPr>
              <a:defRPr/>
            </a:pPr>
            <a:endParaRPr lang="cs-CZ" sz="800" dirty="0">
              <a:solidFill>
                <a:srgbClr val="003994"/>
              </a:solidFill>
              <a:latin typeface="+mj-lt"/>
            </a:endParaRPr>
          </a:p>
          <a:p>
            <a:pPr>
              <a:defRPr/>
            </a:pPr>
            <a:r>
              <a:rPr lang="cs-CZ" sz="1400" dirty="0">
                <a:solidFill>
                  <a:srgbClr val="003994"/>
                </a:solidFill>
              </a:rPr>
              <a:t>Výše příspěvku:</a:t>
            </a:r>
          </a:p>
          <a:p>
            <a:pPr>
              <a:defRPr/>
            </a:pPr>
            <a:r>
              <a:rPr lang="cs-CZ" sz="1400" dirty="0">
                <a:solidFill>
                  <a:srgbClr val="003994"/>
                </a:solidFill>
              </a:rPr>
              <a:t>Minimální částka:  100.000,- Kč</a:t>
            </a:r>
          </a:p>
          <a:p>
            <a:pPr>
              <a:defRPr/>
            </a:pPr>
            <a:r>
              <a:rPr lang="cs-CZ" sz="1400" dirty="0">
                <a:solidFill>
                  <a:srgbClr val="003994"/>
                </a:solidFill>
              </a:rPr>
              <a:t>Maximální částka: 500.000,- Kč</a:t>
            </a:r>
          </a:p>
          <a:p>
            <a:pPr>
              <a:defRPr/>
            </a:pPr>
            <a:r>
              <a:rPr lang="cs-CZ" sz="1400" dirty="0">
                <a:solidFill>
                  <a:srgbClr val="003994"/>
                </a:solidFill>
              </a:rPr>
              <a:t>Procentní sazba:  maximálně do </a:t>
            </a:r>
          </a:p>
          <a:p>
            <a:pPr>
              <a:defRPr/>
            </a:pPr>
            <a:r>
              <a:rPr lang="cs-CZ" sz="1400" dirty="0">
                <a:solidFill>
                  <a:srgbClr val="003994"/>
                </a:solidFill>
              </a:rPr>
              <a:t>50 % celkových výdajů projektu</a:t>
            </a:r>
          </a:p>
          <a:p>
            <a:pPr>
              <a:defRPr/>
            </a:pPr>
            <a:endParaRPr lang="cs-CZ" sz="1400" dirty="0">
              <a:solidFill>
                <a:srgbClr val="003994"/>
              </a:solidFill>
              <a:latin typeface="+mj-lt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516216" y="2708920"/>
            <a:ext cx="2627785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sz="1500" b="1" dirty="0">
                <a:solidFill>
                  <a:srgbClr val="003994"/>
                </a:solidFill>
                <a:latin typeface="+mj-lt"/>
              </a:rPr>
              <a:t>Oblast podpory č. 3</a:t>
            </a:r>
          </a:p>
          <a:p>
            <a:pPr>
              <a:defRPr/>
            </a:pPr>
            <a:r>
              <a:rPr lang="cs-CZ" sz="1500" dirty="0" smtClean="0">
                <a:solidFill>
                  <a:srgbClr val="003994"/>
                </a:solidFill>
                <a:latin typeface="+mj-lt"/>
              </a:rPr>
              <a:t>je </a:t>
            </a:r>
            <a:r>
              <a:rPr lang="cs-CZ" sz="1500" dirty="0">
                <a:solidFill>
                  <a:srgbClr val="003994"/>
                </a:solidFill>
                <a:latin typeface="+mj-lt"/>
              </a:rPr>
              <a:t>zaměřena na podporu tvorby územně plánovací dokumentace</a:t>
            </a:r>
            <a:r>
              <a:rPr lang="cs-CZ" sz="1500" dirty="0"/>
              <a:t>. </a:t>
            </a:r>
          </a:p>
          <a:p>
            <a:pPr>
              <a:defRPr/>
            </a:pPr>
            <a:endParaRPr lang="cs-CZ" sz="1400" dirty="0" smtClean="0"/>
          </a:p>
          <a:p>
            <a:pPr>
              <a:defRPr/>
            </a:pPr>
            <a:endParaRPr lang="cs-CZ" sz="1400" dirty="0"/>
          </a:p>
          <a:p>
            <a:pPr>
              <a:defRPr/>
            </a:pPr>
            <a:endParaRPr lang="cs-CZ" sz="1400" dirty="0" smtClean="0"/>
          </a:p>
          <a:p>
            <a:pPr>
              <a:defRPr/>
            </a:pPr>
            <a:endParaRPr lang="cs-CZ" sz="1400" dirty="0"/>
          </a:p>
          <a:p>
            <a:pPr>
              <a:defRPr/>
            </a:pPr>
            <a:endParaRPr lang="cs-CZ" sz="1400" dirty="0"/>
          </a:p>
          <a:p>
            <a:pPr>
              <a:defRPr/>
            </a:pPr>
            <a:r>
              <a:rPr lang="cs-CZ" sz="1400" dirty="0" smtClean="0">
                <a:solidFill>
                  <a:srgbClr val="003994"/>
                </a:solidFill>
              </a:rPr>
              <a:t>Výše </a:t>
            </a:r>
            <a:r>
              <a:rPr lang="cs-CZ" sz="1400" dirty="0">
                <a:solidFill>
                  <a:srgbClr val="003994"/>
                </a:solidFill>
              </a:rPr>
              <a:t>příspěvku:</a:t>
            </a:r>
          </a:p>
          <a:p>
            <a:pPr>
              <a:defRPr/>
            </a:pPr>
            <a:r>
              <a:rPr lang="cs-CZ" sz="1400" dirty="0">
                <a:solidFill>
                  <a:srgbClr val="003994"/>
                </a:solidFill>
              </a:rPr>
              <a:t>Minimální částka: </a:t>
            </a:r>
            <a:r>
              <a:rPr lang="cs-CZ" sz="1400" dirty="0" smtClean="0">
                <a:solidFill>
                  <a:srgbClr val="003994"/>
                </a:solidFill>
              </a:rPr>
              <a:t>50.000</a:t>
            </a:r>
            <a:r>
              <a:rPr lang="cs-CZ" sz="1400" dirty="0">
                <a:solidFill>
                  <a:srgbClr val="003994"/>
                </a:solidFill>
              </a:rPr>
              <a:t>,- Kč</a:t>
            </a:r>
          </a:p>
          <a:p>
            <a:pPr>
              <a:defRPr/>
            </a:pPr>
            <a:r>
              <a:rPr lang="cs-CZ" sz="1400" dirty="0">
                <a:solidFill>
                  <a:srgbClr val="003994"/>
                </a:solidFill>
              </a:rPr>
              <a:t>Maximální </a:t>
            </a:r>
            <a:r>
              <a:rPr lang="cs-CZ" sz="1400" dirty="0" smtClean="0">
                <a:solidFill>
                  <a:srgbClr val="003994"/>
                </a:solidFill>
              </a:rPr>
              <a:t>částka:200.000</a:t>
            </a:r>
            <a:r>
              <a:rPr lang="cs-CZ" sz="1400" dirty="0">
                <a:solidFill>
                  <a:srgbClr val="003994"/>
                </a:solidFill>
              </a:rPr>
              <a:t>,- Kč</a:t>
            </a:r>
          </a:p>
          <a:p>
            <a:pPr>
              <a:defRPr/>
            </a:pPr>
            <a:r>
              <a:rPr lang="cs-CZ" sz="1400" dirty="0">
                <a:solidFill>
                  <a:srgbClr val="003994"/>
                </a:solidFill>
              </a:rPr>
              <a:t>Procentní sazba:  maximálně do 50 % celkových výdajů </a:t>
            </a:r>
            <a:r>
              <a:rPr lang="cs-CZ" sz="1400" dirty="0" smtClean="0">
                <a:solidFill>
                  <a:srgbClr val="003994"/>
                </a:solidFill>
              </a:rPr>
              <a:t>projektu</a:t>
            </a:r>
            <a:endParaRPr lang="cs-CZ" sz="1400" dirty="0"/>
          </a:p>
        </p:txBody>
      </p:sp>
      <p:sp>
        <p:nvSpPr>
          <p:cNvPr id="12" name="Nadpis 1"/>
          <p:cNvSpPr txBox="1">
            <a:spLocks/>
          </p:cNvSpPr>
          <p:nvPr/>
        </p:nvSpPr>
        <p:spPr bwMode="auto">
          <a:xfrm>
            <a:off x="2195736" y="115888"/>
            <a:ext cx="468052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9pPr>
          </a:lstStyle>
          <a:p>
            <a:r>
              <a:rPr lang="cs-CZ" sz="2800" dirty="0" smtClean="0">
                <a:solidFill>
                  <a:srgbClr val="FF9900"/>
                </a:solidFill>
              </a:rPr>
              <a:t>Program obnovy venkova Olomouckého kraje</a:t>
            </a:r>
          </a:p>
        </p:txBody>
      </p:sp>
    </p:spTree>
    <p:extLst>
      <p:ext uri="{BB962C8B-B14F-4D97-AF65-F5344CB8AC3E}">
        <p14:creationId xmlns:p14="http://schemas.microsoft.com/office/powerpoint/2010/main" val="363624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520" y="1484784"/>
            <a:ext cx="8712968" cy="4824389"/>
          </a:xfrm>
        </p:spPr>
        <p:txBody>
          <a:bodyPr/>
          <a:lstStyle/>
          <a:p>
            <a:pPr>
              <a:defRPr/>
            </a:pPr>
            <a:r>
              <a:rPr lang="cs-CZ" sz="2200" kern="1200" dirty="0" smtClean="0">
                <a:latin typeface="Arial" charset="0"/>
              </a:rPr>
              <a:t>Změny v POV 2012</a:t>
            </a:r>
          </a:p>
          <a:p>
            <a:pPr lvl="1">
              <a:defRPr/>
            </a:pPr>
            <a:r>
              <a:rPr lang="cs-CZ" sz="1900" b="0" dirty="0" smtClean="0"/>
              <a:t>možnost </a:t>
            </a:r>
            <a:r>
              <a:rPr lang="cs-CZ" sz="1900" b="0" dirty="0"/>
              <a:t>obce podat žádost v OP1 i OP3 současně</a:t>
            </a:r>
          </a:p>
          <a:p>
            <a:pPr lvl="1">
              <a:defRPr/>
            </a:pPr>
            <a:r>
              <a:rPr lang="cs-CZ" sz="1900" b="0" dirty="0" smtClean="0"/>
              <a:t>podpora společensko-kulturního života </a:t>
            </a:r>
            <a:r>
              <a:rPr lang="cs-CZ" sz="1900" b="0" dirty="0"/>
              <a:t>na venkově v </a:t>
            </a:r>
            <a:r>
              <a:rPr lang="cs-CZ" sz="1900" b="0" dirty="0" smtClean="0"/>
              <a:t>OP2</a:t>
            </a:r>
          </a:p>
          <a:p>
            <a:pPr lvl="1">
              <a:defRPr/>
            </a:pPr>
            <a:r>
              <a:rPr lang="cs-CZ" sz="1900" b="0" dirty="0"/>
              <a:t>e</a:t>
            </a:r>
            <a:r>
              <a:rPr lang="cs-CZ" sz="1900" b="0" dirty="0" smtClean="0"/>
              <a:t>xtrémní nárůst žádostí v OP3 – z 13 (2011) na </a:t>
            </a:r>
            <a:r>
              <a:rPr lang="cs-CZ" sz="1900" dirty="0" smtClean="0"/>
              <a:t>68</a:t>
            </a:r>
            <a:r>
              <a:rPr lang="cs-CZ" sz="1900" b="0" dirty="0" smtClean="0"/>
              <a:t> v letošním roce</a:t>
            </a:r>
            <a:endParaRPr lang="cs-CZ" sz="1900" b="0" dirty="0"/>
          </a:p>
          <a:p>
            <a:pPr>
              <a:defRPr/>
            </a:pPr>
            <a:r>
              <a:rPr lang="cs-CZ" sz="2200" kern="1200" dirty="0" smtClean="0">
                <a:latin typeface="Arial" charset="0"/>
              </a:rPr>
              <a:t>Sběr žádostí:</a:t>
            </a:r>
            <a:endParaRPr lang="cs-CZ" sz="2200" kern="1200" dirty="0">
              <a:latin typeface="Arial" charset="0"/>
            </a:endParaRPr>
          </a:p>
          <a:p>
            <a:pPr lvl="1">
              <a:defRPr/>
            </a:pPr>
            <a:r>
              <a:rPr lang="cs-CZ" sz="1900" b="0" dirty="0"/>
              <a:t>do 24. 2. 2012 bylo podáno 328 platných žádostí s celkovou výší požadovaného příspěvku </a:t>
            </a:r>
            <a:r>
              <a:rPr lang="cs-CZ" sz="1900" dirty="0"/>
              <a:t>101 664 tis. </a:t>
            </a:r>
            <a:r>
              <a:rPr lang="cs-CZ" sz="1900" dirty="0" smtClean="0"/>
              <a:t>Kč</a:t>
            </a:r>
            <a:r>
              <a:rPr lang="cs-CZ" sz="1900" b="0" dirty="0" smtClean="0"/>
              <a:t>.</a:t>
            </a:r>
            <a:endParaRPr lang="cs-CZ" sz="1700" kern="1200" dirty="0">
              <a:solidFill>
                <a:schemeClr val="tx1"/>
              </a:solidFill>
              <a:latin typeface="Arial" charset="0"/>
            </a:endParaRPr>
          </a:p>
          <a:p>
            <a:pPr marL="342900" lvl="1" indent="-342900">
              <a:buChar char="•"/>
              <a:defRPr/>
            </a:pPr>
            <a:r>
              <a:rPr lang="cs-CZ" sz="2200" kern="1200" dirty="0">
                <a:solidFill>
                  <a:srgbClr val="FF9900"/>
                </a:solidFill>
                <a:latin typeface="Arial" charset="0"/>
                <a:ea typeface="+mn-ea"/>
                <a:cs typeface="+mn-cs"/>
              </a:rPr>
              <a:t>Podpořené projekty</a:t>
            </a:r>
            <a:r>
              <a:rPr lang="cs-CZ" sz="2200" kern="1200" dirty="0" smtClean="0">
                <a:solidFill>
                  <a:srgbClr val="FF9900"/>
                </a:solidFill>
                <a:latin typeface="Arial" charset="0"/>
                <a:ea typeface="+mn-ea"/>
                <a:cs typeface="+mn-cs"/>
              </a:rPr>
              <a:t>:</a:t>
            </a:r>
          </a:p>
          <a:p>
            <a:pPr lvl="1">
              <a:defRPr/>
            </a:pPr>
            <a:r>
              <a:rPr lang="cs-CZ" sz="1900" b="0" dirty="0" smtClean="0"/>
              <a:t>celkově 207 projektů vybráno k podpoře</a:t>
            </a:r>
          </a:p>
          <a:p>
            <a:pPr lvl="1">
              <a:defRPr/>
            </a:pPr>
            <a:r>
              <a:rPr lang="cs-CZ" sz="1900" b="0" dirty="0" smtClean="0"/>
              <a:t>136 v oblasti podpory 1 – úspěšnost 58 % (v loňském roce 47 %)</a:t>
            </a:r>
          </a:p>
          <a:p>
            <a:pPr lvl="1">
              <a:defRPr/>
            </a:pPr>
            <a:r>
              <a:rPr lang="cs-CZ" sz="1900" b="0" dirty="0" smtClean="0"/>
              <a:t>26 </a:t>
            </a:r>
            <a:r>
              <a:rPr lang="cs-CZ" sz="1900" b="0" dirty="0"/>
              <a:t>v oblasti podpory </a:t>
            </a:r>
            <a:r>
              <a:rPr lang="cs-CZ" sz="1900" b="0" dirty="0" smtClean="0"/>
              <a:t>2</a:t>
            </a:r>
            <a:r>
              <a:rPr lang="cs-CZ" sz="1900" b="0" dirty="0"/>
              <a:t> – úspěšnost </a:t>
            </a:r>
            <a:r>
              <a:rPr lang="cs-CZ" sz="1900" b="0" dirty="0" smtClean="0"/>
              <a:t>100 </a:t>
            </a:r>
            <a:r>
              <a:rPr lang="cs-CZ" sz="1900" b="0" dirty="0"/>
              <a:t>% (v loňském </a:t>
            </a:r>
            <a:r>
              <a:rPr lang="cs-CZ" sz="1900" b="0" dirty="0" smtClean="0"/>
              <a:t>roce 100 %)</a:t>
            </a:r>
            <a:endParaRPr lang="cs-CZ" sz="1900" b="0" dirty="0"/>
          </a:p>
          <a:p>
            <a:pPr lvl="1">
              <a:defRPr/>
            </a:pPr>
            <a:r>
              <a:rPr lang="cs-CZ" sz="1900" b="0" dirty="0" smtClean="0"/>
              <a:t>45 </a:t>
            </a:r>
            <a:r>
              <a:rPr lang="cs-CZ" sz="1900" b="0" dirty="0"/>
              <a:t>v oblasti podpory </a:t>
            </a:r>
            <a:r>
              <a:rPr lang="cs-CZ" sz="1900" b="0" dirty="0" smtClean="0"/>
              <a:t>3</a:t>
            </a:r>
            <a:r>
              <a:rPr lang="cs-CZ" sz="1900" b="0" dirty="0"/>
              <a:t> – úspěšnost </a:t>
            </a:r>
            <a:r>
              <a:rPr lang="cs-CZ" sz="1900" b="0" dirty="0" smtClean="0"/>
              <a:t>66 </a:t>
            </a:r>
            <a:r>
              <a:rPr lang="cs-CZ" sz="1900" b="0" dirty="0"/>
              <a:t>% (v loňském </a:t>
            </a:r>
            <a:r>
              <a:rPr lang="cs-CZ" sz="1900" b="0" dirty="0" smtClean="0"/>
              <a:t>roce 100 %)</a:t>
            </a:r>
            <a:endParaRPr lang="cs-CZ" sz="1900" b="0" dirty="0"/>
          </a:p>
          <a:p>
            <a:pPr lvl="1">
              <a:defRPr/>
            </a:pPr>
            <a:endParaRPr lang="cs-CZ" sz="1900" b="0" dirty="0" smtClean="0"/>
          </a:p>
        </p:txBody>
      </p:sp>
      <p:sp>
        <p:nvSpPr>
          <p:cNvPr id="5" name="Nadpis 1"/>
          <p:cNvSpPr txBox="1">
            <a:spLocks/>
          </p:cNvSpPr>
          <p:nvPr/>
        </p:nvSpPr>
        <p:spPr bwMode="auto">
          <a:xfrm>
            <a:off x="2195736" y="115888"/>
            <a:ext cx="468052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9pPr>
          </a:lstStyle>
          <a:p>
            <a:r>
              <a:rPr lang="cs-CZ" sz="2800" dirty="0" smtClean="0">
                <a:solidFill>
                  <a:srgbClr val="FF9900"/>
                </a:solidFill>
              </a:rPr>
              <a:t>Program obnovy venkova Olomouckého kraje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425724"/>
            <a:ext cx="15128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582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 bwMode="auto">
          <a:xfrm>
            <a:off x="2195736" y="115888"/>
            <a:ext cx="468052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9pPr>
          </a:lstStyle>
          <a:p>
            <a:r>
              <a:rPr lang="cs-CZ" sz="2800" dirty="0" smtClean="0">
                <a:solidFill>
                  <a:srgbClr val="FF9900"/>
                </a:solidFill>
              </a:rPr>
              <a:t>Program obnovy venkova Olomouckého kraje</a:t>
            </a: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921029"/>
              </p:ext>
            </p:extLst>
          </p:nvPr>
        </p:nvGraphicFramePr>
        <p:xfrm>
          <a:off x="107503" y="1340768"/>
          <a:ext cx="8856985" cy="4968547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897907"/>
                <a:gridCol w="758278"/>
                <a:gridCol w="963107"/>
                <a:gridCol w="891099"/>
                <a:gridCol w="891099"/>
                <a:gridCol w="891099"/>
                <a:gridCol w="891099"/>
                <a:gridCol w="891099"/>
                <a:gridCol w="891099"/>
                <a:gridCol w="891099"/>
              </a:tblGrid>
              <a:tr h="37640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Okres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ORP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OP 1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OP 2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OP 3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Celkem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60224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počet podaných žádostí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počet žádostí navržených k podpoře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počet podaných žádostí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počet žádostí navržených k podpoře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počet podaných žádostí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počet žádostí navržených k podpoře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počet podaných žádostí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počet žádostí navržených k podpoře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49006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Olomouc</a:t>
                      </a:r>
                      <a:r>
                        <a:rPr lang="cs-CZ" sz="1000" dirty="0">
                          <a:effectLst/>
                        </a:rPr>
                        <a:t>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Litovel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14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10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2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2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17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13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4900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Olomouc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22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9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2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2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8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3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32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14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4900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Šternberk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14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9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16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11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4900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Uničov 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8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3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10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5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4900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Přerov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Hranice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15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9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4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4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6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3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25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16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4900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Lipník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8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5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2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2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8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4900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Přerov 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31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22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3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3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7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2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41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27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4900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Prostějov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Konice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17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19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13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4900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Prostějov 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48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24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4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4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18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11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70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39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4900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Šumperk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Mohelnice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8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3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4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3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13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7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4900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Šumperk 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18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9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2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2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8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8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28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19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49006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Zábřeh 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17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4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2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22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14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490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Jeseník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Jeseník 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14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11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3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3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7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7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24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21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2754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Počty žádostí celkem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234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136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26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26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68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45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328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207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25266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 dirty="0" smtClean="0">
                          <a:effectLst/>
                        </a:rPr>
                        <a:t>Finanční </a:t>
                      </a:r>
                      <a:r>
                        <a:rPr lang="cs-CZ" sz="1000" dirty="0">
                          <a:effectLst/>
                        </a:rPr>
                        <a:t>podpora celkem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v tis. Kč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86 163 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48 000 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5 423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5 423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10 078 </a:t>
                      </a:r>
                      <a:endParaRPr lang="cs-CZ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6 577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101 664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60 000 </a:t>
                      </a:r>
                      <a:endParaRPr lang="cs-CZ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709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8964488" cy="4968405"/>
          </a:xfrm>
        </p:spPr>
        <p:txBody>
          <a:bodyPr/>
          <a:lstStyle/>
          <a:p>
            <a:pPr lvl="1">
              <a:spcBef>
                <a:spcPts val="600"/>
              </a:spcBef>
              <a:defRPr/>
            </a:pPr>
            <a:r>
              <a:rPr lang="cs-CZ" sz="2000" b="0" kern="1200" dirty="0" smtClean="0">
                <a:latin typeface="Arial" charset="0"/>
              </a:rPr>
              <a:t>Soutěž </a:t>
            </a:r>
            <a:r>
              <a:rPr lang="cs-CZ" sz="2000" b="0" kern="1200" dirty="0">
                <a:latin typeface="Arial" charset="0"/>
              </a:rPr>
              <a:t>Vesnice roku v Programu obnovy venkova je každoročně vyhlašována již od roku 1995. </a:t>
            </a:r>
            <a:endParaRPr lang="cs-CZ" sz="2000" b="0" kern="1200" dirty="0" smtClean="0">
              <a:latin typeface="Arial" charset="0"/>
            </a:endParaRPr>
          </a:p>
          <a:p>
            <a:pPr lvl="1">
              <a:spcBef>
                <a:spcPts val="600"/>
              </a:spcBef>
              <a:defRPr/>
            </a:pPr>
            <a:r>
              <a:rPr lang="cs-CZ" sz="2000" b="0" kern="1200" dirty="0" smtClean="0">
                <a:latin typeface="Arial" charset="0"/>
              </a:rPr>
              <a:t>Olomoucký </a:t>
            </a:r>
            <a:r>
              <a:rPr lang="cs-CZ" sz="2000" b="0" kern="1200" dirty="0">
                <a:latin typeface="Arial" charset="0"/>
              </a:rPr>
              <a:t>kraj se významně podílí na organizování krajského kola soutěže a také ji finančně </a:t>
            </a:r>
            <a:r>
              <a:rPr lang="cs-CZ" sz="2000" b="0" kern="1200" dirty="0" smtClean="0">
                <a:latin typeface="Arial" charset="0"/>
              </a:rPr>
              <a:t>podporuje.</a:t>
            </a:r>
          </a:p>
          <a:p>
            <a:pPr lvl="1">
              <a:spcBef>
                <a:spcPts val="600"/>
              </a:spcBef>
              <a:defRPr/>
            </a:pPr>
            <a:r>
              <a:rPr lang="cs-CZ" sz="2000" b="0" kern="1200" dirty="0" smtClean="0">
                <a:latin typeface="Arial" charset="0"/>
              </a:rPr>
              <a:t>Cílem </a:t>
            </a:r>
            <a:r>
              <a:rPr lang="cs-CZ" sz="2000" b="0" kern="1200" dirty="0">
                <a:latin typeface="Arial" charset="0"/>
              </a:rPr>
              <a:t>této soutěže je snaha vyzdvihnout aktivity obcí, jejich představitelů a občanů, kteří se snaží nejen zvelebovat svůj domov, ale rozvíjejí i místní tradice a zapojují se do společenského života v </a:t>
            </a:r>
            <a:r>
              <a:rPr lang="cs-CZ" sz="2000" b="0" kern="1200" dirty="0" smtClean="0">
                <a:latin typeface="Arial" charset="0"/>
              </a:rPr>
              <a:t>obci.</a:t>
            </a:r>
          </a:p>
          <a:p>
            <a:pPr lvl="1">
              <a:spcBef>
                <a:spcPts val="600"/>
              </a:spcBef>
              <a:defRPr/>
            </a:pPr>
            <a:r>
              <a:rPr lang="cs-CZ" sz="2000" b="0" kern="1200" dirty="0" smtClean="0">
                <a:latin typeface="Arial" charset="0"/>
              </a:rPr>
              <a:t>Soutěž </a:t>
            </a:r>
            <a:r>
              <a:rPr lang="cs-CZ" sz="2000" b="0" kern="1200" dirty="0">
                <a:latin typeface="Arial" charset="0"/>
              </a:rPr>
              <a:t>Vesnice roku si klade za cíl vzbudit u obyvatel jednotlivých obcí nejen větší zájem o prostředí, ve kterém žijí, ale i o tradice a kulturních památky, které byly v některých případech řadu let opomíjeny. </a:t>
            </a:r>
            <a:endParaRPr lang="cs-CZ" sz="2000" b="0" kern="1200" dirty="0" smtClean="0">
              <a:latin typeface="Arial" charset="0"/>
            </a:endParaRPr>
          </a:p>
          <a:p>
            <a:pPr lvl="1">
              <a:spcBef>
                <a:spcPts val="600"/>
              </a:spcBef>
              <a:defRPr/>
            </a:pPr>
            <a:r>
              <a:rPr lang="cs-CZ" sz="2000" b="0" kern="1200" dirty="0" smtClean="0">
                <a:latin typeface="Arial" charset="0"/>
              </a:rPr>
              <a:t>Vyhlašovatelé </a:t>
            </a:r>
            <a:r>
              <a:rPr lang="cs-CZ" sz="2000" b="0" kern="1200" dirty="0">
                <a:latin typeface="Arial" charset="0"/>
              </a:rPr>
              <a:t>soutěže jsou</a:t>
            </a:r>
            <a:r>
              <a:rPr lang="cs-CZ" sz="2000" b="0" kern="1200" dirty="0" smtClean="0">
                <a:latin typeface="Arial" charset="0"/>
              </a:rPr>
              <a:t>:</a:t>
            </a:r>
          </a:p>
          <a:p>
            <a:pPr lvl="2">
              <a:spcBef>
                <a:spcPts val="600"/>
              </a:spcBef>
              <a:defRPr/>
            </a:pPr>
            <a:r>
              <a:rPr lang="cs-CZ" sz="1700" b="0" kern="1200" dirty="0" smtClean="0">
                <a:solidFill>
                  <a:schemeClr val="tx1"/>
                </a:solidFill>
                <a:latin typeface="Arial" charset="0"/>
              </a:rPr>
              <a:t>Spolek </a:t>
            </a:r>
            <a:r>
              <a:rPr lang="cs-CZ" sz="1700" b="0" kern="1200" dirty="0">
                <a:solidFill>
                  <a:schemeClr val="tx1"/>
                </a:solidFill>
                <a:latin typeface="Arial" charset="0"/>
              </a:rPr>
              <a:t>pro obnovu venkova ČR, </a:t>
            </a:r>
            <a:endParaRPr lang="cs-CZ" sz="1700" b="0" kern="1200" dirty="0" smtClean="0">
              <a:solidFill>
                <a:schemeClr val="tx1"/>
              </a:solidFill>
              <a:latin typeface="Arial" charset="0"/>
            </a:endParaRPr>
          </a:p>
          <a:p>
            <a:pPr lvl="2">
              <a:spcBef>
                <a:spcPts val="600"/>
              </a:spcBef>
              <a:defRPr/>
            </a:pPr>
            <a:r>
              <a:rPr lang="cs-CZ" sz="1700" b="0" kern="1200" dirty="0" smtClean="0">
                <a:solidFill>
                  <a:schemeClr val="tx1"/>
                </a:solidFill>
                <a:latin typeface="Arial" charset="0"/>
              </a:rPr>
              <a:t>Svaz </a:t>
            </a:r>
            <a:r>
              <a:rPr lang="cs-CZ" sz="1700" b="0" kern="1200" dirty="0">
                <a:solidFill>
                  <a:schemeClr val="tx1"/>
                </a:solidFill>
                <a:latin typeface="Arial" charset="0"/>
              </a:rPr>
              <a:t>měst a obcí ČR, </a:t>
            </a:r>
            <a:endParaRPr lang="cs-CZ" sz="1700" b="0" kern="1200" dirty="0" smtClean="0">
              <a:solidFill>
                <a:schemeClr val="tx1"/>
              </a:solidFill>
              <a:latin typeface="Arial" charset="0"/>
            </a:endParaRPr>
          </a:p>
          <a:p>
            <a:pPr lvl="2">
              <a:spcBef>
                <a:spcPts val="600"/>
              </a:spcBef>
              <a:defRPr/>
            </a:pPr>
            <a:r>
              <a:rPr lang="cs-CZ" sz="1700" b="0" kern="1200" dirty="0" smtClean="0">
                <a:solidFill>
                  <a:schemeClr val="tx1"/>
                </a:solidFill>
                <a:latin typeface="Arial" charset="0"/>
              </a:rPr>
              <a:t>Ministerstvo </a:t>
            </a:r>
            <a:r>
              <a:rPr lang="cs-CZ" sz="1700" b="0" kern="1200" dirty="0">
                <a:solidFill>
                  <a:schemeClr val="tx1"/>
                </a:solidFill>
                <a:latin typeface="Arial" charset="0"/>
              </a:rPr>
              <a:t>pro místní rozvoj </a:t>
            </a:r>
            <a:r>
              <a:rPr lang="cs-CZ" sz="1700" b="0" kern="1200" dirty="0" smtClean="0">
                <a:solidFill>
                  <a:schemeClr val="tx1"/>
                </a:solidFill>
                <a:latin typeface="Arial" charset="0"/>
              </a:rPr>
              <a:t>ČR,</a:t>
            </a:r>
          </a:p>
          <a:p>
            <a:pPr lvl="2">
              <a:spcBef>
                <a:spcPts val="600"/>
              </a:spcBef>
              <a:defRPr/>
            </a:pPr>
            <a:r>
              <a:rPr lang="cs-CZ" sz="1700" b="0" kern="1200" dirty="0" smtClean="0">
                <a:solidFill>
                  <a:schemeClr val="tx1"/>
                </a:solidFill>
                <a:latin typeface="Arial" charset="0"/>
              </a:rPr>
              <a:t>Ministerstvo </a:t>
            </a:r>
            <a:r>
              <a:rPr lang="cs-CZ" sz="1700" b="0" kern="1200" dirty="0">
                <a:solidFill>
                  <a:schemeClr val="tx1"/>
                </a:solidFill>
                <a:latin typeface="Arial" charset="0"/>
              </a:rPr>
              <a:t>zemědělství </a:t>
            </a:r>
            <a:r>
              <a:rPr lang="cs-CZ" sz="1700" b="0" kern="1200" dirty="0" smtClean="0">
                <a:solidFill>
                  <a:schemeClr val="tx1"/>
                </a:solidFill>
                <a:latin typeface="Arial" charset="0"/>
              </a:rPr>
              <a:t>ČR</a:t>
            </a:r>
            <a:r>
              <a:rPr lang="cs-CZ" sz="1700" b="0" kern="1200" dirty="0">
                <a:solidFill>
                  <a:schemeClr val="tx1"/>
                </a:solidFill>
                <a:latin typeface="Arial" charset="0"/>
              </a:rPr>
              <a:t>.</a:t>
            </a:r>
          </a:p>
        </p:txBody>
      </p:sp>
      <p:sp>
        <p:nvSpPr>
          <p:cNvPr id="5" name="Nadpis 1"/>
          <p:cNvSpPr txBox="1">
            <a:spLocks/>
          </p:cNvSpPr>
          <p:nvPr/>
        </p:nvSpPr>
        <p:spPr bwMode="auto">
          <a:xfrm>
            <a:off x="2339752" y="115888"/>
            <a:ext cx="424847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9pPr>
          </a:lstStyle>
          <a:p>
            <a:r>
              <a:rPr lang="cs-CZ" sz="2800" dirty="0" smtClean="0">
                <a:solidFill>
                  <a:srgbClr val="FF9900"/>
                </a:solidFill>
              </a:rPr>
              <a:t>Soutěž </a:t>
            </a:r>
          </a:p>
          <a:p>
            <a:r>
              <a:rPr lang="cs-CZ" sz="2800" dirty="0" smtClean="0">
                <a:solidFill>
                  <a:srgbClr val="FF9900"/>
                </a:solidFill>
              </a:rPr>
              <a:t>Vesnice roku 2012 </a:t>
            </a:r>
            <a:endParaRPr lang="cs-CZ" sz="2800" dirty="0">
              <a:solidFill>
                <a:srgbClr val="FF9900"/>
              </a:solidFill>
            </a:endParaRPr>
          </a:p>
        </p:txBody>
      </p:sp>
      <p:pic>
        <p:nvPicPr>
          <p:cNvPr id="6" name="Picture 2" descr="C:\Documents and Settings\hosek.karel\Plocha\logo-v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09741"/>
            <a:ext cx="1190292" cy="1211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52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412776"/>
            <a:ext cx="8640638" cy="4713387"/>
          </a:xfrm>
        </p:spPr>
        <p:txBody>
          <a:bodyPr/>
          <a:lstStyle/>
          <a:p>
            <a:pPr lvl="1" indent="-342900">
              <a:lnSpc>
                <a:spcPct val="90000"/>
              </a:lnSpc>
              <a:buClr>
                <a:schemeClr val="bg2"/>
              </a:buClr>
              <a:defRPr/>
            </a:pPr>
            <a:endParaRPr lang="cs-CZ" sz="1900" b="0" dirty="0"/>
          </a:p>
          <a:p>
            <a:pPr lvl="1">
              <a:defRPr/>
            </a:pPr>
            <a:r>
              <a:rPr lang="cs-CZ" sz="2000" b="0" dirty="0" smtClean="0"/>
              <a:t>Vyhlášení </a:t>
            </a:r>
            <a:r>
              <a:rPr lang="cs-CZ" sz="2000" b="0" dirty="0"/>
              <a:t>již 18. ročníku soutěže Vesnice roku v Programu obnovy venkova se uskutečnilo dne 28. února 2012. Příjem přihlášek byl do 27. dubna 2012. </a:t>
            </a:r>
            <a:endParaRPr lang="cs-CZ" sz="2000" b="0" dirty="0" smtClean="0"/>
          </a:p>
          <a:p>
            <a:pPr lvl="1">
              <a:defRPr/>
            </a:pPr>
            <a:r>
              <a:rPr lang="cs-CZ" sz="2000" b="0" dirty="0" smtClean="0"/>
              <a:t>Soutěže </a:t>
            </a:r>
            <a:r>
              <a:rPr lang="cs-CZ" sz="2000" b="0" dirty="0"/>
              <a:t>se mohou zúčastnit obce vesnického charakteru, které mají maximálně 6 300 obyvatel a které mají zpracovaný vlastní strategický dokument zabývající se rozvojem obce. </a:t>
            </a:r>
            <a:endParaRPr lang="cs-CZ" sz="2000" b="0" dirty="0" smtClean="0"/>
          </a:p>
          <a:p>
            <a:pPr lvl="1">
              <a:defRPr/>
            </a:pPr>
            <a:r>
              <a:rPr lang="cs-CZ" sz="2000" b="0" dirty="0" smtClean="0"/>
              <a:t>Olomouckém </a:t>
            </a:r>
            <a:r>
              <a:rPr lang="cs-CZ" sz="2000" b="0" dirty="0"/>
              <a:t>kraji se v roce 2012 účastnilo 20 </a:t>
            </a:r>
            <a:r>
              <a:rPr lang="cs-CZ" sz="2000" b="0" dirty="0" smtClean="0"/>
              <a:t>obcí:</a:t>
            </a:r>
          </a:p>
          <a:p>
            <a:pPr lvl="2">
              <a:defRPr/>
            </a:pPr>
            <a:r>
              <a:rPr lang="cs-CZ" sz="1800" b="0" dirty="0" smtClean="0"/>
              <a:t>3 účastnici z okresu Jeseník</a:t>
            </a:r>
          </a:p>
          <a:p>
            <a:pPr lvl="2">
              <a:defRPr/>
            </a:pPr>
            <a:r>
              <a:rPr lang="cs-CZ" sz="1800" b="0" dirty="0" smtClean="0"/>
              <a:t>3 </a:t>
            </a:r>
            <a:r>
              <a:rPr lang="cs-CZ" sz="1800" b="0" dirty="0"/>
              <a:t>účastnici z </a:t>
            </a:r>
            <a:r>
              <a:rPr lang="cs-CZ" sz="1800" b="0" dirty="0" smtClean="0"/>
              <a:t>okresu Olomouc</a:t>
            </a:r>
          </a:p>
          <a:p>
            <a:pPr lvl="2">
              <a:defRPr/>
            </a:pPr>
            <a:r>
              <a:rPr lang="cs-CZ" sz="1800" b="0" dirty="0" smtClean="0"/>
              <a:t>3 </a:t>
            </a:r>
            <a:r>
              <a:rPr lang="cs-CZ" sz="1800" b="0" dirty="0"/>
              <a:t>účastnici z </a:t>
            </a:r>
            <a:r>
              <a:rPr lang="cs-CZ" sz="1800" b="0" dirty="0" smtClean="0"/>
              <a:t>okresu Prostějov</a:t>
            </a:r>
          </a:p>
          <a:p>
            <a:pPr lvl="2">
              <a:defRPr/>
            </a:pPr>
            <a:r>
              <a:rPr lang="cs-CZ" sz="1800" b="0" dirty="0" smtClean="0"/>
              <a:t>9 účastníků z okresu Přerov</a:t>
            </a:r>
          </a:p>
          <a:p>
            <a:pPr lvl="2">
              <a:defRPr/>
            </a:pPr>
            <a:r>
              <a:rPr lang="cs-CZ" sz="1800" b="0" dirty="0" smtClean="0"/>
              <a:t>2 účastnici z okresu Šumperk</a:t>
            </a:r>
            <a:endParaRPr lang="cs-CZ" sz="1800" b="0" dirty="0"/>
          </a:p>
          <a:p>
            <a:pPr lvl="1" indent="-342900">
              <a:lnSpc>
                <a:spcPct val="90000"/>
              </a:lnSpc>
              <a:buClr>
                <a:schemeClr val="bg2"/>
              </a:buClr>
              <a:defRPr/>
            </a:pPr>
            <a:endParaRPr lang="cs-CZ" sz="1900" b="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 bwMode="auto">
          <a:xfrm>
            <a:off x="2339752" y="115888"/>
            <a:ext cx="424847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9pPr>
          </a:lstStyle>
          <a:p>
            <a:r>
              <a:rPr lang="cs-CZ" sz="2800" dirty="0" smtClean="0">
                <a:solidFill>
                  <a:srgbClr val="FF9900"/>
                </a:solidFill>
              </a:rPr>
              <a:t>Soutěž </a:t>
            </a:r>
          </a:p>
          <a:p>
            <a:r>
              <a:rPr lang="cs-CZ" sz="2800" dirty="0" smtClean="0">
                <a:solidFill>
                  <a:srgbClr val="FF9900"/>
                </a:solidFill>
              </a:rPr>
              <a:t>Vesnice roku 2012 </a:t>
            </a:r>
            <a:endParaRPr lang="cs-CZ" sz="280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70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258888"/>
            <a:ext cx="8532118" cy="5266456"/>
          </a:xfrm>
        </p:spPr>
        <p:txBody>
          <a:bodyPr/>
          <a:lstStyle/>
          <a:p>
            <a:pPr>
              <a:defRPr/>
            </a:pPr>
            <a:r>
              <a:rPr lang="cs-CZ" sz="2200" kern="1200" dirty="0">
                <a:latin typeface="Arial" charset="0"/>
              </a:rPr>
              <a:t>Soutěží se o následující ocenění:</a:t>
            </a:r>
          </a:p>
          <a:p>
            <a:pPr lvl="1">
              <a:defRPr/>
            </a:pPr>
            <a:r>
              <a:rPr lang="cs-CZ" sz="1900" b="0" dirty="0"/>
              <a:t>1. místo a Zlatá stuha - vítěz krajského kola (MMR – 1.000 tis. Kč)</a:t>
            </a:r>
          </a:p>
          <a:p>
            <a:pPr lvl="1">
              <a:defRPr/>
            </a:pPr>
            <a:r>
              <a:rPr lang="cs-CZ" sz="1900" b="0" dirty="0"/>
              <a:t>2. místo v krajském kole soutěže (OK – 100 tis. Kč)</a:t>
            </a:r>
          </a:p>
          <a:p>
            <a:pPr lvl="1">
              <a:defRPr/>
            </a:pPr>
            <a:r>
              <a:rPr lang="cs-CZ" sz="1900" b="0" dirty="0"/>
              <a:t>3. místo v krajském kole soutěže (OK – 100 tis. Kč)</a:t>
            </a:r>
          </a:p>
          <a:p>
            <a:pPr lvl="1">
              <a:defRPr/>
            </a:pPr>
            <a:r>
              <a:rPr lang="cs-CZ" sz="1900" b="0" dirty="0"/>
              <a:t>Modrá stuha za společenský život (MMR – 600 tis. Kč)</a:t>
            </a:r>
          </a:p>
          <a:p>
            <a:pPr lvl="1">
              <a:defRPr/>
            </a:pPr>
            <a:r>
              <a:rPr lang="cs-CZ" sz="1900" b="0" dirty="0"/>
              <a:t>Bílá stuha za činnost mládeže (MMR – 600 tis. Kč)</a:t>
            </a:r>
          </a:p>
          <a:p>
            <a:pPr lvl="1">
              <a:defRPr/>
            </a:pPr>
            <a:r>
              <a:rPr lang="cs-CZ" sz="1900" b="0" dirty="0"/>
              <a:t>Zelená stuha za péči o zeleň a životní prostředí (MŽP – 400 tis. Kč) </a:t>
            </a:r>
          </a:p>
          <a:p>
            <a:pPr lvl="1">
              <a:defRPr/>
            </a:pPr>
            <a:r>
              <a:rPr lang="cs-CZ" sz="1900" b="0" dirty="0"/>
              <a:t>Oranžová stuha za spolupráci obce a zemědělského </a:t>
            </a:r>
            <a:r>
              <a:rPr lang="cs-CZ" sz="1900" b="0" dirty="0" smtClean="0"/>
              <a:t>subjektu</a:t>
            </a:r>
          </a:p>
          <a:p>
            <a:pPr marL="457200" lvl="1" indent="0">
              <a:buNone/>
              <a:defRPr/>
            </a:pPr>
            <a:r>
              <a:rPr lang="cs-CZ" sz="1900" b="0" dirty="0" smtClean="0"/>
              <a:t>	(</a:t>
            </a:r>
            <a:r>
              <a:rPr lang="cs-CZ" sz="1900" b="0" dirty="0"/>
              <a:t>MZe – 600 tis. Kč)</a:t>
            </a:r>
          </a:p>
          <a:p>
            <a:pPr>
              <a:defRPr/>
            </a:pPr>
            <a:r>
              <a:rPr lang="cs-CZ" sz="2200" kern="1200" dirty="0" smtClean="0">
                <a:latin typeface="Arial" charset="0"/>
              </a:rPr>
              <a:t>Další </a:t>
            </a:r>
            <a:r>
              <a:rPr lang="cs-CZ" sz="2200" kern="1200" dirty="0">
                <a:latin typeface="Arial" charset="0"/>
              </a:rPr>
              <a:t>ocenění:</a:t>
            </a:r>
            <a:r>
              <a:rPr lang="cs-CZ" sz="2200" dirty="0"/>
              <a:t> </a:t>
            </a:r>
            <a:endParaRPr lang="cs-CZ" sz="2200" dirty="0" smtClean="0"/>
          </a:p>
          <a:p>
            <a:pPr lvl="1">
              <a:defRPr/>
            </a:pPr>
            <a:r>
              <a:rPr lang="cs-CZ" sz="1900" b="0" dirty="0"/>
              <a:t>Za vzorné vedení obecní kroniky (OK – 50 tis. Kč)</a:t>
            </a:r>
          </a:p>
          <a:p>
            <a:pPr lvl="1">
              <a:defRPr/>
            </a:pPr>
            <a:r>
              <a:rPr lang="cs-CZ" sz="1900" b="0" dirty="0"/>
              <a:t>Za květinovou výzdobu v obci (tzv. Fulínova cena) (OK – 50 tis. Kč)</a:t>
            </a:r>
          </a:p>
          <a:p>
            <a:pPr lvl="1">
              <a:defRPr/>
            </a:pPr>
            <a:r>
              <a:rPr lang="cs-CZ" sz="1900" b="0" dirty="0"/>
              <a:t>Speciálně oceněné obce (OK 100 tis. Kč)</a:t>
            </a:r>
          </a:p>
          <a:p>
            <a:pPr lvl="1">
              <a:defRPr/>
            </a:pPr>
            <a:r>
              <a:rPr lang="cs-CZ" sz="1900" b="0" dirty="0"/>
              <a:t>Cena naděje pro živý venkov a Zlatá cihla v Programu obnovy venkova 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 bwMode="auto">
          <a:xfrm>
            <a:off x="2339752" y="115888"/>
            <a:ext cx="424847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9pPr>
          </a:lstStyle>
          <a:p>
            <a:r>
              <a:rPr lang="cs-CZ" sz="2800" dirty="0" smtClean="0">
                <a:solidFill>
                  <a:srgbClr val="FF9900"/>
                </a:solidFill>
              </a:rPr>
              <a:t>Soutěž </a:t>
            </a:r>
          </a:p>
          <a:p>
            <a:r>
              <a:rPr lang="cs-CZ" sz="2800" dirty="0" smtClean="0">
                <a:solidFill>
                  <a:srgbClr val="FF9900"/>
                </a:solidFill>
              </a:rPr>
              <a:t>Vesnice roku 2012 </a:t>
            </a:r>
            <a:endParaRPr lang="cs-CZ" sz="2800" dirty="0">
              <a:solidFill>
                <a:srgbClr val="FF9900"/>
              </a:solidFill>
            </a:endParaRPr>
          </a:p>
        </p:txBody>
      </p:sp>
      <p:pic>
        <p:nvPicPr>
          <p:cNvPr id="5" name="Picture 2" descr="C:\Documents and Settings\hosek.karel\Plocha\logo-v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077072"/>
            <a:ext cx="1190292" cy="1211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05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1555</TotalTime>
  <Words>856</Words>
  <Application>Microsoft Office PowerPoint</Application>
  <PresentationFormat>Předvádění na obrazovce (4:3)</PresentationFormat>
  <Paragraphs>313</Paragraphs>
  <Slides>13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Výchozí návrh</vt:lpstr>
      <vt:lpstr>Aktivity Olomouckého kraje pro venkov</vt:lpstr>
      <vt:lpstr>Východiska rozvoje venkova Olomouckého kraje</vt:lpstr>
      <vt:lpstr>Dotační tituly Olomouckého kraje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CesR</vt:lpstr>
      <vt:lpstr>CesR</vt:lpstr>
      <vt:lpstr>CesR</vt:lpstr>
      <vt:lpstr>Prezentace aplikace PowerPoint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Valovičová Leona</cp:lastModifiedBy>
  <cp:revision>70</cp:revision>
  <cp:lastPrinted>2012-06-15T10:01:25Z</cp:lastPrinted>
  <dcterms:created xsi:type="dcterms:W3CDTF">2008-04-28T11:39:29Z</dcterms:created>
  <dcterms:modified xsi:type="dcterms:W3CDTF">2012-06-15T10:12:39Z</dcterms:modified>
</cp:coreProperties>
</file>