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58" r:id="rId3"/>
    <p:sldId id="269" r:id="rId4"/>
    <p:sldId id="264" r:id="rId5"/>
    <p:sldId id="267" r:id="rId6"/>
    <p:sldId id="265" r:id="rId7"/>
    <p:sldId id="268" r:id="rId8"/>
    <p:sldId id="266" r:id="rId9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CC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Střední styl 1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9CF1AB2-1976-4502-BF36-3FF5EA218861}" styleName="Střední styl 4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46F890A9-2807-4EBB-B81D-B2AA78EC7F39}" styleName="Tmavý styl 2 – zvýraznění 5/zvýraznění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Tmavý styl 2 – zvýraznění 3/zvýraznění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7853C-536D-4A76-A0AE-DD22124D55A5}" styleName="Styl s motivem 1 – zvýraznění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Styl s motivem 1 – zvýraznění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ětlý styl 2 – zvýraznění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Střední styl 4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Střední styl 1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4660"/>
  </p:normalViewPr>
  <p:slideViewPr>
    <p:cSldViewPr>
      <p:cViewPr varScale="1">
        <p:scale>
          <a:sx n="109" d="100"/>
          <a:sy n="109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EB4E70D-55E9-40F7-9071-9867E9A045E9}" type="datetimeFigureOut">
              <a:rPr lang="cs-CZ"/>
              <a:pPr>
                <a:defRPr/>
              </a:pPr>
              <a:t>04.09.2020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4D980DC-8244-43EA-81BB-BC66DC20230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922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879D2D5-6BF2-4E3C-B91E-701E6EBA7574}" type="slidenum">
              <a:rPr lang="cs-CZ" altLang="cs-CZ" smtClean="0"/>
              <a:pPr/>
              <a:t>4</a:t>
            </a:fld>
            <a:endParaRPr lang="cs-CZ" alt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D980DC-8244-43EA-81BB-BC66DC202308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9607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3752A4-A526-4CB5-8CF9-584828DAE12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36287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770C1-0927-4121-9DBF-605538E6ECCD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80099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9DDE7-FED6-4E15-8119-5CFA9122F124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9573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54469-7404-400C-B638-0AD51F5C4F2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69600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EBE63-6B9D-443B-8236-3D47D021130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4011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FD44A-EA53-4294-9058-AAD7723EA4E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7837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DD371-55FB-4511-A371-BDEBBAA96CD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4692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23EFB-A036-451B-B598-BACFA540732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4699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58091-AB26-4115-BA25-E570C1D0FD3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856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A6969-5365-44E7-A9E1-14440B95164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6871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966FE-60D5-4C3C-8EB8-876542F18D1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73762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C4DDFD5-4C70-42BF-B96F-DBDC6E22194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endParaRPr lang="cs-CZ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  <a:p>
            <a:pPr marL="0" indent="0" algn="ctr">
              <a:buFontTx/>
              <a:buNone/>
            </a:pPr>
            <a:endParaRPr lang="cs-CZ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  <a:p>
            <a:pPr marL="0" indent="0" algn="ctr">
              <a:buFontTx/>
              <a:buNone/>
            </a:pPr>
            <a:r>
              <a:rPr lang="cs-CZ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+mj-ea"/>
                <a:cs typeface="+mj-cs"/>
              </a:rPr>
              <a:t>Školství v období 2016 - 2020</a:t>
            </a:r>
          </a:p>
          <a:p>
            <a:pPr marL="0" indent="0" algn="ctr">
              <a:buFontTx/>
              <a:buNone/>
            </a:pPr>
            <a:endParaRPr lang="cs-CZ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  <a:p>
            <a:pPr marL="0" indent="0" algn="ctr">
              <a:buFontTx/>
              <a:buNone/>
            </a:pPr>
            <a:endParaRPr lang="cs-CZ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  <a:p>
            <a:pPr marL="0" indent="0" algn="ctr">
              <a:buFontTx/>
              <a:buNone/>
            </a:pPr>
            <a:r>
              <a:rPr lang="cs-CZ" sz="2400" dirty="0" smtClean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+mj-cs"/>
              </a:rPr>
              <a:t>Ladislav </a:t>
            </a:r>
            <a:r>
              <a:rPr lang="cs-CZ" sz="2400" dirty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+mj-cs"/>
              </a:rPr>
              <a:t>Hynek</a:t>
            </a:r>
            <a:br>
              <a:rPr lang="cs-CZ" sz="2400" dirty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+mj-cs"/>
              </a:rPr>
            </a:br>
            <a:r>
              <a:rPr lang="cs-CZ" sz="2400" dirty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+mj-cs"/>
              </a:rPr>
              <a:t>náměstek hejtmana pro oblast </a:t>
            </a:r>
            <a:r>
              <a:rPr lang="cs-CZ" sz="2400" dirty="0" smtClean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+mj-cs"/>
              </a:rPr>
              <a:t>školství</a:t>
            </a:r>
          </a:p>
          <a:p>
            <a:pPr marL="0" indent="0" algn="ctr">
              <a:buFontTx/>
              <a:buNone/>
            </a:pPr>
            <a:endParaRPr lang="cs-CZ" altLang="cs-CZ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+mj-ea"/>
              <a:cs typeface="+mj-cs"/>
            </a:endParaRPr>
          </a:p>
          <a:p>
            <a:pPr marL="0" indent="0" algn="r">
              <a:buFontTx/>
              <a:buNone/>
            </a:pPr>
            <a:r>
              <a:rPr lang="cs-CZ" altLang="cs-CZ" sz="2000" dirty="0" smtClean="0">
                <a:solidFill>
                  <a:srgbClr val="002060"/>
                </a:solidFill>
                <a:latin typeface="Calibri" panose="020F0502020204030204" pitchFamily="34" charset="0"/>
                <a:ea typeface="+mj-ea"/>
                <a:cs typeface="+mj-cs"/>
              </a:rPr>
              <a:t>7. září 2020</a:t>
            </a:r>
            <a:endParaRPr lang="cs-CZ" altLang="cs-CZ" sz="12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altLang="cs-CZ" sz="4000" smtClean="0">
                <a:latin typeface="Tahoma" panose="020B0604030504040204" pitchFamily="34" charset="0"/>
              </a:rPr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524000"/>
            <a:ext cx="7848600" cy="4953000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Regionální předškolní a základní vzdělávání</a:t>
            </a:r>
          </a:p>
          <a:p>
            <a:pPr eaLnBrk="1" hangingPunct="1"/>
            <a:endParaRPr lang="cs-CZ" altLang="cs-CZ" sz="2400" b="1" dirty="0">
              <a:solidFill>
                <a:srgbClr val="002060"/>
              </a:solidFill>
            </a:endParaRPr>
          </a:p>
          <a:p>
            <a:pPr eaLnBrk="1" hangingPunct="1"/>
            <a:endParaRPr lang="cs-CZ" altLang="cs-CZ" sz="2400" b="1" dirty="0" smtClean="0">
              <a:solidFill>
                <a:srgbClr val="002060"/>
              </a:solidFill>
            </a:endParaRPr>
          </a:p>
          <a:p>
            <a:pPr eaLnBrk="1" hangingPunct="1"/>
            <a:endParaRPr lang="cs-CZ" altLang="cs-CZ" sz="2400" b="1" dirty="0">
              <a:solidFill>
                <a:srgbClr val="002060"/>
              </a:solidFill>
            </a:endParaRPr>
          </a:p>
          <a:p>
            <a:pPr eaLnBrk="1" hangingPunct="1"/>
            <a:endParaRPr lang="cs-CZ" altLang="cs-CZ" sz="2400" b="1" dirty="0" smtClean="0">
              <a:solidFill>
                <a:srgbClr val="002060"/>
              </a:solidFill>
            </a:endParaRPr>
          </a:p>
          <a:p>
            <a:pPr eaLnBrk="1" hangingPunct="1"/>
            <a:endParaRPr lang="cs-CZ" altLang="cs-CZ" sz="2400" b="1" dirty="0" smtClean="0">
              <a:solidFill>
                <a:srgbClr val="002060"/>
              </a:solidFill>
            </a:endParaRPr>
          </a:p>
          <a:p>
            <a:pPr marL="342900" indent="-342900" algn="just" eaLnBrk="1" hangingPunct="1">
              <a:buFont typeface="Arial" panose="020B0604020202020204" pitchFamily="34" charset="0"/>
              <a:buChar char="•"/>
            </a:pPr>
            <a:endParaRPr lang="cs-CZ" altLang="cs-CZ" sz="2400" b="1" dirty="0" smtClean="0">
              <a:solidFill>
                <a:srgbClr val="002060"/>
              </a:solidFill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129425"/>
              </p:ext>
            </p:extLst>
          </p:nvPr>
        </p:nvGraphicFramePr>
        <p:xfrm>
          <a:off x="1143000" y="2514600"/>
          <a:ext cx="6934200" cy="1757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696679499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77167620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08008427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8461514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556522462"/>
                    </a:ext>
                  </a:extLst>
                </a:gridCol>
              </a:tblGrid>
              <a:tr h="71783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počet MŠ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počet dětí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počet ZŠ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počet</a:t>
                      </a:r>
                      <a:r>
                        <a:rPr lang="cs-CZ" b="1" baseline="0" dirty="0" smtClean="0">
                          <a:solidFill>
                            <a:srgbClr val="0070C0"/>
                          </a:solidFill>
                        </a:rPr>
                        <a:t> žáků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1404911"/>
                  </a:ext>
                </a:extLst>
              </a:tr>
              <a:tr h="50316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2016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/>
                        <a:t>348</a:t>
                      </a:r>
                      <a:endParaRPr lang="cs-CZ" b="1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dirty="0" smtClean="0"/>
                        <a:t>21 630</a:t>
                      </a:r>
                      <a:endParaRPr lang="cs-CZ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/>
                        <a:t>266</a:t>
                      </a:r>
                      <a:endParaRPr lang="cs-CZ" b="1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dirty="0" smtClean="0"/>
                        <a:t>53 111</a:t>
                      </a:r>
                      <a:endParaRPr lang="cs-CZ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648208"/>
                  </a:ext>
                </a:extLst>
              </a:tr>
              <a:tr h="53640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k 30. 9. 2019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/>
                        <a:t>351</a:t>
                      </a:r>
                      <a:endParaRPr lang="cs-CZ" b="1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dirty="0" smtClean="0"/>
                        <a:t>21 827</a:t>
                      </a:r>
                      <a:endParaRPr lang="cs-CZ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/>
                        <a:t>265</a:t>
                      </a:r>
                      <a:endParaRPr lang="cs-CZ" b="1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dirty="0" smtClean="0"/>
                        <a:t>54 392</a:t>
                      </a:r>
                      <a:endParaRPr lang="cs-CZ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8489731"/>
                  </a:ext>
                </a:extLst>
              </a:tr>
            </a:tbl>
          </a:graphicData>
        </a:graphic>
      </p:graphicFrame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3752A4-A526-4CB5-8CF9-584828DAE123}" type="slidenum">
              <a:rPr lang="cs-CZ" altLang="cs-CZ" smtClean="0"/>
              <a:pPr>
                <a:defRPr/>
              </a:pPr>
              <a:t>2</a:t>
            </a:fld>
            <a:endParaRPr lang="cs-CZ" alt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0131" y="16002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cs-CZ" altLang="cs-CZ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Školy a školská zařízení zřizovaná Olomouckým krajem</a:t>
            </a:r>
            <a:endParaRPr lang="cs-CZ" altLang="cs-CZ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54469-7404-400C-B638-0AD51F5C4F2A}" type="slidenum">
              <a:rPr lang="cs-CZ" altLang="cs-CZ" smtClean="0"/>
              <a:pPr>
                <a:defRPr/>
              </a:pPr>
              <a:t>3</a:t>
            </a:fld>
            <a:endParaRPr lang="cs-CZ" altLang="cs-CZ"/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665215"/>
              </p:ext>
            </p:extLst>
          </p:nvPr>
        </p:nvGraphicFramePr>
        <p:xfrm>
          <a:off x="1219200" y="3200400"/>
          <a:ext cx="6934200" cy="19481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76400">
                  <a:extLst>
                    <a:ext uri="{9D8B030D-6E8A-4147-A177-3AD203B41FA5}">
                      <a16:colId xmlns:a16="http://schemas.microsoft.com/office/drawing/2014/main" val="3142867319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3502626926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223116789"/>
                    </a:ext>
                  </a:extLst>
                </a:gridCol>
              </a:tblGrid>
              <a:tr h="713812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počet příspěvkových organizací zřizovaných OK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počet dětí, žáků,</a:t>
                      </a:r>
                      <a:r>
                        <a:rPr lang="cs-CZ" b="1" baseline="0" dirty="0" smtClean="0">
                          <a:solidFill>
                            <a:srgbClr val="0070C0"/>
                          </a:solidFill>
                        </a:rPr>
                        <a:t> studentů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2380994"/>
                  </a:ext>
                </a:extLst>
              </a:tr>
              <a:tr h="50034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2016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FF0000"/>
                          </a:solidFill>
                        </a:rPr>
                        <a:t>114</a:t>
                      </a:r>
                      <a:endParaRPr lang="cs-CZ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dirty="0" smtClean="0"/>
                        <a:t>24 548</a:t>
                      </a:r>
                      <a:endParaRPr lang="cs-CZ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6400485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0070C0"/>
                          </a:solidFill>
                        </a:rPr>
                        <a:t>k 30. 9. 2019</a:t>
                      </a:r>
                      <a:endParaRPr lang="cs-CZ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b="1" dirty="0" smtClean="0">
                          <a:solidFill>
                            <a:srgbClr val="FF0000"/>
                          </a:solidFill>
                        </a:rPr>
                        <a:t>107</a:t>
                      </a:r>
                      <a:endParaRPr lang="cs-CZ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dirty="0" smtClean="0"/>
                        <a:t>23 681</a:t>
                      </a:r>
                      <a:endParaRPr lang="cs-CZ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71378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16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Zástupný symbol pro obsah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602163"/>
          </a:xfrm>
        </p:spPr>
        <p:txBody>
          <a:bodyPr/>
          <a:lstStyle/>
          <a:p>
            <a:pPr>
              <a:defRPr/>
            </a:pPr>
            <a:r>
              <a:rPr lang="cs-CZ" altLang="cs-CZ" sz="1800" dirty="0" smtClean="0">
                <a:solidFill>
                  <a:srgbClr val="002060"/>
                </a:solidFill>
              </a:rPr>
              <a:t>navazuje na systém stipendií zavedený od školního roku 2010/2011</a:t>
            </a:r>
          </a:p>
          <a:p>
            <a:pPr>
              <a:defRPr/>
            </a:pPr>
            <a:r>
              <a:rPr lang="cs-CZ" altLang="cs-CZ" sz="1800" dirty="0" smtClean="0">
                <a:solidFill>
                  <a:srgbClr val="002060"/>
                </a:solidFill>
              </a:rPr>
              <a:t>učňovské a maturitní obory technického zaměření</a:t>
            </a:r>
          </a:p>
          <a:p>
            <a:pPr>
              <a:defRPr/>
            </a:pPr>
            <a:r>
              <a:rPr lang="cs-CZ" altLang="cs-CZ" sz="1800" dirty="0">
                <a:solidFill>
                  <a:srgbClr val="002060"/>
                </a:solidFill>
              </a:rPr>
              <a:t>r</a:t>
            </a:r>
            <a:r>
              <a:rPr lang="cs-CZ" altLang="cs-CZ" sz="1800" dirty="0" smtClean="0">
                <a:solidFill>
                  <a:srgbClr val="002060"/>
                </a:solidFill>
              </a:rPr>
              <a:t>eflektuje potřeby trhu práce</a:t>
            </a:r>
          </a:p>
          <a:p>
            <a:pPr>
              <a:defRPr/>
            </a:pPr>
            <a:r>
              <a:rPr lang="cs-CZ" altLang="cs-CZ" sz="1800" dirty="0" smtClean="0">
                <a:solidFill>
                  <a:srgbClr val="002060"/>
                </a:solidFill>
              </a:rPr>
              <a:t>cílem je zastavit pokles počtu žáků v technických oborech</a:t>
            </a:r>
          </a:p>
          <a:p>
            <a:pPr marL="0" indent="0">
              <a:buNone/>
              <a:defRPr/>
            </a:pPr>
            <a:endParaRPr lang="cs-CZ" altLang="cs-CZ" sz="1200" dirty="0" smtClean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cs-CZ" altLang="cs-CZ" sz="1200" dirty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cs-CZ" altLang="cs-CZ" sz="1200" dirty="0" smtClean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cs-CZ" altLang="cs-CZ" sz="1200" dirty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cs-CZ" altLang="cs-CZ" sz="1400" dirty="0" smtClean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cs-CZ" altLang="cs-CZ" sz="1400" dirty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cs-CZ" altLang="cs-CZ" sz="1400" dirty="0" smtClean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cs-CZ" altLang="cs-CZ" sz="1400" dirty="0" smtClean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cs-CZ" altLang="cs-CZ" sz="1600" dirty="0" smtClean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r>
              <a:rPr lang="cs-CZ" altLang="cs-CZ" sz="1800" b="1" u="sng" dirty="0">
                <a:solidFill>
                  <a:srgbClr val="002060"/>
                </a:solidFill>
              </a:rPr>
              <a:t>š</a:t>
            </a:r>
            <a:r>
              <a:rPr lang="cs-CZ" altLang="cs-CZ" sz="1800" b="1" u="sng" dirty="0" smtClean="0">
                <a:solidFill>
                  <a:srgbClr val="002060"/>
                </a:solidFill>
              </a:rPr>
              <a:t>kolní rok 2020/2021</a:t>
            </a:r>
          </a:p>
          <a:p>
            <a:pPr lvl="0">
              <a:buFontTx/>
              <a:buChar char="-"/>
              <a:defRPr/>
            </a:pPr>
            <a:r>
              <a:rPr lang="cs-CZ" altLang="cs-CZ" sz="1800" dirty="0" smtClean="0">
                <a:solidFill>
                  <a:srgbClr val="002060"/>
                </a:solidFill>
              </a:rPr>
              <a:t>podpora 49 </a:t>
            </a:r>
            <a:r>
              <a:rPr lang="cs-CZ" altLang="cs-CZ" sz="1800" dirty="0">
                <a:solidFill>
                  <a:srgbClr val="002060"/>
                </a:solidFill>
              </a:rPr>
              <a:t>oborů (32 </a:t>
            </a:r>
            <a:r>
              <a:rPr lang="cs-CZ" altLang="cs-CZ" sz="1800" dirty="0" smtClean="0">
                <a:solidFill>
                  <a:srgbClr val="002060"/>
                </a:solidFill>
              </a:rPr>
              <a:t>učebních + 17 maturitních)</a:t>
            </a:r>
          </a:p>
          <a:p>
            <a:pPr lvl="0">
              <a:buFontTx/>
              <a:buChar char="-"/>
              <a:defRPr/>
            </a:pPr>
            <a:r>
              <a:rPr lang="cs-CZ" altLang="cs-CZ" sz="1800" dirty="0" smtClean="0">
                <a:solidFill>
                  <a:srgbClr val="FF0000"/>
                </a:solidFill>
              </a:rPr>
              <a:t>Jesenická stipendia </a:t>
            </a:r>
            <a:r>
              <a:rPr lang="cs-CZ" altLang="cs-CZ" sz="1800" dirty="0" smtClean="0">
                <a:solidFill>
                  <a:srgbClr val="002060"/>
                </a:solidFill>
              </a:rPr>
              <a:t>– SŠ vyjma gymnázií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54469-7404-400C-B638-0AD51F5C4F2A}" type="slidenum">
              <a:rPr lang="cs-CZ" altLang="cs-CZ" smtClean="0"/>
              <a:pPr>
                <a:defRPr/>
              </a:pPr>
              <a:t>4</a:t>
            </a:fld>
            <a:endParaRPr lang="cs-CZ" altLang="cs-CZ"/>
          </a:p>
        </p:txBody>
      </p:sp>
      <p:sp>
        <p:nvSpPr>
          <p:cNvPr id="4" name="Obdélník 3"/>
          <p:cNvSpPr/>
          <p:nvPr/>
        </p:nvSpPr>
        <p:spPr>
          <a:xfrm>
            <a:off x="2514600" y="304800"/>
            <a:ext cx="6172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Podpora polytechnického vzdělávání </a:t>
            </a:r>
            <a:b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řemesel v Olomouckém kraji</a:t>
            </a:r>
            <a:endParaRPr lang="cs-CZ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6329222"/>
              </p:ext>
            </p:extLst>
          </p:nvPr>
        </p:nvGraphicFramePr>
        <p:xfrm>
          <a:off x="762000" y="3276600"/>
          <a:ext cx="7696202" cy="154287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3307627585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596302557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42919399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13266192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544719514"/>
                    </a:ext>
                  </a:extLst>
                </a:gridCol>
                <a:gridCol w="1447802">
                  <a:extLst>
                    <a:ext uri="{9D8B030D-6E8A-4147-A177-3AD203B41FA5}">
                      <a16:colId xmlns:a16="http://schemas.microsoft.com/office/drawing/2014/main" val="2451304146"/>
                    </a:ext>
                  </a:extLst>
                </a:gridCol>
              </a:tblGrid>
              <a:tr h="56024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cs-CZ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0070C0"/>
                          </a:solidFill>
                        </a:rPr>
                        <a:t>počet podpořených</a:t>
                      </a:r>
                      <a:r>
                        <a:rPr lang="cs-CZ" sz="1400" b="1" baseline="0" dirty="0" smtClean="0">
                          <a:solidFill>
                            <a:srgbClr val="0070C0"/>
                          </a:solidFill>
                        </a:rPr>
                        <a:t> </a:t>
                      </a:r>
                      <a:r>
                        <a:rPr lang="cs-CZ" sz="1400" b="1" dirty="0" smtClean="0">
                          <a:solidFill>
                            <a:srgbClr val="0070C0"/>
                          </a:solidFill>
                        </a:rPr>
                        <a:t>oborů</a:t>
                      </a:r>
                      <a:endParaRPr lang="cs-CZ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0070C0"/>
                          </a:solidFill>
                        </a:rPr>
                        <a:t>učebních</a:t>
                      </a:r>
                      <a:endParaRPr lang="cs-CZ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0070C0"/>
                          </a:solidFill>
                        </a:rPr>
                        <a:t>maturitních</a:t>
                      </a:r>
                      <a:endParaRPr lang="cs-CZ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0070C0"/>
                          </a:solidFill>
                        </a:rPr>
                        <a:t>počet žáků</a:t>
                      </a:r>
                      <a:endParaRPr lang="cs-CZ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0070C0"/>
                          </a:solidFill>
                        </a:rPr>
                        <a:t>částka</a:t>
                      </a:r>
                      <a:endParaRPr lang="cs-CZ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854638"/>
                  </a:ext>
                </a:extLst>
              </a:tr>
              <a:tr h="392703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0070C0"/>
                          </a:solidFill>
                        </a:rPr>
                        <a:t>2016/2017</a:t>
                      </a:r>
                      <a:endParaRPr lang="cs-CZ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0" dirty="0" smtClean="0"/>
                        <a:t>40</a:t>
                      </a:r>
                      <a:endParaRPr lang="cs-CZ" sz="1400" b="0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0" dirty="0" smtClean="0"/>
                        <a:t>28</a:t>
                      </a:r>
                      <a:endParaRPr lang="cs-CZ" sz="1400" b="0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0" dirty="0" smtClean="0"/>
                        <a:t>12</a:t>
                      </a:r>
                      <a:endParaRPr lang="cs-CZ" sz="1400" b="0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0" dirty="0" smtClean="0"/>
                        <a:t>2 990</a:t>
                      </a:r>
                      <a:endParaRPr lang="cs-CZ" sz="1400" b="0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0" dirty="0" smtClean="0"/>
                        <a:t>5 667 500 Kč</a:t>
                      </a:r>
                      <a:endParaRPr lang="cs-CZ" sz="1400" b="0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099299"/>
                  </a:ext>
                </a:extLst>
              </a:tr>
              <a:tr h="418648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0070C0"/>
                          </a:solidFill>
                        </a:rPr>
                        <a:t>2019/2020</a:t>
                      </a:r>
                      <a:endParaRPr lang="cs-CZ" sz="1400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FF0000"/>
                          </a:solidFill>
                        </a:rPr>
                        <a:t>48</a:t>
                      </a:r>
                      <a:endParaRPr lang="cs-CZ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0" dirty="0" smtClean="0"/>
                        <a:t>32</a:t>
                      </a:r>
                      <a:endParaRPr lang="cs-CZ" sz="1400" b="0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0" dirty="0" smtClean="0"/>
                        <a:t>16</a:t>
                      </a:r>
                      <a:endParaRPr lang="cs-CZ" sz="1400" b="0" dirty="0"/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FF0000"/>
                          </a:solidFill>
                        </a:rPr>
                        <a:t>4 895</a:t>
                      </a:r>
                      <a:endParaRPr lang="cs-CZ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400" b="1" dirty="0" smtClean="0">
                          <a:solidFill>
                            <a:srgbClr val="FF0000"/>
                          </a:solidFill>
                        </a:rPr>
                        <a:t>8 455 300 Kč</a:t>
                      </a:r>
                      <a:endParaRPr lang="cs-CZ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11109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5025"/>
          </a:xfrm>
        </p:spPr>
        <p:txBody>
          <a:bodyPr/>
          <a:lstStyle/>
          <a:p>
            <a:pPr algn="just">
              <a:spcAft>
                <a:spcPts val="600"/>
              </a:spcAft>
              <a:buFont typeface="+mj-lt"/>
              <a:buAutoNum type="arabicPeriod"/>
            </a:pPr>
            <a:r>
              <a:rPr lang="cs-CZ" sz="2000" b="1" dirty="0" smtClean="0">
                <a:solidFill>
                  <a:srgbClr val="002060"/>
                </a:solidFill>
              </a:rPr>
              <a:t>Program na podporu vzdělávání na vysokých školách v Olomouckém kraji v roce 2021</a:t>
            </a:r>
          </a:p>
          <a:p>
            <a:pPr marL="1257300" lvl="2" indent="-457200">
              <a:spcAft>
                <a:spcPts val="600"/>
              </a:spcAft>
              <a:buFont typeface="+mj-lt"/>
              <a:buAutoNum type="arabicPeriod"/>
            </a:pPr>
            <a:r>
              <a:rPr lang="cs-CZ" sz="1400" dirty="0">
                <a:solidFill>
                  <a:srgbClr val="002060"/>
                </a:solidFill>
              </a:rPr>
              <a:t>Podpora rozvoje vysokoškolského vzdělávání na území Olomouckého kraje</a:t>
            </a:r>
          </a:p>
          <a:p>
            <a:pPr marL="1257300" lvl="2" indent="-457200">
              <a:spcAft>
                <a:spcPts val="600"/>
              </a:spcAft>
              <a:buFont typeface="+mj-lt"/>
              <a:buAutoNum type="arabicPeriod"/>
            </a:pPr>
            <a:r>
              <a:rPr lang="cs-CZ" sz="1400" dirty="0">
                <a:solidFill>
                  <a:srgbClr val="002060"/>
                </a:solidFill>
              </a:rPr>
              <a:t>Podpora profesně zaměřených studijních programů na vysokých školách v Olomouckém kraji</a:t>
            </a:r>
          </a:p>
          <a:p>
            <a:pPr marL="1257300" lvl="2" indent="-457200">
              <a:spcAft>
                <a:spcPts val="600"/>
              </a:spcAft>
              <a:buFont typeface="+mj-lt"/>
              <a:buAutoNum type="arabicPeriod"/>
            </a:pPr>
            <a:r>
              <a:rPr lang="cs-CZ" sz="1400" dirty="0">
                <a:solidFill>
                  <a:srgbClr val="002060"/>
                </a:solidFill>
              </a:rPr>
              <a:t>Podpora přípravy nových vzdělávacích programů na vysokých školách v Olomouckém kraji</a:t>
            </a:r>
          </a:p>
          <a:p>
            <a:pPr algn="just">
              <a:spcAft>
                <a:spcPts val="600"/>
              </a:spcAft>
              <a:buFont typeface="+mj-lt"/>
              <a:buAutoNum type="arabicPeriod"/>
            </a:pPr>
            <a:r>
              <a:rPr lang="cs-CZ" sz="2000" b="1" dirty="0" smtClean="0">
                <a:solidFill>
                  <a:srgbClr val="002060"/>
                </a:solidFill>
              </a:rPr>
              <a:t>Studijní </a:t>
            </a:r>
            <a:r>
              <a:rPr lang="cs-CZ" sz="2000" b="1" dirty="0">
                <a:solidFill>
                  <a:srgbClr val="002060"/>
                </a:solidFill>
              </a:rPr>
              <a:t>stipendium Olomouckého kraje na studium v zahraničí v roce 2021</a:t>
            </a:r>
          </a:p>
          <a:p>
            <a:pPr algn="just">
              <a:spcAft>
                <a:spcPts val="600"/>
              </a:spcAft>
              <a:buFont typeface="+mj-lt"/>
              <a:buAutoNum type="arabicPeriod"/>
            </a:pPr>
            <a:r>
              <a:rPr lang="cs-CZ" sz="2000" b="1" dirty="0">
                <a:solidFill>
                  <a:srgbClr val="002060"/>
                </a:solidFill>
              </a:rPr>
              <a:t>Program na podporu environmentálního vzdělávání, výchovy</a:t>
            </a:r>
            <a:br>
              <a:rPr lang="cs-CZ" sz="2000" b="1" dirty="0">
                <a:solidFill>
                  <a:srgbClr val="002060"/>
                </a:solidFill>
              </a:rPr>
            </a:br>
            <a:r>
              <a:rPr lang="cs-CZ" sz="2000" b="1" dirty="0">
                <a:solidFill>
                  <a:srgbClr val="002060"/>
                </a:solidFill>
              </a:rPr>
              <a:t>a osvěty v Olomouckém kraji v roce </a:t>
            </a:r>
            <a:r>
              <a:rPr lang="cs-CZ" sz="2000" b="1" dirty="0" smtClean="0">
                <a:solidFill>
                  <a:srgbClr val="002060"/>
                </a:solidFill>
              </a:rPr>
              <a:t>2021</a:t>
            </a:r>
          </a:p>
          <a:p>
            <a:pPr algn="just">
              <a:spcAft>
                <a:spcPts val="600"/>
              </a:spcAft>
              <a:buFont typeface="+mj-lt"/>
              <a:buAutoNum type="arabicPeriod"/>
            </a:pPr>
            <a:r>
              <a:rPr lang="cs-CZ" sz="2000" b="1" dirty="0">
                <a:solidFill>
                  <a:srgbClr val="002060"/>
                </a:solidFill>
              </a:rPr>
              <a:t>Program na podporu práce s dětmi a mládeží v Olomouckém </a:t>
            </a:r>
            <a:r>
              <a:rPr lang="cs-CZ" sz="2000" b="1" dirty="0" smtClean="0">
                <a:solidFill>
                  <a:srgbClr val="002060"/>
                </a:solidFill>
              </a:rPr>
              <a:t>kraji v </a:t>
            </a:r>
            <a:r>
              <a:rPr lang="cs-CZ" sz="2000" b="1" dirty="0">
                <a:solidFill>
                  <a:srgbClr val="002060"/>
                </a:solidFill>
              </a:rPr>
              <a:t>roce 2021</a:t>
            </a:r>
          </a:p>
          <a:p>
            <a:pPr marL="0" indent="0" algn="just">
              <a:buNone/>
            </a:pPr>
            <a:endParaRPr lang="cs-CZ" sz="1800" b="1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700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700" dirty="0" smtClean="0">
              <a:solidFill>
                <a:srgbClr val="00206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54469-7404-400C-B638-0AD51F5C4F2A}" type="slidenum">
              <a:rPr lang="cs-CZ" altLang="cs-CZ" smtClean="0"/>
              <a:pPr>
                <a:defRPr/>
              </a:pPr>
              <a:t>5</a:t>
            </a:fld>
            <a:endParaRPr lang="cs-CZ" altLang="cs-CZ"/>
          </a:p>
        </p:txBody>
      </p:sp>
      <p:sp>
        <p:nvSpPr>
          <p:cNvPr id="2" name="TextovéPole 1"/>
          <p:cNvSpPr txBox="1"/>
          <p:nvPr/>
        </p:nvSpPr>
        <p:spPr>
          <a:xfrm>
            <a:off x="3886200" y="457200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Calibri" panose="020F0502020204030204" pitchFamily="34" charset="0"/>
              </a:rPr>
              <a:t>Dotační programy</a:t>
            </a:r>
            <a:endParaRPr 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6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2438400" y="274638"/>
            <a:ext cx="6248400" cy="1143000"/>
          </a:xfrm>
        </p:spPr>
        <p:txBody>
          <a:bodyPr/>
          <a:lstStyle/>
          <a:p>
            <a:r>
              <a:rPr lang="cs-CZ" altLang="cs-CZ" sz="3600" b="1" smtClean="0"/>
              <a:t>       </a:t>
            </a:r>
          </a:p>
        </p:txBody>
      </p:sp>
      <p:sp>
        <p:nvSpPr>
          <p:cNvPr id="10243" name="Zástupný symbol pro obsah 2"/>
          <p:cNvSpPr>
            <a:spLocks noGrp="1"/>
          </p:cNvSpPr>
          <p:nvPr>
            <p:ph idx="1"/>
          </p:nvPr>
        </p:nvSpPr>
        <p:spPr>
          <a:xfrm>
            <a:off x="762000" y="1719262"/>
            <a:ext cx="7315200" cy="4525963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základní strategický dokument Olomouckého kraje stanovující základní směry rozvoje v oblasti vzdělávání</a:t>
            </a:r>
          </a:p>
          <a:p>
            <a:pPr marL="0" indent="0" algn="just">
              <a:buNone/>
            </a:pPr>
            <a:r>
              <a:rPr lang="cs-CZ" alt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cs-CZ" alt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kcentuje:</a:t>
            </a:r>
            <a:endParaRPr lang="cs-CZ" altLang="cs-CZ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cs-CZ" altLang="cs-CZ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zvýšení kvality vzdělávání</a:t>
            </a:r>
          </a:p>
          <a:p>
            <a:r>
              <a:rPr lang="cs-CZ" altLang="cs-CZ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rozvoj gramotnosti</a:t>
            </a:r>
          </a:p>
          <a:p>
            <a:r>
              <a:rPr lang="cs-CZ" altLang="cs-CZ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rozvoj kompetencí učitelů</a:t>
            </a:r>
          </a:p>
          <a:p>
            <a:r>
              <a:rPr lang="cs-CZ" altLang="cs-CZ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podpora polytechnického vzdělávání</a:t>
            </a:r>
          </a:p>
          <a:p>
            <a:r>
              <a:rPr lang="cs-CZ" altLang="cs-CZ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spolupráce se sociálními partnery</a:t>
            </a:r>
          </a:p>
          <a:p>
            <a:r>
              <a:rPr lang="cs-CZ" altLang="cs-CZ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soulad s vizí </a:t>
            </a:r>
            <a:r>
              <a:rPr lang="cs-CZ" altLang="cs-CZ" sz="24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Průmysl 4.0 </a:t>
            </a:r>
            <a:r>
              <a:rPr lang="cs-CZ" altLang="cs-CZ" sz="24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altLang="cs-CZ" sz="24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Vzdělávání 4.0</a:t>
            </a: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54469-7404-400C-B638-0AD51F5C4F2A}" type="slidenum">
              <a:rPr lang="cs-CZ" altLang="cs-CZ" smtClean="0"/>
              <a:pPr>
                <a:defRPr/>
              </a:pPr>
              <a:t>6</a:t>
            </a:fld>
            <a:endParaRPr lang="cs-CZ" altLang="cs-CZ"/>
          </a:p>
        </p:txBody>
      </p:sp>
      <p:sp>
        <p:nvSpPr>
          <p:cNvPr id="3" name="TextovéPole 2"/>
          <p:cNvSpPr txBox="1"/>
          <p:nvPr/>
        </p:nvSpPr>
        <p:spPr>
          <a:xfrm>
            <a:off x="2362200" y="353695"/>
            <a:ext cx="64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altLang="cs-CZ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Dlouhodobý záměr vzdělávání a rozvoje vzdělávací soustavy Olomouckého kraje 2020 – 2024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cs-CZ" sz="2000" b="1" dirty="0" smtClean="0">
                <a:solidFill>
                  <a:srgbClr val="00B050"/>
                </a:solidFill>
              </a:rPr>
              <a:t>od 1. 1. 2020</a:t>
            </a:r>
          </a:p>
          <a:p>
            <a:pPr>
              <a:spcAft>
                <a:spcPts val="1200"/>
              </a:spcAft>
            </a:pPr>
            <a:r>
              <a:rPr lang="cs-CZ" sz="2000" dirty="0" smtClean="0">
                <a:solidFill>
                  <a:srgbClr val="002060"/>
                </a:solidFill>
              </a:rPr>
              <a:t>upuštění od striktně normativního principu financování</a:t>
            </a:r>
          </a:p>
          <a:p>
            <a:r>
              <a:rPr lang="cs-CZ" sz="2000" b="1" dirty="0">
                <a:solidFill>
                  <a:srgbClr val="0070C0"/>
                </a:solidFill>
              </a:rPr>
              <a:t>p</a:t>
            </a:r>
            <a:r>
              <a:rPr lang="cs-CZ" sz="2000" b="1" dirty="0" smtClean="0">
                <a:solidFill>
                  <a:srgbClr val="0070C0"/>
                </a:solidFill>
              </a:rPr>
              <a:t>edagogická práce </a:t>
            </a:r>
            <a:r>
              <a:rPr lang="cs-CZ" sz="2000" dirty="0" smtClean="0">
                <a:solidFill>
                  <a:srgbClr val="002060"/>
                </a:solidFill>
              </a:rPr>
              <a:t>v </a:t>
            </a:r>
            <a:r>
              <a:rPr lang="cs-CZ" sz="2000" b="1" dirty="0" smtClean="0">
                <a:solidFill>
                  <a:srgbClr val="002060"/>
                </a:solidFill>
              </a:rPr>
              <a:t>MŠ</a:t>
            </a:r>
            <a:r>
              <a:rPr lang="cs-CZ" sz="2000" dirty="0" smtClean="0">
                <a:solidFill>
                  <a:srgbClr val="002060"/>
                </a:solidFill>
              </a:rPr>
              <a:t>, </a:t>
            </a:r>
            <a:r>
              <a:rPr lang="cs-CZ" sz="2000" b="1" dirty="0" smtClean="0">
                <a:solidFill>
                  <a:srgbClr val="002060"/>
                </a:solidFill>
              </a:rPr>
              <a:t>ZŠ</a:t>
            </a:r>
            <a:r>
              <a:rPr lang="cs-CZ" sz="2000" dirty="0" smtClean="0">
                <a:solidFill>
                  <a:srgbClr val="002060"/>
                </a:solidFill>
              </a:rPr>
              <a:t>, </a:t>
            </a:r>
            <a:r>
              <a:rPr lang="cs-CZ" sz="2000" b="1" dirty="0" smtClean="0">
                <a:solidFill>
                  <a:srgbClr val="002060"/>
                </a:solidFill>
              </a:rPr>
              <a:t>SŠ</a:t>
            </a:r>
            <a:r>
              <a:rPr lang="cs-CZ" sz="2000" dirty="0" smtClean="0">
                <a:solidFill>
                  <a:srgbClr val="002060"/>
                </a:solidFill>
              </a:rPr>
              <a:t> a </a:t>
            </a:r>
            <a:r>
              <a:rPr lang="cs-CZ" sz="2000" b="1" dirty="0" smtClean="0">
                <a:solidFill>
                  <a:srgbClr val="002060"/>
                </a:solidFill>
              </a:rPr>
              <a:t>ŠD </a:t>
            </a:r>
            <a:r>
              <a:rPr lang="cs-CZ" sz="2000" dirty="0" smtClean="0">
                <a:solidFill>
                  <a:srgbClr val="002060"/>
                </a:solidFill>
              </a:rPr>
              <a:t>– </a:t>
            </a:r>
            <a:r>
              <a:rPr lang="cs-CZ" sz="2000" dirty="0" smtClean="0">
                <a:solidFill>
                  <a:srgbClr val="FF0000"/>
                </a:solidFill>
              </a:rPr>
              <a:t>financování reálného objemu výuky</a:t>
            </a:r>
            <a:r>
              <a:rPr lang="cs-CZ" sz="2000" dirty="0" smtClean="0">
                <a:solidFill>
                  <a:srgbClr val="002060"/>
                </a:solidFill>
              </a:rPr>
              <a:t> a </a:t>
            </a:r>
            <a:r>
              <a:rPr lang="cs-CZ" sz="2000" dirty="0" smtClean="0">
                <a:solidFill>
                  <a:srgbClr val="FF0000"/>
                </a:solidFill>
              </a:rPr>
              <a:t>reálné výše tarifních platů pedagogů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sz="1600" b="1" dirty="0" smtClean="0">
                <a:solidFill>
                  <a:srgbClr val="002060"/>
                </a:solidFill>
              </a:rPr>
              <a:t>zavedení pH </a:t>
            </a:r>
            <a:r>
              <a:rPr lang="cs-CZ" sz="1600" b="1" dirty="0" err="1" smtClean="0">
                <a:solidFill>
                  <a:srgbClr val="002060"/>
                </a:solidFill>
              </a:rPr>
              <a:t>max</a:t>
            </a:r>
            <a:endParaRPr lang="cs-CZ" sz="2000" u="sng" dirty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</a:pPr>
            <a:r>
              <a:rPr lang="cs-CZ" sz="2000" b="1" dirty="0">
                <a:solidFill>
                  <a:srgbClr val="0070C0"/>
                </a:solidFill>
              </a:rPr>
              <a:t>n</a:t>
            </a:r>
            <a:r>
              <a:rPr lang="cs-CZ" sz="2000" b="1" dirty="0" smtClean="0">
                <a:solidFill>
                  <a:srgbClr val="0070C0"/>
                </a:solidFill>
              </a:rPr>
              <a:t>epedagogická práce </a:t>
            </a:r>
            <a:r>
              <a:rPr lang="cs-CZ" sz="2000" dirty="0" smtClean="0">
                <a:solidFill>
                  <a:srgbClr val="002060"/>
                </a:solidFill>
              </a:rPr>
              <a:t>– </a:t>
            </a:r>
            <a:r>
              <a:rPr lang="cs-CZ" sz="1800" dirty="0" smtClean="0">
                <a:solidFill>
                  <a:srgbClr val="002060"/>
                </a:solidFill>
              </a:rPr>
              <a:t>normativy na ředitelství, třídu, odloučené pracoviště</a:t>
            </a:r>
          </a:p>
          <a:p>
            <a:r>
              <a:rPr lang="cs-CZ" sz="2000" b="1" u="sng" dirty="0" smtClean="0">
                <a:solidFill>
                  <a:srgbClr val="002060"/>
                </a:solidFill>
              </a:rPr>
              <a:t>centrální normativy</a:t>
            </a:r>
            <a:r>
              <a:rPr lang="cs-CZ" sz="2000" b="1" dirty="0" smtClean="0">
                <a:solidFill>
                  <a:srgbClr val="002060"/>
                </a:solidFill>
              </a:rPr>
              <a:t> </a:t>
            </a:r>
            <a:r>
              <a:rPr lang="cs-CZ" sz="2000" dirty="0" smtClean="0">
                <a:solidFill>
                  <a:srgbClr val="002060"/>
                </a:solidFill>
              </a:rPr>
              <a:t>– VOŠ, ZUŠ + ONIV – </a:t>
            </a:r>
            <a:r>
              <a:rPr lang="cs-CZ" sz="1800" dirty="0" smtClean="0">
                <a:solidFill>
                  <a:srgbClr val="002060"/>
                </a:solidFill>
              </a:rPr>
              <a:t>na dítě, žáka, studenta</a:t>
            </a:r>
            <a:endParaRPr lang="cs-CZ" sz="1050" dirty="0" smtClean="0">
              <a:solidFill>
                <a:srgbClr val="002060"/>
              </a:solidFill>
            </a:endParaRPr>
          </a:p>
          <a:p>
            <a:pPr>
              <a:spcAft>
                <a:spcPts val="1200"/>
              </a:spcAft>
            </a:pPr>
            <a:r>
              <a:rPr lang="cs-CZ" sz="2000" b="1" u="sng" dirty="0">
                <a:solidFill>
                  <a:srgbClr val="002060"/>
                </a:solidFill>
              </a:rPr>
              <a:t>k</a:t>
            </a:r>
            <a:r>
              <a:rPr lang="cs-CZ" sz="2000" b="1" u="sng" dirty="0" smtClean="0">
                <a:solidFill>
                  <a:srgbClr val="002060"/>
                </a:solidFill>
              </a:rPr>
              <a:t>rajské normativy</a:t>
            </a:r>
            <a:r>
              <a:rPr lang="cs-CZ" sz="2000" b="1" dirty="0" smtClean="0">
                <a:solidFill>
                  <a:srgbClr val="002060"/>
                </a:solidFill>
              </a:rPr>
              <a:t> </a:t>
            </a:r>
            <a:r>
              <a:rPr lang="cs-CZ" sz="2000" dirty="0" smtClean="0">
                <a:solidFill>
                  <a:srgbClr val="002060"/>
                </a:solidFill>
              </a:rPr>
              <a:t>– provozní zaměstnanci ŠD, zaměstnanci ŠK, SVČ a ŠJ – </a:t>
            </a:r>
            <a:r>
              <a:rPr lang="cs-CZ" sz="2000" u="sng" dirty="0" smtClean="0">
                <a:solidFill>
                  <a:srgbClr val="002060"/>
                </a:solidFill>
              </a:rPr>
              <a:t>nemění se </a:t>
            </a:r>
          </a:p>
          <a:p>
            <a:r>
              <a:rPr lang="cs-CZ" sz="2000" dirty="0" smtClean="0">
                <a:solidFill>
                  <a:srgbClr val="002060"/>
                </a:solidFill>
              </a:rPr>
              <a:t>financování podpůrných opatření v běžných školách a třídách </a:t>
            </a:r>
            <a:r>
              <a:rPr lang="cs-CZ" sz="2000" u="sng" dirty="0" smtClean="0">
                <a:solidFill>
                  <a:srgbClr val="002060"/>
                </a:solidFill>
              </a:rPr>
              <a:t>se nemění</a:t>
            </a:r>
          </a:p>
          <a:p>
            <a:endParaRPr lang="cs-CZ" sz="2000" dirty="0" smtClean="0">
              <a:solidFill>
                <a:srgbClr val="002060"/>
              </a:solidFill>
            </a:endParaRPr>
          </a:p>
          <a:p>
            <a:endParaRPr lang="cs-CZ" sz="2800" b="1" dirty="0">
              <a:solidFill>
                <a:srgbClr val="00206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354469-7404-400C-B638-0AD51F5C4F2A}" type="slidenum">
              <a:rPr lang="cs-CZ" altLang="cs-CZ" smtClean="0"/>
              <a:pPr>
                <a:defRPr/>
              </a:pPr>
              <a:t>7</a:t>
            </a:fld>
            <a:endParaRPr lang="cs-CZ" altLang="cs-CZ"/>
          </a:p>
        </p:txBody>
      </p:sp>
      <p:sp>
        <p:nvSpPr>
          <p:cNvPr id="2" name="TextovéPole 1"/>
          <p:cNvSpPr txBox="1"/>
          <p:nvPr/>
        </p:nvSpPr>
        <p:spPr>
          <a:xfrm>
            <a:off x="4038600" y="457200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r">
              <a:buNone/>
            </a:pPr>
            <a:r>
              <a:rPr lang="cs-CZ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Reforma financování</a:t>
            </a:r>
          </a:p>
        </p:txBody>
      </p:sp>
    </p:spTree>
    <p:extLst>
      <p:ext uri="{BB962C8B-B14F-4D97-AF65-F5344CB8AC3E}">
        <p14:creationId xmlns:p14="http://schemas.microsoft.com/office/powerpoint/2010/main" val="496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Zástupný symbol pro obsah 2"/>
          <p:cNvSpPr>
            <a:spLocks noGrp="1"/>
          </p:cNvSpPr>
          <p:nvPr>
            <p:ph idx="1"/>
          </p:nvPr>
        </p:nvSpPr>
        <p:spPr>
          <a:xfrm>
            <a:off x="762000" y="2819400"/>
            <a:ext cx="8229600" cy="685800"/>
          </a:xfrm>
        </p:spPr>
        <p:txBody>
          <a:bodyPr/>
          <a:lstStyle/>
          <a:p>
            <a:pPr lvl="4" eaLnBrk="1" hangingPunct="1">
              <a:buFontTx/>
              <a:buNone/>
            </a:pPr>
            <a:r>
              <a:rPr lang="cs-CZ" alt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</a:t>
            </a:r>
            <a:r>
              <a:rPr lang="cs-CZ" alt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pozornost</a:t>
            </a:r>
            <a:r>
              <a:rPr lang="cs-CZ" altLang="cs-CZ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4" eaLnBrk="1" hangingPunct="1">
              <a:buFontTx/>
              <a:buNone/>
            </a:pPr>
            <a:endParaRPr lang="cs-CZ" altLang="cs-CZ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4" eaLnBrk="1" hangingPunct="1">
              <a:buFontTx/>
              <a:buNone/>
            </a:pPr>
            <a:endParaRPr lang="cs-CZ" altLang="cs-CZ" sz="32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 bwMode="auto">
          <a:xfrm>
            <a:off x="457200" y="4038600"/>
            <a:ext cx="8305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cs-CZ" sz="2400" dirty="0">
                <a:solidFill>
                  <a:srgbClr val="002060"/>
                </a:solidFill>
                <a:latin typeface="Calibri" panose="020F0502020204030204" pitchFamily="34" charset="0"/>
              </a:rPr>
              <a:t>Ladislav Hynek</a:t>
            </a:r>
            <a:br>
              <a:rPr lang="cs-CZ" sz="2400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cs-CZ" sz="2400" dirty="0">
                <a:solidFill>
                  <a:srgbClr val="002060"/>
                </a:solidFill>
                <a:latin typeface="Calibri" panose="020F0502020204030204" pitchFamily="34" charset="0"/>
              </a:rPr>
              <a:t>náměstek hejtmana pro oblast školství</a:t>
            </a:r>
          </a:p>
          <a:p>
            <a:pPr lvl="4" eaLnBrk="1" hangingPunct="1">
              <a:buFontTx/>
              <a:buNone/>
            </a:pPr>
            <a:endParaRPr lang="cs-CZ" altLang="cs-CZ" sz="3200" b="1" kern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4" eaLnBrk="1" hangingPunct="1">
              <a:buFontTx/>
              <a:buNone/>
            </a:pPr>
            <a:endParaRPr lang="cs-CZ" altLang="cs-CZ" sz="3200" b="1" kern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3215</TotalTime>
  <Words>415</Words>
  <Application>Microsoft Office PowerPoint</Application>
  <PresentationFormat>Předvádění na obrazovce (4:3)</PresentationFormat>
  <Paragraphs>110</Paragraphs>
  <Slides>8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Tahoma</vt:lpstr>
      <vt:lpstr>Wingdings</vt:lpstr>
      <vt:lpstr>Výchozí návrh</vt:lpstr>
      <vt:lpstr>Prezentace aplikace PowerPoint</vt:lpstr>
      <vt:lpstr> </vt:lpstr>
      <vt:lpstr>Prezentace aplikace PowerPoint</vt:lpstr>
      <vt:lpstr>Prezentace aplikace PowerPoint</vt:lpstr>
      <vt:lpstr>Prezentace aplikace PowerPoint</vt:lpstr>
      <vt:lpstr>       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Niče Luděk</cp:lastModifiedBy>
  <cp:revision>114</cp:revision>
  <dcterms:created xsi:type="dcterms:W3CDTF">2008-01-15T11:19:01Z</dcterms:created>
  <dcterms:modified xsi:type="dcterms:W3CDTF">2020-09-04T14:08:51Z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