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omments/comment1.xml" ContentType="application/vnd.openxmlformats-officedocument.presentationml.comment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60" r:id="rId2"/>
    <p:sldId id="263" r:id="rId3"/>
    <p:sldId id="268" r:id="rId4"/>
    <p:sldId id="266" r:id="rId5"/>
    <p:sldId id="265" r:id="rId6"/>
    <p:sldId id="267" r:id="rId7"/>
    <p:sldId id="270" r:id="rId8"/>
    <p:sldId id="271" r:id="rId9"/>
    <p:sldId id="276" r:id="rId10"/>
    <p:sldId id="272" r:id="rId11"/>
    <p:sldId id="273" r:id="rId12"/>
    <p:sldId id="274" r:id="rId13"/>
    <p:sldId id="275" r:id="rId14"/>
    <p:sldId id="277" r:id="rId15"/>
    <p:sldId id="278" r:id="rId16"/>
    <p:sldId id="279" r:id="rId17"/>
    <p:sldId id="280" r:id="rId18"/>
    <p:sldId id="281" r:id="rId19"/>
    <p:sldId id="282" r:id="rId20"/>
    <p:sldId id="283" r:id="rId21"/>
    <p:sldId id="269" r:id="rId22"/>
    <p:sldId id="264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kopalíková Lenka" initials="SL" lastIdx="3" clrIdx="0"/>
  <p:cmAuthor id="1" name="Škutová Veronika" initials="ŠV" lastIdx="1" clrIdx="1"/>
  <p:cmAuthor id="2" name="Škuta Zbyněk Ing." initials="ŠZI" lastIdx="1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CCC"/>
    <a:srgbClr val="5FA4E5"/>
    <a:srgbClr val="0052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8757" autoAdjust="0"/>
  </p:normalViewPr>
  <p:slideViewPr>
    <p:cSldViewPr snapToGrid="0" snapToObjects="1">
      <p:cViewPr>
        <p:scale>
          <a:sx n="100" d="100"/>
          <a:sy n="100" d="100"/>
        </p:scale>
        <p:origin x="-210" y="-180"/>
      </p:cViewPr>
      <p:guideLst>
        <p:guide orient="horz" pos="3382"/>
        <p:guide pos="487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5-10-02T13:38:36.047" idx="2">
    <p:pos x="2292" y="3474"/>
    <p:text>vydává ŘO, nepatří mezi činnosti zprostředkujícího subjektu</p:tex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24D319-7988-0C47-A5AD-1F558D33A394}" type="datetimeFigureOut">
              <a:rPr lang="en-US" smtClean="0"/>
              <a:pPr/>
              <a:t>11/9/2015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36DEBE-37C2-3D4C-B405-6A6964797A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9328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6DD4C1-CE3B-8245-AB32-946652F98E9B}" type="datetimeFigureOut">
              <a:rPr lang="en-US" smtClean="0"/>
              <a:pPr/>
              <a:t>11/9/2015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1A35AD-0B81-F94A-83A1-9125CBB4FF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61958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7275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15082"/>
            <a:ext cx="7772400" cy="1997296"/>
          </a:xfrm>
        </p:spPr>
        <p:txBody>
          <a:bodyPr anchor="t">
            <a:normAutofit/>
          </a:bodyPr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cs-CZ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5386972"/>
            <a:ext cx="6400800" cy="570201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5FA4E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 err="1" smtClean="0"/>
              <a:t>Click</a:t>
            </a:r>
            <a:r>
              <a:rPr lang="cs-CZ" dirty="0" smtClean="0"/>
              <a:t> to </a:t>
            </a:r>
            <a:r>
              <a:rPr lang="cs-CZ" dirty="0" err="1" smtClean="0"/>
              <a:t>edit</a:t>
            </a:r>
            <a:r>
              <a:rPr lang="cs-CZ" dirty="0" smtClean="0"/>
              <a:t> Master </a:t>
            </a:r>
            <a:r>
              <a:rPr lang="cs-CZ" dirty="0" err="1" smtClean="0"/>
              <a:t>subtitle</a:t>
            </a:r>
            <a:r>
              <a:rPr lang="cs-CZ" dirty="0" smtClean="0"/>
              <a:t>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685800" y="3309620"/>
            <a:ext cx="6632575" cy="145256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156851" y="6356350"/>
            <a:ext cx="2006600" cy="369888"/>
          </a:xfrm>
        </p:spPr>
        <p:txBody>
          <a:bodyPr/>
          <a:lstStyle>
            <a:lvl1pPr>
              <a:defRPr>
                <a:solidFill>
                  <a:srgbClr val="CCCCCC"/>
                </a:solidFill>
              </a:defRPr>
            </a:lvl1pPr>
          </a:lstStyle>
          <a:p>
            <a:pPr lvl="0"/>
            <a:r>
              <a:rPr lang="en-US" dirty="0" smtClean="0"/>
              <a:t>16/12/14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9806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6375" y="1306874"/>
            <a:ext cx="7700425" cy="4819290"/>
          </a:xfrm>
        </p:spPr>
        <p:txBody>
          <a:bodyPr/>
          <a:lstStyle>
            <a:lvl1pPr>
              <a:defRPr sz="1800"/>
            </a:lvl1pPr>
            <a:lvl2pPr marL="628650" indent="-171450">
              <a:defRPr sz="2000" b="1"/>
            </a:lvl2pPr>
            <a:lvl3pPr marL="1073150" indent="-158750">
              <a:defRPr sz="1600"/>
            </a:lvl3pPr>
            <a:lvl4pPr marL="1528763" indent="-157163">
              <a:defRPr sz="1600"/>
            </a:lvl4pPr>
            <a:lvl5pPr marL="1973263" indent="-144463">
              <a:defRPr sz="1600"/>
            </a:lvl5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61938"/>
            <a:ext cx="8229600" cy="822325"/>
          </a:xfrm>
        </p:spPr>
        <p:txBody>
          <a:bodyPr/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9245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04904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7527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3580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77525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dirty="0" err="1" smtClean="0"/>
              <a:t>Click</a:t>
            </a:r>
            <a:r>
              <a:rPr lang="cs-CZ" dirty="0" smtClean="0"/>
              <a:t> to </a:t>
            </a:r>
            <a:r>
              <a:rPr lang="cs-CZ" dirty="0" err="1" smtClean="0"/>
              <a:t>edit</a:t>
            </a:r>
            <a:r>
              <a:rPr lang="cs-CZ" dirty="0" smtClean="0"/>
              <a:t> Master </a:t>
            </a:r>
            <a:r>
              <a:rPr lang="cs-CZ" dirty="0" err="1" smtClean="0"/>
              <a:t>title</a:t>
            </a:r>
            <a:r>
              <a:rPr lang="cs-CZ" dirty="0" smtClean="0"/>
              <a:t>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dirty="0" err="1" smtClean="0"/>
              <a:t>Click</a:t>
            </a:r>
            <a:r>
              <a:rPr lang="cs-CZ" dirty="0" smtClean="0"/>
              <a:t> to </a:t>
            </a:r>
            <a:r>
              <a:rPr lang="cs-CZ" dirty="0" err="1" smtClean="0"/>
              <a:t>edit</a:t>
            </a:r>
            <a:r>
              <a:rPr lang="cs-CZ" dirty="0" smtClean="0"/>
              <a:t> Master text </a:t>
            </a:r>
            <a:r>
              <a:rPr lang="cs-CZ" dirty="0" err="1" smtClean="0"/>
              <a:t>styles</a:t>
            </a:r>
            <a:endParaRPr lang="cs-CZ" dirty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62908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6341" y="1264906"/>
            <a:ext cx="7383470" cy="1470025"/>
          </a:xfrm>
        </p:spPr>
        <p:txBody>
          <a:bodyPr>
            <a:normAutofit/>
          </a:bodyPr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cs-CZ" smtClean="0"/>
              <a:t>Click to edit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title 2"/>
          <p:cNvSpPr txBox="1">
            <a:spLocks/>
          </p:cNvSpPr>
          <p:nvPr userDrawn="1"/>
        </p:nvSpPr>
        <p:spPr>
          <a:xfrm>
            <a:off x="161280" y="5840002"/>
            <a:ext cx="3312170" cy="4024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300" b="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Centrum pro regionální rozvoj České republiky</a:t>
            </a:r>
          </a:p>
        </p:txBody>
      </p:sp>
      <p:sp>
        <p:nvSpPr>
          <p:cNvPr id="9" name="Subtitle 2"/>
          <p:cNvSpPr txBox="1">
            <a:spLocks/>
          </p:cNvSpPr>
          <p:nvPr userDrawn="1"/>
        </p:nvSpPr>
        <p:spPr>
          <a:xfrm>
            <a:off x="3591250" y="5840002"/>
            <a:ext cx="2464942" cy="4024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300" b="0" dirty="0" smtClean="0">
                <a:solidFill>
                  <a:schemeClr val="bg1"/>
                </a:solidFill>
              </a:rPr>
              <a:t>Vinohradská 46, 120 00  Praha 2</a:t>
            </a:r>
          </a:p>
        </p:txBody>
      </p:sp>
      <p:sp>
        <p:nvSpPr>
          <p:cNvPr id="10" name="Subtitle 2"/>
          <p:cNvSpPr txBox="1">
            <a:spLocks/>
          </p:cNvSpPr>
          <p:nvPr userDrawn="1"/>
        </p:nvSpPr>
        <p:spPr>
          <a:xfrm>
            <a:off x="6140450" y="5840002"/>
            <a:ext cx="1747402" cy="4024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300" b="0" dirty="0" smtClean="0">
                <a:solidFill>
                  <a:schemeClr val="bg1"/>
                </a:solidFill>
              </a:rPr>
              <a:t>tel.: +420 221 580 201</a:t>
            </a:r>
          </a:p>
        </p:txBody>
      </p:sp>
      <p:sp>
        <p:nvSpPr>
          <p:cNvPr id="12" name="Subtitle 2"/>
          <p:cNvSpPr txBox="1">
            <a:spLocks/>
          </p:cNvSpPr>
          <p:nvPr userDrawn="1"/>
        </p:nvSpPr>
        <p:spPr>
          <a:xfrm>
            <a:off x="8048299" y="5828841"/>
            <a:ext cx="1000451" cy="4024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300" b="0" kern="1200" dirty="0" err="1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www.crr.cz</a:t>
            </a:r>
            <a:endParaRPr lang="cs-CZ" sz="1300" b="0" kern="1200" dirty="0" smtClean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074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0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62310"/>
            <a:ext cx="8229600" cy="8226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6374" y="1306873"/>
            <a:ext cx="7675766" cy="4806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 err="1" smtClean="0"/>
              <a:t>Click</a:t>
            </a:r>
            <a:r>
              <a:rPr lang="cs-CZ" dirty="0" smtClean="0"/>
              <a:t> to </a:t>
            </a:r>
            <a:r>
              <a:rPr lang="cs-CZ" dirty="0" err="1" smtClean="0"/>
              <a:t>edit</a:t>
            </a:r>
            <a:r>
              <a:rPr lang="cs-CZ" dirty="0" smtClean="0"/>
              <a:t> Master text </a:t>
            </a:r>
            <a:r>
              <a:rPr lang="cs-CZ" dirty="0" err="1" smtClean="0"/>
              <a:t>styles</a:t>
            </a:r>
            <a:endParaRPr lang="cs-CZ" dirty="0" smtClean="0"/>
          </a:p>
          <a:p>
            <a:pPr lvl="1"/>
            <a:r>
              <a:rPr lang="cs-CZ" dirty="0" smtClean="0"/>
              <a:t>Second </a:t>
            </a:r>
            <a:r>
              <a:rPr lang="cs-CZ" dirty="0" err="1" smtClean="0"/>
              <a:t>level</a:t>
            </a:r>
            <a:endParaRPr lang="cs-CZ" dirty="0" smtClean="0"/>
          </a:p>
          <a:p>
            <a:pPr lvl="2"/>
            <a:r>
              <a:rPr lang="cs-CZ" dirty="0" err="1" smtClean="0"/>
              <a:t>Third</a:t>
            </a:r>
            <a:r>
              <a:rPr lang="cs-CZ" dirty="0" smtClean="0"/>
              <a:t> </a:t>
            </a:r>
            <a:r>
              <a:rPr lang="cs-CZ" dirty="0" err="1" smtClean="0"/>
              <a:t>level</a:t>
            </a:r>
            <a:endParaRPr lang="cs-CZ" dirty="0" smtClean="0"/>
          </a:p>
          <a:p>
            <a:pPr lvl="3"/>
            <a:r>
              <a:rPr lang="cs-CZ" dirty="0" err="1" smtClean="0"/>
              <a:t>Fourth</a:t>
            </a:r>
            <a:r>
              <a:rPr lang="cs-CZ" dirty="0" smtClean="0"/>
              <a:t> </a:t>
            </a:r>
            <a:r>
              <a:rPr lang="cs-CZ" dirty="0" err="1" smtClean="0"/>
              <a:t>level</a:t>
            </a:r>
            <a:endParaRPr lang="cs-CZ" dirty="0" smtClean="0"/>
          </a:p>
          <a:p>
            <a:pPr lvl="4"/>
            <a:r>
              <a:rPr lang="cs-CZ" dirty="0" err="1" smtClean="0"/>
              <a:t>Fifth</a:t>
            </a:r>
            <a:r>
              <a:rPr lang="cs-CZ" dirty="0" smtClean="0"/>
              <a:t> </a:t>
            </a:r>
            <a:r>
              <a:rPr lang="cs-CZ" dirty="0" err="1" smtClean="0"/>
              <a:t>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27451" y="6356350"/>
            <a:ext cx="529234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529C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183137" y="6356349"/>
            <a:ext cx="5004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529C"/>
                </a:solidFill>
              </a:defRPr>
            </a:lvl1pPr>
          </a:lstStyle>
          <a:p>
            <a:fld id="{4000C4B2-41BC-D741-8B94-B76DB6967C0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4051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  <p:sldLayoutId id="2147483657" r:id="rId7"/>
    <p:sldLayoutId id="2147483660" r:id="rId8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457200" rtl="0" eaLnBrk="1" latinLnBrk="0" hangingPunct="1">
        <a:spcBef>
          <a:spcPct val="0"/>
        </a:spcBef>
        <a:buNone/>
        <a:defRPr sz="3600" b="1" kern="1200">
          <a:solidFill>
            <a:srgbClr val="00529C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lnSpc>
          <a:spcPct val="100000"/>
        </a:lnSpc>
        <a:spcBef>
          <a:spcPct val="20000"/>
        </a:spcBef>
        <a:spcAft>
          <a:spcPts val="200"/>
        </a:spcAft>
        <a:buFont typeface="Arial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4025" indent="-187325" algn="l" defTabSz="457200" rtl="0" eaLnBrk="1" latinLnBrk="0" hangingPunct="1">
        <a:lnSpc>
          <a:spcPct val="100000"/>
        </a:lnSpc>
        <a:spcBef>
          <a:spcPts val="1680"/>
        </a:spcBef>
        <a:spcAft>
          <a:spcPts val="0"/>
        </a:spcAft>
        <a:buFont typeface="Arial"/>
        <a:buChar char="•"/>
        <a:defRPr sz="2000" b="1" kern="1200">
          <a:solidFill>
            <a:srgbClr val="00529C"/>
          </a:solidFill>
          <a:latin typeface="+mn-lt"/>
          <a:ea typeface="+mn-ea"/>
          <a:cs typeface="+mn-cs"/>
        </a:defRPr>
      </a:lvl2pPr>
      <a:lvl3pPr marL="720725" indent="-187325" algn="l" defTabSz="457200" rtl="0" eaLnBrk="1" latinLnBrk="0" hangingPunct="1">
        <a:lnSpc>
          <a:spcPct val="100000"/>
        </a:lnSpc>
        <a:spcBef>
          <a:spcPts val="700"/>
        </a:spcBef>
        <a:spcAft>
          <a:spcPts val="0"/>
        </a:spcAft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87425" indent="-187325" algn="l" defTabSz="457200" rtl="0" eaLnBrk="1" latinLnBrk="0" hangingPunct="1">
        <a:lnSpc>
          <a:spcPct val="100000"/>
        </a:lnSpc>
        <a:spcBef>
          <a:spcPct val="20000"/>
        </a:spcBef>
        <a:spcAft>
          <a:spcPts val="0"/>
        </a:spcAft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54125" indent="-173038" algn="l" defTabSz="457200" rtl="0" eaLnBrk="1" latinLnBrk="0" hangingPunct="1">
        <a:lnSpc>
          <a:spcPct val="100000"/>
        </a:lnSpc>
        <a:spcBef>
          <a:spcPct val="20000"/>
        </a:spcBef>
        <a:spcAft>
          <a:spcPts val="0"/>
        </a:spcAft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otaceeu.cz/cs/Microsites/IROP/Dokumenty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mailto:skutova@crr.cz" TargetMode="External"/><Relationship Id="rId2" Type="http://schemas.openxmlformats.org/officeDocument/2006/relationships/hyperlink" Target="mailto:marousek@crr.cz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hyperlink" Target="http://dotaceeu.cz/irop" TargetMode="External"/><Relationship Id="rId4" Type="http://schemas.openxmlformats.org/officeDocument/2006/relationships/hyperlink" Target="http://www.crr.cz/cs/crr/kontakty-iop-irop/" TargetMode="Externa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mssf.cz/" TargetMode="External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otaceeu.cz/cs/Microsites/IROP/Dokumenty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852" y="715082"/>
            <a:ext cx="8987148" cy="1997296"/>
          </a:xfrm>
        </p:spPr>
        <p:txBody>
          <a:bodyPr>
            <a:normAutofit/>
          </a:bodyPr>
          <a:lstStyle/>
          <a:p>
            <a:pPr algn="ctr"/>
            <a:r>
              <a:rPr lang="cs-CZ" sz="3500" dirty="0"/>
              <a:t/>
            </a:r>
            <a:br>
              <a:rPr lang="cs-CZ" sz="3500" dirty="0"/>
            </a:br>
            <a:r>
              <a:rPr lang="cs-CZ" sz="3500" dirty="0" smtClean="0"/>
              <a:t>Centrum pro regionální rozvoj České republiky v období 2014-2020</a:t>
            </a:r>
            <a:endParaRPr lang="en-US" sz="35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799" y="4581525"/>
            <a:ext cx="7781925" cy="1375649"/>
          </a:xfrm>
        </p:spPr>
        <p:txBody>
          <a:bodyPr>
            <a:normAutofit/>
          </a:bodyPr>
          <a:lstStyle/>
          <a:p>
            <a:r>
              <a:rPr lang="cs-CZ" sz="2000" dirty="0" smtClean="0"/>
              <a:t>Ing. Veronika </a:t>
            </a:r>
            <a:r>
              <a:rPr lang="cs-CZ" sz="2000" dirty="0" err="1" smtClean="0"/>
              <a:t>Škutová</a:t>
            </a:r>
            <a:endParaRPr lang="en-US" sz="2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cs-CZ" dirty="0" smtClean="0"/>
              <a:t>Typy projektů ve specifickém cíli 2.4 Zvýšení kvality a dostupnosti infrastruktury pro vzdělávání a celoživotní učení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156851" y="6356350"/>
            <a:ext cx="3815074" cy="369888"/>
          </a:xfrm>
        </p:spPr>
        <p:txBody>
          <a:bodyPr>
            <a:normAutofit fontScale="85000" lnSpcReduction="20000"/>
          </a:bodyPr>
          <a:lstStyle/>
          <a:p>
            <a:r>
              <a:rPr lang="cs-CZ" sz="1300" dirty="0" smtClean="0">
                <a:solidFill>
                  <a:schemeClr val="bg1">
                    <a:lumMod val="50000"/>
                  </a:schemeClr>
                </a:solidFill>
              </a:rPr>
              <a:t>8. </a:t>
            </a:r>
            <a:r>
              <a:rPr lang="cs-CZ" sz="1300" dirty="0">
                <a:solidFill>
                  <a:schemeClr val="bg1">
                    <a:lumMod val="50000"/>
                  </a:schemeClr>
                </a:solidFill>
              </a:rPr>
              <a:t>ř</a:t>
            </a:r>
            <a:r>
              <a:rPr lang="cs-CZ" sz="1300" dirty="0" smtClean="0">
                <a:solidFill>
                  <a:schemeClr val="bg1">
                    <a:lumMod val="50000"/>
                  </a:schemeClr>
                </a:solidFill>
              </a:rPr>
              <a:t>íjna 2015, Workshop a konference projektu SMS ČR       „MAS jako nástroj spolupráce obcí“</a:t>
            </a:r>
            <a:endParaRPr lang="en-US" sz="13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6" name="Obrázek 5" descr="IROP-MMR-CRR – kopi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3860" y="6278880"/>
            <a:ext cx="4930140" cy="579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2658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457200" y="314324"/>
            <a:ext cx="8229600" cy="771526"/>
          </a:xfrm>
        </p:spPr>
        <p:txBody>
          <a:bodyPr>
            <a:noAutofit/>
          </a:bodyPr>
          <a:lstStyle/>
          <a:p>
            <a:r>
              <a:rPr lang="cs-CZ" sz="2400" dirty="0"/>
              <a:t>Podpora infrastruktury pro základní vzdělávání v </a:t>
            </a:r>
            <a:r>
              <a:rPr lang="cs-CZ" sz="2400" dirty="0" smtClean="0"/>
              <a:t>základních školách</a:t>
            </a:r>
            <a:endParaRPr lang="cs-CZ" sz="2400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6" name="Obrázek 5" descr="IROP-MMR-CRR – kopi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3860" y="6278880"/>
            <a:ext cx="4930140" cy="579120"/>
          </a:xfrm>
          <a:prstGeom prst="rect">
            <a:avLst/>
          </a:prstGeom>
        </p:spPr>
      </p:pic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510125" y="1306873"/>
            <a:ext cx="7700425" cy="4893901"/>
          </a:xfrm>
        </p:spPr>
        <p:txBody>
          <a:bodyPr>
            <a:norm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sz="2000" b="1" dirty="0">
                <a:solidFill>
                  <a:srgbClr val="00529C"/>
                </a:solidFill>
                <a:latin typeface="+mj-lt"/>
                <a:ea typeface="+mj-ea"/>
                <a:cs typeface="+mj-cs"/>
              </a:rPr>
              <a:t>Stavební úpravy, pořízení vybavení pro zajištění rozvoje žáků v následujících klíčových </a:t>
            </a:r>
            <a:r>
              <a:rPr lang="cs-CZ" sz="2000" b="1" dirty="0" smtClean="0">
                <a:solidFill>
                  <a:srgbClr val="00529C"/>
                </a:solidFill>
                <a:latin typeface="+mj-lt"/>
                <a:ea typeface="+mj-ea"/>
                <a:cs typeface="+mj-cs"/>
              </a:rPr>
              <a:t>kompetencích:</a:t>
            </a:r>
            <a:endParaRPr lang="cs-CZ" sz="2000" b="1" dirty="0">
              <a:solidFill>
                <a:srgbClr val="00529C"/>
              </a:solidFill>
              <a:latin typeface="+mj-lt"/>
              <a:ea typeface="+mj-ea"/>
              <a:cs typeface="+mj-cs"/>
            </a:endParaRPr>
          </a:p>
          <a:p>
            <a:endParaRPr lang="cs-CZ" sz="2000" dirty="0"/>
          </a:p>
          <a:p>
            <a:pPr marL="809625" indent="-266700">
              <a:buFont typeface="Arial" panose="020B0604020202020204" pitchFamily="34" charset="0"/>
              <a:buChar char="•"/>
            </a:pPr>
            <a:r>
              <a:rPr lang="cs-CZ" sz="2000" dirty="0"/>
              <a:t>v</a:t>
            </a:r>
            <a:r>
              <a:rPr lang="cs-CZ" sz="2000" dirty="0" smtClean="0"/>
              <a:t> oblastech komunikace v cizích jazycích</a:t>
            </a:r>
          </a:p>
          <a:p>
            <a:pPr marL="809625" indent="-266700">
              <a:buFont typeface="Arial" panose="020B0604020202020204" pitchFamily="34" charset="0"/>
              <a:buChar char="•"/>
            </a:pPr>
            <a:r>
              <a:rPr lang="cs-CZ" sz="2000" dirty="0"/>
              <a:t>v</a:t>
            </a:r>
            <a:r>
              <a:rPr lang="cs-CZ" sz="2000" dirty="0" smtClean="0"/>
              <a:t> oblasti technických a řemeslných oborů, přírodních věd</a:t>
            </a:r>
          </a:p>
          <a:p>
            <a:pPr marL="885825" indent="-342900">
              <a:buFont typeface="Arial" panose="020B0604020202020204" pitchFamily="34" charset="0"/>
              <a:buChar char="•"/>
            </a:pPr>
            <a:r>
              <a:rPr lang="cs-CZ" sz="2000" dirty="0"/>
              <a:t>v</a:t>
            </a:r>
            <a:r>
              <a:rPr lang="cs-CZ" sz="2000" dirty="0" smtClean="0"/>
              <a:t>e schopnosti práce s digitálními technologiemi</a:t>
            </a:r>
          </a:p>
          <a:p>
            <a:endParaRPr lang="cs-CZ" sz="2000" dirty="0" smtClean="0"/>
          </a:p>
          <a:p>
            <a:r>
              <a:rPr lang="cs-CZ" sz="2000" dirty="0" smtClean="0"/>
              <a:t>Seznam podporovaných oborů</a:t>
            </a:r>
            <a:r>
              <a:rPr lang="cs-CZ" sz="2000" dirty="0"/>
              <a:t>: </a:t>
            </a:r>
            <a:r>
              <a:rPr lang="cs-CZ" sz="2000" dirty="0">
                <a:hlinkClick r:id="rId3"/>
              </a:rPr>
              <a:t>http://</a:t>
            </a:r>
            <a:r>
              <a:rPr lang="cs-CZ" sz="2000" dirty="0" smtClean="0">
                <a:hlinkClick r:id="rId3"/>
              </a:rPr>
              <a:t>www.dotaceeu.cz/cs/Microsites/IROP/Dokumenty</a:t>
            </a:r>
            <a:endParaRPr lang="cs-CZ" sz="2000" dirty="0" smtClean="0"/>
          </a:p>
          <a:p>
            <a:pPr marL="542925"/>
            <a:endParaRPr lang="cs-CZ" sz="2000" dirty="0" smtClean="0"/>
          </a:p>
          <a:p>
            <a:pPr marL="361950" indent="-361950">
              <a:buFont typeface="Wingdings" panose="05000000000000000000" pitchFamily="2" charset="2"/>
              <a:buChar char="ü"/>
            </a:pPr>
            <a:r>
              <a:rPr lang="cs-CZ" sz="2000" b="1" dirty="0">
                <a:solidFill>
                  <a:srgbClr val="00529C"/>
                </a:solidFill>
                <a:latin typeface="+mj-lt"/>
                <a:ea typeface="+mj-ea"/>
                <a:cs typeface="+mj-cs"/>
              </a:rPr>
              <a:t>Cílem je zvýšení kvality vzdělávání ve </a:t>
            </a:r>
            <a:r>
              <a:rPr lang="cs-CZ" sz="2000" b="1" dirty="0" smtClean="0">
                <a:solidFill>
                  <a:srgbClr val="00529C"/>
                </a:solidFill>
                <a:latin typeface="+mj-lt"/>
                <a:ea typeface="+mj-ea"/>
                <a:cs typeface="+mj-cs"/>
              </a:rPr>
              <a:t>vazbě </a:t>
            </a:r>
            <a:r>
              <a:rPr lang="cs-CZ" sz="2000" b="1" dirty="0">
                <a:solidFill>
                  <a:srgbClr val="00529C"/>
                </a:solidFill>
                <a:latin typeface="+mj-lt"/>
                <a:ea typeface="+mj-ea"/>
                <a:cs typeface="+mj-cs"/>
              </a:rPr>
              <a:t>na budoucí uplatnění na trhu práce a potřeby sladění nabídky a poptávky na regionálním trhu práce</a:t>
            </a:r>
          </a:p>
        </p:txBody>
      </p:sp>
    </p:spTree>
    <p:extLst>
      <p:ext uri="{BB962C8B-B14F-4D97-AF65-F5344CB8AC3E}">
        <p14:creationId xmlns:p14="http://schemas.microsoft.com/office/powerpoint/2010/main" val="2164562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457200" y="314324"/>
            <a:ext cx="8229600" cy="771526"/>
          </a:xfrm>
        </p:spPr>
        <p:txBody>
          <a:bodyPr>
            <a:noAutofit/>
          </a:bodyPr>
          <a:lstStyle/>
          <a:p>
            <a:r>
              <a:rPr lang="cs-CZ" sz="2400" dirty="0" smtClean="0"/>
              <a:t/>
            </a:r>
            <a:br>
              <a:rPr lang="cs-CZ" sz="2400" dirty="0" smtClean="0"/>
            </a:br>
            <a:r>
              <a:rPr lang="cs-CZ" sz="2400" dirty="0" smtClean="0"/>
              <a:t/>
            </a:r>
            <a:br>
              <a:rPr lang="cs-CZ" sz="2400" dirty="0" smtClean="0"/>
            </a:br>
            <a:r>
              <a:rPr lang="cs-CZ" sz="2400" dirty="0" smtClean="0"/>
              <a:t>Podpora </a:t>
            </a:r>
            <a:r>
              <a:rPr lang="cs-CZ" sz="2400" dirty="0"/>
              <a:t>infrastruktury pro základní vzdělávání v </a:t>
            </a:r>
            <a:r>
              <a:rPr lang="cs-CZ" sz="2400" dirty="0" smtClean="0"/>
              <a:t>základních školách</a:t>
            </a:r>
            <a:endParaRPr lang="cs-CZ" sz="2400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6" name="Obrázek 5" descr="IROP-MMR-CRR – kopi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3860" y="6278880"/>
            <a:ext cx="4930140" cy="579120"/>
          </a:xfrm>
          <a:prstGeom prst="rect">
            <a:avLst/>
          </a:prstGeom>
        </p:spPr>
      </p:pic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510125" y="1306873"/>
            <a:ext cx="7700425" cy="4893901"/>
          </a:xfrm>
        </p:spPr>
        <p:txBody>
          <a:bodyPr>
            <a:normAutofit/>
          </a:bodyPr>
          <a:lstStyle/>
          <a:p>
            <a:endParaRPr lang="cs-CZ" sz="2300" b="1" dirty="0" smtClean="0">
              <a:solidFill>
                <a:srgbClr val="00529C"/>
              </a:solidFill>
              <a:latin typeface="+mj-lt"/>
              <a:ea typeface="+mj-ea"/>
              <a:cs typeface="+mj-cs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sz="2200" b="1" dirty="0" smtClean="0">
                <a:solidFill>
                  <a:srgbClr val="00529C"/>
                </a:solidFill>
                <a:latin typeface="+mj-lt"/>
                <a:ea typeface="+mj-ea"/>
                <a:cs typeface="+mj-cs"/>
              </a:rPr>
              <a:t>Zajištění vnitřní konektivity škol</a:t>
            </a:r>
          </a:p>
          <a:p>
            <a:pPr marL="809625" lvl="1" indent="-266700">
              <a:spcBef>
                <a:spcPct val="200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200" b="0" dirty="0">
                <a:solidFill>
                  <a:schemeClr val="tx1"/>
                </a:solidFill>
              </a:rPr>
              <a:t>Rozvoj vnitřní konektivity v prostorách škol a školských zařízení a připojení k </a:t>
            </a:r>
            <a:r>
              <a:rPr lang="cs-CZ" sz="2200" b="0" dirty="0" smtClean="0">
                <a:solidFill>
                  <a:schemeClr val="tx1"/>
                </a:solidFill>
              </a:rPr>
              <a:t>internetu</a:t>
            </a:r>
          </a:p>
          <a:p>
            <a:pPr marL="542925" lvl="1" indent="0">
              <a:spcBef>
                <a:spcPct val="20000"/>
              </a:spcBef>
              <a:spcAft>
                <a:spcPts val="200"/>
              </a:spcAft>
              <a:buNone/>
            </a:pPr>
            <a:endParaRPr lang="cs-CZ" sz="2200" b="0" dirty="0">
              <a:solidFill>
                <a:schemeClr val="tx1"/>
              </a:solidFill>
            </a:endParaRPr>
          </a:p>
          <a:p>
            <a:pPr marL="0" lvl="1" indent="0">
              <a:spcBef>
                <a:spcPct val="20000"/>
              </a:spcBef>
              <a:spcAft>
                <a:spcPts val="200"/>
              </a:spcAft>
              <a:buNone/>
            </a:pPr>
            <a:r>
              <a:rPr lang="cs-CZ" sz="2200" dirty="0">
                <a:latin typeface="+mj-lt"/>
                <a:ea typeface="+mj-ea"/>
                <a:cs typeface="+mj-cs"/>
              </a:rPr>
              <a:t>Upozornění:</a:t>
            </a:r>
          </a:p>
          <a:p>
            <a:pPr marL="0" lvl="1" indent="0">
              <a:spcBef>
                <a:spcPct val="20000"/>
              </a:spcBef>
              <a:spcAft>
                <a:spcPts val="200"/>
              </a:spcAft>
              <a:buNone/>
            </a:pPr>
            <a:r>
              <a:rPr lang="cs-CZ" sz="2200" b="0" dirty="0" smtClean="0">
                <a:solidFill>
                  <a:schemeClr val="tx1"/>
                </a:solidFill>
              </a:rPr>
              <a:t>Rozšiřování kapacit základních škol </a:t>
            </a:r>
            <a:r>
              <a:rPr lang="cs-CZ" sz="2200" dirty="0" smtClean="0">
                <a:solidFill>
                  <a:schemeClr val="tx1"/>
                </a:solidFill>
              </a:rPr>
              <a:t>mimo</a:t>
            </a:r>
            <a:r>
              <a:rPr lang="cs-CZ" sz="2200" b="0" dirty="0" smtClean="0">
                <a:solidFill>
                  <a:schemeClr val="tx1"/>
                </a:solidFill>
              </a:rPr>
              <a:t> vazbu na klíčové kompetence je možné pouze na území správního obvodu ORP se sociálně vyloučenou lokalitou.</a:t>
            </a:r>
            <a:endParaRPr lang="cs-CZ" sz="22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2342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457200" y="314324"/>
            <a:ext cx="8229600" cy="771526"/>
          </a:xfrm>
        </p:spPr>
        <p:txBody>
          <a:bodyPr>
            <a:noAutofit/>
          </a:bodyPr>
          <a:lstStyle/>
          <a:p>
            <a:r>
              <a:rPr lang="cs-CZ" sz="2400" dirty="0" smtClean="0"/>
              <a:t/>
            </a:r>
            <a:br>
              <a:rPr lang="cs-CZ" sz="2400" dirty="0" smtClean="0"/>
            </a:br>
            <a:r>
              <a:rPr lang="cs-CZ" sz="2400" dirty="0" smtClean="0"/>
              <a:t/>
            </a:r>
            <a:br>
              <a:rPr lang="cs-CZ" sz="2400" dirty="0" smtClean="0"/>
            </a:br>
            <a:r>
              <a:rPr lang="cs-CZ" sz="2400" dirty="0" smtClean="0"/>
              <a:t>Podpora infrastruktury škol a školských zařízení pro střední a vyšší odborné vzdělávání</a:t>
            </a:r>
            <a:br>
              <a:rPr lang="cs-CZ" sz="2400" dirty="0" smtClean="0"/>
            </a:br>
            <a:endParaRPr lang="cs-CZ" sz="2400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6" name="Obrázek 5" descr="IROP-MMR-CRR – kopi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3860" y="6278880"/>
            <a:ext cx="4930140" cy="579120"/>
          </a:xfrm>
          <a:prstGeom prst="rect">
            <a:avLst/>
          </a:prstGeom>
        </p:spPr>
      </p:pic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510125" y="1306873"/>
            <a:ext cx="7700425" cy="4893901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endParaRPr lang="cs-CZ" sz="2000" b="1" dirty="0" smtClean="0">
              <a:solidFill>
                <a:srgbClr val="00529C"/>
              </a:solidFill>
              <a:latin typeface="+mj-lt"/>
              <a:ea typeface="+mj-ea"/>
              <a:cs typeface="+mj-cs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cs-CZ" sz="2000" b="1" dirty="0" smtClean="0">
                <a:solidFill>
                  <a:srgbClr val="00529C"/>
                </a:solidFill>
                <a:latin typeface="+mj-lt"/>
                <a:ea typeface="+mj-ea"/>
                <a:cs typeface="+mj-cs"/>
              </a:rPr>
              <a:t>Stavební úpravy, pořízení vybavení pro zajištění rozvoje klíčových kompetencí</a:t>
            </a:r>
          </a:p>
          <a:p>
            <a:endParaRPr lang="cs-CZ" sz="2000" b="1" dirty="0">
              <a:solidFill>
                <a:srgbClr val="00529C"/>
              </a:solidFill>
              <a:latin typeface="+mj-lt"/>
              <a:ea typeface="+mj-ea"/>
              <a:cs typeface="+mj-cs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cs-CZ" sz="2000" b="1" dirty="0" smtClean="0">
                <a:solidFill>
                  <a:srgbClr val="00529C"/>
                </a:solidFill>
                <a:latin typeface="+mj-lt"/>
                <a:ea typeface="+mj-ea"/>
                <a:cs typeface="+mj-cs"/>
              </a:rPr>
              <a:t>Podpora sociální inkluze </a:t>
            </a:r>
          </a:p>
          <a:p>
            <a:pPr marL="809625" indent="-342900">
              <a:buFont typeface="Arial" panose="020B0604020202020204" pitchFamily="34" charset="0"/>
              <a:buChar char="•"/>
            </a:pPr>
            <a:r>
              <a:rPr lang="cs-CZ" sz="2200" dirty="0"/>
              <a:t>stavebními úpravami budov a </a:t>
            </a:r>
            <a:r>
              <a:rPr lang="cs-CZ" sz="2200" dirty="0" smtClean="0"/>
              <a:t>učeben, školních </a:t>
            </a:r>
            <a:r>
              <a:rPr lang="cs-CZ" sz="2200" dirty="0"/>
              <a:t>poradenských </a:t>
            </a:r>
            <a:r>
              <a:rPr lang="cs-CZ" sz="2200" dirty="0" smtClean="0"/>
              <a:t>pracovišť </a:t>
            </a:r>
            <a:endParaRPr lang="cs-CZ" sz="2200" dirty="0"/>
          </a:p>
          <a:p>
            <a:pPr marL="809625" indent="-342900">
              <a:buFont typeface="Arial" panose="020B0604020202020204" pitchFamily="34" charset="0"/>
              <a:buChar char="•"/>
            </a:pPr>
            <a:r>
              <a:rPr lang="cs-CZ" sz="2200" dirty="0"/>
              <a:t>pořízením kompenzačních pomůcek a kompenzačního vybavení pro děti se speciálními výukovými potřebami, </a:t>
            </a:r>
            <a:r>
              <a:rPr lang="cs-CZ" sz="2200" dirty="0" smtClean="0"/>
              <a:t>nezbytnými </a:t>
            </a:r>
            <a:r>
              <a:rPr lang="cs-CZ" sz="2200" dirty="0"/>
              <a:t>pro zajištění rovného přístupu ke vzdělávání sociálně vyloučeným osobám</a:t>
            </a:r>
          </a:p>
          <a:p>
            <a:endParaRPr lang="cs-CZ" b="1" dirty="0" smtClean="0">
              <a:solidFill>
                <a:srgbClr val="00529C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580078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457200" y="314324"/>
            <a:ext cx="8229600" cy="771526"/>
          </a:xfrm>
        </p:spPr>
        <p:txBody>
          <a:bodyPr>
            <a:noAutofit/>
          </a:bodyPr>
          <a:lstStyle/>
          <a:p>
            <a:r>
              <a:rPr lang="cs-CZ" sz="2400" dirty="0" smtClean="0"/>
              <a:t/>
            </a:r>
            <a:br>
              <a:rPr lang="cs-CZ" sz="2400" dirty="0" smtClean="0"/>
            </a:br>
            <a:r>
              <a:rPr lang="cs-CZ" sz="2400" dirty="0" smtClean="0"/>
              <a:t/>
            </a:r>
            <a:br>
              <a:rPr lang="cs-CZ" sz="2400" dirty="0" smtClean="0"/>
            </a:br>
            <a:r>
              <a:rPr lang="cs-CZ" sz="2400" dirty="0" smtClean="0"/>
              <a:t>Podpora infrastruktury škol a školských zařízení pro střední a vyšší odborné vzdělávání</a:t>
            </a:r>
            <a:br>
              <a:rPr lang="cs-CZ" sz="2400" dirty="0" smtClean="0"/>
            </a:br>
            <a:endParaRPr lang="cs-CZ" sz="2400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6" name="Obrázek 5" descr="IROP-MMR-CRR – kopi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3860" y="6278880"/>
            <a:ext cx="4930140" cy="579120"/>
          </a:xfrm>
          <a:prstGeom prst="rect">
            <a:avLst/>
          </a:prstGeom>
        </p:spPr>
      </p:pic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510125" y="1306873"/>
            <a:ext cx="7700425" cy="4893901"/>
          </a:xfrm>
        </p:spPr>
        <p:txBody>
          <a:bodyPr>
            <a:normAutofit/>
          </a:bodyPr>
          <a:lstStyle/>
          <a:p>
            <a:endParaRPr lang="cs-CZ" b="1" dirty="0" smtClean="0">
              <a:solidFill>
                <a:srgbClr val="00529C"/>
              </a:solidFill>
              <a:latin typeface="+mj-lt"/>
              <a:ea typeface="+mj-ea"/>
              <a:cs typeface="+mj-cs"/>
            </a:endParaRPr>
          </a:p>
          <a:p>
            <a:r>
              <a:rPr lang="cs-CZ" sz="2000" b="1" dirty="0" smtClean="0">
                <a:solidFill>
                  <a:srgbClr val="00529C"/>
                </a:solidFill>
                <a:ea typeface="+mj-ea"/>
                <a:cs typeface="+mj-cs"/>
              </a:rPr>
              <a:t>Zajištění vnitřní konektivity škol a připojení k internetu – </a:t>
            </a:r>
            <a:r>
              <a:rPr lang="cs-CZ" sz="2000" dirty="0" smtClean="0">
                <a:ea typeface="+mj-ea"/>
                <a:cs typeface="+mj-cs"/>
              </a:rPr>
              <a:t>rozvoj vnitřní konektivity v prostorách škol a školských zařízení a připojení k internetu</a:t>
            </a:r>
          </a:p>
          <a:p>
            <a:endParaRPr lang="cs-CZ" sz="2000" b="1" dirty="0" smtClean="0">
              <a:solidFill>
                <a:srgbClr val="00529C"/>
              </a:solidFill>
              <a:ea typeface="+mj-ea"/>
              <a:cs typeface="+mj-cs"/>
            </a:endParaRPr>
          </a:p>
          <a:p>
            <a:r>
              <a:rPr lang="cs-CZ" sz="2000" b="1" dirty="0" smtClean="0">
                <a:solidFill>
                  <a:srgbClr val="00529C"/>
                </a:solidFill>
                <a:ea typeface="+mj-ea"/>
                <a:cs typeface="+mj-cs"/>
              </a:rPr>
              <a:t>Upozornění:</a:t>
            </a:r>
          </a:p>
          <a:p>
            <a:r>
              <a:rPr lang="cs-CZ" sz="2000" dirty="0" smtClean="0">
                <a:ea typeface="+mj-ea"/>
                <a:cs typeface="+mj-cs"/>
              </a:rPr>
              <a:t>Rozšiřování středních a vyšších odborných škol </a:t>
            </a:r>
            <a:r>
              <a:rPr lang="cs-CZ" sz="2000" b="1" dirty="0" smtClean="0">
                <a:ea typeface="+mj-ea"/>
                <a:cs typeface="+mj-cs"/>
              </a:rPr>
              <a:t>mimo vazbu na vyjmenované klíčové kompetence</a:t>
            </a:r>
            <a:r>
              <a:rPr lang="cs-CZ" sz="2000" dirty="0" smtClean="0">
                <a:ea typeface="+mj-ea"/>
                <a:cs typeface="+mj-cs"/>
              </a:rPr>
              <a:t> je možné pouze </a:t>
            </a:r>
            <a:r>
              <a:rPr lang="cs-CZ" sz="2000" b="1" dirty="0" smtClean="0">
                <a:ea typeface="+mj-ea"/>
                <a:cs typeface="+mj-cs"/>
              </a:rPr>
              <a:t>za účelem sociální inkluze </a:t>
            </a:r>
            <a:r>
              <a:rPr lang="cs-CZ" sz="2000" dirty="0" smtClean="0">
                <a:ea typeface="+mj-ea"/>
                <a:cs typeface="+mj-cs"/>
              </a:rPr>
              <a:t>na území správního obvodu ORP se sociálně vyloučenou lokalitou.</a:t>
            </a:r>
          </a:p>
          <a:p>
            <a:endParaRPr lang="cs-CZ" sz="2000" b="1" dirty="0" smtClean="0"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746457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457200" y="314324"/>
            <a:ext cx="8229600" cy="771526"/>
          </a:xfrm>
        </p:spPr>
        <p:txBody>
          <a:bodyPr>
            <a:noAutofit/>
          </a:bodyPr>
          <a:lstStyle/>
          <a:p>
            <a:r>
              <a:rPr lang="cs-CZ" sz="2400" dirty="0" smtClean="0"/>
              <a:t/>
            </a:r>
            <a:br>
              <a:rPr lang="cs-CZ" sz="2400" dirty="0" smtClean="0"/>
            </a:br>
            <a:r>
              <a:rPr lang="cs-CZ" sz="2400" dirty="0" smtClean="0"/>
              <a:t>Podpora infrastruktury pro celoživotní vzdělávání 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6" name="Obrázek 5" descr="IROP-MMR-CRR – kopi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3860" y="6278880"/>
            <a:ext cx="4930140" cy="579120"/>
          </a:xfrm>
          <a:prstGeom prst="rect">
            <a:avLst/>
          </a:prstGeom>
        </p:spPr>
      </p:pic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510125" y="1306873"/>
            <a:ext cx="7700425" cy="4893901"/>
          </a:xfrm>
        </p:spPr>
        <p:txBody>
          <a:bodyPr>
            <a:normAutofit/>
          </a:bodyPr>
          <a:lstStyle/>
          <a:p>
            <a:endParaRPr lang="cs-CZ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sz="2000" b="1" dirty="0" smtClean="0">
                <a:solidFill>
                  <a:srgbClr val="00529C"/>
                </a:solidFill>
                <a:latin typeface="+mj-lt"/>
                <a:ea typeface="+mj-ea"/>
                <a:cs typeface="+mj-cs"/>
              </a:rPr>
              <a:t>Stavební </a:t>
            </a:r>
            <a:r>
              <a:rPr lang="cs-CZ" sz="2000" b="1" dirty="0">
                <a:solidFill>
                  <a:srgbClr val="00529C"/>
                </a:solidFill>
                <a:latin typeface="+mj-lt"/>
                <a:ea typeface="+mj-ea"/>
                <a:cs typeface="+mj-cs"/>
              </a:rPr>
              <a:t>úpravy, pořízení vybavení pro vybudování a zkvalitnění kapacity </a:t>
            </a:r>
            <a:r>
              <a:rPr lang="cs-CZ" sz="2000" b="1" dirty="0" smtClean="0">
                <a:solidFill>
                  <a:srgbClr val="00529C"/>
                </a:solidFill>
                <a:latin typeface="+mj-lt"/>
                <a:ea typeface="+mj-ea"/>
                <a:cs typeface="+mj-cs"/>
              </a:rPr>
              <a:t>pro účely </a:t>
            </a:r>
            <a:r>
              <a:rPr lang="cs-CZ" sz="2000" b="1" dirty="0">
                <a:solidFill>
                  <a:srgbClr val="00529C"/>
                </a:solidFill>
                <a:latin typeface="+mj-lt"/>
                <a:ea typeface="+mj-ea"/>
                <a:cs typeface="+mj-cs"/>
              </a:rPr>
              <a:t>dalšího vzdělávání</a:t>
            </a:r>
          </a:p>
          <a:p>
            <a:pPr marL="542925"/>
            <a:endParaRPr lang="cs-CZ" sz="20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sz="2000" b="1" dirty="0" smtClean="0">
                <a:solidFill>
                  <a:srgbClr val="00529C"/>
                </a:solidFill>
                <a:latin typeface="+mj-lt"/>
                <a:ea typeface="+mj-ea"/>
                <a:cs typeface="+mj-cs"/>
              </a:rPr>
              <a:t> Cílem je sladění nabídky a poptávky na regionálním trhu práce</a:t>
            </a:r>
          </a:p>
          <a:p>
            <a:endParaRPr lang="cs-CZ" sz="2000" b="1" dirty="0" smtClean="0">
              <a:solidFill>
                <a:srgbClr val="00529C"/>
              </a:solidFill>
              <a:latin typeface="+mj-lt"/>
              <a:ea typeface="+mj-ea"/>
              <a:cs typeface="+mj-cs"/>
            </a:endParaRPr>
          </a:p>
          <a:p>
            <a:r>
              <a:rPr lang="cs-CZ" sz="2000" b="1" dirty="0" smtClean="0">
                <a:solidFill>
                  <a:srgbClr val="00529C"/>
                </a:solidFill>
                <a:latin typeface="+mj-lt"/>
                <a:ea typeface="+mj-ea"/>
                <a:cs typeface="+mj-cs"/>
              </a:rPr>
              <a:t>Příklad projektu:</a:t>
            </a:r>
            <a:endParaRPr lang="cs-CZ" sz="2000" b="1" dirty="0">
              <a:solidFill>
                <a:srgbClr val="00529C"/>
              </a:solidFill>
              <a:latin typeface="+mj-lt"/>
              <a:ea typeface="+mj-ea"/>
              <a:cs typeface="+mj-cs"/>
            </a:endParaRPr>
          </a:p>
          <a:p>
            <a:r>
              <a:rPr lang="cs-CZ" dirty="0"/>
              <a:t>Modernizace odborné učebny informatiky pro výuku evidovaných uchazečů o zaměstnání v režimu rekvalifikačních kurzů a dalších zájemců, v rámci celoživotního vzdělávání dospělých. Cílem projektu je rozvoj klíčových kompetencí účastníků celoživotního vzdělávání pro jejich lepší uplatnitelnost na trhu práce. Budou provedeny nezbytné stavební úpravy učebny a pořízení vybavení. </a:t>
            </a:r>
            <a:endParaRPr lang="cs-CZ" b="1" dirty="0">
              <a:solidFill>
                <a:srgbClr val="00529C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433841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457200" y="314324"/>
            <a:ext cx="8229600" cy="771526"/>
          </a:xfrm>
        </p:spPr>
        <p:txBody>
          <a:bodyPr>
            <a:noAutofit/>
          </a:bodyPr>
          <a:lstStyle/>
          <a:p>
            <a:r>
              <a:rPr lang="cs-CZ" sz="2400" dirty="0" smtClean="0"/>
              <a:t/>
            </a:r>
            <a:br>
              <a:rPr lang="cs-CZ" sz="2400" dirty="0" smtClean="0"/>
            </a:br>
            <a:r>
              <a:rPr lang="cs-CZ" sz="2400" dirty="0" smtClean="0"/>
              <a:t>Podpora infrastruktury pro zájmové a neformální vzdělávání mládeže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6" name="Obrázek 5" descr="IROP-MMR-CRR – kopi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3860" y="6278880"/>
            <a:ext cx="4930140" cy="579120"/>
          </a:xfrm>
          <a:prstGeom prst="rect">
            <a:avLst/>
          </a:prstGeom>
        </p:spPr>
      </p:pic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510125" y="1306873"/>
            <a:ext cx="7700425" cy="4893901"/>
          </a:xfrm>
        </p:spPr>
        <p:txBody>
          <a:bodyPr>
            <a:normAutofit lnSpcReduction="10000"/>
          </a:bodyPr>
          <a:lstStyle/>
          <a:p>
            <a:endParaRPr lang="cs-CZ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sz="2000" b="1" dirty="0" smtClean="0">
                <a:solidFill>
                  <a:srgbClr val="00529C"/>
                </a:solidFill>
                <a:latin typeface="+mj-lt"/>
                <a:ea typeface="+mj-ea"/>
                <a:cs typeface="+mj-cs"/>
              </a:rPr>
              <a:t>Stavební úpravy prostor  (místností), pořízení vybavení pro výuku zájmových kroužků s cílem rozvoje klíčových kompetencí v oblasti techniky u dětí školní věku, jako předpoklad pro jejich zapojení na trh práce s cílem  sladění nabídky a poptávky na regionálním trhu práce</a:t>
            </a:r>
          </a:p>
          <a:p>
            <a:endParaRPr lang="cs-CZ" sz="2000" b="1" dirty="0">
              <a:solidFill>
                <a:srgbClr val="00529C"/>
              </a:solidFill>
              <a:latin typeface="+mj-lt"/>
              <a:ea typeface="+mj-ea"/>
              <a:cs typeface="+mj-cs"/>
            </a:endParaRPr>
          </a:p>
          <a:p>
            <a:r>
              <a:rPr lang="cs-CZ" sz="2000" b="1" dirty="0" smtClean="0">
                <a:solidFill>
                  <a:srgbClr val="00529C"/>
                </a:solidFill>
                <a:latin typeface="+mj-lt"/>
                <a:ea typeface="+mj-ea"/>
                <a:cs typeface="+mj-cs"/>
              </a:rPr>
              <a:t>Doplňkové aktivity:</a:t>
            </a:r>
          </a:p>
          <a:p>
            <a:r>
              <a:rPr lang="cs-CZ" sz="2000" dirty="0" smtClean="0">
                <a:latin typeface="+mj-lt"/>
                <a:ea typeface="+mj-ea"/>
                <a:cs typeface="+mj-cs"/>
              </a:rPr>
              <a:t>Zeleň v okolí budov a na budovách, např. zelené zdi, střechy a zahrady</a:t>
            </a:r>
            <a:endParaRPr lang="cs-CZ" sz="2000" dirty="0">
              <a:latin typeface="+mj-lt"/>
              <a:ea typeface="+mj-ea"/>
              <a:cs typeface="+mj-cs"/>
            </a:endParaRPr>
          </a:p>
          <a:p>
            <a:endParaRPr lang="cs-CZ" sz="2000" dirty="0" smtClean="0"/>
          </a:p>
          <a:p>
            <a:r>
              <a:rPr lang="cs-CZ" sz="2000" b="1" dirty="0" smtClean="0">
                <a:solidFill>
                  <a:srgbClr val="00529C"/>
                </a:solidFill>
              </a:rPr>
              <a:t>Upozornění</a:t>
            </a:r>
            <a:r>
              <a:rPr lang="cs-CZ" sz="2000" b="1" dirty="0">
                <a:solidFill>
                  <a:srgbClr val="00529C"/>
                </a:solidFill>
              </a:rPr>
              <a:t>: </a:t>
            </a:r>
          </a:p>
          <a:p>
            <a:r>
              <a:rPr lang="cs-CZ" sz="2000" dirty="0"/>
              <a:t>IROP nebude podporovat žádná opatření, která vedou k diskriminaci a segregaci </a:t>
            </a:r>
            <a:r>
              <a:rPr lang="cs-CZ" sz="2000" dirty="0" err="1"/>
              <a:t>marginalizovaných</a:t>
            </a:r>
            <a:r>
              <a:rPr lang="cs-CZ" sz="2000" dirty="0"/>
              <a:t> skupin, jako jsou romské děti a žáci a další děti a žáci s potřebou podpůrných opatření. (děti a žáci se zdravotním postižením, zdravotním znevýhodněním a se sociálním znevýhodněním).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000" dirty="0"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361062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457200" y="314324"/>
            <a:ext cx="8229600" cy="771526"/>
          </a:xfrm>
        </p:spPr>
        <p:txBody>
          <a:bodyPr>
            <a:noAutofit/>
          </a:bodyPr>
          <a:lstStyle/>
          <a:p>
            <a:r>
              <a:rPr lang="cs-CZ" sz="2400" dirty="0" smtClean="0"/>
              <a:t/>
            </a:r>
            <a:br>
              <a:rPr lang="cs-CZ" sz="2400" dirty="0" smtClean="0"/>
            </a:br>
            <a:r>
              <a:rPr lang="cs-CZ" sz="2400" dirty="0"/>
              <a:t>Typy </a:t>
            </a:r>
            <a:r>
              <a:rPr lang="cs-CZ" sz="2400" dirty="0" smtClean="0"/>
              <a:t>příjemců v SC 2.4</a:t>
            </a:r>
            <a:r>
              <a:rPr lang="cs-CZ" sz="2400" dirty="0"/>
              <a:t/>
            </a:r>
            <a:br>
              <a:rPr lang="cs-CZ" sz="2400" dirty="0"/>
            </a:br>
            <a:endParaRPr lang="cs-CZ" sz="2400" dirty="0" smtClean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6" name="Obrázek 5" descr="IROP-MMR-CRR – kopi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3860" y="6278880"/>
            <a:ext cx="4930140" cy="579120"/>
          </a:xfrm>
          <a:prstGeom prst="rect">
            <a:avLst/>
          </a:prstGeom>
        </p:spPr>
      </p:pic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510125" y="1085851"/>
            <a:ext cx="7700425" cy="5114924"/>
          </a:xfrm>
        </p:spPr>
        <p:txBody>
          <a:bodyPr>
            <a:normAutofit/>
          </a:bodyPr>
          <a:lstStyle/>
          <a:p>
            <a:endParaRPr lang="cs-CZ" sz="2000" b="1" dirty="0">
              <a:solidFill>
                <a:srgbClr val="00529C"/>
              </a:solidFill>
              <a:latin typeface="+mj-lt"/>
              <a:ea typeface="+mj-ea"/>
              <a:cs typeface="+mj-c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 smtClean="0"/>
              <a:t>Zařízení péče o děti do 3 let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 smtClean="0"/>
              <a:t>Školy a školská zařízení v oblasti předškolního, základního a středního vzdělávání a vyšší odborné školy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 smtClean="0"/>
              <a:t>Další subjekty podílející se na realizaci vzdělávacích aktivit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 smtClean="0"/>
              <a:t>Kraje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 smtClean="0"/>
              <a:t>Organizace zřizované nebo zakládané kraji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 smtClean="0"/>
              <a:t>Obce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 smtClean="0"/>
              <a:t>Organizace zřizované nebo zakládané obcemi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 smtClean="0"/>
              <a:t>Nestátní neziskové organizace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 smtClean="0"/>
              <a:t>Církve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 smtClean="0"/>
              <a:t>Církevní organizace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 smtClean="0"/>
              <a:t>Organizační složky státu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 smtClean="0"/>
              <a:t>Příspěvkové organizace organizačních složek státu</a:t>
            </a:r>
          </a:p>
        </p:txBody>
      </p:sp>
    </p:spTree>
    <p:extLst>
      <p:ext uri="{BB962C8B-B14F-4D97-AF65-F5344CB8AC3E}">
        <p14:creationId xmlns:p14="http://schemas.microsoft.com/office/powerpoint/2010/main" val="3027449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457200" y="314324"/>
            <a:ext cx="8229600" cy="771526"/>
          </a:xfrm>
        </p:spPr>
        <p:txBody>
          <a:bodyPr>
            <a:noAutofit/>
          </a:bodyPr>
          <a:lstStyle/>
          <a:p>
            <a:r>
              <a:rPr lang="cs-CZ" sz="2400" dirty="0" smtClean="0"/>
              <a:t/>
            </a:r>
            <a:br>
              <a:rPr lang="cs-CZ" sz="2400" dirty="0" smtClean="0"/>
            </a:br>
            <a:r>
              <a:rPr lang="cs-CZ" sz="2400" dirty="0" smtClean="0"/>
              <a:t>Specifická kritéria přijatelnosti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6" name="Obrázek 5" descr="IROP-MMR-CRR – kopi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3860" y="6278880"/>
            <a:ext cx="4930140" cy="579120"/>
          </a:xfrm>
          <a:prstGeom prst="rect">
            <a:avLst/>
          </a:prstGeom>
        </p:spPr>
      </p:pic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510125" y="1306873"/>
            <a:ext cx="7700425" cy="4893901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cs-CZ" sz="2400" b="1" dirty="0">
                <a:solidFill>
                  <a:srgbClr val="00529C"/>
                </a:solidFill>
                <a:latin typeface="+mj-lt"/>
                <a:ea typeface="+mj-ea"/>
                <a:cs typeface="+mj-cs"/>
              </a:rPr>
              <a:t>Soulad s Dlouhodobým záměrem vzdělávání a rozvoje vzdělávací soustavy ČR na období 2015-2020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cs-CZ" sz="2400" b="1" dirty="0" smtClean="0">
              <a:solidFill>
                <a:srgbClr val="00529C"/>
              </a:solidFill>
              <a:latin typeface="+mj-lt"/>
              <a:ea typeface="+mj-ea"/>
              <a:cs typeface="+mj-cs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cs-CZ" sz="2400" b="1" dirty="0" smtClean="0">
                <a:solidFill>
                  <a:srgbClr val="00529C"/>
                </a:solidFill>
                <a:latin typeface="+mj-lt"/>
                <a:ea typeface="+mj-ea"/>
                <a:cs typeface="+mj-cs"/>
              </a:rPr>
              <a:t>Projekt </a:t>
            </a:r>
            <a:r>
              <a:rPr lang="cs-CZ" sz="2400" b="1" dirty="0">
                <a:solidFill>
                  <a:srgbClr val="00529C"/>
                </a:solidFill>
                <a:latin typeface="+mj-lt"/>
                <a:ea typeface="+mj-ea"/>
                <a:cs typeface="+mj-cs"/>
              </a:rPr>
              <a:t>zajistí fyzickou dostupnost a bezbariérovost vzdělávacích zařízení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cs-CZ" sz="2400" b="1" dirty="0" smtClean="0">
              <a:solidFill>
                <a:srgbClr val="00529C"/>
              </a:solidFill>
              <a:latin typeface="+mj-lt"/>
              <a:ea typeface="+mj-ea"/>
              <a:cs typeface="+mj-cs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cs-CZ" sz="2400" b="1" dirty="0" smtClean="0">
                <a:solidFill>
                  <a:srgbClr val="00529C"/>
                </a:solidFill>
                <a:latin typeface="+mj-lt"/>
                <a:ea typeface="+mj-ea"/>
                <a:cs typeface="+mj-cs"/>
              </a:rPr>
              <a:t>Soulad </a:t>
            </a:r>
            <a:r>
              <a:rPr lang="cs-CZ" sz="2400" b="1" dirty="0">
                <a:solidFill>
                  <a:srgbClr val="00529C"/>
                </a:solidFill>
                <a:latin typeface="+mj-lt"/>
                <a:ea typeface="+mj-ea"/>
                <a:cs typeface="+mj-cs"/>
              </a:rPr>
              <a:t>s akčním plánem rozvoje vzdělávání</a:t>
            </a:r>
          </a:p>
        </p:txBody>
      </p:sp>
    </p:spTree>
    <p:extLst>
      <p:ext uri="{BB962C8B-B14F-4D97-AF65-F5344CB8AC3E}">
        <p14:creationId xmlns:p14="http://schemas.microsoft.com/office/powerpoint/2010/main" val="8142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457200" y="314324"/>
            <a:ext cx="8229600" cy="771526"/>
          </a:xfrm>
        </p:spPr>
        <p:txBody>
          <a:bodyPr>
            <a:noAutofit/>
          </a:bodyPr>
          <a:lstStyle/>
          <a:p>
            <a:r>
              <a:rPr lang="cs-CZ" sz="2400" dirty="0" smtClean="0"/>
              <a:t/>
            </a:r>
            <a:br>
              <a:rPr lang="cs-CZ" sz="2400" dirty="0" smtClean="0"/>
            </a:br>
            <a:r>
              <a:rPr lang="cs-CZ" sz="2400" dirty="0" smtClean="0"/>
              <a:t>Plánované výzvy v SC 2.4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6" name="Obrázek 5" descr="IROP-MMR-CRR – kopi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3860" y="6278880"/>
            <a:ext cx="4930140" cy="579120"/>
          </a:xfrm>
          <a:prstGeom prst="rect">
            <a:avLst/>
          </a:prstGeom>
        </p:spPr>
      </p:pic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510125" y="1306873"/>
            <a:ext cx="8300500" cy="4893901"/>
          </a:xfrm>
        </p:spPr>
        <p:txBody>
          <a:bodyPr>
            <a:normAutofit/>
          </a:bodyPr>
          <a:lstStyle/>
          <a:p>
            <a:endParaRPr lang="cs-CZ" sz="2000" b="1" dirty="0">
              <a:solidFill>
                <a:srgbClr val="00529C"/>
              </a:solidFill>
              <a:latin typeface="+mj-lt"/>
              <a:ea typeface="+mj-ea"/>
              <a:cs typeface="+mj-cs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cs-CZ" sz="2000" b="1" dirty="0" smtClean="0">
                <a:solidFill>
                  <a:srgbClr val="00529C"/>
                </a:solidFill>
              </a:rPr>
              <a:t>IPRÚ, ITI Infrastruktura </a:t>
            </a:r>
            <a:r>
              <a:rPr lang="cs-CZ" sz="2000" b="1" dirty="0">
                <a:solidFill>
                  <a:srgbClr val="00529C"/>
                </a:solidFill>
              </a:rPr>
              <a:t>pro předškolní vzdělávání</a:t>
            </a:r>
            <a:r>
              <a:rPr lang="cs-CZ" sz="2000" b="1" dirty="0" smtClean="0">
                <a:solidFill>
                  <a:srgbClr val="00529C"/>
                </a:solidFill>
              </a:rPr>
              <a:t>…….…………….......4/2016</a:t>
            </a:r>
            <a:endParaRPr lang="cs-CZ" sz="2000" b="1" dirty="0" smtClean="0">
              <a:solidFill>
                <a:srgbClr val="00529C"/>
              </a:solidFill>
            </a:endParaRPr>
          </a:p>
          <a:p>
            <a:endParaRPr lang="cs-CZ" sz="2000" b="1" dirty="0">
              <a:solidFill>
                <a:srgbClr val="00529C"/>
              </a:solidFill>
              <a:latin typeface="+mj-lt"/>
              <a:ea typeface="+mj-ea"/>
              <a:cs typeface="+mj-cs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cs-CZ" sz="2000" b="1" dirty="0">
                <a:solidFill>
                  <a:srgbClr val="00529C"/>
                </a:solidFill>
                <a:latin typeface="+mj-lt"/>
                <a:ea typeface="+mj-ea"/>
                <a:cs typeface="+mj-cs"/>
              </a:rPr>
              <a:t>Podpora infrastruktury středních </a:t>
            </a:r>
            <a:r>
              <a:rPr lang="cs-CZ" sz="2000" b="1" dirty="0" smtClean="0">
                <a:solidFill>
                  <a:srgbClr val="00529C"/>
                </a:solidFill>
                <a:latin typeface="+mj-lt"/>
                <a:ea typeface="+mj-ea"/>
                <a:cs typeface="+mj-cs"/>
              </a:rPr>
              <a:t>škol a vyšších odborných škol………………………………………………….…………………………………………..5/2016</a:t>
            </a:r>
          </a:p>
          <a:p>
            <a:endParaRPr lang="cs-CZ" sz="2000" b="1" dirty="0" smtClean="0">
              <a:solidFill>
                <a:srgbClr val="00529C"/>
              </a:solidFill>
              <a:latin typeface="+mj-lt"/>
              <a:ea typeface="+mj-ea"/>
              <a:cs typeface="+mj-cs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cs-CZ" sz="2000" b="1" dirty="0">
                <a:solidFill>
                  <a:srgbClr val="00529C"/>
                </a:solidFill>
              </a:rPr>
              <a:t>Infrastruktura pro zájmové, neformální a celoživotní vzdělávání </a:t>
            </a:r>
            <a:r>
              <a:rPr lang="cs-CZ" sz="2000" b="1" dirty="0" smtClean="0">
                <a:solidFill>
                  <a:srgbClr val="00529C"/>
                </a:solidFill>
              </a:rPr>
              <a:t>....6/2016</a:t>
            </a:r>
            <a:endParaRPr lang="cs-CZ" sz="2000" b="1" dirty="0">
              <a:solidFill>
                <a:srgbClr val="00529C"/>
              </a:solidFill>
            </a:endParaRPr>
          </a:p>
          <a:p>
            <a:endParaRPr lang="cs-CZ" sz="2000" b="1" dirty="0" smtClean="0">
              <a:solidFill>
                <a:srgbClr val="00529C"/>
              </a:solidFill>
              <a:latin typeface="+mj-lt"/>
              <a:ea typeface="+mj-ea"/>
              <a:cs typeface="+mj-cs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cs-CZ" sz="2000" b="1" dirty="0" smtClean="0">
                <a:solidFill>
                  <a:srgbClr val="00529C"/>
                </a:solidFill>
                <a:latin typeface="+mj-lt"/>
                <a:ea typeface="+mj-ea"/>
                <a:cs typeface="+mj-cs"/>
              </a:rPr>
              <a:t>Podpora </a:t>
            </a:r>
            <a:r>
              <a:rPr lang="cs-CZ" sz="2000" b="1" dirty="0">
                <a:solidFill>
                  <a:srgbClr val="00529C"/>
                </a:solidFill>
                <a:latin typeface="+mj-lt"/>
                <a:ea typeface="+mj-ea"/>
                <a:cs typeface="+mj-cs"/>
              </a:rPr>
              <a:t>infrastruktury základních </a:t>
            </a:r>
            <a:r>
              <a:rPr lang="cs-CZ" sz="2000" b="1" dirty="0" smtClean="0">
                <a:solidFill>
                  <a:srgbClr val="00529C"/>
                </a:solidFill>
                <a:latin typeface="+mj-lt"/>
                <a:ea typeface="+mj-ea"/>
                <a:cs typeface="+mj-cs"/>
              </a:rPr>
              <a:t>škol (SVL, mimo SVL)……………………………………………………………………………….......……….8/2016</a:t>
            </a:r>
            <a:endParaRPr lang="cs-CZ" sz="2000" b="1" dirty="0">
              <a:solidFill>
                <a:srgbClr val="00529C"/>
              </a:solidFill>
              <a:latin typeface="+mj-lt"/>
              <a:ea typeface="+mj-ea"/>
              <a:cs typeface="+mj-cs"/>
            </a:endParaRPr>
          </a:p>
          <a:p>
            <a:endParaRPr lang="cs-CZ" sz="2000" b="1" dirty="0">
              <a:solidFill>
                <a:srgbClr val="00529C"/>
              </a:solidFill>
              <a:latin typeface="+mj-lt"/>
              <a:ea typeface="+mj-ea"/>
              <a:cs typeface="+mj-cs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cs-CZ" sz="2000" b="1" dirty="0" smtClean="0">
                <a:solidFill>
                  <a:srgbClr val="00529C"/>
                </a:solidFill>
                <a:latin typeface="+mj-lt"/>
                <a:ea typeface="+mj-ea"/>
                <a:cs typeface="+mj-cs"/>
              </a:rPr>
              <a:t>IPRÚ, ITI Regionální </a:t>
            </a:r>
            <a:r>
              <a:rPr lang="cs-CZ" sz="2000" b="1" smtClean="0">
                <a:solidFill>
                  <a:srgbClr val="00529C"/>
                </a:solidFill>
                <a:latin typeface="+mj-lt"/>
                <a:ea typeface="+mj-ea"/>
                <a:cs typeface="+mj-cs"/>
              </a:rPr>
              <a:t>vzdělávání …………………………………………….........9/2016</a:t>
            </a:r>
            <a:endParaRPr lang="cs-CZ" sz="2000" b="1" dirty="0">
              <a:solidFill>
                <a:srgbClr val="00529C"/>
              </a:solidFill>
              <a:latin typeface="+mj-lt"/>
              <a:ea typeface="+mj-ea"/>
              <a:cs typeface="+mj-cs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cs-CZ" sz="2000" b="1" dirty="0">
              <a:solidFill>
                <a:srgbClr val="00529C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936776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457200" y="314324"/>
            <a:ext cx="8229600" cy="771526"/>
          </a:xfrm>
        </p:spPr>
        <p:txBody>
          <a:bodyPr>
            <a:noAutofit/>
          </a:bodyPr>
          <a:lstStyle/>
          <a:p>
            <a:r>
              <a:rPr lang="cs-CZ" sz="2400" dirty="0" smtClean="0"/>
              <a:t>Míra spolufinancování v SC 2.4</a:t>
            </a:r>
            <a:br>
              <a:rPr lang="cs-CZ" sz="2400" dirty="0" smtClean="0"/>
            </a:br>
            <a:endParaRPr lang="cs-CZ" sz="2400" dirty="0" smtClean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6" name="Obrázek 5" descr="IROP-MMR-CRR – kopi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3860" y="6278880"/>
            <a:ext cx="4930140" cy="579120"/>
          </a:xfrm>
          <a:prstGeom prst="rect">
            <a:avLst/>
          </a:prstGeom>
        </p:spPr>
      </p:pic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510125" y="1306873"/>
            <a:ext cx="8300500" cy="4893901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endParaRPr lang="cs-CZ" sz="2000" b="1" dirty="0">
              <a:solidFill>
                <a:srgbClr val="00529C"/>
              </a:solidFill>
              <a:latin typeface="+mj-lt"/>
              <a:ea typeface="+mj-ea"/>
              <a:cs typeface="+mj-cs"/>
            </a:endParaRPr>
          </a:p>
          <a:p>
            <a:endParaRPr lang="cs-CZ" sz="2000" b="1" dirty="0">
              <a:solidFill>
                <a:srgbClr val="00529C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137" y="657225"/>
            <a:ext cx="8808464" cy="5543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5895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00600" y="1304926"/>
            <a:ext cx="7909975" cy="4821238"/>
          </a:xfrm>
        </p:spPr>
        <p:txBody>
          <a:bodyPr>
            <a:normAutofit fontScale="92500" lnSpcReduction="10000"/>
          </a:bodyPr>
          <a:lstStyle/>
          <a:p>
            <a:pPr lvl="0" algn="just"/>
            <a:r>
              <a:rPr lang="cs-CZ" dirty="0" smtClean="0"/>
              <a:t>Státní </a:t>
            </a:r>
            <a:r>
              <a:rPr lang="cs-CZ" dirty="0"/>
              <a:t>příspěvková organizace zřízená Zákonem č. 248/2000 Sb., o podpoře regionálního rozvoje, a řízená Ministerstvem pro místní rozvoj ČR</a:t>
            </a:r>
          </a:p>
          <a:p>
            <a:pPr marL="454025" lvl="1" indent="-187325"/>
            <a:r>
              <a:rPr lang="cs-CZ" dirty="0"/>
              <a:t>zprostředkující subjekt pro vybrané operační programy </a:t>
            </a:r>
          </a:p>
          <a:p>
            <a:pPr marL="720725" lvl="2" indent="-187325"/>
            <a:r>
              <a:rPr lang="cs-CZ" dirty="0"/>
              <a:t>konzultační a informační činnost</a:t>
            </a:r>
          </a:p>
          <a:p>
            <a:pPr marL="720725" lvl="2" indent="-187325"/>
            <a:r>
              <a:rPr lang="cs-CZ" dirty="0"/>
              <a:t>kontrola a monitoring realizace projektů</a:t>
            </a:r>
          </a:p>
          <a:p>
            <a:pPr marL="720725" lvl="2" indent="-187325"/>
            <a:r>
              <a:rPr lang="cs-CZ" dirty="0"/>
              <a:t>(2014-2020) Integrovaný regionální operační program</a:t>
            </a:r>
          </a:p>
          <a:p>
            <a:pPr marL="720725" lvl="2" indent="-187325"/>
            <a:r>
              <a:rPr lang="cs-CZ" dirty="0"/>
              <a:t>(2007-2013) Integrovaný operační program, OP Technická pomoc</a:t>
            </a:r>
          </a:p>
          <a:p>
            <a:pPr marL="720725" lvl="2" indent="-187325"/>
            <a:r>
              <a:rPr lang="cs-CZ" dirty="0"/>
              <a:t>(2004-2006) Společný regionální operační program, OP JPD2</a:t>
            </a:r>
          </a:p>
          <a:p>
            <a:pPr marL="720725" lvl="2" indent="-187325">
              <a:spcBef>
                <a:spcPts val="400"/>
              </a:spcBef>
            </a:pPr>
            <a:r>
              <a:rPr lang="cs-CZ" dirty="0"/>
              <a:t>(1998-2004) předvstupní programy (PHARE, ISPA, SAPARD)</a:t>
            </a:r>
          </a:p>
          <a:p>
            <a:pPr marL="454025" lvl="1" indent="-187325"/>
            <a:r>
              <a:rPr lang="cs-CZ" dirty="0"/>
              <a:t>kontrolní subjekt pro operační programy Cíle 3 (nyní Cíl 2)</a:t>
            </a:r>
          </a:p>
          <a:p>
            <a:pPr marL="454025" lvl="1" indent="-187325"/>
            <a:r>
              <a:rPr lang="cs-CZ" dirty="0"/>
              <a:t>hostitelská organizace pro pracoviště </a:t>
            </a:r>
            <a:r>
              <a:rPr lang="cs-CZ" dirty="0" err="1"/>
              <a:t>Enterprise</a:t>
            </a:r>
            <a:r>
              <a:rPr lang="cs-CZ" dirty="0"/>
              <a:t> </a:t>
            </a:r>
            <a:r>
              <a:rPr lang="cs-CZ" dirty="0" err="1"/>
              <a:t>Europe</a:t>
            </a:r>
            <a:r>
              <a:rPr lang="cs-CZ" dirty="0"/>
              <a:t> Network</a:t>
            </a:r>
          </a:p>
          <a:p>
            <a:pPr marL="720725" lvl="2" indent="-187325"/>
            <a:r>
              <a:rPr lang="cs-CZ" dirty="0"/>
              <a:t>poradenství pro malé a střední podnikatele</a:t>
            </a:r>
            <a:endParaRPr lang="en-US" dirty="0"/>
          </a:p>
          <a:p>
            <a:pPr marL="454025" lvl="1" indent="-187325"/>
            <a:r>
              <a:rPr lang="cs-CZ" dirty="0"/>
              <a:t>správa Regionálního informačního servisu (RIS) a Mapového serveru</a:t>
            </a:r>
          </a:p>
          <a:p>
            <a:pPr marL="720725" lvl="2" indent="-187325"/>
            <a:r>
              <a:rPr lang="cs-CZ" dirty="0"/>
              <a:t>rozsáhlá pravidelně aktualizovaná databáze regionálních dat a jejich zobrazení v mapě</a:t>
            </a:r>
          </a:p>
          <a:p>
            <a:pPr lvl="0" algn="just"/>
            <a:endParaRPr lang="cs-CZ" dirty="0" smtClean="0"/>
          </a:p>
          <a:p>
            <a:pPr marL="266700" lvl="1" indent="0">
              <a:buNone/>
            </a:pPr>
            <a:endParaRPr lang="cs-CZ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371476"/>
            <a:ext cx="8229600" cy="933450"/>
          </a:xfrm>
        </p:spPr>
        <p:txBody>
          <a:bodyPr>
            <a:noAutofit/>
          </a:bodyPr>
          <a:lstStyle/>
          <a:p>
            <a:pPr algn="ctr"/>
            <a:r>
              <a:rPr lang="cs-CZ" sz="2800" dirty="0"/>
              <a:t>Centrum pro regionální rozvoj České </a:t>
            </a:r>
            <a:r>
              <a:rPr lang="cs-CZ" sz="2800" dirty="0" smtClean="0"/>
              <a:t>republiky</a:t>
            </a:r>
            <a:br>
              <a:rPr lang="cs-CZ" sz="2800" dirty="0" smtClean="0"/>
            </a:br>
            <a:r>
              <a:rPr lang="cs-CZ" sz="2800" dirty="0"/>
              <a:t>(Centrum)</a:t>
            </a:r>
            <a:endParaRPr lang="en-US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6" name="Obrázek 5" descr="IROP-MMR-CRR – kopi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3860" y="6278880"/>
            <a:ext cx="4930140" cy="579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630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457200" y="314324"/>
            <a:ext cx="8229600" cy="771526"/>
          </a:xfrm>
        </p:spPr>
        <p:txBody>
          <a:bodyPr>
            <a:noAutofit/>
          </a:bodyPr>
          <a:lstStyle/>
          <a:p>
            <a:r>
              <a:rPr lang="cs-CZ" sz="2400" dirty="0" smtClean="0"/>
              <a:t>Veřejná podpora v SC 2.4</a:t>
            </a:r>
            <a:br>
              <a:rPr lang="cs-CZ" sz="2400" dirty="0" smtClean="0"/>
            </a:br>
            <a:endParaRPr lang="cs-CZ" sz="2400" dirty="0" smtClean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6" name="Obrázek 5" descr="IROP-MMR-CRR – kopi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3860" y="6278880"/>
            <a:ext cx="4930140" cy="579120"/>
          </a:xfrm>
          <a:prstGeom prst="rect">
            <a:avLst/>
          </a:prstGeom>
        </p:spPr>
      </p:pic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510125" y="933451"/>
            <a:ext cx="8300500" cy="5267324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endParaRPr lang="cs-CZ" sz="2000" b="1" dirty="0" smtClean="0">
              <a:solidFill>
                <a:srgbClr val="00529C"/>
              </a:solidFill>
              <a:latin typeface="+mj-lt"/>
              <a:ea typeface="+mj-ea"/>
              <a:cs typeface="+mj-cs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cs-CZ" sz="2000" b="1" dirty="0" smtClean="0">
                <a:solidFill>
                  <a:srgbClr val="00529C"/>
                </a:solidFill>
                <a:latin typeface="+mj-lt"/>
                <a:ea typeface="+mj-ea"/>
                <a:cs typeface="+mj-cs"/>
              </a:rPr>
              <a:t>Kumulativní splnění podmínek veřejné podpory</a:t>
            </a:r>
          </a:p>
          <a:p>
            <a:endParaRPr lang="cs-CZ" sz="2000" b="1" dirty="0" smtClean="0">
              <a:solidFill>
                <a:srgbClr val="00529C"/>
              </a:solidFill>
              <a:latin typeface="+mj-lt"/>
              <a:ea typeface="+mj-ea"/>
              <a:cs typeface="+mj-cs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cs-CZ" sz="2000" b="1" dirty="0" smtClean="0">
                <a:solidFill>
                  <a:srgbClr val="00529C"/>
                </a:solidFill>
                <a:latin typeface="+mj-lt"/>
                <a:ea typeface="+mj-ea"/>
                <a:cs typeface="+mj-cs"/>
              </a:rPr>
              <a:t>Důraz je kladen na lokální charakter aktivit</a:t>
            </a:r>
          </a:p>
          <a:p>
            <a:endParaRPr lang="cs-CZ" sz="2000" b="1" dirty="0" smtClean="0">
              <a:solidFill>
                <a:srgbClr val="00529C"/>
              </a:solidFill>
              <a:latin typeface="+mj-lt"/>
              <a:ea typeface="+mj-ea"/>
              <a:cs typeface="+mj-cs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cs-CZ" sz="2000" b="1" dirty="0" smtClean="0">
                <a:solidFill>
                  <a:srgbClr val="00529C"/>
                </a:solidFill>
                <a:latin typeface="+mj-lt"/>
                <a:ea typeface="+mj-ea"/>
                <a:cs typeface="+mj-cs"/>
              </a:rPr>
              <a:t>Úprava veřejné podpory v oblasti celoživotního vzdělávání je v řešení</a:t>
            </a:r>
          </a:p>
          <a:p>
            <a:endParaRPr lang="cs-CZ" sz="2000" b="1" dirty="0" smtClean="0">
              <a:solidFill>
                <a:srgbClr val="00529C"/>
              </a:solidFill>
              <a:latin typeface="+mj-lt"/>
              <a:ea typeface="+mj-ea"/>
              <a:cs typeface="+mj-cs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cs-CZ" sz="2000" b="1" dirty="0">
              <a:solidFill>
                <a:srgbClr val="00529C"/>
              </a:solidFill>
              <a:latin typeface="+mj-lt"/>
              <a:ea typeface="+mj-ea"/>
              <a:cs typeface="+mj-cs"/>
            </a:endParaRPr>
          </a:p>
          <a:p>
            <a:endParaRPr lang="cs-CZ" sz="2000" b="1" dirty="0">
              <a:solidFill>
                <a:srgbClr val="00529C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297789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1" y="1084263"/>
            <a:ext cx="7867650" cy="5041901"/>
          </a:xfrm>
        </p:spPr>
        <p:txBody>
          <a:bodyPr/>
          <a:lstStyle/>
          <a:p>
            <a:pPr marL="533400" lvl="2" indent="0" algn="ctr">
              <a:buNone/>
            </a:pPr>
            <a:endParaRPr lang="cs-CZ" dirty="0" smtClean="0"/>
          </a:p>
          <a:p>
            <a:pPr marL="533400" lvl="2" indent="0" algn="ctr">
              <a:buNone/>
            </a:pPr>
            <a:r>
              <a:rPr lang="cs-CZ" sz="1800" b="1" dirty="0" smtClean="0"/>
              <a:t>Obecné </a:t>
            </a:r>
            <a:r>
              <a:rPr lang="cs-CZ" sz="1800" b="1" dirty="0"/>
              <a:t>dotazy i dotazy ke specifickým cílům konzultujte s kontaktním pracovníkem Centra pro regionální rozvoj pro příslušný </a:t>
            </a:r>
            <a:r>
              <a:rPr lang="cs-CZ" sz="1800" b="1" dirty="0" smtClean="0"/>
              <a:t>Kraj:</a:t>
            </a:r>
            <a:endParaRPr lang="cs-CZ" sz="1800" b="1" dirty="0"/>
          </a:p>
          <a:p>
            <a:pPr marL="533400" lvl="2" indent="0" algn="ctr">
              <a:buNone/>
            </a:pPr>
            <a:endParaRPr lang="cs-CZ" sz="1800" b="1" dirty="0"/>
          </a:p>
          <a:p>
            <a:pPr marL="533400" lvl="2" indent="0" algn="ctr">
              <a:buNone/>
            </a:pPr>
            <a:r>
              <a:rPr lang="cs-CZ" sz="1800" b="1" dirty="0" smtClean="0"/>
              <a:t>Kontakt na oddělení pro Olomoucký kraj</a:t>
            </a:r>
          </a:p>
          <a:p>
            <a:pPr marL="533400" lvl="2" indent="0" algn="ctr">
              <a:buNone/>
            </a:pPr>
            <a:r>
              <a:rPr lang="cs-CZ" sz="1800" dirty="0" smtClean="0"/>
              <a:t>Ing. Aleš Marousek, vedoucí oddělení, tel. </a:t>
            </a:r>
            <a:r>
              <a:rPr lang="cs-CZ" sz="1800" dirty="0"/>
              <a:t>605 001 698, </a:t>
            </a:r>
            <a:r>
              <a:rPr lang="cs-CZ" sz="1800" dirty="0" smtClean="0"/>
              <a:t>587 </a:t>
            </a:r>
            <a:r>
              <a:rPr lang="cs-CZ" sz="1800" dirty="0"/>
              <a:t>337 </a:t>
            </a:r>
            <a:r>
              <a:rPr lang="cs-CZ" sz="1800" dirty="0" smtClean="0"/>
              <a:t>704, email</a:t>
            </a:r>
            <a:r>
              <a:rPr lang="cs-CZ" sz="1800" dirty="0"/>
              <a:t>: </a:t>
            </a:r>
            <a:r>
              <a:rPr lang="cs-CZ" sz="1800" u="sng" dirty="0" smtClean="0">
                <a:hlinkClick r:id="rId2"/>
              </a:rPr>
              <a:t>marousek@crr.cz</a:t>
            </a:r>
            <a:r>
              <a:rPr lang="cs-CZ" sz="1800" u="sng" dirty="0" smtClean="0"/>
              <a:t> </a:t>
            </a:r>
            <a:r>
              <a:rPr lang="cs-CZ" sz="1800" dirty="0" smtClean="0"/>
              <a:t>Ing</a:t>
            </a:r>
            <a:r>
              <a:rPr lang="cs-CZ" sz="1800" dirty="0"/>
              <a:t>. Veronika </a:t>
            </a:r>
            <a:r>
              <a:rPr lang="cs-CZ" sz="1800" dirty="0" smtClean="0"/>
              <a:t>Škutová, specialista pro absorpční kapacitu, tel</a:t>
            </a:r>
            <a:r>
              <a:rPr lang="cs-CZ" sz="1800" dirty="0"/>
              <a:t>. 731 604 727, 587 </a:t>
            </a:r>
            <a:r>
              <a:rPr lang="en-US" sz="1800" dirty="0"/>
              <a:t>337</a:t>
            </a:r>
            <a:r>
              <a:rPr lang="cs-CZ" sz="1800" dirty="0"/>
              <a:t> 7</a:t>
            </a:r>
            <a:r>
              <a:rPr lang="en-US" sz="1800" dirty="0"/>
              <a:t>02</a:t>
            </a:r>
            <a:r>
              <a:rPr lang="cs-CZ" sz="1800" dirty="0"/>
              <a:t>, email: </a:t>
            </a:r>
            <a:r>
              <a:rPr lang="cs-CZ" sz="1800" dirty="0" err="1">
                <a:hlinkClick r:id="rId3"/>
              </a:rPr>
              <a:t>skutova</a:t>
            </a:r>
            <a:r>
              <a:rPr lang="en-US" sz="1800" dirty="0">
                <a:hlinkClick r:id="rId3"/>
              </a:rPr>
              <a:t>@</a:t>
            </a:r>
            <a:r>
              <a:rPr lang="cs-CZ" sz="1800" dirty="0" smtClean="0">
                <a:hlinkClick r:id="rId3"/>
              </a:rPr>
              <a:t>crr.cz</a:t>
            </a:r>
            <a:endParaRPr lang="cs-CZ" sz="1800" dirty="0" smtClean="0"/>
          </a:p>
          <a:p>
            <a:pPr marL="533400" lvl="2" indent="0" algn="ctr">
              <a:buNone/>
            </a:pPr>
            <a:r>
              <a:rPr lang="cs-CZ" sz="1800" dirty="0" smtClean="0"/>
              <a:t>Adresa: </a:t>
            </a:r>
            <a:r>
              <a:rPr lang="cs-CZ" sz="1800" dirty="0"/>
              <a:t>Jeremenkova 40B, </a:t>
            </a:r>
            <a:r>
              <a:rPr lang="cs-CZ" sz="1800" dirty="0" smtClean="0"/>
              <a:t>Olomouc </a:t>
            </a:r>
            <a:r>
              <a:rPr lang="cs-CZ" sz="1800" dirty="0"/>
              <a:t>(16. patro RCO</a:t>
            </a:r>
            <a:r>
              <a:rPr lang="cs-CZ" sz="1800" dirty="0" smtClean="0"/>
              <a:t>)</a:t>
            </a:r>
          </a:p>
          <a:p>
            <a:pPr marL="533400" lvl="2" indent="0" algn="ctr">
              <a:buNone/>
            </a:pPr>
            <a:r>
              <a:rPr lang="cs-CZ" sz="1800" dirty="0" smtClean="0"/>
              <a:t>Adresa nového sídla: </a:t>
            </a:r>
            <a:r>
              <a:rPr lang="cs-CZ" sz="1800" dirty="0"/>
              <a:t>Hálkova 171/2, </a:t>
            </a:r>
            <a:r>
              <a:rPr lang="cs-CZ" sz="1800" dirty="0" smtClean="0"/>
              <a:t>Olomouc</a:t>
            </a:r>
          </a:p>
          <a:p>
            <a:pPr marL="533400" lvl="2" indent="0" algn="ctr">
              <a:buNone/>
            </a:pPr>
            <a:r>
              <a:rPr lang="cs-CZ" sz="1800" b="1" dirty="0"/>
              <a:t>Kontakty </a:t>
            </a:r>
            <a:r>
              <a:rPr lang="cs-CZ" sz="1800" b="1" dirty="0" smtClean="0"/>
              <a:t>IROP:         </a:t>
            </a:r>
            <a:r>
              <a:rPr lang="cs-CZ" sz="1800" b="1" dirty="0">
                <a:hlinkClick r:id="rId4"/>
              </a:rPr>
              <a:t>http://</a:t>
            </a:r>
            <a:r>
              <a:rPr lang="cs-CZ" sz="1800" b="1" dirty="0" smtClean="0">
                <a:hlinkClick r:id="rId4"/>
              </a:rPr>
              <a:t>www.</a:t>
            </a:r>
            <a:r>
              <a:rPr lang="cs-CZ" sz="1800" b="1" dirty="0" err="1" smtClean="0">
                <a:hlinkClick r:id="rId4"/>
              </a:rPr>
              <a:t>crr.cz</a:t>
            </a:r>
            <a:r>
              <a:rPr lang="cs-CZ" sz="1800" b="1" dirty="0" smtClean="0">
                <a:hlinkClick r:id="rId4"/>
              </a:rPr>
              <a:t>/</a:t>
            </a:r>
            <a:r>
              <a:rPr lang="cs-CZ" sz="1800" b="1" dirty="0" err="1" smtClean="0">
                <a:hlinkClick r:id="rId4"/>
              </a:rPr>
              <a:t>cs</a:t>
            </a:r>
            <a:r>
              <a:rPr lang="cs-CZ" sz="1800" b="1" dirty="0" smtClean="0">
                <a:hlinkClick r:id="rId4"/>
              </a:rPr>
              <a:t>/</a:t>
            </a:r>
            <a:r>
              <a:rPr lang="cs-CZ" sz="1800" b="1" dirty="0" err="1" smtClean="0">
                <a:hlinkClick r:id="rId4"/>
              </a:rPr>
              <a:t>crr</a:t>
            </a:r>
            <a:r>
              <a:rPr lang="cs-CZ" sz="1800" b="1" dirty="0" smtClean="0">
                <a:hlinkClick r:id="rId4"/>
              </a:rPr>
              <a:t>/kontakty-</a:t>
            </a:r>
            <a:r>
              <a:rPr lang="cs-CZ" sz="1800" b="1" dirty="0" err="1" smtClean="0">
                <a:hlinkClick r:id="rId4"/>
              </a:rPr>
              <a:t>iop</a:t>
            </a:r>
            <a:r>
              <a:rPr lang="cs-CZ" sz="1800" b="1" dirty="0" smtClean="0">
                <a:hlinkClick r:id="rId4"/>
              </a:rPr>
              <a:t>-</a:t>
            </a:r>
            <a:r>
              <a:rPr lang="cs-CZ" sz="1800" b="1" dirty="0" err="1" smtClean="0">
                <a:hlinkClick r:id="rId4"/>
              </a:rPr>
              <a:t>irop</a:t>
            </a:r>
            <a:r>
              <a:rPr lang="cs-CZ" sz="1800" b="1" dirty="0" smtClean="0">
                <a:hlinkClick r:id="rId4"/>
              </a:rPr>
              <a:t>/</a:t>
            </a:r>
            <a:endParaRPr lang="cs-CZ" sz="1800" b="1" dirty="0" smtClean="0"/>
          </a:p>
          <a:p>
            <a:pPr marL="533400" lvl="2" indent="0" algn="ctr">
              <a:buNone/>
            </a:pPr>
            <a:r>
              <a:rPr lang="cs-CZ" sz="1800" b="1" dirty="0" smtClean="0">
                <a:hlinkClick r:id="rId5"/>
              </a:rPr>
              <a:t>http://dotaceeu.cz/irop</a:t>
            </a:r>
            <a:endParaRPr lang="cs-CZ" sz="1800" b="1" dirty="0" smtClean="0"/>
          </a:p>
          <a:p>
            <a:pPr marL="533400" lvl="2" indent="0" algn="ctr">
              <a:buNone/>
            </a:pPr>
            <a:endParaRPr lang="cs-CZ" sz="1800" b="1" dirty="0" smtClean="0"/>
          </a:p>
          <a:p>
            <a:pPr marL="533400" lvl="2" indent="0" algn="ctr">
              <a:buNone/>
            </a:pPr>
            <a:endParaRPr lang="cs-CZ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2800" dirty="0" smtClean="0"/>
              <a:t>Konzultační servis pro žadatele:</a:t>
            </a:r>
            <a:endParaRPr lang="en-US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6" name="Obrázek 5" descr="IROP-MMR-CRR – kopie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13860" y="6278880"/>
            <a:ext cx="4930140" cy="579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6895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Děkuji za pozornost.</a:t>
            </a:r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5" name="Obrázek 4" descr="IROP-MMR-CRR – kopi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3860" y="6278880"/>
            <a:ext cx="4930140" cy="579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4722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00600" y="1306874"/>
            <a:ext cx="7909975" cy="5049475"/>
          </a:xfrm>
        </p:spPr>
        <p:txBody>
          <a:bodyPr>
            <a:normAutofit/>
          </a:bodyPr>
          <a:lstStyle/>
          <a:p>
            <a:pPr marL="266700" lvl="1" indent="0">
              <a:buNone/>
            </a:pPr>
            <a:endParaRPr lang="cs-CZ" dirty="0"/>
          </a:p>
          <a:p>
            <a:pPr marL="266700" lvl="1" indent="0">
              <a:buNone/>
            </a:pPr>
            <a:endParaRPr lang="cs-CZ" dirty="0" smtClean="0"/>
          </a:p>
          <a:p>
            <a:pPr marL="266700" lvl="1" indent="0">
              <a:buNone/>
            </a:pPr>
            <a:endParaRPr lang="cs-CZ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80975"/>
            <a:ext cx="8229600" cy="600075"/>
          </a:xfrm>
        </p:spPr>
        <p:txBody>
          <a:bodyPr>
            <a:normAutofit fontScale="90000"/>
          </a:bodyPr>
          <a:lstStyle/>
          <a:p>
            <a:pPr algn="ctr"/>
            <a:r>
              <a:rPr lang="cs-CZ" dirty="0" smtClean="0"/>
              <a:t/>
            </a:r>
            <a:br>
              <a:rPr lang="cs-CZ" dirty="0" smtClean="0"/>
            </a:br>
            <a:r>
              <a:rPr lang="cs-CZ" dirty="0"/>
              <a:t/>
            </a:r>
            <a:br>
              <a:rPr lang="cs-CZ" dirty="0"/>
            </a:b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1" y="180976"/>
            <a:ext cx="8886823" cy="5991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Obrázek 6" descr="IROP-MMR-CRR – kopi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3860" y="6278880"/>
            <a:ext cx="4930140" cy="579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1491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86375" y="1084264"/>
            <a:ext cx="7700425" cy="5364162"/>
          </a:xfrm>
        </p:spPr>
        <p:txBody>
          <a:bodyPr>
            <a:normAutofit/>
          </a:bodyPr>
          <a:lstStyle/>
          <a:p>
            <a:pPr marL="720725" lvl="2" indent="-187325"/>
            <a:r>
              <a:rPr lang="cs-CZ" b="1" dirty="0" smtClean="0"/>
              <a:t>Poskytování konzultačního servisu</a:t>
            </a:r>
          </a:p>
          <a:p>
            <a:pPr marL="819150" lvl="2" indent="-285750">
              <a:buFont typeface="Calibri" panose="020F0502020204030204" pitchFamily="34" charset="0"/>
              <a:buChar char="₋"/>
            </a:pPr>
            <a:r>
              <a:rPr lang="cs-CZ" dirty="0" smtClean="0"/>
              <a:t>do předložení projektu resp. žádosti o podporu do příslušné výzvy – pracovníci pro absorpční kapacitu</a:t>
            </a:r>
          </a:p>
          <a:p>
            <a:pPr marL="819150" lvl="2" indent="-285750">
              <a:buFont typeface="Calibri" panose="020F0502020204030204" pitchFamily="34" charset="0"/>
              <a:buChar char="₋"/>
            </a:pPr>
            <a:r>
              <a:rPr lang="cs-CZ" dirty="0"/>
              <a:t>o</a:t>
            </a:r>
            <a:r>
              <a:rPr lang="cs-CZ" dirty="0" smtClean="0"/>
              <a:t>d předložení žádosti – přiřazený manažer projektu</a:t>
            </a:r>
          </a:p>
          <a:p>
            <a:pPr marL="720725" lvl="2" indent="-187325"/>
            <a:r>
              <a:rPr lang="cs-CZ" b="1" dirty="0" smtClean="0"/>
              <a:t>Příjem projektů</a:t>
            </a:r>
          </a:p>
          <a:p>
            <a:pPr marL="819150" lvl="2" indent="-285750">
              <a:buFontTx/>
              <a:buChar char="-"/>
            </a:pPr>
            <a:r>
              <a:rPr lang="cs-CZ" dirty="0" smtClean="0"/>
              <a:t>pouze </a:t>
            </a:r>
            <a:r>
              <a:rPr lang="cs-CZ" dirty="0"/>
              <a:t>elektronicky vč. všech </a:t>
            </a:r>
            <a:r>
              <a:rPr lang="cs-CZ" dirty="0" smtClean="0"/>
              <a:t>příloh přes aplikaci MS2014+ </a:t>
            </a:r>
            <a:r>
              <a:rPr lang="cs-CZ" dirty="0"/>
              <a:t>(dostupné na </a:t>
            </a:r>
            <a:r>
              <a:rPr lang="cs-CZ" dirty="0">
                <a:hlinkClick r:id="rId2"/>
              </a:rPr>
              <a:t>http://www.mssf.cz</a:t>
            </a:r>
            <a:r>
              <a:rPr lang="cs-CZ" dirty="0" smtClean="0">
                <a:hlinkClick r:id="rId2"/>
              </a:rPr>
              <a:t>/</a:t>
            </a:r>
            <a:r>
              <a:rPr lang="cs-CZ" dirty="0" smtClean="0"/>
              <a:t>)</a:t>
            </a:r>
            <a:endParaRPr lang="cs-CZ" dirty="0"/>
          </a:p>
          <a:p>
            <a:pPr marL="720725" lvl="2" indent="-187325"/>
            <a:r>
              <a:rPr lang="cs-CZ" b="1" dirty="0" smtClean="0"/>
              <a:t>Výběr </a:t>
            </a:r>
            <a:r>
              <a:rPr lang="cs-CZ" b="1" dirty="0"/>
              <a:t>a hodnocení projektů vč. ex-ante analýzy </a:t>
            </a:r>
            <a:r>
              <a:rPr lang="cs-CZ" b="1" dirty="0" smtClean="0"/>
              <a:t>rizik</a:t>
            </a:r>
            <a:endParaRPr lang="cs-CZ" i="1" dirty="0" smtClean="0"/>
          </a:p>
          <a:p>
            <a:pPr marL="533400" lvl="2" indent="0">
              <a:buNone/>
            </a:pPr>
            <a:r>
              <a:rPr lang="cs-CZ" dirty="0" smtClean="0"/>
              <a:t>-     Kontrola obecných a specifických kritérií přijatelnosti a formálních náležitostí</a:t>
            </a:r>
          </a:p>
          <a:p>
            <a:pPr marL="819150" lvl="2" indent="-285750">
              <a:buFontTx/>
              <a:buChar char="-"/>
            </a:pPr>
            <a:r>
              <a:rPr lang="cs-CZ" dirty="0" smtClean="0"/>
              <a:t>Věcné hodnocení</a:t>
            </a:r>
          </a:p>
          <a:p>
            <a:pPr marL="720725" lvl="2" indent="-187325"/>
            <a:r>
              <a:rPr lang="cs-CZ" b="1" dirty="0" smtClean="0"/>
              <a:t>Ex-ante </a:t>
            </a:r>
            <a:r>
              <a:rPr lang="cs-CZ" b="1" dirty="0"/>
              <a:t>analýza </a:t>
            </a:r>
            <a:r>
              <a:rPr lang="cs-CZ" b="1" dirty="0" smtClean="0"/>
              <a:t>rizik</a:t>
            </a:r>
          </a:p>
          <a:p>
            <a:pPr marL="819150" lvl="2" indent="-285750">
              <a:buFontTx/>
              <a:buChar char="-"/>
            </a:pPr>
            <a:r>
              <a:rPr lang="cs-CZ" dirty="0" smtClean="0"/>
              <a:t>realizovatelnost </a:t>
            </a:r>
            <a:r>
              <a:rPr lang="cs-CZ" dirty="0"/>
              <a:t>z hlediska věcného i finančního </a:t>
            </a:r>
          </a:p>
          <a:p>
            <a:pPr marL="720725" lvl="2" indent="-187325"/>
            <a:r>
              <a:rPr lang="cs-CZ" b="1" dirty="0"/>
              <a:t>Ex-ante kontrola </a:t>
            </a:r>
            <a:r>
              <a:rPr lang="cs-CZ" b="1" dirty="0" smtClean="0"/>
              <a:t>na základě výsledku analýzy rizik 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endParaRPr lang="cs-CZ" dirty="0" smtClean="0"/>
          </a:p>
          <a:p>
            <a:pPr lvl="0" algn="just"/>
            <a:endParaRPr lang="cs-CZ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cs-CZ" dirty="0" smtClean="0"/>
              <a:t/>
            </a:r>
            <a:br>
              <a:rPr lang="cs-CZ" dirty="0" smtClean="0"/>
            </a:br>
            <a:r>
              <a:rPr lang="cs-CZ" sz="3100" dirty="0" smtClean="0"/>
              <a:t>Činnosti </a:t>
            </a:r>
            <a:r>
              <a:rPr lang="cs-CZ" sz="3100" dirty="0"/>
              <a:t>Zprostředkujícího subjektu:</a:t>
            </a:r>
            <a:r>
              <a:rPr lang="cs-CZ" dirty="0"/>
              <a:t/>
            </a:r>
            <a:br>
              <a:rPr lang="cs-CZ" dirty="0"/>
            </a:b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6" name="Obrázek 5" descr="IROP-MMR-CRR – kopi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3860" y="6278880"/>
            <a:ext cx="4930140" cy="579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786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86375" y="1084263"/>
            <a:ext cx="7700425" cy="5041901"/>
          </a:xfrm>
        </p:spPr>
        <p:txBody>
          <a:bodyPr/>
          <a:lstStyle/>
          <a:p>
            <a:pPr marL="720725" lvl="2" indent="-187325"/>
            <a:r>
              <a:rPr lang="cs-CZ" b="1" dirty="0" smtClean="0"/>
              <a:t>Kontrola realizace a monitoring projektů</a:t>
            </a:r>
            <a:endParaRPr lang="cs-CZ" b="1" dirty="0"/>
          </a:p>
          <a:p>
            <a:pPr marL="819150" lvl="2" indent="-285750">
              <a:buFont typeface="Calibri" panose="020F0502020204030204" pitchFamily="34" charset="0"/>
              <a:buChar char="₋"/>
            </a:pPr>
            <a:r>
              <a:rPr lang="cs-CZ" dirty="0" smtClean="0"/>
              <a:t>kontrola interim – administrativní, na místě</a:t>
            </a:r>
          </a:p>
          <a:p>
            <a:pPr marL="819150" lvl="2" indent="-285750">
              <a:buFont typeface="Calibri" panose="020F0502020204030204" pitchFamily="34" charset="0"/>
              <a:buChar char="₋"/>
            </a:pPr>
            <a:r>
              <a:rPr lang="cs-CZ" dirty="0" smtClean="0"/>
              <a:t>kontrola </a:t>
            </a:r>
            <a:r>
              <a:rPr lang="cs-CZ" dirty="0"/>
              <a:t>veřejných zakázek</a:t>
            </a:r>
          </a:p>
          <a:p>
            <a:pPr marL="819150" lvl="2" indent="-285750">
              <a:buFontTx/>
              <a:buChar char="-"/>
            </a:pPr>
            <a:r>
              <a:rPr lang="cs-CZ" dirty="0"/>
              <a:t>plnění pravidel publicity</a:t>
            </a:r>
          </a:p>
          <a:p>
            <a:pPr marL="819150" lvl="2" indent="-285750">
              <a:buFont typeface="Calibri" panose="020F0502020204030204" pitchFamily="34" charset="0"/>
              <a:buChar char="₋"/>
            </a:pPr>
            <a:r>
              <a:rPr lang="cs-CZ" dirty="0"/>
              <a:t>plnění monitorovacích </a:t>
            </a:r>
            <a:r>
              <a:rPr lang="cs-CZ" dirty="0" smtClean="0"/>
              <a:t>indikátorů</a:t>
            </a:r>
          </a:p>
          <a:p>
            <a:pPr marL="819150" lvl="2" indent="-285750">
              <a:buFont typeface="Calibri" panose="020F0502020204030204" pitchFamily="34" charset="0"/>
              <a:buChar char="₋"/>
            </a:pPr>
            <a:r>
              <a:rPr lang="cs-CZ" dirty="0"/>
              <a:t>změny v </a:t>
            </a:r>
            <a:r>
              <a:rPr lang="cs-CZ" dirty="0" smtClean="0"/>
              <a:t>projektech</a:t>
            </a:r>
            <a:endParaRPr lang="cs-CZ" dirty="0"/>
          </a:p>
          <a:p>
            <a:pPr marL="819150" lvl="2" indent="-285750">
              <a:buFont typeface="Calibri" panose="020F0502020204030204" pitchFamily="34" charset="0"/>
              <a:buChar char="₋"/>
            </a:pPr>
            <a:r>
              <a:rPr lang="cs-CZ" dirty="0"/>
              <a:t>zprávy o realizaci</a:t>
            </a:r>
          </a:p>
          <a:p>
            <a:pPr marL="720725" lvl="2" indent="-187325"/>
            <a:r>
              <a:rPr lang="cs-CZ" b="1" dirty="0" smtClean="0"/>
              <a:t>Financování </a:t>
            </a:r>
            <a:r>
              <a:rPr lang="cs-CZ" b="1" dirty="0"/>
              <a:t>projektů</a:t>
            </a:r>
          </a:p>
          <a:p>
            <a:pPr marL="819150" lvl="2" indent="-285750">
              <a:buFont typeface="Calibri" panose="020F0502020204030204" pitchFamily="34" charset="0"/>
              <a:buChar char="₋"/>
            </a:pPr>
            <a:r>
              <a:rPr lang="cs-CZ" dirty="0" smtClean="0"/>
              <a:t>kontrola </a:t>
            </a:r>
            <a:r>
              <a:rPr lang="cs-CZ" dirty="0"/>
              <a:t>žádostí o platbu</a:t>
            </a:r>
          </a:p>
          <a:p>
            <a:pPr marL="819150" lvl="2" indent="-285750">
              <a:buFont typeface="Calibri" panose="020F0502020204030204" pitchFamily="34" charset="0"/>
              <a:buChar char="₋"/>
            </a:pPr>
            <a:r>
              <a:rPr lang="cs-CZ" dirty="0"/>
              <a:t>kontrola způsobilosti </a:t>
            </a:r>
            <a:r>
              <a:rPr lang="cs-CZ" dirty="0" smtClean="0"/>
              <a:t>výdajů</a:t>
            </a:r>
          </a:p>
          <a:p>
            <a:pPr marL="720725" lvl="2" indent="-187325"/>
            <a:r>
              <a:rPr lang="cs-CZ" b="1" dirty="0" smtClean="0"/>
              <a:t>Udržitelnost</a:t>
            </a:r>
          </a:p>
          <a:p>
            <a:pPr marL="819150" lvl="2" indent="-285750">
              <a:buFont typeface="Calibri" panose="020F0502020204030204" pitchFamily="34" charset="0"/>
              <a:buChar char="₋"/>
            </a:pPr>
            <a:r>
              <a:rPr lang="cs-CZ" dirty="0"/>
              <a:t>zprávy o udržitelnosti</a:t>
            </a:r>
          </a:p>
          <a:p>
            <a:pPr marL="819150" lvl="2" indent="-285750">
              <a:buFont typeface="Calibri" panose="020F0502020204030204" pitchFamily="34" charset="0"/>
              <a:buChar char="₋"/>
            </a:pPr>
            <a:r>
              <a:rPr lang="cs-CZ" dirty="0"/>
              <a:t>sledování monitorovacích indikátorů</a:t>
            </a:r>
          </a:p>
          <a:p>
            <a:pPr marL="819150" lvl="2" indent="-285750">
              <a:buFont typeface="Calibri" panose="020F0502020204030204" pitchFamily="34" charset="0"/>
              <a:buChar char="₋"/>
            </a:pPr>
            <a:r>
              <a:rPr lang="cs-CZ" dirty="0"/>
              <a:t>k</a:t>
            </a:r>
            <a:r>
              <a:rPr lang="cs-CZ" dirty="0" smtClean="0"/>
              <a:t>ontrola </a:t>
            </a:r>
            <a:r>
              <a:rPr lang="cs-CZ" dirty="0"/>
              <a:t>ex-post administrativní, na místě</a:t>
            </a:r>
          </a:p>
          <a:p>
            <a:pPr marL="533400" lvl="2" indent="0">
              <a:buNone/>
            </a:pPr>
            <a:endParaRPr lang="cs-CZ" dirty="0" smtClean="0"/>
          </a:p>
          <a:p>
            <a:pPr marL="533400" lvl="2" indent="0">
              <a:buNone/>
            </a:pPr>
            <a:endParaRPr lang="cs-CZ" dirty="0"/>
          </a:p>
          <a:p>
            <a:pPr marL="819150" lvl="2" indent="-285750">
              <a:buFont typeface="Calibri" panose="020F0502020204030204" pitchFamily="34" charset="0"/>
              <a:buChar char="₋"/>
            </a:pPr>
            <a:endParaRPr lang="cs-CZ" dirty="0" smtClean="0"/>
          </a:p>
          <a:p>
            <a:pPr marL="533400" lvl="2" indent="0">
              <a:buNone/>
            </a:pPr>
            <a:endParaRPr lang="cs-CZ" dirty="0"/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2800" dirty="0"/>
              <a:t>Činnosti Zprostředkujícího subjektu:</a:t>
            </a:r>
            <a:endParaRPr lang="en-US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6" name="Obrázek 5" descr="IROP-MMR-CRR – kopi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3860" y="6278880"/>
            <a:ext cx="4930140" cy="579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559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1" y="1084263"/>
            <a:ext cx="8229600" cy="5041901"/>
          </a:xfrm>
        </p:spPr>
        <p:txBody>
          <a:bodyPr>
            <a:normAutofit fontScale="92500" lnSpcReduction="10000"/>
          </a:bodyPr>
          <a:lstStyle/>
          <a:p>
            <a:pPr marL="533400" lvl="2" indent="0">
              <a:buNone/>
            </a:pPr>
            <a:r>
              <a:rPr lang="cs-CZ" sz="1700" b="1" dirty="0" smtClean="0">
                <a:solidFill>
                  <a:srgbClr val="00529C"/>
                </a:solidFill>
                <a:latin typeface="+mj-lt"/>
                <a:ea typeface="+mj-ea"/>
                <a:cs typeface="+mj-cs"/>
              </a:rPr>
              <a:t>Období před předložením žádosti o podporu:</a:t>
            </a:r>
          </a:p>
          <a:p>
            <a:pPr marL="819150" lvl="2" indent="-285750">
              <a:buFont typeface="Arial" panose="020B0604020202020204" pitchFamily="34" charset="0"/>
              <a:buChar char="•"/>
            </a:pPr>
            <a:r>
              <a:rPr lang="cs-CZ" dirty="0" smtClean="0"/>
              <a:t>Dotazy obecné – např. výběrová řízení, způsobilost výdajů, indikátory, publicita apod.</a:t>
            </a:r>
          </a:p>
          <a:p>
            <a:pPr marL="819150" lvl="2" indent="-285750">
              <a:buFont typeface="Arial" panose="020B0604020202020204" pitchFamily="34" charset="0"/>
              <a:buChar char="•"/>
            </a:pPr>
            <a:r>
              <a:rPr lang="cs-CZ" dirty="0" smtClean="0"/>
              <a:t>Dotazy na specifické cíle (SC) –  např. oprávněnost žadatelů, způsobilost záměru do  jednotlivých SC v </a:t>
            </a:r>
            <a:r>
              <a:rPr lang="cs-CZ" dirty="0" err="1" smtClean="0"/>
              <a:t>IROPu</a:t>
            </a:r>
            <a:r>
              <a:rPr lang="cs-CZ" dirty="0" smtClean="0"/>
              <a:t>, zahájení prací na projektu, veřejná podpora k jednotlivým SC, způsobilé výdaje, limity na výdaje u jednotlivých SC apod.</a:t>
            </a:r>
          </a:p>
          <a:p>
            <a:pPr marL="533400" lvl="2" indent="0">
              <a:buNone/>
            </a:pPr>
            <a:endParaRPr lang="cs-CZ" sz="1700" b="1" dirty="0" smtClean="0">
              <a:solidFill>
                <a:srgbClr val="00529C"/>
              </a:solidFill>
              <a:latin typeface="+mj-lt"/>
              <a:ea typeface="+mj-ea"/>
              <a:cs typeface="+mj-cs"/>
            </a:endParaRPr>
          </a:p>
          <a:p>
            <a:pPr marL="533400" lvl="2" indent="0">
              <a:buNone/>
            </a:pPr>
            <a:r>
              <a:rPr lang="cs-CZ" sz="1700" b="1" dirty="0" smtClean="0">
                <a:solidFill>
                  <a:srgbClr val="00529C"/>
                </a:solidFill>
                <a:latin typeface="+mj-lt"/>
                <a:ea typeface="+mj-ea"/>
                <a:cs typeface="+mj-cs"/>
              </a:rPr>
              <a:t>Semináře </a:t>
            </a:r>
            <a:r>
              <a:rPr lang="cs-CZ" sz="1700" b="1" dirty="0">
                <a:solidFill>
                  <a:srgbClr val="00529C"/>
                </a:solidFill>
                <a:latin typeface="+mj-lt"/>
                <a:ea typeface="+mj-ea"/>
                <a:cs typeface="+mj-cs"/>
              </a:rPr>
              <a:t>k </a:t>
            </a:r>
            <a:r>
              <a:rPr lang="cs-CZ" sz="1700" b="1" dirty="0" smtClean="0">
                <a:solidFill>
                  <a:srgbClr val="00529C"/>
                </a:solidFill>
                <a:latin typeface="+mj-lt"/>
                <a:ea typeface="+mj-ea"/>
                <a:cs typeface="+mj-cs"/>
              </a:rPr>
              <a:t>vyhlášeným </a:t>
            </a:r>
            <a:r>
              <a:rPr lang="cs-CZ" sz="1700" b="1" dirty="0">
                <a:solidFill>
                  <a:srgbClr val="00529C"/>
                </a:solidFill>
                <a:latin typeface="+mj-lt"/>
                <a:ea typeface="+mj-ea"/>
                <a:cs typeface="+mj-cs"/>
              </a:rPr>
              <a:t>výzvám</a:t>
            </a:r>
            <a:r>
              <a:rPr lang="cs-CZ" sz="1700" b="1" dirty="0" smtClean="0">
                <a:solidFill>
                  <a:srgbClr val="00529C"/>
                </a:solidFill>
                <a:latin typeface="+mj-lt"/>
                <a:ea typeface="+mj-ea"/>
                <a:cs typeface="+mj-cs"/>
              </a:rPr>
              <a:t>:</a:t>
            </a:r>
          </a:p>
          <a:p>
            <a:pPr marL="533400" lvl="2" indent="0">
              <a:buNone/>
            </a:pPr>
            <a:r>
              <a:rPr lang="cs-CZ" dirty="0"/>
              <a:t>Semináře k </a:t>
            </a:r>
            <a:r>
              <a:rPr lang="cs-CZ" dirty="0" smtClean="0"/>
              <a:t>výzvám organizované řídícím orgánem - MMR</a:t>
            </a:r>
          </a:p>
          <a:p>
            <a:pPr marL="533400" lvl="2" indent="0">
              <a:buNone/>
            </a:pPr>
            <a:r>
              <a:rPr lang="cs-CZ" dirty="0" smtClean="0"/>
              <a:t>Semináře/workshopy organizované zprostředkujícím subjektem – Centrum – k výzvám, k administraci projektů, k veřejným zakázkám. </a:t>
            </a:r>
          </a:p>
          <a:p>
            <a:pPr marL="533400" lvl="2" indent="0">
              <a:buNone/>
            </a:pPr>
            <a:r>
              <a:rPr lang="cs-CZ" dirty="0" smtClean="0"/>
              <a:t>Do konce roku budou uspořádány 3 semináře v Olomouci (obsahová náplň seminářů bude upřesněna)</a:t>
            </a:r>
          </a:p>
          <a:p>
            <a:pPr marL="533400" lvl="2" indent="0">
              <a:buNone/>
            </a:pPr>
            <a:endParaRPr lang="cs-CZ" sz="1700" b="1" dirty="0">
              <a:solidFill>
                <a:srgbClr val="00529C"/>
              </a:solidFill>
              <a:latin typeface="+mj-lt"/>
              <a:ea typeface="+mj-ea"/>
              <a:cs typeface="+mj-cs"/>
            </a:endParaRPr>
          </a:p>
          <a:p>
            <a:pPr marL="533400" lvl="2" indent="0">
              <a:buNone/>
            </a:pPr>
            <a:r>
              <a:rPr lang="en-US" sz="1700" b="1" dirty="0" err="1" smtClean="0">
                <a:solidFill>
                  <a:srgbClr val="00529C"/>
                </a:solidFill>
                <a:latin typeface="+mj-lt"/>
                <a:ea typeface="+mj-ea"/>
                <a:cs typeface="+mj-cs"/>
              </a:rPr>
              <a:t>Obdo</a:t>
            </a:r>
            <a:r>
              <a:rPr lang="cs-CZ" sz="1700" b="1" dirty="0" err="1" smtClean="0">
                <a:solidFill>
                  <a:srgbClr val="00529C"/>
                </a:solidFill>
                <a:latin typeface="+mj-lt"/>
                <a:ea typeface="+mj-ea"/>
                <a:cs typeface="+mj-cs"/>
              </a:rPr>
              <a:t>bí</a:t>
            </a:r>
            <a:r>
              <a:rPr lang="cs-CZ" sz="1700" b="1" dirty="0" smtClean="0">
                <a:solidFill>
                  <a:srgbClr val="00529C"/>
                </a:solidFill>
                <a:latin typeface="+mj-lt"/>
                <a:ea typeface="+mj-ea"/>
                <a:cs typeface="+mj-cs"/>
              </a:rPr>
              <a:t> po předložení žádosti o podporu:</a:t>
            </a:r>
          </a:p>
          <a:p>
            <a:pPr marL="533400" lvl="2" indent="0">
              <a:buNone/>
            </a:pPr>
            <a:r>
              <a:rPr lang="cs-CZ" dirty="0" smtClean="0"/>
              <a:t>Po zaregistrování žádosti v IS KP2014+ bude k žádosti o podporu přiřazen manažer projektu. Kontakty na něj budou žadateli zaslány depeší přes monitorovací systém. </a:t>
            </a:r>
          </a:p>
          <a:p>
            <a:pPr marL="533400" lvl="2" indent="0">
              <a:buNone/>
            </a:pPr>
            <a:r>
              <a:rPr lang="cs-CZ" dirty="0" smtClean="0"/>
              <a:t>V roce 2015 bude hodnocení projektů z Olomouckého kraje zajišťovat oddělení Centra pro Moravskoslezský kraj.</a:t>
            </a:r>
            <a:endParaRPr lang="cs-CZ" sz="1700" b="1" dirty="0" smtClean="0">
              <a:solidFill>
                <a:srgbClr val="00529C"/>
              </a:solidFill>
              <a:latin typeface="+mj-lt"/>
              <a:ea typeface="+mj-ea"/>
              <a:cs typeface="+mj-cs"/>
            </a:endParaRPr>
          </a:p>
          <a:p>
            <a:pPr marL="533400" lvl="2" indent="0">
              <a:buNone/>
            </a:pPr>
            <a:endParaRPr lang="cs-CZ" dirty="0" smtClean="0"/>
          </a:p>
          <a:p>
            <a:pPr marL="819150" lvl="2" indent="-285750">
              <a:buFontTx/>
              <a:buChar char="-"/>
            </a:pPr>
            <a:endParaRPr lang="cs-CZ" dirty="0" smtClean="0"/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2800" dirty="0" smtClean="0"/>
              <a:t>Konzultační servis pro žadatele:</a:t>
            </a:r>
            <a:endParaRPr lang="en-US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6" name="Obrázek 5" descr="IROP-MMR-CRR – kopi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3860" y="6278880"/>
            <a:ext cx="4930140" cy="579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3328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457200" y="314325"/>
            <a:ext cx="8229600" cy="514350"/>
          </a:xfrm>
        </p:spPr>
        <p:txBody>
          <a:bodyPr>
            <a:noAutofit/>
          </a:bodyPr>
          <a:lstStyle/>
          <a:p>
            <a:pPr algn="ctr"/>
            <a:r>
              <a:rPr lang="cs-CZ" sz="2300" dirty="0" smtClean="0"/>
              <a:t>Specifický cíl 2.4 Zvýšení kvality a dostupnosti infrastruktury pro vzdělávání a celoživotní </a:t>
            </a:r>
            <a:r>
              <a:rPr lang="cs-CZ" sz="2300" dirty="0"/>
              <a:t>u</a:t>
            </a:r>
            <a:r>
              <a:rPr lang="cs-CZ" sz="2300" dirty="0" smtClean="0"/>
              <a:t>čení</a:t>
            </a:r>
            <a:endParaRPr lang="cs-CZ" sz="2300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6" name="Obrázek 5" descr="IROP-MMR-CRR – kopi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3860" y="6278880"/>
            <a:ext cx="4930140" cy="579120"/>
          </a:xfrm>
          <a:prstGeom prst="rect">
            <a:avLst/>
          </a:prstGeom>
        </p:spPr>
      </p:pic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300" b="1" dirty="0">
                <a:solidFill>
                  <a:srgbClr val="00529C"/>
                </a:solidFill>
                <a:latin typeface="+mj-lt"/>
                <a:ea typeface="+mj-ea"/>
                <a:cs typeface="+mj-cs"/>
              </a:rPr>
              <a:t>Podporované oblasti: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b="1" dirty="0">
                <a:solidFill>
                  <a:srgbClr val="00529C"/>
                </a:solidFill>
                <a:latin typeface="+mj-lt"/>
                <a:ea typeface="+mj-ea"/>
                <a:cs typeface="+mj-cs"/>
              </a:rPr>
              <a:t>Podpora infrastruktury pro předškolní vzdělávání – podpora zařízení péče o děti do 3 let, dětských skupin a mateřských škol</a:t>
            </a:r>
          </a:p>
          <a:p>
            <a:endParaRPr lang="cs-CZ" b="1" dirty="0">
              <a:solidFill>
                <a:srgbClr val="00529C"/>
              </a:solidFill>
              <a:latin typeface="+mj-lt"/>
              <a:ea typeface="+mj-ea"/>
              <a:cs typeface="+mj-cs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b="1" dirty="0">
                <a:solidFill>
                  <a:srgbClr val="00529C"/>
                </a:solidFill>
                <a:latin typeface="+mj-lt"/>
                <a:ea typeface="+mj-ea"/>
                <a:cs typeface="+mj-cs"/>
              </a:rPr>
              <a:t>Podpora infrastruktury pro základní vzdělávání v základních školách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cs-CZ" b="1" dirty="0">
              <a:solidFill>
                <a:srgbClr val="00529C"/>
              </a:solidFill>
              <a:latin typeface="+mj-lt"/>
              <a:ea typeface="+mj-ea"/>
              <a:cs typeface="+mj-cs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b="1" dirty="0">
                <a:solidFill>
                  <a:srgbClr val="00529C"/>
                </a:solidFill>
                <a:latin typeface="+mj-lt"/>
                <a:ea typeface="+mj-ea"/>
                <a:cs typeface="+mj-cs"/>
              </a:rPr>
              <a:t>Zajištění vnitřní konektivity škol a připojení k internetu (základní, střední a vyšší odborné školy)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cs-CZ" b="1" dirty="0">
              <a:solidFill>
                <a:srgbClr val="00529C"/>
              </a:solidFill>
              <a:latin typeface="+mj-lt"/>
              <a:ea typeface="+mj-ea"/>
              <a:cs typeface="+mj-cs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b="1" dirty="0">
                <a:solidFill>
                  <a:srgbClr val="00529C"/>
                </a:solidFill>
                <a:latin typeface="+mj-lt"/>
                <a:ea typeface="+mj-ea"/>
                <a:cs typeface="+mj-cs"/>
              </a:rPr>
              <a:t>Podpora infrastruktury škol a školských zařízení pro střední a vyšší odborné školy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cs-CZ" b="1" dirty="0">
              <a:solidFill>
                <a:srgbClr val="00529C"/>
              </a:solidFill>
              <a:latin typeface="+mj-lt"/>
              <a:ea typeface="+mj-ea"/>
              <a:cs typeface="+mj-cs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b="1" dirty="0">
                <a:solidFill>
                  <a:srgbClr val="00529C"/>
                </a:solidFill>
                <a:latin typeface="+mj-lt"/>
                <a:ea typeface="+mj-ea"/>
                <a:cs typeface="+mj-cs"/>
              </a:rPr>
              <a:t>Podpora infrastruktury pro zájmové a neformální vzdělávání mládeže</a:t>
            </a:r>
          </a:p>
        </p:txBody>
      </p:sp>
    </p:spTree>
    <p:extLst>
      <p:ext uri="{BB962C8B-B14F-4D97-AF65-F5344CB8AC3E}">
        <p14:creationId xmlns:p14="http://schemas.microsoft.com/office/powerpoint/2010/main" val="2221677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457200" y="314324"/>
            <a:ext cx="8229600" cy="771526"/>
          </a:xfrm>
        </p:spPr>
        <p:txBody>
          <a:bodyPr>
            <a:noAutofit/>
          </a:bodyPr>
          <a:lstStyle/>
          <a:p>
            <a:pPr algn="ctr"/>
            <a:r>
              <a:rPr lang="cs-CZ" sz="2400" dirty="0"/>
              <a:t>Podpora infrastruktury pro předškolní vzdělávání – podpora zařízení péče o děti do 3 let, dětských skupin a mateřských škol</a:t>
            </a:r>
            <a:br>
              <a:rPr lang="cs-CZ" sz="2400" dirty="0"/>
            </a:br>
            <a:endParaRPr lang="cs-CZ" sz="2300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6" name="Obrázek 5" descr="IROP-MMR-CRR – kopi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3860" y="6278880"/>
            <a:ext cx="4930140" cy="579120"/>
          </a:xfrm>
          <a:prstGeom prst="rect">
            <a:avLst/>
          </a:prstGeom>
        </p:spPr>
      </p:pic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828675" y="1085851"/>
            <a:ext cx="7858125" cy="5114924"/>
          </a:xfrm>
        </p:spPr>
        <p:txBody>
          <a:bodyPr>
            <a:normAutofit fontScale="70000" lnSpcReduction="20000"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sz="2700" b="1" dirty="0">
                <a:solidFill>
                  <a:srgbClr val="00529C"/>
                </a:solidFill>
                <a:latin typeface="+mj-lt"/>
              </a:rPr>
              <a:t>Stavba, stavební úpravy a pořízení vybavení infrastruktury pro předškolní vzdělávání, doplňková aktivita úpravy veřejného prostranství</a:t>
            </a:r>
          </a:p>
          <a:p>
            <a:r>
              <a:rPr lang="cs-CZ" sz="2700" b="1" dirty="0" smtClean="0">
                <a:solidFill>
                  <a:srgbClr val="00529C"/>
                </a:solidFill>
                <a:latin typeface="+mj-lt"/>
                <a:ea typeface="+mj-ea"/>
                <a:cs typeface="+mj-cs"/>
              </a:rPr>
              <a:t> </a:t>
            </a:r>
            <a:endParaRPr lang="cs-CZ" sz="2700" b="1" dirty="0">
              <a:solidFill>
                <a:srgbClr val="00529C"/>
              </a:solidFill>
              <a:latin typeface="+mj-lt"/>
              <a:ea typeface="+mj-ea"/>
              <a:cs typeface="+mj-cs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sz="2700" b="1" dirty="0" smtClean="0">
                <a:solidFill>
                  <a:srgbClr val="00529C"/>
                </a:solidFill>
                <a:latin typeface="+mj-lt"/>
                <a:ea typeface="+mj-ea"/>
                <a:cs typeface="+mj-cs"/>
              </a:rPr>
              <a:t>Nedostatek </a:t>
            </a:r>
            <a:r>
              <a:rPr lang="cs-CZ" sz="2700" b="1" dirty="0">
                <a:solidFill>
                  <a:srgbClr val="00529C"/>
                </a:solidFill>
                <a:latin typeface="+mj-lt"/>
                <a:ea typeface="+mj-ea"/>
                <a:cs typeface="+mj-cs"/>
              </a:rPr>
              <a:t>kapacit v území v zařízeních tohoto </a:t>
            </a:r>
            <a:r>
              <a:rPr lang="cs-CZ" sz="2700" b="1" dirty="0" smtClean="0">
                <a:solidFill>
                  <a:srgbClr val="00529C"/>
                </a:solidFill>
                <a:latin typeface="+mj-lt"/>
                <a:ea typeface="+mj-ea"/>
                <a:cs typeface="+mj-cs"/>
              </a:rPr>
              <a:t>typu</a:t>
            </a:r>
          </a:p>
          <a:p>
            <a:endParaRPr lang="cs-CZ" sz="2700" b="1" dirty="0">
              <a:solidFill>
                <a:srgbClr val="00529C"/>
              </a:solidFill>
              <a:latin typeface="+mj-lt"/>
              <a:ea typeface="+mj-ea"/>
              <a:cs typeface="+mj-cs"/>
            </a:endParaRPr>
          </a:p>
          <a:p>
            <a:pPr marL="895350" indent="-266700">
              <a:buFont typeface="Arial" panose="020B0604020202020204" pitchFamily="34" charset="0"/>
              <a:buChar char="•"/>
            </a:pPr>
            <a:r>
              <a:rPr lang="cs-CZ" sz="2700" dirty="0">
                <a:latin typeface="+mj-lt"/>
              </a:rPr>
              <a:t>	</a:t>
            </a:r>
            <a:r>
              <a:rPr lang="cs-CZ" sz="2700" dirty="0" smtClean="0">
                <a:latin typeface="+mj-lt"/>
              </a:rPr>
              <a:t>řeší nedostatek kapacit v území	 </a:t>
            </a:r>
          </a:p>
          <a:p>
            <a:pPr marL="628650" indent="266700">
              <a:buFont typeface="Arial" panose="020B0604020202020204" pitchFamily="34" charset="0"/>
              <a:buChar char="•"/>
            </a:pPr>
            <a:r>
              <a:rPr lang="cs-CZ" sz="2700" dirty="0">
                <a:latin typeface="+mj-lt"/>
              </a:rPr>
              <a:t>	</a:t>
            </a:r>
            <a:r>
              <a:rPr lang="cs-CZ" sz="2700" dirty="0" smtClean="0">
                <a:latin typeface="+mj-lt"/>
              </a:rPr>
              <a:t>rozšíření stávající kapacity zařízení – podloženo demografickou 	analýzou ve Studii proveditelnosti</a:t>
            </a:r>
          </a:p>
          <a:p>
            <a:pPr marL="628650" indent="266700">
              <a:buFont typeface="Arial" panose="020B0604020202020204" pitchFamily="34" charset="0"/>
              <a:buChar char="•"/>
            </a:pPr>
            <a:r>
              <a:rPr lang="cs-CZ" sz="2700" dirty="0" smtClean="0">
                <a:latin typeface="+mj-lt"/>
              </a:rPr>
              <a:t>soulad s Dlouhodobým záměrem vzdělávání a rozvoje vzdělávací   	soustavy ČR na období 2015-2020</a:t>
            </a:r>
          </a:p>
          <a:p>
            <a:pPr marL="628650" indent="266700">
              <a:buFont typeface="Arial" panose="020B0604020202020204" pitchFamily="34" charset="0"/>
              <a:buChar char="•"/>
            </a:pPr>
            <a:r>
              <a:rPr lang="cs-CZ" sz="2700" dirty="0" smtClean="0">
                <a:latin typeface="+mj-lt"/>
              </a:rPr>
              <a:t>soulad s Akčním plánem inkluzivního vzdělávání na roky 2016-2018</a:t>
            </a:r>
          </a:p>
          <a:p>
            <a:endParaRPr lang="cs-CZ" sz="2700" dirty="0" smtClean="0">
              <a:latin typeface="+mj-lt"/>
            </a:endParaRPr>
          </a:p>
          <a:p>
            <a:r>
              <a:rPr lang="cs-CZ" sz="2700" dirty="0" smtClean="0">
                <a:latin typeface="+mj-lt"/>
              </a:rPr>
              <a:t>Podrobnosti k hodnocení viz. Kritéria na</a:t>
            </a:r>
            <a:r>
              <a:rPr lang="cs-CZ" sz="2700" dirty="0">
                <a:latin typeface="+mj-lt"/>
              </a:rPr>
              <a:t>: </a:t>
            </a:r>
            <a:r>
              <a:rPr lang="cs-CZ" sz="2700" dirty="0">
                <a:latin typeface="+mj-lt"/>
                <a:hlinkClick r:id="rId3"/>
              </a:rPr>
              <a:t>http://</a:t>
            </a:r>
            <a:r>
              <a:rPr lang="cs-CZ" sz="2700" dirty="0" smtClean="0">
                <a:latin typeface="+mj-lt"/>
                <a:hlinkClick r:id="rId3"/>
              </a:rPr>
              <a:t>www.dotaceeu.cz/cs/Microsites/IROP/Dokumenty</a:t>
            </a:r>
            <a:endParaRPr lang="cs-CZ" sz="2700" dirty="0" smtClean="0">
              <a:latin typeface="+mj-lt"/>
            </a:endParaRPr>
          </a:p>
          <a:p>
            <a:endParaRPr lang="cs-CZ" sz="2700" dirty="0">
              <a:latin typeface="+mj-lt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sz="2700" b="1" dirty="0">
                <a:solidFill>
                  <a:srgbClr val="00529C"/>
                </a:solidFill>
                <a:latin typeface="+mj-lt"/>
                <a:ea typeface="+mj-ea"/>
                <a:cs typeface="+mj-cs"/>
              </a:rPr>
              <a:t>Cílem je pokrytí poptávky po předškolním vzdělávání a umožnění zapojení rodičů na trh práce</a:t>
            </a:r>
          </a:p>
          <a:p>
            <a:endParaRPr lang="cs-CZ" sz="2700" b="1" dirty="0" smtClean="0">
              <a:solidFill>
                <a:srgbClr val="00529C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649074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457200" y="314324"/>
            <a:ext cx="8229600" cy="771526"/>
          </a:xfrm>
        </p:spPr>
        <p:txBody>
          <a:bodyPr>
            <a:noAutofit/>
          </a:bodyPr>
          <a:lstStyle/>
          <a:p>
            <a:pPr algn="ctr"/>
            <a:r>
              <a:rPr lang="cs-CZ" sz="2400" dirty="0" smtClean="0"/>
              <a:t/>
            </a:r>
            <a:br>
              <a:rPr lang="cs-CZ" sz="2400" dirty="0" smtClean="0"/>
            </a:br>
            <a:r>
              <a:rPr lang="cs-CZ" sz="2400" dirty="0" smtClean="0"/>
              <a:t>Podpora </a:t>
            </a:r>
            <a:r>
              <a:rPr lang="cs-CZ" sz="2400" dirty="0"/>
              <a:t>infrastruktury pro předškolní vzdělávání – podpora zařízení péče o děti do 3 let, dětských skupin a mateřských škol</a:t>
            </a:r>
            <a:br>
              <a:rPr lang="cs-CZ" sz="2400" dirty="0"/>
            </a:br>
            <a:endParaRPr lang="cs-CZ" sz="2300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6" name="Obrázek 5" descr="IROP-MMR-CRR – kopi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3860" y="6278880"/>
            <a:ext cx="4930140" cy="579120"/>
          </a:xfrm>
          <a:prstGeom prst="rect">
            <a:avLst/>
          </a:prstGeom>
        </p:spPr>
      </p:pic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828675" y="1085851"/>
            <a:ext cx="7858125" cy="5114924"/>
          </a:xfrm>
        </p:spPr>
        <p:txBody>
          <a:bodyPr>
            <a:normAutofit/>
          </a:bodyPr>
          <a:lstStyle/>
          <a:p>
            <a:endParaRPr lang="cs-CZ" b="1" dirty="0">
              <a:solidFill>
                <a:srgbClr val="00529C"/>
              </a:solidFill>
              <a:latin typeface="+mj-lt"/>
              <a:ea typeface="+mj-ea"/>
              <a:cs typeface="+mj-cs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b="1" dirty="0" smtClean="0">
                <a:solidFill>
                  <a:srgbClr val="00529C"/>
                </a:solidFill>
                <a:latin typeface="+mj-lt"/>
                <a:ea typeface="+mj-ea"/>
                <a:cs typeface="+mj-cs"/>
              </a:rPr>
              <a:t>Podpora </a:t>
            </a:r>
            <a:r>
              <a:rPr lang="cs-CZ" b="1" dirty="0">
                <a:solidFill>
                  <a:srgbClr val="00529C"/>
                </a:solidFill>
                <a:latin typeface="+mj-lt"/>
                <a:ea typeface="+mj-ea"/>
                <a:cs typeface="+mj-cs"/>
              </a:rPr>
              <a:t>sociální inkluze</a:t>
            </a:r>
          </a:p>
          <a:p>
            <a:pPr marL="971550" lvl="1" indent="-342900">
              <a:buFont typeface="Arial" panose="020B0604020202020204" pitchFamily="34" charset="0"/>
              <a:buChar char="•"/>
            </a:pPr>
            <a:r>
              <a:rPr lang="cs-CZ" sz="1800" b="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Stavebními úpravami budov </a:t>
            </a:r>
            <a:r>
              <a:rPr lang="cs-CZ" sz="1800" b="0" dirty="0" smtClean="0">
                <a:solidFill>
                  <a:schemeClr val="tx1"/>
                </a:solidFill>
              </a:rPr>
              <a:t>a učeben, školních poradenských pracovišť, </a:t>
            </a:r>
          </a:p>
          <a:p>
            <a:pPr marL="971550" lvl="1" indent="-342900">
              <a:buFont typeface="Arial" panose="020B0604020202020204" pitchFamily="34" charset="0"/>
              <a:buChar char="•"/>
            </a:pPr>
            <a:r>
              <a:rPr lang="cs-CZ" sz="1800" b="0" dirty="0" smtClean="0">
                <a:solidFill>
                  <a:schemeClr val="tx1"/>
                </a:solidFill>
              </a:rPr>
              <a:t>pořízení vybavení a kompenzačních pomůcek a kompenzačního vybavení pro děti se specifickými výukovými potřebami, nezbytnými pro zajištění rovného přístupu ke vzdělávání sociálně vyloučeným osobám.</a:t>
            </a:r>
          </a:p>
        </p:txBody>
      </p:sp>
    </p:spTree>
    <p:extLst>
      <p:ext uri="{BB962C8B-B14F-4D97-AF65-F5344CB8AC3E}">
        <p14:creationId xmlns:p14="http://schemas.microsoft.com/office/powerpoint/2010/main" val="1930955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R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1197</TotalTime>
  <Words>1291</Words>
  <Application>Microsoft Office PowerPoint</Application>
  <PresentationFormat>Předvádění na obrazovce (4:3)</PresentationFormat>
  <Paragraphs>213</Paragraphs>
  <Slides>22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22</vt:i4>
      </vt:variant>
    </vt:vector>
  </HeadingPairs>
  <TitlesOfParts>
    <vt:vector size="23" baseType="lpstr">
      <vt:lpstr>CRR template</vt:lpstr>
      <vt:lpstr> Centrum pro regionální rozvoj České republiky v období 2014-2020</vt:lpstr>
      <vt:lpstr>Centrum pro regionální rozvoj České republiky (Centrum)</vt:lpstr>
      <vt:lpstr>  </vt:lpstr>
      <vt:lpstr> Činnosti Zprostředkujícího subjektu: </vt:lpstr>
      <vt:lpstr>Činnosti Zprostředkujícího subjektu:</vt:lpstr>
      <vt:lpstr>Konzultační servis pro žadatele:</vt:lpstr>
      <vt:lpstr>Specifický cíl 2.4 Zvýšení kvality a dostupnosti infrastruktury pro vzdělávání a celoživotní učení</vt:lpstr>
      <vt:lpstr>Podpora infrastruktury pro předškolní vzdělávání – podpora zařízení péče o děti do 3 let, dětských skupin a mateřských škol </vt:lpstr>
      <vt:lpstr> Podpora infrastruktury pro předškolní vzdělávání – podpora zařízení péče o děti do 3 let, dětských skupin a mateřských škol </vt:lpstr>
      <vt:lpstr>Podpora infrastruktury pro základní vzdělávání v základních školách</vt:lpstr>
      <vt:lpstr>  Podpora infrastruktury pro základní vzdělávání v základních školách</vt:lpstr>
      <vt:lpstr>  Podpora infrastruktury škol a školských zařízení pro střední a vyšší odborné vzdělávání </vt:lpstr>
      <vt:lpstr>  Podpora infrastruktury škol a školských zařízení pro střední a vyšší odborné vzdělávání </vt:lpstr>
      <vt:lpstr> Podpora infrastruktury pro celoživotní vzdělávání </vt:lpstr>
      <vt:lpstr> Podpora infrastruktury pro zájmové a neformální vzdělávání mládeže</vt:lpstr>
      <vt:lpstr> Typy příjemců v SC 2.4 </vt:lpstr>
      <vt:lpstr> Specifická kritéria přijatelnosti</vt:lpstr>
      <vt:lpstr> Plánované výzvy v SC 2.4</vt:lpstr>
      <vt:lpstr>Míra spolufinancování v SC 2.4 </vt:lpstr>
      <vt:lpstr>Veřejná podpora v SC 2.4 </vt:lpstr>
      <vt:lpstr>Konzultační servis pro žadatele:</vt:lpstr>
      <vt:lpstr>Děkuji za pozornost.</vt:lpstr>
    </vt:vector>
  </TitlesOfParts>
  <Company>CRR ČR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Centrum pro regionální rozvoj ČR</dc:creator>
  <cp:lastModifiedBy>Škutová Veronika</cp:lastModifiedBy>
  <cp:revision>116</cp:revision>
  <dcterms:created xsi:type="dcterms:W3CDTF">2014-09-16T20:50:40Z</dcterms:created>
  <dcterms:modified xsi:type="dcterms:W3CDTF">2015-11-09T13:12:18Z</dcterms:modified>
</cp:coreProperties>
</file>