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62" r:id="rId3"/>
    <p:sldId id="263" r:id="rId4"/>
    <p:sldId id="264" r:id="rId5"/>
    <p:sldId id="257" r:id="rId6"/>
    <p:sldId id="266" r:id="rId7"/>
    <p:sldId id="267" r:id="rId8"/>
    <p:sldId id="260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6" roundtripDataSignature="AMtx7mjLW3YFn4f8g6k2qi47JlbIrowTG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ří Polášek" initials="JP" lastIdx="1" clrIdx="0">
    <p:extLst>
      <p:ext uri="{19B8F6BF-5375-455C-9EA6-DF929625EA0E}">
        <p15:presenceInfo xmlns:p15="http://schemas.microsoft.com/office/powerpoint/2012/main" userId="5eed19cd9e45f8a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66"/>
    <a:srgbClr val="009999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40EE5AF-A48F-451F-90F5-5D3224391171}">
  <a:tblStyle styleId="{040EE5AF-A48F-451F-90F5-5D322439117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tcBdr/>
        <a:fill>
          <a:solidFill>
            <a:srgbClr val="D0DEE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0DEE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07" autoAdjust="0"/>
    <p:restoredTop sz="94660"/>
  </p:normalViewPr>
  <p:slideViewPr>
    <p:cSldViewPr snapToGrid="0">
      <p:cViewPr varScale="1">
        <p:scale>
          <a:sx n="47" d="100"/>
          <a:sy n="47" d="100"/>
        </p:scale>
        <p:origin x="1882" y="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7" name="Google Shape;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61642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968961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002737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158257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4" name="Google Shape;10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152497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Úvodní snímek">
  <p:cSld name="Úvodní sníme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grpSp>
        <p:nvGrpSpPr>
          <p:cNvPr id="17" name="Google Shape;17;p7"/>
          <p:cNvGrpSpPr/>
          <p:nvPr/>
        </p:nvGrpSpPr>
        <p:grpSpPr>
          <a:xfrm>
            <a:off x="-14514" y="-20638"/>
            <a:ext cx="12206514" cy="6878637"/>
            <a:chOff x="-14514" y="-20638"/>
            <a:chExt cx="12206514" cy="6878637"/>
          </a:xfrm>
        </p:grpSpPr>
        <p:pic>
          <p:nvPicPr>
            <p:cNvPr id="18" name="Google Shape;18;p7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-14514" y="-20638"/>
              <a:ext cx="12206514" cy="68786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Google Shape;19;p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9009743" y="287337"/>
              <a:ext cx="1534893" cy="76219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0" name="Google Shape;20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5486400"/>
            <a:ext cx="12192000" cy="13711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svislý text" type="vertTx">
  <p:cSld name="VERTICAL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vislý nadpis a text" type="vertTitleAndTx">
  <p:cSld name="VERTICAL_TITLE_AND_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obsah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oogle Shape;22;p8"/>
          <p:cNvGrpSpPr/>
          <p:nvPr/>
        </p:nvGrpSpPr>
        <p:grpSpPr>
          <a:xfrm>
            <a:off x="-14515" y="-20638"/>
            <a:ext cx="12206515" cy="6943953"/>
            <a:chOff x="-14515" y="-20638"/>
            <a:chExt cx="12206515" cy="6943953"/>
          </a:xfrm>
        </p:grpSpPr>
        <p:pic>
          <p:nvPicPr>
            <p:cNvPr id="23" name="Google Shape;23;p8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-14514" y="-20638"/>
              <a:ext cx="12206514" cy="68786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" name="Google Shape;24;p8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9009743" y="287337"/>
              <a:ext cx="1534893" cy="7621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Google Shape;25;p8"/>
            <p:cNvPicPr preferRelativeResize="0"/>
            <p:nvPr/>
          </p:nvPicPr>
          <p:blipFill rotWithShape="1">
            <a:blip r:embed="rId4">
              <a:alphaModFix/>
            </a:blip>
            <a:srcRect l="-1" r="21787" b="2153"/>
            <a:stretch/>
          </p:blipFill>
          <p:spPr>
            <a:xfrm>
              <a:off x="-14515" y="6311900"/>
              <a:ext cx="12206515" cy="61141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6" name="Google Shape;26;p8"/>
          <p:cNvSpPr txBox="1">
            <a:spLocks noGrp="1"/>
          </p:cNvSpPr>
          <p:nvPr>
            <p:ph type="title"/>
          </p:nvPr>
        </p:nvSpPr>
        <p:spPr>
          <a:xfrm>
            <a:off x="0" y="365126"/>
            <a:ext cx="7852229" cy="684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8"/>
          <p:cNvSpPr txBox="1">
            <a:spLocks noGrp="1"/>
          </p:cNvSpPr>
          <p:nvPr>
            <p:ph type="body" idx="1"/>
          </p:nvPr>
        </p:nvSpPr>
        <p:spPr>
          <a:xfrm>
            <a:off x="0" y="1181098"/>
            <a:ext cx="12192000" cy="5070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áhlaví části" type="secHead">
  <p:cSld name="SECTION_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va obsahy" type="twoObj">
  <p:cSld name="TWO_OBJECT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ovnání" type="twoTxTwoObj">
  <p:cSld name="TWO_OBJECTS_WITH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1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uze nadpis" type="titleOnly">
  <p:cSld name="TITLE_ONL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ázdný" type="blank">
  <p:cSld name="BLANK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sah s titulkem" type="objTx">
  <p:cSld name="OBJECT_WITH_CAPTION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rázek s titulkem" type="picTx">
  <p:cSld name="PICTURE_WITH_CAPTION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9" name="Google Shape;69;p1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jiri.polasek@cuok.cz" TargetMode="Externa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477CCF8-8600-E1E3-A5CE-2DC29E289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1" y="263774"/>
            <a:ext cx="7852229" cy="684402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cs-CZ" sz="32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CUOK</a:t>
            </a:r>
            <a:endParaRPr lang="cs-CZ" sz="3200" dirty="0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9" name="Google Shape;89;p1"/>
          <p:cNvSpPr txBox="1">
            <a:spLocks noGrp="1"/>
          </p:cNvSpPr>
          <p:nvPr>
            <p:ph type="body" idx="1"/>
          </p:nvPr>
        </p:nvSpPr>
        <p:spPr>
          <a:xfrm>
            <a:off x="0" y="1365586"/>
            <a:ext cx="12192000" cy="5145628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flood" dir="t"/>
          </a:scene3d>
          <a:sp3d>
            <a:bevelT/>
          </a:sp3d>
        </p:spPr>
        <p:txBody>
          <a:bodyPr spcFirstLastPara="1" wrap="square" lIns="91425" tIns="45700" rIns="91425" bIns="45700" anchor="t" anchorCtr="0">
            <a:normAutofit/>
            <a:sp3d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None/>
            </a:pPr>
            <a:endParaRPr lang="cs-CZ" sz="4000" b="1" dirty="0">
              <a:solidFill>
                <a:srgbClr val="C00000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C00000"/>
              </a:buClr>
              <a:buSzPts val="4000"/>
              <a:buNone/>
            </a:pPr>
            <a:r>
              <a:rPr lang="cs-CZ" sz="3600" b="1" cap="all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Centrum uznávání a celoživotního učení </a:t>
            </a:r>
            <a:br>
              <a:rPr lang="cs-CZ" sz="3600" b="1" cap="all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3600" b="1" cap="all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Olomouckého kraje </a:t>
            </a:r>
            <a:r>
              <a:rPr lang="cs-CZ" sz="36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(CUOK)</a:t>
            </a: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None/>
            </a:pPr>
            <a:r>
              <a:rPr lang="cs-CZ" sz="24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partner </a:t>
            </a: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None/>
            </a:pPr>
            <a:r>
              <a:rPr lang="cs-CZ" sz="2400" b="1" cap="all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Olomouckého kraje</a:t>
            </a:r>
          </a:p>
          <a:p>
            <a:pPr marL="0" lvl="0" indent="0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C00000"/>
              </a:buClr>
              <a:buSzPts val="4000"/>
              <a:buNone/>
            </a:pPr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 realizaci projektu Implementace dlouhodobého záměru </a:t>
            </a:r>
            <a:b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 Olomouckém kraji (IDZOK)</a:t>
            </a:r>
            <a:endParaRPr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SzPts val="2400"/>
              <a:buNone/>
            </a:pPr>
            <a:endParaRPr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SzPts val="2400"/>
              <a:buNone/>
            </a:pPr>
            <a:endParaRPr b="1" dirty="0">
              <a:solidFill>
                <a:srgbClr val="C00000"/>
              </a:solidFill>
            </a:endParaRPr>
          </a:p>
        </p:txBody>
      </p:sp>
      <p:pic>
        <p:nvPicPr>
          <p:cNvPr id="3" name="Obrázek 2" descr="Obsah obrázku design&#10;&#10;Popis byl vytvořen automaticky se střední mírou spolehlivosti">
            <a:extLst>
              <a:ext uri="{FF2B5EF4-FFF2-40B4-BE49-F238E27FC236}">
                <a16:creationId xmlns:a16="http://schemas.microsoft.com/office/drawing/2014/main" id="{38931CCC-BE4C-8FA6-6E3A-AE9752325B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849"/>
          <a:stretch/>
        </p:blipFill>
        <p:spPr bwMode="auto">
          <a:xfrm>
            <a:off x="9005455" y="1"/>
            <a:ext cx="1560945" cy="14606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Obrázek 3" descr="Obsah obrázku text, Písmo, bílé, snímek obrazovky&#10;&#10;Popis byl vytvořen automaticky">
            <a:extLst>
              <a:ext uri="{FF2B5EF4-FFF2-40B4-BE49-F238E27FC236}">
                <a16:creationId xmlns:a16="http://schemas.microsoft.com/office/drawing/2014/main" id="{BCBA101E-07F3-E192-6ABA-A2151681DC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407" y="6322223"/>
            <a:ext cx="4196443" cy="6337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477CCF8-8600-E1E3-A5CE-2DC29E289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1" y="263774"/>
            <a:ext cx="7852229" cy="684402"/>
          </a:xfrm>
        </p:spPr>
        <p:txBody>
          <a:bodyPr>
            <a:normAutofit/>
          </a:bodyPr>
          <a:lstStyle/>
          <a:p>
            <a:r>
              <a:rPr lang="cs-CZ" sz="32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CUOK - kdo jsme? </a:t>
            </a:r>
            <a:endParaRPr lang="cs-CZ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anose="020E0802020502020306" pitchFamily="34" charset="0"/>
            </a:endParaRPr>
          </a:p>
        </p:txBody>
      </p:sp>
      <p:sp>
        <p:nvSpPr>
          <p:cNvPr id="89" name="Google Shape;89;p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  <a:scene3d>
            <a:camera prst="orthographicFront"/>
            <a:lightRig rig="flood" dir="t"/>
          </a:scene3d>
          <a:sp3d>
            <a:bevelT/>
          </a:sp3d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None/>
            </a:pPr>
            <a:endParaRPr lang="cs-CZ" sz="4000" b="1" dirty="0">
              <a:solidFill>
                <a:schemeClr val="tx1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None/>
            </a:pPr>
            <a:r>
              <a:rPr lang="cs-CZ" sz="3300" b="1" dirty="0">
                <a:solidFill>
                  <a:schemeClr val="bg1"/>
                </a:solidFill>
                <a:highlight>
                  <a:srgbClr val="009999"/>
                </a:highlight>
              </a:rPr>
              <a:t>CUOK je sdružení 28 středních odborných škol Olomouckého kraje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None/>
            </a:pPr>
            <a:endParaRPr lang="cs-CZ" sz="3200" b="1" dirty="0">
              <a:solidFill>
                <a:schemeClr val="tx1"/>
              </a:solidFill>
            </a:endParaRPr>
          </a:p>
          <a:p>
            <a:pPr lvl="0" indent="-457200" rtl="0">
              <a:lnSpc>
                <a:spcPct val="100000"/>
              </a:lnSpc>
              <a:spcAft>
                <a:spcPts val="0"/>
              </a:spcAft>
              <a:buClr>
                <a:srgbClr val="006666"/>
              </a:buClr>
              <a:buSzPts val="4000"/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tx1"/>
                </a:solidFill>
              </a:rPr>
              <a:t>Předmětem činnosti od roku 2008 je poskytování podpory a informací ve středním odborném vzdělávání SŠ, ZŠ, firmám a široké veřejnosti. </a:t>
            </a:r>
          </a:p>
          <a:p>
            <a:pPr lvl="0" indent="-457200" rtl="0">
              <a:lnSpc>
                <a:spcPct val="100000"/>
              </a:lnSpc>
              <a:spcAft>
                <a:spcPts val="0"/>
              </a:spcAft>
              <a:buClr>
                <a:srgbClr val="006666"/>
              </a:buClr>
              <a:buSzPts val="4000"/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tx1"/>
                </a:solidFill>
              </a:rPr>
              <a:t>S Olomouckým krajem úzce spolupracuje v oblastech odborného vzdělávání dohodnutých v uzavřeném „Memorandu o spolupráci“.</a:t>
            </a:r>
          </a:p>
          <a:p>
            <a:pPr lvl="0" indent="-457200" rtl="0">
              <a:lnSpc>
                <a:spcPct val="100000"/>
              </a:lnSpc>
              <a:spcAft>
                <a:spcPts val="0"/>
              </a:spcAft>
              <a:buClr>
                <a:srgbClr val="006666"/>
              </a:buClr>
              <a:buSzPts val="4000"/>
              <a:buFont typeface="Wingdings" panose="05000000000000000000" pitchFamily="2" charset="2"/>
              <a:buChar char="§"/>
            </a:pPr>
            <a:r>
              <a:rPr lang="cs-CZ" b="1" dirty="0">
                <a:solidFill>
                  <a:schemeClr val="tx1"/>
                </a:solidFill>
              </a:rPr>
              <a:t>V projektové činnosti realizoval v letech 2017 až 2020 jako generální partner</a:t>
            </a:r>
            <a:br>
              <a:rPr lang="cs-CZ" b="1" dirty="0">
                <a:solidFill>
                  <a:schemeClr val="tx1"/>
                </a:solidFill>
              </a:rPr>
            </a:br>
            <a:r>
              <a:rPr lang="cs-CZ" b="1" dirty="0">
                <a:solidFill>
                  <a:schemeClr val="tx1"/>
                </a:solidFill>
              </a:rPr>
              <a:t>projekt IKAPOKI.</a:t>
            </a:r>
            <a:endParaRPr b="1" dirty="0">
              <a:solidFill>
                <a:schemeClr val="tx1"/>
              </a:solidFill>
            </a:endParaRPr>
          </a:p>
        </p:txBody>
      </p:sp>
      <p:pic>
        <p:nvPicPr>
          <p:cNvPr id="3" name="Obrázek 2" descr="Obsah obrázku design&#10;&#10;Popis byl vytvořen automaticky se střední mírou spolehlivosti">
            <a:extLst>
              <a:ext uri="{FF2B5EF4-FFF2-40B4-BE49-F238E27FC236}">
                <a16:creationId xmlns:a16="http://schemas.microsoft.com/office/drawing/2014/main" id="{38931CCC-BE4C-8FA6-6E3A-AE9752325B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849"/>
          <a:stretch/>
        </p:blipFill>
        <p:spPr bwMode="auto">
          <a:xfrm>
            <a:off x="8973312" y="-33401"/>
            <a:ext cx="1560575" cy="14814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Obrázek 3" descr="Obsah obrázku text, Písmo, bílé, snímek obrazovky&#10;&#10;Popis byl vytvořen automaticky">
            <a:extLst>
              <a:ext uri="{FF2B5EF4-FFF2-40B4-BE49-F238E27FC236}">
                <a16:creationId xmlns:a16="http://schemas.microsoft.com/office/drawing/2014/main" id="{BCBA101E-07F3-E192-6ABA-A2151681DC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407" y="6322223"/>
            <a:ext cx="4196443" cy="6337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3842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477CCF8-8600-E1E3-A5CE-2DC29E289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1" y="263774"/>
            <a:ext cx="7105072" cy="684402"/>
          </a:xfrm>
        </p:spPr>
        <p:txBody>
          <a:bodyPr>
            <a:normAutofit fontScale="90000"/>
          </a:bodyPr>
          <a:lstStyle/>
          <a:p>
            <a:r>
              <a:rPr lang="cs-CZ" sz="32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CUOK zapojení do aktivit projektu IDZOK</a:t>
            </a:r>
            <a:endParaRPr lang="cs-CZ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9" name="Google Shape;89;p1"/>
          <p:cNvSpPr txBox="1">
            <a:spLocks noGrp="1"/>
          </p:cNvSpPr>
          <p:nvPr>
            <p:ph type="body" idx="1"/>
          </p:nvPr>
        </p:nvSpPr>
        <p:spPr>
          <a:xfrm>
            <a:off x="837402" y="1319680"/>
            <a:ext cx="6666334" cy="776975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flood" dir="t"/>
          </a:scene3d>
          <a:sp3d>
            <a:bevelT/>
          </a:sp3d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4000"/>
              <a:buNone/>
            </a:pPr>
            <a:r>
              <a:rPr lang="cs-CZ" sz="24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Počet zaměstnaných pedagogů a lektorů cca               120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400"/>
              <a:buNone/>
            </a:pPr>
            <a:r>
              <a:rPr lang="cs-CZ" sz="24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Počet plánovaných aktivit – min.                                   2000</a:t>
            </a:r>
          </a:p>
          <a:p>
            <a:pPr marL="0" lvl="0" indent="0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SzPts val="2400"/>
              <a:buNone/>
            </a:pPr>
            <a:endParaRPr lang="cs-CZ" b="1" dirty="0">
              <a:solidFill>
                <a:srgbClr val="006666"/>
              </a:solidFill>
            </a:endParaRPr>
          </a:p>
        </p:txBody>
      </p:sp>
      <p:pic>
        <p:nvPicPr>
          <p:cNvPr id="3" name="Obrázek 2" descr="Obsah obrázku design&#10;&#10;Popis byl vytvořen automaticky se střední mírou spolehlivosti">
            <a:extLst>
              <a:ext uri="{FF2B5EF4-FFF2-40B4-BE49-F238E27FC236}">
                <a16:creationId xmlns:a16="http://schemas.microsoft.com/office/drawing/2014/main" id="{38931CCC-BE4C-8FA6-6E3A-AE9752325B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849"/>
          <a:stretch/>
        </p:blipFill>
        <p:spPr bwMode="auto">
          <a:xfrm>
            <a:off x="9001020" y="-5693"/>
            <a:ext cx="1560575" cy="14814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Obrázek 3" descr="Obsah obrázku text, Písmo, bílé, snímek obrazovky&#10;&#10;Popis byl vytvořen automaticky">
            <a:extLst>
              <a:ext uri="{FF2B5EF4-FFF2-40B4-BE49-F238E27FC236}">
                <a16:creationId xmlns:a16="http://schemas.microsoft.com/office/drawing/2014/main" id="{BCBA101E-07F3-E192-6ABA-A2151681DC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407" y="6322223"/>
            <a:ext cx="4196443" cy="633748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ovéPole 19">
            <a:extLst>
              <a:ext uri="{FF2B5EF4-FFF2-40B4-BE49-F238E27FC236}">
                <a16:creationId xmlns:a16="http://schemas.microsoft.com/office/drawing/2014/main" id="{5F40C9DB-EDEC-6D7C-5B16-852EBC611B1A}"/>
              </a:ext>
            </a:extLst>
          </p:cNvPr>
          <p:cNvSpPr txBox="1"/>
          <p:nvPr/>
        </p:nvSpPr>
        <p:spPr>
          <a:xfrm>
            <a:off x="837402" y="2167173"/>
            <a:ext cx="10255470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Počet osvětových akcí							 11</a:t>
            </a:r>
          </a:p>
          <a:p>
            <a:r>
              <a:rPr lang="cs-CZ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Počet platforem pro odborná tematická setkání					  25</a:t>
            </a:r>
          </a:p>
          <a:p>
            <a:r>
              <a:rPr lang="cs-CZ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Počet akcí pro pracovníky ve vzdělávání 						688</a:t>
            </a:r>
          </a:p>
          <a:p>
            <a:r>
              <a:rPr lang="cs-CZ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Počet školních a mimoškolních aktivit 						  40 </a:t>
            </a:r>
          </a:p>
          <a:p>
            <a:r>
              <a:rPr lang="cs-CZ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Další výstupy nenavázané na indikátor						576</a:t>
            </a:r>
          </a:p>
          <a:p>
            <a:r>
              <a:rPr lang="cs-CZ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KP Příklady dobré praxe a novinky z oblastí kariérového poradenství			  20</a:t>
            </a:r>
          </a:p>
          <a:p>
            <a:r>
              <a:rPr lang="cs-CZ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Metodické listy k včlenění témat KP do dalších vyučovacích předmětů na ZŠ 		  	  32</a:t>
            </a:r>
          </a:p>
          <a:p>
            <a:r>
              <a:rPr lang="cs-CZ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Poradna KP prostřednictvím projektového portálu 					    7</a:t>
            </a:r>
          </a:p>
          <a:p>
            <a:r>
              <a:rPr lang="cs-CZ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KMKg Příprava vzdělávacích programů a výuka 100 žáků NOV v podpoře gramotností		160		   </a:t>
            </a:r>
          </a:p>
          <a:p>
            <a:r>
              <a:rPr lang="cs-CZ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KMKg Příklady dobré praxe a novinky z gramotností čtenářské, matematické 		  77</a:t>
            </a:r>
          </a:p>
          <a:p>
            <a:r>
              <a:rPr lang="cs-CZ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CKP Nabídka aktivit střední školy pro žáky ZŠ                                      96</a:t>
            </a:r>
          </a:p>
          <a:p>
            <a:r>
              <a:rPr lang="cs-CZ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KMKo Stáže pedagogů do firem a institucí					  	  50		</a:t>
            </a:r>
          </a:p>
          <a:p>
            <a:r>
              <a:rPr lang="cs-CZ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KMKo Příklady dobré praxe a novinky z oborů působnosti KMK 			                   180</a:t>
            </a:r>
          </a:p>
          <a:p>
            <a:r>
              <a:rPr lang="cs-CZ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KMKo Databáze nabídek odborných stáží pro PP ve firmách				    1</a:t>
            </a:r>
          </a:p>
          <a:p>
            <a:r>
              <a:rPr lang="cs-CZ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KMKo Databáze odborné literatury dle oborů zaměření KMK 				  13</a:t>
            </a:r>
          </a:p>
          <a:p>
            <a:r>
              <a:rPr lang="cs-CZ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Newslettery - propagace odborné činnosti 	KMK, KCKP, CKP				150</a:t>
            </a:r>
          </a:p>
        </p:txBody>
      </p:sp>
    </p:spTree>
    <p:extLst>
      <p:ext uri="{BB962C8B-B14F-4D97-AF65-F5344CB8AC3E}">
        <p14:creationId xmlns:p14="http://schemas.microsoft.com/office/powerpoint/2010/main" val="2026506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477CCF8-8600-E1E3-A5CE-2DC29E289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1" y="263774"/>
            <a:ext cx="7852229" cy="684402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cs-CZ" sz="32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CUOK klíčové aktivity v IDZOK</a:t>
            </a:r>
            <a:endParaRPr lang="cs-CZ" sz="3200" dirty="0"/>
          </a:p>
        </p:txBody>
      </p:sp>
      <p:sp>
        <p:nvSpPr>
          <p:cNvPr id="89" name="Google Shape;89;p1"/>
          <p:cNvSpPr txBox="1">
            <a:spLocks noGrp="1"/>
          </p:cNvSpPr>
          <p:nvPr>
            <p:ph type="body" idx="1"/>
          </p:nvPr>
        </p:nvSpPr>
        <p:spPr>
          <a:xfrm>
            <a:off x="0" y="1523299"/>
            <a:ext cx="12192000" cy="4530029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flood" dir="t"/>
          </a:scene3d>
          <a:sp3d>
            <a:bevelT/>
          </a:sp3d>
        </p:spPr>
        <p:txBody>
          <a:bodyPr spcFirstLastPara="1" wrap="square" lIns="91425" tIns="45700" rIns="91425" bIns="45700" anchor="t" anchorCtr="0">
            <a:normAutofit/>
            <a:sp3d/>
          </a:bodyPr>
          <a:lstStyle/>
          <a:p>
            <a:pPr marL="360000" indent="0" algn="ctr">
              <a:spcBef>
                <a:spcPts val="600"/>
              </a:spcBef>
              <a:spcAft>
                <a:spcPts val="900"/>
              </a:spcAft>
              <a:buNone/>
              <a:tabLst>
                <a:tab pos="419100" algn="l"/>
              </a:tabLst>
            </a:pPr>
            <a:endParaRPr lang="cs-CZ" sz="800" b="1" cap="all" dirty="0">
              <a:solidFill>
                <a:srgbClr val="C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indent="0" algn="ctr">
              <a:spcBef>
                <a:spcPts val="600"/>
              </a:spcBef>
              <a:spcAft>
                <a:spcPts val="900"/>
              </a:spcAft>
              <a:buNone/>
              <a:tabLst>
                <a:tab pos="419100" algn="l"/>
              </a:tabLst>
            </a:pPr>
            <a:r>
              <a:rPr lang="cs-CZ" sz="4000" b="1" cap="all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Realizace klíčových aktivit partnerem CUOK</a:t>
            </a:r>
          </a:p>
          <a:p>
            <a:pPr marL="360000" indent="0" algn="l">
              <a:lnSpc>
                <a:spcPct val="100000"/>
              </a:lnSpc>
              <a:spcBef>
                <a:spcPts val="0"/>
              </a:spcBef>
              <a:buNone/>
              <a:tabLst>
                <a:tab pos="419100" algn="l"/>
              </a:tabLst>
            </a:pPr>
            <a:endParaRPr lang="cs-CZ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17200" lvl="1" indent="-571500">
              <a:buFont typeface="Wingdings" panose="05000000000000000000" pitchFamily="2" charset="2"/>
              <a:buChar char="q"/>
              <a:tabLst>
                <a:tab pos="419100" algn="l"/>
              </a:tabLst>
            </a:pPr>
            <a:r>
              <a:rPr lang="cs-CZ" sz="2800" cap="all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KA2.1 Kariérové poradenství  </a:t>
            </a:r>
            <a:endParaRPr lang="cs-CZ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17200" lvl="1" indent="-571500">
              <a:buFont typeface="Wingdings" panose="05000000000000000000" pitchFamily="2" charset="2"/>
              <a:buChar char="q"/>
              <a:tabLst>
                <a:tab pos="419100" algn="l"/>
              </a:tabLst>
            </a:pPr>
            <a:r>
              <a:rPr lang="cs-CZ" sz="2800" cap="all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KA2.4 Rozvoj základních kompetencí matematické a  </a:t>
            </a:r>
            <a:br>
              <a:rPr lang="cs-CZ" sz="2800" cap="all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2800" cap="all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čtenářské gramotnosti v Nematuritních oborech </a:t>
            </a:r>
            <a:br>
              <a:rPr lang="cs-CZ" sz="2800" cap="all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2800" cap="all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vzdělávání /tříleté učební obory/</a:t>
            </a:r>
            <a:endParaRPr lang="cs-CZ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17200" lvl="1" indent="-5715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q"/>
              <a:tabLst>
                <a:tab pos="419100" algn="l"/>
              </a:tabLst>
            </a:pPr>
            <a:r>
              <a:rPr lang="cs-CZ" sz="3200" b="1" cap="all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KA2.12.3 polytechnické vzdělávání a odborné vzdělávání </a:t>
            </a:r>
            <a:endParaRPr lang="cs-CZ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Obrázek 2" descr="Obsah obrázku design&#10;&#10;Popis byl vytvořen automaticky se střední mírou spolehlivosti">
            <a:extLst>
              <a:ext uri="{FF2B5EF4-FFF2-40B4-BE49-F238E27FC236}">
                <a16:creationId xmlns:a16="http://schemas.microsoft.com/office/drawing/2014/main" id="{38931CCC-BE4C-8FA6-6E3A-AE9752325B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849"/>
          <a:stretch/>
        </p:blipFill>
        <p:spPr bwMode="auto">
          <a:xfrm>
            <a:off x="8973312" y="-33401"/>
            <a:ext cx="1560575" cy="14814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Obrázek 3" descr="Obsah obrázku text, Písmo, bílé, snímek obrazovky&#10;&#10;Popis byl vytvořen automaticky">
            <a:extLst>
              <a:ext uri="{FF2B5EF4-FFF2-40B4-BE49-F238E27FC236}">
                <a16:creationId xmlns:a16="http://schemas.microsoft.com/office/drawing/2014/main" id="{BCBA101E-07F3-E192-6ABA-A2151681DC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407" y="6322223"/>
            <a:ext cx="4196443" cy="6337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5703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61255" y="437239"/>
            <a:ext cx="7151916" cy="5705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800"/>
              <a:buFont typeface="Calibri"/>
              <a:buNone/>
            </a:pPr>
            <a:r>
              <a:rPr lang="cs-CZ" sz="32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Klíčové aktivity CUOK v IDZOK</a:t>
            </a:r>
            <a:endParaRPr sz="3200" b="1" cap="none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2"/>
          <p:cNvSpPr txBox="1">
            <a:spLocks noGrp="1"/>
          </p:cNvSpPr>
          <p:nvPr>
            <p:ph type="body" idx="1"/>
          </p:nvPr>
        </p:nvSpPr>
        <p:spPr>
          <a:xfrm>
            <a:off x="0" y="1007795"/>
            <a:ext cx="12192000" cy="5522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indent="-50800">
              <a:buSzPts val="2800"/>
              <a:buNone/>
            </a:pPr>
            <a:endParaRPr lang="cs-CZ" sz="1100" b="1" cap="all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50800">
              <a:buSzPts val="2800"/>
              <a:buNone/>
            </a:pPr>
            <a:r>
              <a:rPr lang="cs-CZ" sz="3400" b="1" cap="all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KA2.12.3 polytechnické vzdělávání a odborné vzdělávání </a:t>
            </a:r>
            <a:endParaRPr lang="cs-CZ" sz="3400" b="1" dirty="0">
              <a:solidFill>
                <a:srgbClr val="00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50800">
              <a:lnSpc>
                <a:spcPct val="100000"/>
              </a:lnSpc>
              <a:buSzPts val="2800"/>
              <a:buNone/>
            </a:pPr>
            <a:r>
              <a:rPr lang="cs-CZ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 je cílem </a:t>
            </a:r>
          </a:p>
          <a:p>
            <a:pPr marL="228600" indent="-50800">
              <a:lnSpc>
                <a:spcPct val="100000"/>
              </a:lnSpc>
              <a:buSzPts val="2800"/>
              <a:buNone/>
            </a:pPr>
            <a:r>
              <a:rPr lang="cs-CZ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Cíl 1.</a:t>
            </a: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Zatraktivnění a zvýšení zájmu žáků o polytechnické obory vzdělávání prostřednictvím činností </a:t>
            </a:r>
            <a:r>
              <a:rPr lang="cs-CZ" sz="2400" b="1" u="sng" cap="all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center kolegiální podpory</a:t>
            </a:r>
            <a:r>
              <a:rPr lang="cs-CZ" sz="2400" b="1" u="sng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(CKP)</a:t>
            </a: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která byla zřízena v sídlech středních odborných škol s </a:t>
            </a:r>
            <a: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podporou regionálních partnerů/MAP, firmy, instituce/.</a:t>
            </a:r>
          </a:p>
          <a:p>
            <a:pPr marL="228600" indent="-50800">
              <a:lnSpc>
                <a:spcPct val="100000"/>
              </a:lnSpc>
              <a:buSzPts val="2800"/>
              <a:buNone/>
            </a:pPr>
            <a:r>
              <a:rPr lang="cs-CZ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……………………………………………………………………………………………………………………………………………………….…………</a:t>
            </a:r>
          </a:p>
          <a:p>
            <a:pPr marL="228600" indent="-50800">
              <a:lnSpc>
                <a:spcPct val="100000"/>
              </a:lnSpc>
              <a:buSzPts val="2800"/>
              <a:buNone/>
            </a:pPr>
            <a:r>
              <a:rPr lang="cs-CZ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Aktivity: Nabídky aktivit CKP pro žáky ZŠ - projektové dny, workshopy, soutěže, exkurze.</a:t>
            </a:r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28600" indent="-50800">
              <a:lnSpc>
                <a:spcPct val="100000"/>
              </a:lnSpc>
              <a:buSzPts val="2800"/>
              <a:buNone/>
            </a:pPr>
            <a:r>
              <a:rPr lang="cs-CZ" sz="32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ZŠ nejsou z projektu finančně podporovány, ale je vhodná spolupráce s MAP </a:t>
            </a:r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  <p:pic>
        <p:nvPicPr>
          <p:cNvPr id="2" name="Obrázek 1" descr="Obsah obrázku design&#10;&#10;Popis byl vytvořen automaticky se střední mírou spolehlivosti">
            <a:extLst>
              <a:ext uri="{FF2B5EF4-FFF2-40B4-BE49-F238E27FC236}">
                <a16:creationId xmlns:a16="http://schemas.microsoft.com/office/drawing/2014/main" id="{7CBE7BFE-D710-A0D3-50B7-90A2087F33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849"/>
          <a:stretch/>
        </p:blipFill>
        <p:spPr bwMode="auto">
          <a:xfrm>
            <a:off x="8989641" y="-743"/>
            <a:ext cx="1560575" cy="14814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Obrázek 2" descr="Obsah obrázku text, Písmo, bílé, snímek obrazovky&#10;&#10;Popis byl vytvořen automaticky">
            <a:extLst>
              <a:ext uri="{FF2B5EF4-FFF2-40B4-BE49-F238E27FC236}">
                <a16:creationId xmlns:a16="http://schemas.microsoft.com/office/drawing/2014/main" id="{E02B2278-83A2-70E2-EDFD-E6B2C601E4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407" y="6322223"/>
            <a:ext cx="4196443" cy="6337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>
            <a:spLocks noGrp="1"/>
          </p:cNvSpPr>
          <p:nvPr>
            <p:ph type="body" idx="1"/>
          </p:nvPr>
        </p:nvSpPr>
        <p:spPr>
          <a:xfrm>
            <a:off x="246743" y="1407887"/>
            <a:ext cx="11742057" cy="4800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indent="-50800">
              <a:buSzPts val="2800"/>
              <a:buNone/>
            </a:pPr>
            <a:endParaRPr lang="cs-CZ" sz="1100" b="1" cap="all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50800">
              <a:buSzPts val="2800"/>
              <a:buNone/>
            </a:pPr>
            <a:endParaRPr lang="cs-CZ" sz="1200" b="1" cap="all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  <p:pic>
        <p:nvPicPr>
          <p:cNvPr id="2" name="Obrázek 1" descr="Obsah obrázku design&#10;&#10;Popis byl vytvořen automaticky se střední mírou spolehlivosti">
            <a:extLst>
              <a:ext uri="{FF2B5EF4-FFF2-40B4-BE49-F238E27FC236}">
                <a16:creationId xmlns:a16="http://schemas.microsoft.com/office/drawing/2014/main" id="{7CBE7BFE-D710-A0D3-50B7-90A2087F33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849"/>
          <a:stretch/>
        </p:blipFill>
        <p:spPr bwMode="auto">
          <a:xfrm>
            <a:off x="8989641" y="-743"/>
            <a:ext cx="1560575" cy="14814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6" name="Tabulka 5">
            <a:extLst>
              <a:ext uri="{FF2B5EF4-FFF2-40B4-BE49-F238E27FC236}">
                <a16:creationId xmlns:a16="http://schemas.microsoft.com/office/drawing/2014/main" id="{DDE7ECF5-040D-E4D8-0BB7-1DD138DC0F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175139"/>
              </p:ext>
            </p:extLst>
          </p:nvPr>
        </p:nvGraphicFramePr>
        <p:xfrm>
          <a:off x="100245" y="1310210"/>
          <a:ext cx="11991509" cy="470168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62560">
                  <a:extLst>
                    <a:ext uri="{9D8B030D-6E8A-4147-A177-3AD203B41FA5}">
                      <a16:colId xmlns:a16="http://schemas.microsoft.com/office/drawing/2014/main" val="1461211264"/>
                    </a:ext>
                  </a:extLst>
                </a:gridCol>
                <a:gridCol w="478897">
                  <a:extLst>
                    <a:ext uri="{9D8B030D-6E8A-4147-A177-3AD203B41FA5}">
                      <a16:colId xmlns:a16="http://schemas.microsoft.com/office/drawing/2014/main" val="3154004173"/>
                    </a:ext>
                  </a:extLst>
                </a:gridCol>
                <a:gridCol w="5355651">
                  <a:extLst>
                    <a:ext uri="{9D8B030D-6E8A-4147-A177-3AD203B41FA5}">
                      <a16:colId xmlns:a16="http://schemas.microsoft.com/office/drawing/2014/main" val="2884642013"/>
                    </a:ext>
                  </a:extLst>
                </a:gridCol>
                <a:gridCol w="563588">
                  <a:extLst>
                    <a:ext uri="{9D8B030D-6E8A-4147-A177-3AD203B41FA5}">
                      <a16:colId xmlns:a16="http://schemas.microsoft.com/office/drawing/2014/main" val="3436728352"/>
                    </a:ext>
                  </a:extLst>
                </a:gridCol>
                <a:gridCol w="5430813">
                  <a:extLst>
                    <a:ext uri="{9D8B030D-6E8A-4147-A177-3AD203B41FA5}">
                      <a16:colId xmlns:a16="http://schemas.microsoft.com/office/drawing/2014/main" val="3730045507"/>
                    </a:ext>
                  </a:extLst>
                </a:gridCol>
              </a:tblGrid>
              <a:tr h="51151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1000">
                          <a:effectLst/>
                          <a:highlight>
                            <a:srgbClr val="F2F2F2"/>
                          </a:highlight>
                        </a:rPr>
                        <a:t> </a:t>
                      </a:r>
                      <a:endParaRPr lang="cs-CZ" sz="1200">
                        <a:effectLst/>
                        <a:highlight>
                          <a:srgbClr val="F2F2F2"/>
                        </a:highligh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3200" b="1" dirty="0">
                          <a:solidFill>
                            <a:srgbClr val="0066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ighlight>
                            <a:srgbClr val="F2F2F2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CENTRA KOLEGIÁLNÍ PODPORY pro spolupráci s MAP 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364867"/>
                  </a:ext>
                </a:extLst>
              </a:tr>
              <a:tr h="511510">
                <a:tc>
                  <a:txBody>
                    <a:bodyPr/>
                    <a:lstStyle/>
                    <a:p>
                      <a:pPr marL="228600" algn="ctr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1000" dirty="0">
                          <a:effectLst/>
                        </a:rPr>
                        <a:t> </a:t>
                      </a:r>
                      <a:endParaRPr lang="cs-CZ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1800" b="1" dirty="0">
                          <a:solidFill>
                            <a:srgbClr val="00666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SŠ sociální péče a služeb, Zábřeh, nám. 8. května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1800" b="1" dirty="0">
                          <a:solidFill>
                            <a:srgbClr val="00666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9.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Střední odborná škola Prostějov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79673251"/>
                  </a:ext>
                </a:extLst>
              </a:tr>
              <a:tr h="511510">
                <a:tc>
                  <a:txBody>
                    <a:bodyPr/>
                    <a:lstStyle/>
                    <a:p>
                      <a:pPr marL="228600" algn="ctr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1000" dirty="0">
                          <a:effectLst/>
                        </a:rPr>
                        <a:t> </a:t>
                      </a:r>
                      <a:endParaRPr lang="cs-CZ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1800" b="1" dirty="0">
                          <a:solidFill>
                            <a:srgbClr val="00666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Střední průmyslová škola, Jeseník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1800" b="1" dirty="0">
                          <a:solidFill>
                            <a:srgbClr val="00666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SŠ logistiky a chemie, Olomouc, U Hradiska 29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26186494"/>
                  </a:ext>
                </a:extLst>
              </a:tr>
              <a:tr h="511510">
                <a:tc>
                  <a:txBody>
                    <a:bodyPr/>
                    <a:lstStyle/>
                    <a:p>
                      <a:pPr marL="228600" algn="ctr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1000" dirty="0">
                          <a:effectLst/>
                        </a:rPr>
                        <a:t> </a:t>
                      </a:r>
                      <a:endParaRPr lang="cs-CZ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1800" b="1" dirty="0">
                          <a:solidFill>
                            <a:srgbClr val="00666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VOŠ a SPŠE, Olomouc, Božetěchova 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1800" b="1" dirty="0">
                          <a:solidFill>
                            <a:srgbClr val="00666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SŠ gastronomie, farmářství a služeb Jeseník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78304930"/>
                  </a:ext>
                </a:extLst>
              </a:tr>
              <a:tr h="511510">
                <a:tc>
                  <a:txBody>
                    <a:bodyPr/>
                    <a:lstStyle/>
                    <a:p>
                      <a:pPr marL="228600" algn="ctr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1000" dirty="0">
                          <a:effectLst/>
                        </a:rPr>
                        <a:t> </a:t>
                      </a:r>
                      <a:endParaRPr lang="cs-CZ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1800" b="1" dirty="0">
                          <a:solidFill>
                            <a:srgbClr val="00666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VOŠ a SOŠ automobilní, Zábřeh, U Dráhy 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1800" b="1" dirty="0">
                          <a:solidFill>
                            <a:srgbClr val="00666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ART ECON – Střední škola, s.r.o.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82881261"/>
                  </a:ext>
                </a:extLst>
              </a:tr>
              <a:tr h="511510">
                <a:tc>
                  <a:txBody>
                    <a:bodyPr/>
                    <a:lstStyle/>
                    <a:p>
                      <a:pPr marL="228600" algn="ctr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1000" dirty="0">
                          <a:effectLst/>
                        </a:rPr>
                        <a:t> </a:t>
                      </a:r>
                      <a:endParaRPr lang="cs-CZ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1800" b="1" dirty="0">
                          <a:solidFill>
                            <a:srgbClr val="00666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SPŠS strojnická Olomouc, 17. listopadu 49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1800" b="1" dirty="0">
                          <a:solidFill>
                            <a:srgbClr val="00666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SOŠ škola Hranice, školská právnická osoba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71827359"/>
                  </a:ext>
                </a:extLst>
              </a:tr>
              <a:tr h="511510">
                <a:tc>
                  <a:txBody>
                    <a:bodyPr/>
                    <a:lstStyle/>
                    <a:p>
                      <a:pPr marL="228600" algn="ctr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1000" dirty="0">
                          <a:effectLst/>
                        </a:rPr>
                        <a:t> </a:t>
                      </a:r>
                      <a:endParaRPr lang="cs-CZ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1800" b="1" dirty="0">
                          <a:solidFill>
                            <a:srgbClr val="00666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SŠ polytechnická, Olomouc, Rooseveltova 79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1800" b="1" dirty="0">
                          <a:solidFill>
                            <a:srgbClr val="00666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Střední průmyslová škola a SOU Uničov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59507160"/>
                  </a:ext>
                </a:extLst>
              </a:tr>
              <a:tr h="511510">
                <a:tc>
                  <a:txBody>
                    <a:bodyPr/>
                    <a:lstStyle/>
                    <a:p>
                      <a:pPr marL="228600" algn="ctr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1000">
                          <a:effectLst/>
                        </a:rPr>
                        <a:t> </a:t>
                      </a:r>
                      <a:endParaRPr lang="cs-CZ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1800" b="1" dirty="0">
                          <a:solidFill>
                            <a:srgbClr val="00666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Střední průmyslová škola Hranice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1800" b="1" dirty="0">
                          <a:solidFill>
                            <a:srgbClr val="00666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15.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Střední škola řemesel, Šumperk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071814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8600" algn="ctr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1000" dirty="0">
                          <a:effectLst/>
                        </a:rPr>
                        <a:t> </a:t>
                      </a:r>
                      <a:endParaRPr lang="cs-CZ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1800" b="1" dirty="0">
                          <a:solidFill>
                            <a:srgbClr val="00666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8.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Střední škola technických profesí, Olomouc, Kosinova 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1800" b="1" dirty="0">
                          <a:solidFill>
                            <a:srgbClr val="006666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900"/>
                        </a:spcAft>
                      </a:pPr>
                      <a:r>
                        <a:rPr lang="cs-CZ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Střední odborná škola Litovel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80901595"/>
                  </a:ext>
                </a:extLst>
              </a:tr>
            </a:tbl>
          </a:graphicData>
        </a:graphic>
      </p:graphicFrame>
      <p:pic>
        <p:nvPicPr>
          <p:cNvPr id="9" name="Obrázek 8" descr="Obsah obrázku text, Písmo, bílé, snímek obrazovky&#10;&#10;Popis byl vytvořen automaticky">
            <a:extLst>
              <a:ext uri="{FF2B5EF4-FFF2-40B4-BE49-F238E27FC236}">
                <a16:creationId xmlns:a16="http://schemas.microsoft.com/office/drawing/2014/main" id="{CFFCE7CB-E4ED-4DE4-045D-7DCC3D917A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407" y="6322223"/>
            <a:ext cx="4196443" cy="6337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265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sah obrázku design&#10;&#10;Popis byl vytvořen automaticky se střední mírou spolehlivosti">
            <a:extLst>
              <a:ext uri="{FF2B5EF4-FFF2-40B4-BE49-F238E27FC236}">
                <a16:creationId xmlns:a16="http://schemas.microsoft.com/office/drawing/2014/main" id="{47707F50-9611-8882-C344-9D48C094272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849"/>
          <a:stretch/>
        </p:blipFill>
        <p:spPr bwMode="auto">
          <a:xfrm>
            <a:off x="8971168" y="-93107"/>
            <a:ext cx="1560575" cy="14814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3" name="Tabulka 2">
            <a:extLst>
              <a:ext uri="{FF2B5EF4-FFF2-40B4-BE49-F238E27FC236}">
                <a16:creationId xmlns:a16="http://schemas.microsoft.com/office/drawing/2014/main" id="{51AFE615-5AC9-300B-3888-5150AE32F5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833843"/>
              </p:ext>
            </p:extLst>
          </p:nvPr>
        </p:nvGraphicFramePr>
        <p:xfrm>
          <a:off x="0" y="1222102"/>
          <a:ext cx="12193042" cy="5021382"/>
        </p:xfrm>
        <a:graphic>
          <a:graphicData uri="http://schemas.openxmlformats.org/drawingml/2006/table">
            <a:tbl>
              <a:tblPr firstRow="1" firstCol="1" bandRow="1">
                <a:tableStyleId>{040EE5AF-A48F-451F-90F5-5D3224391171}</a:tableStyleId>
              </a:tblPr>
              <a:tblGrid>
                <a:gridCol w="12030482">
                  <a:extLst>
                    <a:ext uri="{9D8B030D-6E8A-4147-A177-3AD203B41FA5}">
                      <a16:colId xmlns:a16="http://schemas.microsoft.com/office/drawing/2014/main" val="3666760744"/>
                    </a:ext>
                  </a:extLst>
                </a:gridCol>
                <a:gridCol w="162560">
                  <a:extLst>
                    <a:ext uri="{9D8B030D-6E8A-4147-A177-3AD203B41FA5}">
                      <a16:colId xmlns:a16="http://schemas.microsoft.com/office/drawing/2014/main" val="2408783630"/>
                    </a:ext>
                  </a:extLst>
                </a:gridCol>
              </a:tblGrid>
              <a:tr h="702133"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3200" cap="all" baseline="0" dirty="0">
                          <a:solidFill>
                            <a:srgbClr val="006666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Možné způsoby a příležitosti ke spolupráci s map</a:t>
                      </a:r>
                      <a:endParaRPr lang="cs-CZ" sz="3200" dirty="0">
                        <a:solidFill>
                          <a:srgbClr val="0066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l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cs-CZ" sz="3200" dirty="0">
                        <a:solidFill>
                          <a:srgbClr val="006666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633363"/>
                  </a:ext>
                </a:extLst>
              </a:tr>
              <a:tr h="1018689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8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 Zmapování potřeb základních škol v regionu</a:t>
                      </a:r>
                      <a:endParaRPr lang="cs-CZ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cs-CZ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2125879"/>
                  </a:ext>
                </a:extLst>
              </a:tr>
              <a:tr h="1018689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8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 Určení priorit podpory vzdělávání ZŠ z úrovně MAP v regionu</a:t>
                      </a:r>
                      <a:endParaRPr lang="cs-CZ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cs-CZ" sz="28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7808131"/>
                  </a:ext>
                </a:extLst>
              </a:tr>
              <a:tr h="1018689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8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3. Projednání možností spolupráce MAP s řediteli Základních škol</a:t>
                      </a:r>
                      <a:endParaRPr lang="cs-CZ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cs-CZ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4027285"/>
                  </a:ext>
                </a:extLst>
              </a:tr>
              <a:tr h="1263182"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8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4. Nastavit konkrétní akční plán s finanční podporou spolupráce 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cs-CZ" sz="28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  mezi MAP, ZŠ a CKP </a:t>
                      </a:r>
                      <a:endParaRPr lang="cs-CZ" sz="20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cs-CZ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65888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4524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 descr="Obsah obrázku design&#10;&#10;Popis byl vytvořen automaticky se střední mírou spolehlivosti">
            <a:extLst>
              <a:ext uri="{FF2B5EF4-FFF2-40B4-BE49-F238E27FC236}">
                <a16:creationId xmlns:a16="http://schemas.microsoft.com/office/drawing/2014/main" id="{AEC89A41-AEE8-5622-ECCE-B259AB765B9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849"/>
          <a:stretch/>
        </p:blipFill>
        <p:spPr bwMode="auto">
          <a:xfrm>
            <a:off x="8989641" y="-17072"/>
            <a:ext cx="1560575" cy="148145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Nadpis 3">
            <a:extLst>
              <a:ext uri="{FF2B5EF4-FFF2-40B4-BE49-F238E27FC236}">
                <a16:creationId xmlns:a16="http://schemas.microsoft.com/office/drawing/2014/main" id="{CE3D1136-00D1-E0A8-2D17-AA69A5924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2400" b="1" dirty="0">
                <a:solidFill>
                  <a:srgbClr val="0066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CUOK v projektu IDZOK od 1.7.2024 do 30.6.2028 </a:t>
            </a:r>
            <a:endParaRPr lang="cs-CZ" sz="2400" dirty="0"/>
          </a:p>
        </p:txBody>
      </p:sp>
      <p:pic>
        <p:nvPicPr>
          <p:cNvPr id="5" name="Obrázek 4" descr="Obsah obrázku text, Písmo, bílé, snímek obrazovky&#10;&#10;Popis byl vytvořen automaticky">
            <a:extLst>
              <a:ext uri="{FF2B5EF4-FFF2-40B4-BE49-F238E27FC236}">
                <a16:creationId xmlns:a16="http://schemas.microsoft.com/office/drawing/2014/main" id="{0C368CF9-8D7C-B623-82DD-DB56D6346A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407" y="6322223"/>
            <a:ext cx="4196443" cy="63374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ACFAE48D-415C-E675-254C-F3010B904308}"/>
              </a:ext>
            </a:extLst>
          </p:cNvPr>
          <p:cNvSpPr txBox="1"/>
          <p:nvPr/>
        </p:nvSpPr>
        <p:spPr>
          <a:xfrm>
            <a:off x="1996441" y="2217107"/>
            <a:ext cx="7643444" cy="3816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cs-CZ" sz="3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     Děkuji za pozornost a spolupráci</a:t>
            </a:r>
          </a:p>
          <a:p>
            <a:pPr algn="ctr"/>
            <a:endParaRPr lang="cs-CZ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  <a:sym typeface="Calibri"/>
            </a:endParaRPr>
          </a:p>
          <a:p>
            <a:pPr algn="ctr"/>
            <a:r>
              <a:rPr lang="cs-CZ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       PaedDr. Jiří Polášek</a:t>
            </a:r>
          </a:p>
          <a:p>
            <a:pPr algn="ctr"/>
            <a:r>
              <a:rPr lang="cs-CZ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projektový manažer partnera CUOK</a:t>
            </a:r>
          </a:p>
          <a:p>
            <a:pPr algn="ctr"/>
            <a:r>
              <a:rPr lang="cs-CZ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web: cuok.cz</a:t>
            </a:r>
          </a:p>
          <a:p>
            <a:pPr algn="ctr">
              <a:spcBef>
                <a:spcPts val="1200"/>
              </a:spcBef>
            </a:pPr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jiri.polasek@cuok.cz</a:t>
            </a:r>
            <a:endParaRPr lang="cs-CZ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  <a:sym typeface="Calibri"/>
            </a:endParaRPr>
          </a:p>
          <a:p>
            <a:pPr algn="ctr"/>
            <a:endParaRPr lang="cs-CZ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  <a:sym typeface="Calibri"/>
            </a:endParaRPr>
          </a:p>
          <a:p>
            <a:pPr algn="ctr"/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8.10.2024</a:t>
            </a:r>
            <a:endParaRPr lang="cs-CZ" sz="2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729</Words>
  <Application>Microsoft Office PowerPoint</Application>
  <PresentationFormat>Širokoúhlá obrazovka</PresentationFormat>
  <Paragraphs>105</Paragraphs>
  <Slides>8</Slides>
  <Notes>8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3" baseType="lpstr">
      <vt:lpstr>Arial</vt:lpstr>
      <vt:lpstr>Berlin Sans FB Demi</vt:lpstr>
      <vt:lpstr>Calibri</vt:lpstr>
      <vt:lpstr>Wingdings</vt:lpstr>
      <vt:lpstr>Motiv Office</vt:lpstr>
      <vt:lpstr>CUOK</vt:lpstr>
      <vt:lpstr>CUOK - kdo jsme? </vt:lpstr>
      <vt:lpstr>CUOK zapojení do aktivit projektu IDZOK</vt:lpstr>
      <vt:lpstr>CUOK klíčové aktivity v IDZOK</vt:lpstr>
      <vt:lpstr>Klíčové aktivity CUOK v IDZOK</vt:lpstr>
      <vt:lpstr>Prezentace aplikace PowerPoint</vt:lpstr>
      <vt:lpstr>Prezentace aplikace PowerPoint</vt:lpstr>
      <vt:lpstr>CUOK v projektu IDZOK od 1.7.2024 do 30.6.2028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Klimková Táňa</dc:creator>
  <cp:lastModifiedBy>Jiří Polášek</cp:lastModifiedBy>
  <cp:revision>6</cp:revision>
  <dcterms:created xsi:type="dcterms:W3CDTF">2021-01-19T15:31:23Z</dcterms:created>
  <dcterms:modified xsi:type="dcterms:W3CDTF">2024-10-07T09:16:54Z</dcterms:modified>
</cp:coreProperties>
</file>