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2"/>
  </p:notesMasterIdLst>
  <p:sldIdLst>
    <p:sldId id="273" r:id="rId2"/>
    <p:sldId id="257" r:id="rId3"/>
    <p:sldId id="259" r:id="rId4"/>
    <p:sldId id="274" r:id="rId5"/>
    <p:sldId id="275" r:id="rId6"/>
    <p:sldId id="292" r:id="rId7"/>
    <p:sldId id="291" r:id="rId8"/>
    <p:sldId id="261" r:id="rId9"/>
    <p:sldId id="29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2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40B2E-A4E6-4A6E-A07E-36C9BE33988D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282FD-4B93-4288-A401-34EF958AD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943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F1C45D-6E75-42B6-90AF-1E91DAE4A15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843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91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807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97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143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706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447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98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884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7321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6229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940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07.11.2023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85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kap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ap.cz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kcppo@seznam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3A9C56-F311-4DCB-9F46-907E8098B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565" y="2394858"/>
            <a:ext cx="8909685" cy="1672045"/>
          </a:xfrm>
        </p:spPr>
        <p:txBody>
          <a:bodyPr anchor="b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3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3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revence předčasných odchodů ze vzdělávání </a:t>
            </a:r>
            <a:br>
              <a:rPr lang="cs-CZ" sz="3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3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 Olomouckém kraji </a:t>
            </a:r>
            <a:endParaRPr lang="cs-CZ" sz="3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E878673-0381-49C5-AD48-D3F1BF61F9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132687" y="4918560"/>
            <a:ext cx="3492311" cy="1262264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3533A262-CEFB-400D-9062-F6221C635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995" y="527660"/>
            <a:ext cx="5708435" cy="1441370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6DB43646-33B7-4869-B7CA-EEE32B402F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1930249" y="4876801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17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D333CBE-B699-4E3B-9F45-C045F773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3E0B532-E7C1-485F-ACB8-249FAE3BD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4" y="770467"/>
            <a:ext cx="4205568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cs-CZ" sz="4800" b="1" kern="1200" spc="-120" baseline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</a:t>
            </a:r>
            <a:r>
              <a:rPr lang="en-US" sz="4800" b="1" kern="1200" spc="-120" baseline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za </a:t>
            </a:r>
            <a:r>
              <a:rPr lang="cs-CZ" sz="4800" b="1" kern="1200" spc="-120" baseline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pozornost</a:t>
            </a:r>
            <a:r>
              <a:rPr lang="en-US" sz="4800" b="1" kern="1200" spc="-120" baseline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A118C4-32A6-466D-8453-BA738103A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2536" y="0"/>
            <a:ext cx="673946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Obrázek 12" descr="Obsah obrázku text&#10;&#10;Popis byl vytvořen automaticky">
            <a:extLst>
              <a:ext uri="{FF2B5EF4-FFF2-40B4-BE49-F238E27FC236}">
                <a16:creationId xmlns:a16="http://schemas.microsoft.com/office/drawing/2014/main" id="{D081D5CE-F45C-4458-8CE5-C590AB2A17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050" y="770467"/>
            <a:ext cx="5708435" cy="1441370"/>
          </a:xfrm>
          <a:prstGeom prst="rect">
            <a:avLst/>
          </a:prstGeom>
        </p:spPr>
      </p:pic>
      <p:pic>
        <p:nvPicPr>
          <p:cNvPr id="15" name="Obrázek 14" descr="Obsah obrázku text&#10;&#10;Popis byl vytvořen automaticky">
            <a:extLst>
              <a:ext uri="{FF2B5EF4-FFF2-40B4-BE49-F238E27FC236}">
                <a16:creationId xmlns:a16="http://schemas.microsoft.com/office/drawing/2014/main" id="{C0DD6709-A45A-47A3-8790-6A64D8E24B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076111" y="4825269"/>
            <a:ext cx="3492311" cy="1262264"/>
          </a:xfrm>
          <a:prstGeom prst="rect">
            <a:avLst/>
          </a:prstGeom>
        </p:spPr>
      </p:pic>
      <p:pic>
        <p:nvPicPr>
          <p:cNvPr id="16" name="Obrázek 15" descr="Obsah obrázku text&#10;&#10;Popis byl vytvořen automaticky">
            <a:extLst>
              <a:ext uri="{FF2B5EF4-FFF2-40B4-BE49-F238E27FC236}">
                <a16:creationId xmlns:a16="http://schemas.microsoft.com/office/drawing/2014/main" id="{BE32AADC-0D50-4AFD-B646-0CF4521BD1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6298032" y="2979120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5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D976C13-68E6-4E25-B13E-FC3A2D3F6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E24A02E-5FD2-428E-A1E4-FDF96B0B6C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08B93E-0C39-407B-943D-71F2BAFB4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68EA79-505F-48F7-A865-F5A2A1F69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3" y="770466"/>
            <a:ext cx="9292209" cy="412326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cs-CZ" sz="9600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en-US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7E1896-2992-48D4-85AC-95AB8AB14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215466"/>
            <a:ext cx="12192000" cy="164253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Obrázek 18" descr="Obsah obrázku text, osoba, vázanka, interiér&#10;&#10;Popis byl vytvořen automaticky">
            <a:extLst>
              <a:ext uri="{FF2B5EF4-FFF2-40B4-BE49-F238E27FC236}">
                <a16:creationId xmlns:a16="http://schemas.microsoft.com/office/drawing/2014/main" id="{AB94364D-BD38-413D-9999-AD0B8DF15C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" r="5760" b="20296"/>
          <a:stretch/>
        </p:blipFill>
        <p:spPr>
          <a:xfrm>
            <a:off x="0" y="0"/>
            <a:ext cx="12192000" cy="5215466"/>
          </a:xfrm>
          <a:prstGeom prst="rect">
            <a:avLst/>
          </a:prstGeom>
        </p:spPr>
      </p:pic>
      <p:sp>
        <p:nvSpPr>
          <p:cNvPr id="20" name="Nadpis 1">
            <a:extLst>
              <a:ext uri="{FF2B5EF4-FFF2-40B4-BE49-F238E27FC236}">
                <a16:creationId xmlns:a16="http://schemas.microsoft.com/office/drawing/2014/main" id="{586BDE1E-224D-4775-8A94-860CDF2FBB5F}"/>
              </a:ext>
            </a:extLst>
          </p:cNvPr>
          <p:cNvSpPr txBox="1">
            <a:spLocks/>
          </p:cNvSpPr>
          <p:nvPr/>
        </p:nvSpPr>
        <p:spPr>
          <a:xfrm>
            <a:off x="5931091" y="1787870"/>
            <a:ext cx="6530875" cy="8732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800" b="1" spc="0" dirty="0">
                <a:ln w="1016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Dokončené vzdělání </a:t>
            </a:r>
          </a:p>
        </p:txBody>
      </p:sp>
      <p:sp>
        <p:nvSpPr>
          <p:cNvPr id="21" name="Podnadpis 2">
            <a:extLst>
              <a:ext uri="{FF2B5EF4-FFF2-40B4-BE49-F238E27FC236}">
                <a16:creationId xmlns:a16="http://schemas.microsoft.com/office/drawing/2014/main" id="{26ABFB86-D5D3-40F5-9DEE-15DC2F8B1D1A}"/>
              </a:ext>
            </a:extLst>
          </p:cNvPr>
          <p:cNvSpPr txBox="1">
            <a:spLocks/>
          </p:cNvSpPr>
          <p:nvPr/>
        </p:nvSpPr>
        <p:spPr>
          <a:xfrm>
            <a:off x="5997767" y="2888592"/>
            <a:ext cx="4545763" cy="1439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VSTUPENKA DO ŽIVOTA </a:t>
            </a:r>
          </a:p>
          <a:p>
            <a:r>
              <a:rPr lang="cs-CZ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FINANČNÍ JISTOTOU!</a:t>
            </a:r>
          </a:p>
          <a:p>
            <a:endParaRPr lang="cs-CZ" sz="1600" dirty="0">
              <a:solidFill>
                <a:srgbClr val="FFFFFF"/>
              </a:solidFill>
            </a:endParaRP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2B3D78DB-F12D-400B-BE50-C2B12F88A6A7}"/>
              </a:ext>
            </a:extLst>
          </p:cNvPr>
          <p:cNvSpPr txBox="1"/>
          <p:nvPr/>
        </p:nvSpPr>
        <p:spPr>
          <a:xfrm>
            <a:off x="603503" y="5384967"/>
            <a:ext cx="11017367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PhDr. Edita Bosáková – krajský metodik</a:t>
            </a:r>
          </a:p>
          <a:p>
            <a:pPr>
              <a:lnSpc>
                <a:spcPct val="150000"/>
              </a:lnSpc>
            </a:pPr>
            <a:r>
              <a:rPr lang="cs-CZ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Krajské centrum prevence předčasných odchodů ze vzdělávání (KCPPO)</a:t>
            </a:r>
          </a:p>
        </p:txBody>
      </p:sp>
    </p:spTree>
    <p:extLst>
      <p:ext uri="{BB962C8B-B14F-4D97-AF65-F5344CB8AC3E}">
        <p14:creationId xmlns:p14="http://schemas.microsoft.com/office/powerpoint/2010/main" val="141190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A3A9C56-F311-4DCB-9F46-907E8098B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565" y="2394858"/>
            <a:ext cx="8909685" cy="1672045"/>
          </a:xfrm>
        </p:spPr>
        <p:txBody>
          <a:bodyPr anchor="b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3200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Motivujeme, vzděláváme, hledáme účinná řešení pro to, aby žáci a studenti dokončili úspěšně svá studia.</a:t>
            </a:r>
            <a:endParaRPr lang="cs-CZ" sz="32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E878673-0381-49C5-AD48-D3F1BF61F9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132687" y="4918560"/>
            <a:ext cx="3492311" cy="1262264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3533A262-CEFB-400D-9062-F6221C635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545" y="648601"/>
            <a:ext cx="5708435" cy="1441370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6DB43646-33B7-4869-B7CA-EEE32B402F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1930249" y="4876801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18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8C0DF5-B529-9BE5-B94F-F7BDA93F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Calibri" panose="020F0502020204030204" pitchFamily="34" charset="0"/>
                <a:cs typeface="Calibri" panose="020F0502020204030204" pitchFamily="34" charset="0"/>
              </a:rPr>
              <a:t>Krajské centrum prevence předčasných odchodů ze vzdělávání (KCPPO)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1B7086-C8EC-DC1B-B79E-24F051A01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1544715"/>
            <a:ext cx="10753725" cy="4233151"/>
          </a:xfrm>
        </p:spPr>
        <p:txBody>
          <a:bodyPr>
            <a:noAutofit/>
          </a:bodyPr>
          <a:lstStyle/>
          <a:p>
            <a:pPr marL="4572" lvl="1" indent="0">
              <a:lnSpc>
                <a:spcPct val="100000"/>
              </a:lnSpc>
              <a:buNone/>
            </a:pPr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Vzniklo díky projektu RPVOK – Rovné příležitosti ve vzdělávání v Olomouckém kraji.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Projekt RPVOK končí 30.11.2023.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Po tomto datu bude KCPPO  pokračovat v redukované podobě do června 2024.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Od 07/2024 by mělo pokračovat ve spolupráci se školami inovovaným způsobem.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Bude i v budoucím období spolupracovat s Úřadem práce Olomouckého kraje, s PPP a SPC Olomouckého kraje, s NPI, Centrem APA FTK UP, a dalšími organizacemi.</a:t>
            </a:r>
          </a:p>
        </p:txBody>
      </p:sp>
    </p:spTree>
    <p:extLst>
      <p:ext uri="{BB962C8B-B14F-4D97-AF65-F5344CB8AC3E}">
        <p14:creationId xmlns:p14="http://schemas.microsoft.com/office/powerpoint/2010/main" val="4002687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11A036A-7D9A-4DB7-8925-41CD87943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99" y="1981089"/>
            <a:ext cx="5264151" cy="4438761"/>
          </a:xfrm>
        </p:spPr>
        <p:txBody>
          <a:bodyPr>
            <a:normAutofit/>
          </a:bodyPr>
          <a:lstStyle/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www.ikap.cz</a:t>
            </a:r>
            <a:endParaRPr lang="cs-CZ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záložka: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krajské-centrum-prevence-předčasných-odchodů-ze vzdělávání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Např.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: příručka, webináře, dotazníkové metody, příklady dobré i špatné praxe, motivační film ….</a:t>
            </a: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1EA4E55-9FDB-4E66-A70E-9302F942C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200025"/>
            <a:ext cx="5635626" cy="1211796"/>
          </a:xfrm>
        </p:spPr>
        <p:txBody>
          <a:bodyPr anchor="b">
            <a:normAutofit/>
          </a:bodyPr>
          <a:lstStyle/>
          <a:p>
            <a:pPr algn="ctr"/>
            <a:r>
              <a:rPr lang="cs-CZ" sz="3600" b="1" dirty="0">
                <a:latin typeface="Calibri" panose="020F0502020204030204" pitchFamily="34" charset="0"/>
                <a:cs typeface="Calibri" panose="020F0502020204030204" pitchFamily="34" charset="0"/>
              </a:rPr>
              <a:t>Metodické materiály centra nadále najdete na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F5E18A4-527E-4817-851B-7F2120A0C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00025"/>
            <a:ext cx="5081029" cy="6393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bdélník 6" descr="Internet se souvislou výplní">
            <a:extLst>
              <a:ext uri="{FF2B5EF4-FFF2-40B4-BE49-F238E27FC236}">
                <a16:creationId xmlns:a16="http://schemas.microsoft.com/office/drawing/2014/main" id="{97322EB7-5CF6-438B-B357-DB1CD16D9549}"/>
              </a:ext>
            </a:extLst>
          </p:cNvPr>
          <p:cNvSpPr/>
          <p:nvPr/>
        </p:nvSpPr>
        <p:spPr>
          <a:xfrm>
            <a:off x="3135453" y="5166786"/>
            <a:ext cx="1132523" cy="1132523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483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C0442E-F33B-9A4F-0FB7-7420B1FEC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 je Soubor doporučených opatření v oblasti prevence předčasných odchodů ze vzdělávání ?</a:t>
            </a:r>
            <a:b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cs-CZ" sz="2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003A54-6B6C-27FA-00EF-99E8AA7A0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Přehled všech současných doporučených podpůrných a metodických opatření v oblasti prevence předčasných odchodů ze vzdělávání,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cs-CZ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yl doručen všem zapojeným školám elektronickou poštou v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písemné podobě i s odkazy na centrální informační systém,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kde vám budou metodické materiály  k dispozici i po ukončení projektu RPVOK </a:t>
            </a:r>
            <a:r>
              <a:rPr lang="cs-CZ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www.ikap.cz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5600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5256000" y="189000"/>
            <a:ext cx="66236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6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OLOMOUCKÝ KRAJ</a:t>
            </a:r>
          </a:p>
          <a:p>
            <a:pPr algn="r">
              <a:lnSpc>
                <a:spcPct val="100000"/>
              </a:lnSpc>
            </a:pPr>
            <a:r>
              <a:rPr lang="cs-CZ" sz="3600" b="1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SHRNUTÍ</a:t>
            </a:r>
            <a:endParaRPr lang="cs-CZ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9357AF12-C52F-4157-BC12-446D00DCCDE8}"/>
              </a:ext>
            </a:extLst>
          </p:cNvPr>
          <p:cNvSpPr/>
          <p:nvPr/>
        </p:nvSpPr>
        <p:spPr>
          <a:xfrm>
            <a:off x="684360" y="1819091"/>
            <a:ext cx="11195280" cy="4424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58920" indent="-35784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  <a:buFont typeface="Arial"/>
              <a:buChar char="•"/>
            </a:pPr>
            <a:endParaRPr lang="cs-CZ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58920" indent="-35784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  <a:buFont typeface="Arial"/>
              <a:buChar char="•"/>
            </a:pPr>
            <a:endParaRPr lang="cs-CZ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11A6962D-2BDB-8C23-C611-F6AB12A37B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360" y="285751"/>
            <a:ext cx="4192965" cy="1095374"/>
          </a:xfrm>
          <a:prstGeom prst="rect">
            <a:avLst/>
          </a:prstGeom>
        </p:spPr>
      </p:pic>
      <p:pic>
        <p:nvPicPr>
          <p:cNvPr id="12" name="Obrázek 11" descr="Obsah obrázku Písmo, text, Grafika, logo&#10;&#10;Popis byl vytvořen automaticky">
            <a:extLst>
              <a:ext uri="{FF2B5EF4-FFF2-40B4-BE49-F238E27FC236}">
                <a16:creationId xmlns:a16="http://schemas.microsoft.com/office/drawing/2014/main" id="{47C48FE9-04B1-5A92-6FA5-801FC87481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26" y="285750"/>
            <a:ext cx="1447800" cy="1046307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AFAC953E-5BCC-D94E-0F8B-1D29BDF1DDDC}"/>
              </a:ext>
            </a:extLst>
          </p:cNvPr>
          <p:cNvSpPr txBox="1"/>
          <p:nvPr/>
        </p:nvSpPr>
        <p:spPr>
          <a:xfrm>
            <a:off x="978427" y="1803921"/>
            <a:ext cx="10779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Uchazeči o zaměstnání se základním vzděláním v Olomouckém kraji od 15 do 29 let k </a:t>
            </a:r>
            <a:r>
              <a:rPr lang="cs-CZ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15</a:t>
            </a:r>
            <a:r>
              <a:rPr lang="cs-CZ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.10.2023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ulka 4">
            <a:extLst>
              <a:ext uri="{FF2B5EF4-FFF2-40B4-BE49-F238E27FC236}">
                <a16:creationId xmlns:a16="http://schemas.microsoft.com/office/drawing/2014/main" id="{540AA35F-719C-6659-2ED8-49954491D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66745"/>
              </p:ext>
            </p:extLst>
          </p:nvPr>
        </p:nvGraphicFramePr>
        <p:xfrm>
          <a:off x="516294" y="2355334"/>
          <a:ext cx="11159411" cy="3853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9526">
                  <a:extLst>
                    <a:ext uri="{9D8B030D-6E8A-4147-A177-3AD203B41FA5}">
                      <a16:colId xmlns:a16="http://schemas.microsoft.com/office/drawing/2014/main" val="917865120"/>
                    </a:ext>
                  </a:extLst>
                </a:gridCol>
                <a:gridCol w="1110343">
                  <a:extLst>
                    <a:ext uri="{9D8B030D-6E8A-4147-A177-3AD203B41FA5}">
                      <a16:colId xmlns:a16="http://schemas.microsoft.com/office/drawing/2014/main" val="1568750047"/>
                    </a:ext>
                  </a:extLst>
                </a:gridCol>
                <a:gridCol w="1203649">
                  <a:extLst>
                    <a:ext uri="{9D8B030D-6E8A-4147-A177-3AD203B41FA5}">
                      <a16:colId xmlns:a16="http://schemas.microsoft.com/office/drawing/2014/main" val="1431405849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1323430898"/>
                    </a:ext>
                  </a:extLst>
                </a:gridCol>
                <a:gridCol w="1324947">
                  <a:extLst>
                    <a:ext uri="{9D8B030D-6E8A-4147-A177-3AD203B41FA5}">
                      <a16:colId xmlns:a16="http://schemas.microsoft.com/office/drawing/2014/main" val="2391233646"/>
                    </a:ext>
                  </a:extLst>
                </a:gridCol>
                <a:gridCol w="1212980">
                  <a:extLst>
                    <a:ext uri="{9D8B030D-6E8A-4147-A177-3AD203B41FA5}">
                      <a16:colId xmlns:a16="http://schemas.microsoft.com/office/drawing/2014/main" val="3670523023"/>
                    </a:ext>
                  </a:extLst>
                </a:gridCol>
                <a:gridCol w="1352938">
                  <a:extLst>
                    <a:ext uri="{9D8B030D-6E8A-4147-A177-3AD203B41FA5}">
                      <a16:colId xmlns:a16="http://schemas.microsoft.com/office/drawing/2014/main" val="1673070009"/>
                    </a:ext>
                  </a:extLst>
                </a:gridCol>
              </a:tblGrid>
              <a:tr h="590473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Olomoucký kraj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Jeseník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Olomouc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Přerov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Prostějov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Šumperk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CELKEM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202575"/>
                  </a:ext>
                </a:extLst>
              </a:tr>
              <a:tr h="558632">
                <a:tc>
                  <a:txBody>
                    <a:bodyPr/>
                    <a:lstStyle/>
                    <a:p>
                      <a:pPr algn="l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UoZ, z toho: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952482"/>
                  </a:ext>
                </a:extLst>
              </a:tr>
              <a:tr h="503382">
                <a:tc>
                  <a:txBody>
                    <a:bodyPr/>
                    <a:lstStyle/>
                    <a:p>
                      <a:pPr algn="l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střední vzdělání nezahájili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09516"/>
                  </a:ext>
                </a:extLst>
              </a:tr>
              <a:tr h="509496">
                <a:tc>
                  <a:txBody>
                    <a:bodyPr/>
                    <a:lstStyle/>
                    <a:p>
                      <a:pPr algn="l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střední vzdělání zahájili, ale nedokončili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865553"/>
                  </a:ext>
                </a:extLst>
              </a:tr>
              <a:tr h="509497">
                <a:tc>
                  <a:txBody>
                    <a:bodyPr/>
                    <a:lstStyle/>
                    <a:p>
                      <a:pPr algn="l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muži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125686"/>
                  </a:ext>
                </a:extLst>
              </a:tr>
              <a:tr h="542284">
                <a:tc>
                  <a:txBody>
                    <a:bodyPr/>
                    <a:lstStyle/>
                    <a:p>
                      <a:pPr algn="l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ženy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563411"/>
                  </a:ext>
                </a:extLst>
              </a:tr>
              <a:tr h="634218">
                <a:tc>
                  <a:txBody>
                    <a:bodyPr/>
                    <a:lstStyle/>
                    <a:p>
                      <a:pPr algn="l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dlouhodobá evidence na ÚP ČR</a:t>
                      </a:r>
                    </a:p>
                    <a:p>
                      <a:pPr algn="l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(&gt; 1 rok)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268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158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59FCA44-2536-4018-BE99-9CB7FBDE3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1065"/>
            <a:ext cx="12192000" cy="1286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E4AFBFD-AC08-4450-8DFD-DD86609CA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200508"/>
            <a:ext cx="10544174" cy="165819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Zaměření činnosti KCPPO v přechodném období </a:t>
            </a:r>
            <a:br>
              <a:rPr lang="cs-CZ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12/2023 – 06/2024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FB560D1-B02C-18F9-8E39-A6F79CE81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Hledání partnerských škol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Hledání nových spolupracovníků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Hledání lidí se zájmen o problematiku a o své ohrožené žáky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Vytváření a zavádění smysluplných konkrétních opatření</a:t>
            </a:r>
          </a:p>
        </p:txBody>
      </p:sp>
    </p:spTree>
    <p:extLst>
      <p:ext uri="{BB962C8B-B14F-4D97-AF65-F5344CB8AC3E}">
        <p14:creationId xmlns:p14="http://schemas.microsoft.com/office/powerpoint/2010/main" val="60770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3A9C56-F311-4DCB-9F46-907E8098B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565" y="2394858"/>
            <a:ext cx="8909685" cy="1672045"/>
          </a:xfrm>
        </p:spPr>
        <p:txBody>
          <a:bodyPr anchor="b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kcppo@seznam.cz</a:t>
            </a:r>
            <a:br>
              <a:rPr lang="cs-CZ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+420 603 560 776</a:t>
            </a: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E878673-0381-49C5-AD48-D3F1BF61F9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132687" y="4918560"/>
            <a:ext cx="3492311" cy="1262264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3533A262-CEFB-400D-9062-F6221C635F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995" y="527660"/>
            <a:ext cx="5708435" cy="1441370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6DB43646-33B7-4869-B7CA-EEE32B402F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1930249" y="4876801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404344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e">
  <a:themeElements>
    <a:clrScheme name="Metropole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TM03457491[[fn=Metropole]]</Template>
  <TotalTime>554</TotalTime>
  <Words>375</Words>
  <Application>Microsoft Office PowerPoint</Application>
  <PresentationFormat>Širokoúhlá obrazovka</PresentationFormat>
  <Paragraphs>84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Metropole</vt:lpstr>
      <vt:lpstr>Prevence předčasných odchodů ze vzdělávání  v Olomouckém kraji </vt:lpstr>
      <vt:lpstr>5</vt:lpstr>
      <vt:lpstr>Motivujeme, vzděláváme, hledáme účinná řešení pro to, aby žáci a studenti dokončili úspěšně svá studia.</vt:lpstr>
      <vt:lpstr>Krajské centrum prevence předčasných odchodů ze vzdělávání (KCPPO)</vt:lpstr>
      <vt:lpstr>Metodické materiály centra nadále najdete na </vt:lpstr>
      <vt:lpstr>Co je Soubor doporučených opatření v oblasti prevence předčasných odchodů ze vzdělávání ? </vt:lpstr>
      <vt:lpstr>Prezentace aplikace PowerPoint</vt:lpstr>
      <vt:lpstr>Zaměření činnosti KCPPO v přechodném období  12/2023 – 06/2024</vt:lpstr>
      <vt:lpstr>kcppo@seznam.cz +420 603 560 776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</dc:title>
  <dc:creator>Markéta Hýblová</dc:creator>
  <cp:lastModifiedBy>Bosakova Edita</cp:lastModifiedBy>
  <cp:revision>22</cp:revision>
  <dcterms:created xsi:type="dcterms:W3CDTF">2021-10-14T09:05:13Z</dcterms:created>
  <dcterms:modified xsi:type="dcterms:W3CDTF">2023-11-07T19:06:24Z</dcterms:modified>
</cp:coreProperties>
</file>