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412" r:id="rId2"/>
    <p:sldId id="438" r:id="rId3"/>
    <p:sldId id="448" r:id="rId4"/>
    <p:sldId id="464" r:id="rId5"/>
    <p:sldId id="461" r:id="rId6"/>
    <p:sldId id="422" r:id="rId7"/>
    <p:sldId id="449" r:id="rId8"/>
    <p:sldId id="463" r:id="rId9"/>
    <p:sldId id="462" r:id="rId10"/>
    <p:sldId id="466" r:id="rId11"/>
    <p:sldId id="469" r:id="rId12"/>
    <p:sldId id="468" r:id="rId13"/>
  </p:sldIdLst>
  <p:sldSz cx="9144000" cy="6858000" type="screen4x3"/>
  <p:notesSz cx="6877050" cy="100028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100" kern="1200">
        <a:solidFill>
          <a:srgbClr val="0066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kern="1200">
        <a:solidFill>
          <a:srgbClr val="0066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kern="1200">
        <a:solidFill>
          <a:srgbClr val="0066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kern="1200">
        <a:solidFill>
          <a:srgbClr val="0066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kern="1200">
        <a:solidFill>
          <a:srgbClr val="006600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CC0000"/>
    <a:srgbClr val="000099"/>
    <a:srgbClr val="666699"/>
    <a:srgbClr val="006600"/>
    <a:srgbClr val="0000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4" autoAdjust="0"/>
    <p:restoredTop sz="94316" autoAdjust="0"/>
  </p:normalViewPr>
  <p:slideViewPr>
    <p:cSldViewPr>
      <p:cViewPr varScale="1">
        <p:scale>
          <a:sx n="65" d="100"/>
          <a:sy n="65" d="100"/>
        </p:scale>
        <p:origin x="-154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142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500142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6A7D9DF-BFE4-4B96-AE7C-CD66FF08D62C}" type="datetimeFigureOut">
              <a:rPr lang="cs-CZ"/>
              <a:pPr>
                <a:defRPr/>
              </a:pPr>
              <a:t>22.3.2017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0055" cy="500142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95404" y="9500960"/>
            <a:ext cx="2980055" cy="500142"/>
          </a:xfrm>
          <a:prstGeom prst="rect">
            <a:avLst/>
          </a:prstGeom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8EC4879-947C-473F-BB75-9C6A714DBFF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33720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5404" y="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8213" y="750888"/>
            <a:ext cx="5000625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706" y="4751349"/>
            <a:ext cx="5501640" cy="4501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0" tIns="46145" rIns="92290" bIns="4614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1556B2-3B7C-4F4F-AFE8-A5A34D68482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95264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1556B2-3B7C-4F4F-AFE8-A5A34D68482B}" type="slidenum">
              <a:rPr lang="cs-CZ" altLang="cs-CZ" smtClean="0"/>
              <a:pPr>
                <a:defRPr/>
              </a:pPr>
              <a:t>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48146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cs-CZ" i="1" dirty="0" err="1" smtClean="0"/>
              <a:t>plan</a:t>
            </a:r>
            <a:r>
              <a:rPr lang="cs-CZ" i="1" dirty="0" smtClean="0"/>
              <a:t>-do-</a:t>
            </a:r>
            <a:r>
              <a:rPr lang="cs-CZ" i="1" dirty="0" err="1" smtClean="0"/>
              <a:t>check</a:t>
            </a:r>
            <a:r>
              <a:rPr lang="cs-CZ" i="1" dirty="0" smtClean="0"/>
              <a:t>-</a:t>
            </a:r>
            <a:r>
              <a:rPr lang="cs-CZ" i="1" dirty="0" err="1" smtClean="0"/>
              <a:t>act</a:t>
            </a:r>
            <a:r>
              <a:rPr lang="cs-CZ" dirty="0" smtClean="0"/>
              <a:t> </a:t>
            </a:r>
            <a:r>
              <a:rPr lang="cs-CZ" baseline="0" dirty="0" smtClean="0"/>
              <a:t> =&gt;</a:t>
            </a:r>
            <a:r>
              <a:rPr lang="cs-CZ" dirty="0" smtClean="0"/>
              <a:t> </a:t>
            </a:r>
            <a:r>
              <a:rPr lang="cs-CZ" i="1" dirty="0" smtClean="0"/>
              <a:t>naplánuj-proveď-ověř-jednej</a:t>
            </a:r>
            <a:r>
              <a:rPr lang="cs-CZ" dirty="0" smtClean="0"/>
              <a:t>)</a:t>
            </a:r>
            <a:endParaRPr lang="cs-CZ" altLang="cs-CZ" dirty="0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10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11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1556B2-3B7C-4F4F-AFE8-A5A34D68482B}" type="slidenum">
              <a:rPr lang="cs-CZ" altLang="cs-CZ" smtClean="0"/>
              <a:pPr>
                <a:defRPr/>
              </a:pPr>
              <a:t>12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48146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2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3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4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5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6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7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8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 txBox="1">
            <a:spLocks noGrp="1"/>
          </p:cNvSpPr>
          <p:nvPr/>
        </p:nvSpPr>
        <p:spPr bwMode="auto">
          <a:xfrm>
            <a:off x="3895404" y="9500960"/>
            <a:ext cx="2980055" cy="50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0" tIns="46145" rIns="92290" bIns="46145" anchor="b"/>
          <a:lstStyle/>
          <a:p>
            <a:pPr algn="r" eaLnBrk="1" hangingPunct="1"/>
            <a:fld id="{39AF56F0-16AF-42AA-8B2F-6B500F87AC14}" type="slidenum">
              <a:rPr lang="cs-CZ" altLang="cs-CZ" sz="1200">
                <a:solidFill>
                  <a:prstClr val="black"/>
                </a:solidFill>
              </a:rPr>
              <a:pPr algn="r" eaLnBrk="1" hangingPunct="1"/>
              <a:t>9</a:t>
            </a:fld>
            <a:endParaRPr lang="cs-CZ" altLang="cs-CZ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576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á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8B3200A-E84C-4556-B978-4B7713D2A525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34579-B807-4C80-8A4C-34D8EBF1D910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056D9109-E90A-41EF-8DFD-CFFB8EA237FE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3F9CE21F-CD4A-42A2-803C-9E8B69BB8606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6C26A5B-1277-409C-AA08-D4F528D9BFEF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2B983-F092-4798-9A71-B8FCAA9686D2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Ová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á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B172154-638B-46A4-B655-DAD85AE31DB1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79A095AE-93F6-4F9E-A1BE-05640FAB4B8D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D2D62A5-CC34-4046-9CFC-F910AD5F27F7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nice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á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1C101099-5D5A-4A01-86EF-AEF0AE2DBCA8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8969176-12DC-462C-B0AD-38A1C989C8BC}" type="slidenum">
              <a:rPr lang="cs-CZ" altLang="cs-CZ" smtClean="0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z/url?sa=i&amp;rct=j&amp;q=&amp;esrc=s&amp;source=images&amp;cd=&amp;ved=0ahUKEwists-E5-DRAhWBWRoKHeMyCIEQjRwIBw&amp;url=https://www.cez.cz/edee/content/micrositesutf/odpovednost2013/cs/bezpecnost/zasada-zlepsovani-kvality-rizeni.html&amp;psig=AFQjCNHYWA-ZPzZWH9P_oqkCxzzqBlQOLw&amp;ust=1485554000636077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petr.panicek@nuv.cz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02101" y="2240868"/>
            <a:ext cx="8229600" cy="313234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3400" dirty="0" smtClean="0"/>
          </a:p>
          <a:p>
            <a:pPr marL="0" indent="0" algn="ctr">
              <a:buFontTx/>
              <a:buNone/>
              <a:defRPr/>
            </a:pPr>
            <a:r>
              <a:rPr lang="cs-CZ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Vymezení 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polytechnického vzdělávání </a:t>
            </a:r>
            <a:endParaRPr lang="cs-CZ" sz="3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  <a:defRPr/>
            </a:pPr>
            <a:endParaRPr lang="cs-CZ" sz="3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  <a:defRPr/>
            </a:pPr>
            <a:endParaRPr lang="cs-CZ" sz="3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  <a:defRPr/>
            </a:pPr>
            <a:endParaRPr lang="cs-CZ" sz="3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endParaRPr lang="cs-CZ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  <a:defRPr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Olomouc, 22.03.2017	 			                  Mgr. Petr </a:t>
            </a:r>
            <a:r>
              <a:rPr lang="cs-CZ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Paníček</a:t>
            </a: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r">
              <a:buNone/>
              <a:defRPr/>
            </a:pPr>
            <a:r>
              <a:rPr lang="cs-CZ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garant polytechnického vzdělávání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  <a:defRPr/>
            </a:pPr>
            <a:r>
              <a:rPr lang="cs-CZ" sz="1600" dirty="0" smtClean="0"/>
              <a:t>						</a:t>
            </a:r>
            <a:endParaRPr lang="cs-CZ" sz="1600" dirty="0"/>
          </a:p>
        </p:txBody>
      </p:sp>
      <p:pic>
        <p:nvPicPr>
          <p:cNvPr id="6" name="Zástupný symbol pro obsah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201" y="5445224"/>
            <a:ext cx="5249574" cy="928329"/>
          </a:xfrm>
          <a:prstGeom prst="rect">
            <a:avLst/>
          </a:prstGeom>
        </p:spPr>
      </p:pic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146621" y="149561"/>
            <a:ext cx="892252" cy="1088112"/>
            <a:chOff x="4666" y="661"/>
            <a:chExt cx="1156" cy="141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66" y="661"/>
              <a:ext cx="1148" cy="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666" y="661"/>
              <a:ext cx="529" cy="570"/>
            </a:xfrm>
            <a:custGeom>
              <a:avLst/>
              <a:gdLst>
                <a:gd name="T0" fmla="*/ 516 w 645"/>
                <a:gd name="T1" fmla="*/ 536 h 705"/>
                <a:gd name="T2" fmla="*/ 645 w 645"/>
                <a:gd name="T3" fmla="*/ 169 h 705"/>
                <a:gd name="T4" fmla="*/ 625 w 645"/>
                <a:gd name="T5" fmla="*/ 0 h 705"/>
                <a:gd name="T6" fmla="*/ 299 w 645"/>
                <a:gd name="T7" fmla="*/ 0 h 705"/>
                <a:gd name="T8" fmla="*/ 330 w 645"/>
                <a:gd name="T9" fmla="*/ 166 h 705"/>
                <a:gd name="T10" fmla="*/ 107 w 645"/>
                <a:gd name="T11" fmla="*/ 457 h 705"/>
                <a:gd name="T12" fmla="*/ 0 w 645"/>
                <a:gd name="T13" fmla="*/ 427 h 705"/>
                <a:gd name="T14" fmla="*/ 0 w 645"/>
                <a:gd name="T15" fmla="*/ 696 h 705"/>
                <a:gd name="T16" fmla="*/ 107 w 645"/>
                <a:gd name="T17" fmla="*/ 705 h 705"/>
                <a:gd name="T18" fmla="*/ 516 w 645"/>
                <a:gd name="T19" fmla="*/ 536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" h="705">
                  <a:moveTo>
                    <a:pt x="516" y="536"/>
                  </a:moveTo>
                  <a:cubicBezTo>
                    <a:pt x="597" y="443"/>
                    <a:pt x="645" y="306"/>
                    <a:pt x="645" y="169"/>
                  </a:cubicBezTo>
                  <a:cubicBezTo>
                    <a:pt x="645" y="109"/>
                    <a:pt x="638" y="53"/>
                    <a:pt x="625" y="0"/>
                  </a:cubicBezTo>
                  <a:lnTo>
                    <a:pt x="299" y="0"/>
                  </a:lnTo>
                  <a:cubicBezTo>
                    <a:pt x="319" y="46"/>
                    <a:pt x="330" y="102"/>
                    <a:pt x="330" y="166"/>
                  </a:cubicBezTo>
                  <a:cubicBezTo>
                    <a:pt x="330" y="341"/>
                    <a:pt x="241" y="457"/>
                    <a:pt x="107" y="457"/>
                  </a:cubicBezTo>
                  <a:cubicBezTo>
                    <a:pt x="67" y="457"/>
                    <a:pt x="31" y="446"/>
                    <a:pt x="0" y="427"/>
                  </a:cubicBezTo>
                  <a:lnTo>
                    <a:pt x="0" y="696"/>
                  </a:lnTo>
                  <a:cubicBezTo>
                    <a:pt x="34" y="702"/>
                    <a:pt x="70" y="705"/>
                    <a:pt x="107" y="705"/>
                  </a:cubicBezTo>
                  <a:cubicBezTo>
                    <a:pt x="277" y="705"/>
                    <a:pt x="418" y="646"/>
                    <a:pt x="516" y="53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4666" y="661"/>
              <a:ext cx="1156" cy="1410"/>
            </a:xfrm>
            <a:custGeom>
              <a:avLst/>
              <a:gdLst>
                <a:gd name="T0" fmla="*/ 107 w 1411"/>
                <a:gd name="T1" fmla="*/ 702 h 1744"/>
                <a:gd name="T2" fmla="*/ 404 w 1411"/>
                <a:gd name="T3" fmla="*/ 1042 h 1744"/>
                <a:gd name="T4" fmla="*/ 735 w 1411"/>
                <a:gd name="T5" fmla="*/ 1042 h 1744"/>
                <a:gd name="T6" fmla="*/ 974 w 1411"/>
                <a:gd name="T7" fmla="*/ 1042 h 1744"/>
                <a:gd name="T8" fmla="*/ 1259 w 1411"/>
                <a:gd name="T9" fmla="*/ 1042 h 1744"/>
                <a:gd name="T10" fmla="*/ 1411 w 1411"/>
                <a:gd name="T11" fmla="*/ 0 h 1744"/>
                <a:gd name="T12" fmla="*/ 121 w 1411"/>
                <a:gd name="T13" fmla="*/ 1574 h 1744"/>
                <a:gd name="T14" fmla="*/ 91 w 1411"/>
                <a:gd name="T15" fmla="*/ 1641 h 1744"/>
                <a:gd name="T16" fmla="*/ 62 w 1411"/>
                <a:gd name="T17" fmla="*/ 1574 h 1744"/>
                <a:gd name="T18" fmla="*/ 80 w 1411"/>
                <a:gd name="T19" fmla="*/ 1676 h 1744"/>
                <a:gd name="T20" fmla="*/ 177 w 1411"/>
                <a:gd name="T21" fmla="*/ 1632 h 1744"/>
                <a:gd name="T22" fmla="*/ 139 w 1411"/>
                <a:gd name="T23" fmla="*/ 1518 h 1744"/>
                <a:gd name="T24" fmla="*/ 52 w 1411"/>
                <a:gd name="T25" fmla="*/ 1517 h 1744"/>
                <a:gd name="T26" fmla="*/ 57 w 1411"/>
                <a:gd name="T27" fmla="*/ 1656 h 1744"/>
                <a:gd name="T28" fmla="*/ 188 w 1411"/>
                <a:gd name="T29" fmla="*/ 1598 h 1744"/>
                <a:gd name="T30" fmla="*/ 331 w 1411"/>
                <a:gd name="T31" fmla="*/ 1672 h 1744"/>
                <a:gd name="T32" fmla="*/ 331 w 1411"/>
                <a:gd name="T33" fmla="*/ 1523 h 1744"/>
                <a:gd name="T34" fmla="*/ 311 w 1411"/>
                <a:gd name="T35" fmla="*/ 1573 h 1744"/>
                <a:gd name="T36" fmla="*/ 281 w 1411"/>
                <a:gd name="T37" fmla="*/ 1643 h 1744"/>
                <a:gd name="T38" fmla="*/ 250 w 1411"/>
                <a:gd name="T39" fmla="*/ 1573 h 1744"/>
                <a:gd name="T40" fmla="*/ 505 w 1411"/>
                <a:gd name="T41" fmla="*/ 1539 h 1744"/>
                <a:gd name="T42" fmla="*/ 389 w 1411"/>
                <a:gd name="T43" fmla="*/ 1551 h 1744"/>
                <a:gd name="T44" fmla="*/ 423 w 1411"/>
                <a:gd name="T45" fmla="*/ 1675 h 1744"/>
                <a:gd name="T46" fmla="*/ 511 w 1411"/>
                <a:gd name="T47" fmla="*/ 1678 h 1744"/>
                <a:gd name="T48" fmla="*/ 505 w 1411"/>
                <a:gd name="T49" fmla="*/ 1242 h 1744"/>
                <a:gd name="T50" fmla="*/ 488 w 1411"/>
                <a:gd name="T51" fmla="*/ 1558 h 1744"/>
                <a:gd name="T52" fmla="*/ 489 w 1411"/>
                <a:gd name="T53" fmla="*/ 1635 h 1744"/>
                <a:gd name="T54" fmla="*/ 437 w 1411"/>
                <a:gd name="T55" fmla="*/ 1597 h 1744"/>
                <a:gd name="T56" fmla="*/ 667 w 1411"/>
                <a:gd name="T57" fmla="*/ 1554 h 1744"/>
                <a:gd name="T58" fmla="*/ 696 w 1411"/>
                <a:gd name="T59" fmla="*/ 1620 h 1744"/>
                <a:gd name="T60" fmla="*/ 637 w 1411"/>
                <a:gd name="T61" fmla="*/ 1621 h 1744"/>
                <a:gd name="T62" fmla="*/ 667 w 1411"/>
                <a:gd name="T63" fmla="*/ 1554 h 1744"/>
                <a:gd name="T64" fmla="*/ 714 w 1411"/>
                <a:gd name="T65" fmla="*/ 1677 h 1744"/>
                <a:gd name="T66" fmla="*/ 752 w 1411"/>
                <a:gd name="T67" fmla="*/ 1562 h 1744"/>
                <a:gd name="T68" fmla="*/ 651 w 1411"/>
                <a:gd name="T69" fmla="*/ 1522 h 1744"/>
                <a:gd name="T70" fmla="*/ 577 w 1411"/>
                <a:gd name="T71" fmla="*/ 1744 h 1744"/>
                <a:gd name="T72" fmla="*/ 810 w 1411"/>
                <a:gd name="T73" fmla="*/ 1523 h 1744"/>
                <a:gd name="T74" fmla="*/ 810 w 1411"/>
                <a:gd name="T75" fmla="*/ 1672 h 1744"/>
                <a:gd name="T76" fmla="*/ 953 w 1411"/>
                <a:gd name="T77" fmla="*/ 1598 h 1744"/>
                <a:gd name="T78" fmla="*/ 860 w 1411"/>
                <a:gd name="T79" fmla="*/ 1551 h 1744"/>
                <a:gd name="T80" fmla="*/ 890 w 1411"/>
                <a:gd name="T81" fmla="*/ 1622 h 1744"/>
                <a:gd name="T82" fmla="*/ 829 w 1411"/>
                <a:gd name="T83" fmla="*/ 1622 h 1744"/>
                <a:gd name="T84" fmla="*/ 860 w 1411"/>
                <a:gd name="T85" fmla="*/ 1551 h 1744"/>
                <a:gd name="T86" fmla="*/ 1034 w 1411"/>
                <a:gd name="T87" fmla="*/ 1521 h 1744"/>
                <a:gd name="T88" fmla="*/ 964 w 1411"/>
                <a:gd name="T89" fmla="*/ 1678 h 1744"/>
                <a:gd name="T90" fmla="*/ 1059 w 1411"/>
                <a:gd name="T91" fmla="*/ 1559 h 1744"/>
                <a:gd name="T92" fmla="*/ 1230 w 1411"/>
                <a:gd name="T93" fmla="*/ 1594 h 1744"/>
                <a:gd name="T94" fmla="*/ 1120 w 1411"/>
                <a:gd name="T95" fmla="*/ 1515 h 1744"/>
                <a:gd name="T96" fmla="*/ 1139 w 1411"/>
                <a:gd name="T97" fmla="*/ 1547 h 1744"/>
                <a:gd name="T98" fmla="*/ 1157 w 1411"/>
                <a:gd name="T99" fmla="*/ 1576 h 1744"/>
                <a:gd name="T100" fmla="*/ 1095 w 1411"/>
                <a:gd name="T101" fmla="*/ 1674 h 1744"/>
                <a:gd name="T102" fmla="*/ 1182 w 1411"/>
                <a:gd name="T103" fmla="*/ 1678 h 1744"/>
                <a:gd name="T104" fmla="*/ 1178 w 1411"/>
                <a:gd name="T105" fmla="*/ 1605 h 1744"/>
                <a:gd name="T106" fmla="*/ 1144 w 1411"/>
                <a:gd name="T107" fmla="*/ 1646 h 1744"/>
                <a:gd name="T108" fmla="*/ 1128 w 1411"/>
                <a:gd name="T109" fmla="*/ 1614 h 1744"/>
                <a:gd name="T110" fmla="*/ 1008 w 1411"/>
                <a:gd name="T111" fmla="*/ 1411 h 1744"/>
                <a:gd name="T112" fmla="*/ 1225 w 1411"/>
                <a:gd name="T113" fmla="*/ 1411 h 1744"/>
                <a:gd name="T114" fmla="*/ 1268 w 1411"/>
                <a:gd name="T115" fmla="*/ 1285 h 1744"/>
                <a:gd name="T116" fmla="*/ 959 w 1411"/>
                <a:gd name="T117" fmla="*/ 1265 h 1744"/>
                <a:gd name="T118" fmla="*/ 1252 w 1411"/>
                <a:gd name="T119" fmla="*/ 1109 h 1744"/>
                <a:gd name="T120" fmla="*/ 1251 w 1411"/>
                <a:gd name="T121" fmla="*/ 1218 h 1744"/>
                <a:gd name="T122" fmla="*/ 299 w 1411"/>
                <a:gd name="T123" fmla="*/ 0 h 1744"/>
                <a:gd name="T124" fmla="*/ 330 w 1411"/>
                <a:gd name="T125" fmla="*/ 166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1" h="1744">
                  <a:moveTo>
                    <a:pt x="623" y="0"/>
                  </a:moveTo>
                  <a:cubicBezTo>
                    <a:pt x="636" y="52"/>
                    <a:pt x="643" y="108"/>
                    <a:pt x="643" y="169"/>
                  </a:cubicBezTo>
                  <a:cubicBezTo>
                    <a:pt x="643" y="305"/>
                    <a:pt x="595" y="441"/>
                    <a:pt x="514" y="534"/>
                  </a:cubicBezTo>
                  <a:cubicBezTo>
                    <a:pt x="417" y="643"/>
                    <a:pt x="276" y="702"/>
                    <a:pt x="107" y="702"/>
                  </a:cubicBezTo>
                  <a:cubicBezTo>
                    <a:pt x="70" y="702"/>
                    <a:pt x="34" y="699"/>
                    <a:pt x="0" y="694"/>
                  </a:cubicBezTo>
                  <a:lnTo>
                    <a:pt x="0" y="1411"/>
                  </a:lnTo>
                  <a:lnTo>
                    <a:pt x="404" y="1411"/>
                  </a:lnTo>
                  <a:lnTo>
                    <a:pt x="404" y="1042"/>
                  </a:lnTo>
                  <a:lnTo>
                    <a:pt x="505" y="1042"/>
                  </a:lnTo>
                  <a:lnTo>
                    <a:pt x="505" y="1203"/>
                  </a:lnTo>
                  <a:lnTo>
                    <a:pt x="622" y="1042"/>
                  </a:lnTo>
                  <a:lnTo>
                    <a:pt x="735" y="1042"/>
                  </a:lnTo>
                  <a:lnTo>
                    <a:pt x="596" y="1214"/>
                  </a:lnTo>
                  <a:lnTo>
                    <a:pt x="723" y="1380"/>
                  </a:lnTo>
                  <a:lnTo>
                    <a:pt x="853" y="1042"/>
                  </a:lnTo>
                  <a:lnTo>
                    <a:pt x="974" y="1042"/>
                  </a:lnTo>
                  <a:lnTo>
                    <a:pt x="1116" y="1411"/>
                  </a:lnTo>
                  <a:lnTo>
                    <a:pt x="1124" y="1411"/>
                  </a:lnTo>
                  <a:lnTo>
                    <a:pt x="1124" y="1042"/>
                  </a:lnTo>
                  <a:lnTo>
                    <a:pt x="1259" y="1042"/>
                  </a:lnTo>
                  <a:cubicBezTo>
                    <a:pt x="1294" y="1042"/>
                    <a:pt x="1323" y="1046"/>
                    <a:pt x="1346" y="1054"/>
                  </a:cubicBezTo>
                  <a:cubicBezTo>
                    <a:pt x="1369" y="1063"/>
                    <a:pt x="1386" y="1076"/>
                    <a:pt x="1398" y="1094"/>
                  </a:cubicBezTo>
                  <a:cubicBezTo>
                    <a:pt x="1404" y="1104"/>
                    <a:pt x="1409" y="1115"/>
                    <a:pt x="1411" y="1128"/>
                  </a:cubicBezTo>
                  <a:lnTo>
                    <a:pt x="1411" y="0"/>
                  </a:lnTo>
                  <a:lnTo>
                    <a:pt x="623" y="0"/>
                  </a:lnTo>
                  <a:close/>
                  <a:moveTo>
                    <a:pt x="92" y="1554"/>
                  </a:moveTo>
                  <a:cubicBezTo>
                    <a:pt x="99" y="1554"/>
                    <a:pt x="105" y="1556"/>
                    <a:pt x="109" y="1559"/>
                  </a:cubicBezTo>
                  <a:cubicBezTo>
                    <a:pt x="114" y="1562"/>
                    <a:pt x="118" y="1567"/>
                    <a:pt x="121" y="1574"/>
                  </a:cubicBezTo>
                  <a:cubicBezTo>
                    <a:pt x="124" y="1580"/>
                    <a:pt x="125" y="1587"/>
                    <a:pt x="125" y="1596"/>
                  </a:cubicBezTo>
                  <a:cubicBezTo>
                    <a:pt x="125" y="1605"/>
                    <a:pt x="124" y="1614"/>
                    <a:pt x="121" y="1620"/>
                  </a:cubicBezTo>
                  <a:cubicBezTo>
                    <a:pt x="118" y="1627"/>
                    <a:pt x="114" y="1632"/>
                    <a:pt x="109" y="1635"/>
                  </a:cubicBezTo>
                  <a:cubicBezTo>
                    <a:pt x="104" y="1639"/>
                    <a:pt x="98" y="1641"/>
                    <a:pt x="91" y="1641"/>
                  </a:cubicBezTo>
                  <a:cubicBezTo>
                    <a:pt x="84" y="1641"/>
                    <a:pt x="78" y="1639"/>
                    <a:pt x="73" y="1636"/>
                  </a:cubicBezTo>
                  <a:cubicBezTo>
                    <a:pt x="68" y="1632"/>
                    <a:pt x="64" y="1627"/>
                    <a:pt x="62" y="1621"/>
                  </a:cubicBezTo>
                  <a:cubicBezTo>
                    <a:pt x="59" y="1614"/>
                    <a:pt x="57" y="1607"/>
                    <a:pt x="57" y="1598"/>
                  </a:cubicBezTo>
                  <a:cubicBezTo>
                    <a:pt x="57" y="1588"/>
                    <a:pt x="59" y="1580"/>
                    <a:pt x="62" y="1574"/>
                  </a:cubicBezTo>
                  <a:cubicBezTo>
                    <a:pt x="65" y="1567"/>
                    <a:pt x="69" y="1563"/>
                    <a:pt x="74" y="1559"/>
                  </a:cubicBezTo>
                  <a:cubicBezTo>
                    <a:pt x="79" y="1556"/>
                    <a:pt x="85" y="1554"/>
                    <a:pt x="92" y="1554"/>
                  </a:cubicBezTo>
                  <a:close/>
                  <a:moveTo>
                    <a:pt x="57" y="1656"/>
                  </a:moveTo>
                  <a:cubicBezTo>
                    <a:pt x="64" y="1665"/>
                    <a:pt x="72" y="1671"/>
                    <a:pt x="80" y="1676"/>
                  </a:cubicBezTo>
                  <a:cubicBezTo>
                    <a:pt x="89" y="1681"/>
                    <a:pt x="99" y="1683"/>
                    <a:pt x="111" y="1683"/>
                  </a:cubicBezTo>
                  <a:cubicBezTo>
                    <a:pt x="121" y="1683"/>
                    <a:pt x="130" y="1681"/>
                    <a:pt x="139" y="1677"/>
                  </a:cubicBezTo>
                  <a:cubicBezTo>
                    <a:pt x="148" y="1673"/>
                    <a:pt x="156" y="1667"/>
                    <a:pt x="162" y="1659"/>
                  </a:cubicBezTo>
                  <a:cubicBezTo>
                    <a:pt x="168" y="1652"/>
                    <a:pt x="174" y="1643"/>
                    <a:pt x="177" y="1632"/>
                  </a:cubicBezTo>
                  <a:cubicBezTo>
                    <a:pt x="181" y="1622"/>
                    <a:pt x="183" y="1610"/>
                    <a:pt x="183" y="1597"/>
                  </a:cubicBezTo>
                  <a:cubicBezTo>
                    <a:pt x="183" y="1584"/>
                    <a:pt x="181" y="1572"/>
                    <a:pt x="177" y="1562"/>
                  </a:cubicBezTo>
                  <a:cubicBezTo>
                    <a:pt x="174" y="1551"/>
                    <a:pt x="169" y="1542"/>
                    <a:pt x="162" y="1535"/>
                  </a:cubicBezTo>
                  <a:cubicBezTo>
                    <a:pt x="156" y="1528"/>
                    <a:pt x="148" y="1522"/>
                    <a:pt x="139" y="1518"/>
                  </a:cubicBezTo>
                  <a:cubicBezTo>
                    <a:pt x="130" y="1514"/>
                    <a:pt x="121" y="1512"/>
                    <a:pt x="110" y="1512"/>
                  </a:cubicBezTo>
                  <a:cubicBezTo>
                    <a:pt x="97" y="1512"/>
                    <a:pt x="86" y="1516"/>
                    <a:pt x="76" y="1522"/>
                  </a:cubicBezTo>
                  <a:cubicBezTo>
                    <a:pt x="66" y="1528"/>
                    <a:pt x="58" y="1536"/>
                    <a:pt x="52" y="1548"/>
                  </a:cubicBezTo>
                  <a:lnTo>
                    <a:pt x="52" y="1517"/>
                  </a:lnTo>
                  <a:lnTo>
                    <a:pt x="2" y="1517"/>
                  </a:lnTo>
                  <a:lnTo>
                    <a:pt x="2" y="1744"/>
                  </a:lnTo>
                  <a:lnTo>
                    <a:pt x="57" y="1744"/>
                  </a:lnTo>
                  <a:lnTo>
                    <a:pt x="57" y="1656"/>
                  </a:lnTo>
                  <a:close/>
                  <a:moveTo>
                    <a:pt x="281" y="1512"/>
                  </a:moveTo>
                  <a:cubicBezTo>
                    <a:pt x="261" y="1512"/>
                    <a:pt x="244" y="1516"/>
                    <a:pt x="231" y="1523"/>
                  </a:cubicBezTo>
                  <a:cubicBezTo>
                    <a:pt x="217" y="1529"/>
                    <a:pt x="206" y="1539"/>
                    <a:pt x="199" y="1552"/>
                  </a:cubicBezTo>
                  <a:cubicBezTo>
                    <a:pt x="192" y="1565"/>
                    <a:pt x="188" y="1580"/>
                    <a:pt x="188" y="1598"/>
                  </a:cubicBezTo>
                  <a:cubicBezTo>
                    <a:pt x="188" y="1615"/>
                    <a:pt x="192" y="1631"/>
                    <a:pt x="199" y="1643"/>
                  </a:cubicBezTo>
                  <a:cubicBezTo>
                    <a:pt x="206" y="1656"/>
                    <a:pt x="217" y="1666"/>
                    <a:pt x="231" y="1672"/>
                  </a:cubicBezTo>
                  <a:cubicBezTo>
                    <a:pt x="244" y="1679"/>
                    <a:pt x="261" y="1682"/>
                    <a:pt x="281" y="1682"/>
                  </a:cubicBezTo>
                  <a:cubicBezTo>
                    <a:pt x="300" y="1682"/>
                    <a:pt x="317" y="1679"/>
                    <a:pt x="331" y="1672"/>
                  </a:cubicBezTo>
                  <a:cubicBezTo>
                    <a:pt x="345" y="1666"/>
                    <a:pt x="355" y="1656"/>
                    <a:pt x="363" y="1643"/>
                  </a:cubicBezTo>
                  <a:cubicBezTo>
                    <a:pt x="370" y="1631"/>
                    <a:pt x="374" y="1615"/>
                    <a:pt x="374" y="1598"/>
                  </a:cubicBezTo>
                  <a:cubicBezTo>
                    <a:pt x="374" y="1580"/>
                    <a:pt x="370" y="1565"/>
                    <a:pt x="363" y="1552"/>
                  </a:cubicBezTo>
                  <a:cubicBezTo>
                    <a:pt x="355" y="1539"/>
                    <a:pt x="345" y="1529"/>
                    <a:pt x="331" y="1523"/>
                  </a:cubicBezTo>
                  <a:cubicBezTo>
                    <a:pt x="317" y="1516"/>
                    <a:pt x="300" y="1512"/>
                    <a:pt x="281" y="1512"/>
                  </a:cubicBezTo>
                  <a:close/>
                  <a:moveTo>
                    <a:pt x="281" y="1551"/>
                  </a:moveTo>
                  <a:cubicBezTo>
                    <a:pt x="288" y="1551"/>
                    <a:pt x="294" y="1553"/>
                    <a:pt x="299" y="1557"/>
                  </a:cubicBezTo>
                  <a:cubicBezTo>
                    <a:pt x="304" y="1560"/>
                    <a:pt x="308" y="1566"/>
                    <a:pt x="311" y="1573"/>
                  </a:cubicBezTo>
                  <a:cubicBezTo>
                    <a:pt x="314" y="1579"/>
                    <a:pt x="316" y="1588"/>
                    <a:pt x="316" y="1597"/>
                  </a:cubicBezTo>
                  <a:cubicBezTo>
                    <a:pt x="316" y="1607"/>
                    <a:pt x="314" y="1615"/>
                    <a:pt x="311" y="1622"/>
                  </a:cubicBezTo>
                  <a:cubicBezTo>
                    <a:pt x="308" y="1629"/>
                    <a:pt x="304" y="1634"/>
                    <a:pt x="299" y="1638"/>
                  </a:cubicBezTo>
                  <a:cubicBezTo>
                    <a:pt x="294" y="1641"/>
                    <a:pt x="288" y="1643"/>
                    <a:pt x="281" y="1643"/>
                  </a:cubicBezTo>
                  <a:cubicBezTo>
                    <a:pt x="274" y="1643"/>
                    <a:pt x="268" y="1641"/>
                    <a:pt x="263" y="1638"/>
                  </a:cubicBezTo>
                  <a:cubicBezTo>
                    <a:pt x="257" y="1634"/>
                    <a:pt x="253" y="1629"/>
                    <a:pt x="250" y="1622"/>
                  </a:cubicBezTo>
                  <a:cubicBezTo>
                    <a:pt x="247" y="1615"/>
                    <a:pt x="245" y="1607"/>
                    <a:pt x="245" y="1597"/>
                  </a:cubicBezTo>
                  <a:cubicBezTo>
                    <a:pt x="245" y="1588"/>
                    <a:pt x="247" y="1580"/>
                    <a:pt x="250" y="1573"/>
                  </a:cubicBezTo>
                  <a:cubicBezTo>
                    <a:pt x="253" y="1566"/>
                    <a:pt x="257" y="1561"/>
                    <a:pt x="262" y="1557"/>
                  </a:cubicBezTo>
                  <a:cubicBezTo>
                    <a:pt x="268" y="1553"/>
                    <a:pt x="274" y="1551"/>
                    <a:pt x="281" y="1551"/>
                  </a:cubicBezTo>
                  <a:close/>
                  <a:moveTo>
                    <a:pt x="505" y="1411"/>
                  </a:moveTo>
                  <a:lnTo>
                    <a:pt x="505" y="1539"/>
                  </a:lnTo>
                  <a:cubicBezTo>
                    <a:pt x="499" y="1530"/>
                    <a:pt x="491" y="1523"/>
                    <a:pt x="482" y="1519"/>
                  </a:cubicBezTo>
                  <a:cubicBezTo>
                    <a:pt x="473" y="1515"/>
                    <a:pt x="463" y="1512"/>
                    <a:pt x="452" y="1512"/>
                  </a:cubicBezTo>
                  <a:cubicBezTo>
                    <a:pt x="437" y="1513"/>
                    <a:pt x="425" y="1516"/>
                    <a:pt x="414" y="1523"/>
                  </a:cubicBezTo>
                  <a:cubicBezTo>
                    <a:pt x="403" y="1529"/>
                    <a:pt x="395" y="1539"/>
                    <a:pt x="389" y="1551"/>
                  </a:cubicBezTo>
                  <a:cubicBezTo>
                    <a:pt x="383" y="1564"/>
                    <a:pt x="380" y="1578"/>
                    <a:pt x="380" y="1595"/>
                  </a:cubicBezTo>
                  <a:cubicBezTo>
                    <a:pt x="380" y="1608"/>
                    <a:pt x="382" y="1620"/>
                    <a:pt x="385" y="1631"/>
                  </a:cubicBezTo>
                  <a:cubicBezTo>
                    <a:pt x="389" y="1641"/>
                    <a:pt x="394" y="1650"/>
                    <a:pt x="400" y="1658"/>
                  </a:cubicBezTo>
                  <a:cubicBezTo>
                    <a:pt x="407" y="1665"/>
                    <a:pt x="414" y="1671"/>
                    <a:pt x="423" y="1675"/>
                  </a:cubicBezTo>
                  <a:cubicBezTo>
                    <a:pt x="432" y="1679"/>
                    <a:pt x="442" y="1681"/>
                    <a:pt x="452" y="1681"/>
                  </a:cubicBezTo>
                  <a:cubicBezTo>
                    <a:pt x="465" y="1681"/>
                    <a:pt x="476" y="1678"/>
                    <a:pt x="486" y="1672"/>
                  </a:cubicBezTo>
                  <a:cubicBezTo>
                    <a:pt x="496" y="1666"/>
                    <a:pt x="504" y="1657"/>
                    <a:pt x="511" y="1646"/>
                  </a:cubicBezTo>
                  <a:lnTo>
                    <a:pt x="511" y="1678"/>
                  </a:lnTo>
                  <a:lnTo>
                    <a:pt x="560" y="1678"/>
                  </a:lnTo>
                  <a:lnTo>
                    <a:pt x="560" y="1411"/>
                  </a:lnTo>
                  <a:lnTo>
                    <a:pt x="621" y="1411"/>
                  </a:lnTo>
                  <a:lnTo>
                    <a:pt x="505" y="1242"/>
                  </a:lnTo>
                  <a:lnTo>
                    <a:pt x="505" y="1410"/>
                  </a:lnTo>
                  <a:lnTo>
                    <a:pt x="505" y="1411"/>
                  </a:lnTo>
                  <a:close/>
                  <a:moveTo>
                    <a:pt x="469" y="1553"/>
                  </a:moveTo>
                  <a:cubicBezTo>
                    <a:pt x="476" y="1553"/>
                    <a:pt x="483" y="1555"/>
                    <a:pt x="488" y="1558"/>
                  </a:cubicBezTo>
                  <a:cubicBezTo>
                    <a:pt x="493" y="1562"/>
                    <a:pt x="497" y="1567"/>
                    <a:pt x="500" y="1573"/>
                  </a:cubicBezTo>
                  <a:cubicBezTo>
                    <a:pt x="503" y="1580"/>
                    <a:pt x="505" y="1587"/>
                    <a:pt x="505" y="1596"/>
                  </a:cubicBezTo>
                  <a:cubicBezTo>
                    <a:pt x="505" y="1606"/>
                    <a:pt x="503" y="1613"/>
                    <a:pt x="500" y="1620"/>
                  </a:cubicBezTo>
                  <a:cubicBezTo>
                    <a:pt x="498" y="1626"/>
                    <a:pt x="494" y="1631"/>
                    <a:pt x="489" y="1635"/>
                  </a:cubicBezTo>
                  <a:cubicBezTo>
                    <a:pt x="484" y="1638"/>
                    <a:pt x="477" y="1640"/>
                    <a:pt x="470" y="1640"/>
                  </a:cubicBezTo>
                  <a:cubicBezTo>
                    <a:pt x="464" y="1640"/>
                    <a:pt x="458" y="1638"/>
                    <a:pt x="453" y="1635"/>
                  </a:cubicBezTo>
                  <a:cubicBezTo>
                    <a:pt x="448" y="1631"/>
                    <a:pt x="444" y="1626"/>
                    <a:pt x="441" y="1620"/>
                  </a:cubicBezTo>
                  <a:cubicBezTo>
                    <a:pt x="438" y="1614"/>
                    <a:pt x="437" y="1606"/>
                    <a:pt x="437" y="1597"/>
                  </a:cubicBezTo>
                  <a:cubicBezTo>
                    <a:pt x="437" y="1588"/>
                    <a:pt x="438" y="1580"/>
                    <a:pt x="441" y="1574"/>
                  </a:cubicBezTo>
                  <a:cubicBezTo>
                    <a:pt x="444" y="1567"/>
                    <a:pt x="448" y="1562"/>
                    <a:pt x="453" y="1558"/>
                  </a:cubicBezTo>
                  <a:cubicBezTo>
                    <a:pt x="458" y="1555"/>
                    <a:pt x="463" y="1553"/>
                    <a:pt x="469" y="1553"/>
                  </a:cubicBezTo>
                  <a:close/>
                  <a:moveTo>
                    <a:pt x="667" y="1554"/>
                  </a:moveTo>
                  <a:cubicBezTo>
                    <a:pt x="674" y="1554"/>
                    <a:pt x="679" y="1556"/>
                    <a:pt x="684" y="1559"/>
                  </a:cubicBezTo>
                  <a:cubicBezTo>
                    <a:pt x="689" y="1563"/>
                    <a:pt x="693" y="1567"/>
                    <a:pt x="696" y="1574"/>
                  </a:cubicBezTo>
                  <a:cubicBezTo>
                    <a:pt x="699" y="1580"/>
                    <a:pt x="700" y="1587"/>
                    <a:pt x="700" y="1596"/>
                  </a:cubicBezTo>
                  <a:cubicBezTo>
                    <a:pt x="700" y="1605"/>
                    <a:pt x="699" y="1614"/>
                    <a:pt x="696" y="1620"/>
                  </a:cubicBezTo>
                  <a:cubicBezTo>
                    <a:pt x="693" y="1627"/>
                    <a:pt x="689" y="1632"/>
                    <a:pt x="684" y="1635"/>
                  </a:cubicBezTo>
                  <a:cubicBezTo>
                    <a:pt x="679" y="1639"/>
                    <a:pt x="673" y="1641"/>
                    <a:pt x="666" y="1641"/>
                  </a:cubicBezTo>
                  <a:cubicBezTo>
                    <a:pt x="659" y="1641"/>
                    <a:pt x="653" y="1639"/>
                    <a:pt x="648" y="1636"/>
                  </a:cubicBezTo>
                  <a:cubicBezTo>
                    <a:pt x="643" y="1632"/>
                    <a:pt x="639" y="1627"/>
                    <a:pt x="637" y="1621"/>
                  </a:cubicBezTo>
                  <a:cubicBezTo>
                    <a:pt x="634" y="1614"/>
                    <a:pt x="632" y="1607"/>
                    <a:pt x="632" y="1598"/>
                  </a:cubicBezTo>
                  <a:cubicBezTo>
                    <a:pt x="632" y="1588"/>
                    <a:pt x="634" y="1580"/>
                    <a:pt x="637" y="1574"/>
                  </a:cubicBezTo>
                  <a:cubicBezTo>
                    <a:pt x="639" y="1567"/>
                    <a:pt x="643" y="1563"/>
                    <a:pt x="649" y="1559"/>
                  </a:cubicBezTo>
                  <a:cubicBezTo>
                    <a:pt x="654" y="1556"/>
                    <a:pt x="660" y="1554"/>
                    <a:pt x="667" y="1554"/>
                  </a:cubicBezTo>
                  <a:close/>
                  <a:moveTo>
                    <a:pt x="632" y="1656"/>
                  </a:moveTo>
                  <a:cubicBezTo>
                    <a:pt x="639" y="1665"/>
                    <a:pt x="646" y="1671"/>
                    <a:pt x="655" y="1676"/>
                  </a:cubicBezTo>
                  <a:cubicBezTo>
                    <a:pt x="664" y="1681"/>
                    <a:pt x="674" y="1683"/>
                    <a:pt x="685" y="1683"/>
                  </a:cubicBezTo>
                  <a:cubicBezTo>
                    <a:pt x="696" y="1683"/>
                    <a:pt x="705" y="1681"/>
                    <a:pt x="714" y="1677"/>
                  </a:cubicBezTo>
                  <a:cubicBezTo>
                    <a:pt x="723" y="1673"/>
                    <a:pt x="730" y="1667"/>
                    <a:pt x="737" y="1659"/>
                  </a:cubicBezTo>
                  <a:cubicBezTo>
                    <a:pt x="743" y="1652"/>
                    <a:pt x="748" y="1643"/>
                    <a:pt x="752" y="1632"/>
                  </a:cubicBezTo>
                  <a:cubicBezTo>
                    <a:pt x="756" y="1622"/>
                    <a:pt x="757" y="1610"/>
                    <a:pt x="757" y="1597"/>
                  </a:cubicBezTo>
                  <a:cubicBezTo>
                    <a:pt x="757" y="1584"/>
                    <a:pt x="756" y="1572"/>
                    <a:pt x="752" y="1562"/>
                  </a:cubicBezTo>
                  <a:cubicBezTo>
                    <a:pt x="749" y="1551"/>
                    <a:pt x="744" y="1542"/>
                    <a:pt x="737" y="1535"/>
                  </a:cubicBezTo>
                  <a:cubicBezTo>
                    <a:pt x="731" y="1528"/>
                    <a:pt x="723" y="1522"/>
                    <a:pt x="714" y="1518"/>
                  </a:cubicBezTo>
                  <a:cubicBezTo>
                    <a:pt x="705" y="1514"/>
                    <a:pt x="696" y="1512"/>
                    <a:pt x="685" y="1512"/>
                  </a:cubicBezTo>
                  <a:cubicBezTo>
                    <a:pt x="672" y="1512"/>
                    <a:pt x="661" y="1516"/>
                    <a:pt x="651" y="1522"/>
                  </a:cubicBezTo>
                  <a:cubicBezTo>
                    <a:pt x="641" y="1528"/>
                    <a:pt x="633" y="1536"/>
                    <a:pt x="627" y="1548"/>
                  </a:cubicBezTo>
                  <a:lnTo>
                    <a:pt x="627" y="1517"/>
                  </a:lnTo>
                  <a:lnTo>
                    <a:pt x="577" y="1517"/>
                  </a:lnTo>
                  <a:lnTo>
                    <a:pt x="577" y="1744"/>
                  </a:lnTo>
                  <a:lnTo>
                    <a:pt x="632" y="1744"/>
                  </a:lnTo>
                  <a:lnTo>
                    <a:pt x="632" y="1656"/>
                  </a:lnTo>
                  <a:close/>
                  <a:moveTo>
                    <a:pt x="860" y="1512"/>
                  </a:moveTo>
                  <a:cubicBezTo>
                    <a:pt x="840" y="1512"/>
                    <a:pt x="823" y="1516"/>
                    <a:pt x="810" y="1523"/>
                  </a:cubicBezTo>
                  <a:cubicBezTo>
                    <a:pt x="796" y="1529"/>
                    <a:pt x="785" y="1539"/>
                    <a:pt x="778" y="1552"/>
                  </a:cubicBezTo>
                  <a:cubicBezTo>
                    <a:pt x="771" y="1565"/>
                    <a:pt x="767" y="1580"/>
                    <a:pt x="767" y="1598"/>
                  </a:cubicBezTo>
                  <a:cubicBezTo>
                    <a:pt x="767" y="1615"/>
                    <a:pt x="771" y="1631"/>
                    <a:pt x="778" y="1643"/>
                  </a:cubicBezTo>
                  <a:cubicBezTo>
                    <a:pt x="785" y="1656"/>
                    <a:pt x="796" y="1666"/>
                    <a:pt x="810" y="1672"/>
                  </a:cubicBezTo>
                  <a:cubicBezTo>
                    <a:pt x="824" y="1679"/>
                    <a:pt x="840" y="1682"/>
                    <a:pt x="860" y="1682"/>
                  </a:cubicBezTo>
                  <a:cubicBezTo>
                    <a:pt x="879" y="1682"/>
                    <a:pt x="896" y="1679"/>
                    <a:pt x="910" y="1672"/>
                  </a:cubicBezTo>
                  <a:cubicBezTo>
                    <a:pt x="924" y="1666"/>
                    <a:pt x="934" y="1656"/>
                    <a:pt x="942" y="1643"/>
                  </a:cubicBezTo>
                  <a:cubicBezTo>
                    <a:pt x="949" y="1631"/>
                    <a:pt x="953" y="1615"/>
                    <a:pt x="953" y="1598"/>
                  </a:cubicBezTo>
                  <a:cubicBezTo>
                    <a:pt x="953" y="1580"/>
                    <a:pt x="949" y="1565"/>
                    <a:pt x="942" y="1552"/>
                  </a:cubicBezTo>
                  <a:cubicBezTo>
                    <a:pt x="934" y="1539"/>
                    <a:pt x="924" y="1529"/>
                    <a:pt x="910" y="1523"/>
                  </a:cubicBezTo>
                  <a:cubicBezTo>
                    <a:pt x="896" y="1516"/>
                    <a:pt x="879" y="1512"/>
                    <a:pt x="860" y="1512"/>
                  </a:cubicBezTo>
                  <a:close/>
                  <a:moveTo>
                    <a:pt x="860" y="1551"/>
                  </a:moveTo>
                  <a:cubicBezTo>
                    <a:pt x="867" y="1551"/>
                    <a:pt x="873" y="1553"/>
                    <a:pt x="878" y="1557"/>
                  </a:cubicBezTo>
                  <a:cubicBezTo>
                    <a:pt x="883" y="1560"/>
                    <a:pt x="887" y="1566"/>
                    <a:pt x="890" y="1573"/>
                  </a:cubicBezTo>
                  <a:cubicBezTo>
                    <a:pt x="893" y="1579"/>
                    <a:pt x="895" y="1588"/>
                    <a:pt x="895" y="1597"/>
                  </a:cubicBezTo>
                  <a:cubicBezTo>
                    <a:pt x="895" y="1607"/>
                    <a:pt x="893" y="1615"/>
                    <a:pt x="890" y="1622"/>
                  </a:cubicBezTo>
                  <a:cubicBezTo>
                    <a:pt x="887" y="1629"/>
                    <a:pt x="883" y="1634"/>
                    <a:pt x="878" y="1638"/>
                  </a:cubicBezTo>
                  <a:cubicBezTo>
                    <a:pt x="873" y="1641"/>
                    <a:pt x="867" y="1643"/>
                    <a:pt x="860" y="1643"/>
                  </a:cubicBezTo>
                  <a:cubicBezTo>
                    <a:pt x="853" y="1643"/>
                    <a:pt x="847" y="1641"/>
                    <a:pt x="842" y="1638"/>
                  </a:cubicBezTo>
                  <a:cubicBezTo>
                    <a:pt x="836" y="1634"/>
                    <a:pt x="832" y="1629"/>
                    <a:pt x="829" y="1622"/>
                  </a:cubicBezTo>
                  <a:cubicBezTo>
                    <a:pt x="826" y="1615"/>
                    <a:pt x="825" y="1607"/>
                    <a:pt x="824" y="1597"/>
                  </a:cubicBezTo>
                  <a:cubicBezTo>
                    <a:pt x="825" y="1588"/>
                    <a:pt x="826" y="1580"/>
                    <a:pt x="829" y="1573"/>
                  </a:cubicBezTo>
                  <a:cubicBezTo>
                    <a:pt x="832" y="1566"/>
                    <a:pt x="836" y="1561"/>
                    <a:pt x="841" y="1557"/>
                  </a:cubicBezTo>
                  <a:cubicBezTo>
                    <a:pt x="847" y="1553"/>
                    <a:pt x="853" y="1551"/>
                    <a:pt x="860" y="1551"/>
                  </a:cubicBezTo>
                  <a:close/>
                  <a:moveTo>
                    <a:pt x="1079" y="1514"/>
                  </a:moveTo>
                  <a:cubicBezTo>
                    <a:pt x="1076" y="1514"/>
                    <a:pt x="1073" y="1513"/>
                    <a:pt x="1070" y="1513"/>
                  </a:cubicBezTo>
                  <a:cubicBezTo>
                    <a:pt x="1068" y="1513"/>
                    <a:pt x="1065" y="1512"/>
                    <a:pt x="1063" y="1512"/>
                  </a:cubicBezTo>
                  <a:cubicBezTo>
                    <a:pt x="1052" y="1512"/>
                    <a:pt x="1042" y="1515"/>
                    <a:pt x="1034" y="1521"/>
                  </a:cubicBezTo>
                  <a:cubicBezTo>
                    <a:pt x="1026" y="1527"/>
                    <a:pt x="1019" y="1536"/>
                    <a:pt x="1013" y="1548"/>
                  </a:cubicBezTo>
                  <a:lnTo>
                    <a:pt x="1013" y="1517"/>
                  </a:lnTo>
                  <a:lnTo>
                    <a:pt x="964" y="1517"/>
                  </a:lnTo>
                  <a:lnTo>
                    <a:pt x="964" y="1678"/>
                  </a:lnTo>
                  <a:lnTo>
                    <a:pt x="1019" y="1678"/>
                  </a:lnTo>
                  <a:lnTo>
                    <a:pt x="1019" y="1610"/>
                  </a:lnTo>
                  <a:cubicBezTo>
                    <a:pt x="1019" y="1593"/>
                    <a:pt x="1023" y="1580"/>
                    <a:pt x="1030" y="1572"/>
                  </a:cubicBezTo>
                  <a:cubicBezTo>
                    <a:pt x="1036" y="1563"/>
                    <a:pt x="1046" y="1559"/>
                    <a:pt x="1059" y="1559"/>
                  </a:cubicBezTo>
                  <a:cubicBezTo>
                    <a:pt x="1062" y="1559"/>
                    <a:pt x="1065" y="1559"/>
                    <a:pt x="1068" y="1560"/>
                  </a:cubicBezTo>
                  <a:cubicBezTo>
                    <a:pt x="1071" y="1560"/>
                    <a:pt x="1074" y="1561"/>
                    <a:pt x="1077" y="1562"/>
                  </a:cubicBezTo>
                  <a:lnTo>
                    <a:pt x="1079" y="1514"/>
                  </a:lnTo>
                  <a:close/>
                  <a:moveTo>
                    <a:pt x="1230" y="1594"/>
                  </a:moveTo>
                  <a:cubicBezTo>
                    <a:pt x="1230" y="1575"/>
                    <a:pt x="1228" y="1560"/>
                    <a:pt x="1222" y="1548"/>
                  </a:cubicBezTo>
                  <a:cubicBezTo>
                    <a:pt x="1217" y="1536"/>
                    <a:pt x="1209" y="1527"/>
                    <a:pt x="1197" y="1521"/>
                  </a:cubicBezTo>
                  <a:cubicBezTo>
                    <a:pt x="1186" y="1515"/>
                    <a:pt x="1171" y="1512"/>
                    <a:pt x="1154" y="1512"/>
                  </a:cubicBezTo>
                  <a:cubicBezTo>
                    <a:pt x="1142" y="1512"/>
                    <a:pt x="1130" y="1513"/>
                    <a:pt x="1120" y="1515"/>
                  </a:cubicBezTo>
                  <a:cubicBezTo>
                    <a:pt x="1109" y="1517"/>
                    <a:pt x="1099" y="1519"/>
                    <a:pt x="1090" y="1523"/>
                  </a:cubicBezTo>
                  <a:lnTo>
                    <a:pt x="1091" y="1560"/>
                  </a:lnTo>
                  <a:cubicBezTo>
                    <a:pt x="1100" y="1555"/>
                    <a:pt x="1109" y="1552"/>
                    <a:pt x="1117" y="1550"/>
                  </a:cubicBezTo>
                  <a:cubicBezTo>
                    <a:pt x="1125" y="1548"/>
                    <a:pt x="1132" y="1547"/>
                    <a:pt x="1139" y="1547"/>
                  </a:cubicBezTo>
                  <a:cubicBezTo>
                    <a:pt x="1152" y="1547"/>
                    <a:pt x="1161" y="1549"/>
                    <a:pt x="1168" y="1554"/>
                  </a:cubicBezTo>
                  <a:cubicBezTo>
                    <a:pt x="1175" y="1558"/>
                    <a:pt x="1178" y="1565"/>
                    <a:pt x="1178" y="1574"/>
                  </a:cubicBezTo>
                  <a:lnTo>
                    <a:pt x="1178" y="1576"/>
                  </a:lnTo>
                  <a:lnTo>
                    <a:pt x="1157" y="1576"/>
                  </a:lnTo>
                  <a:cubicBezTo>
                    <a:pt x="1127" y="1576"/>
                    <a:pt x="1106" y="1580"/>
                    <a:pt x="1091" y="1589"/>
                  </a:cubicBezTo>
                  <a:cubicBezTo>
                    <a:pt x="1077" y="1598"/>
                    <a:pt x="1070" y="1611"/>
                    <a:pt x="1070" y="1629"/>
                  </a:cubicBezTo>
                  <a:cubicBezTo>
                    <a:pt x="1070" y="1639"/>
                    <a:pt x="1072" y="1648"/>
                    <a:pt x="1077" y="1656"/>
                  </a:cubicBezTo>
                  <a:cubicBezTo>
                    <a:pt x="1081" y="1664"/>
                    <a:pt x="1087" y="1670"/>
                    <a:pt x="1095" y="1674"/>
                  </a:cubicBezTo>
                  <a:cubicBezTo>
                    <a:pt x="1103" y="1678"/>
                    <a:pt x="1113" y="1680"/>
                    <a:pt x="1124" y="1680"/>
                  </a:cubicBezTo>
                  <a:cubicBezTo>
                    <a:pt x="1137" y="1680"/>
                    <a:pt x="1148" y="1678"/>
                    <a:pt x="1157" y="1674"/>
                  </a:cubicBezTo>
                  <a:cubicBezTo>
                    <a:pt x="1166" y="1670"/>
                    <a:pt x="1174" y="1663"/>
                    <a:pt x="1181" y="1653"/>
                  </a:cubicBezTo>
                  <a:lnTo>
                    <a:pt x="1182" y="1678"/>
                  </a:lnTo>
                  <a:lnTo>
                    <a:pt x="1230" y="1678"/>
                  </a:lnTo>
                  <a:lnTo>
                    <a:pt x="1230" y="1594"/>
                  </a:lnTo>
                  <a:close/>
                  <a:moveTo>
                    <a:pt x="1169" y="1605"/>
                  </a:moveTo>
                  <a:lnTo>
                    <a:pt x="1178" y="1605"/>
                  </a:lnTo>
                  <a:lnTo>
                    <a:pt x="1178" y="1610"/>
                  </a:lnTo>
                  <a:cubicBezTo>
                    <a:pt x="1178" y="1617"/>
                    <a:pt x="1177" y="1623"/>
                    <a:pt x="1174" y="1629"/>
                  </a:cubicBezTo>
                  <a:cubicBezTo>
                    <a:pt x="1171" y="1634"/>
                    <a:pt x="1167" y="1639"/>
                    <a:pt x="1161" y="1642"/>
                  </a:cubicBezTo>
                  <a:cubicBezTo>
                    <a:pt x="1156" y="1644"/>
                    <a:pt x="1150" y="1646"/>
                    <a:pt x="1144" y="1646"/>
                  </a:cubicBezTo>
                  <a:cubicBezTo>
                    <a:pt x="1140" y="1646"/>
                    <a:pt x="1136" y="1645"/>
                    <a:pt x="1133" y="1644"/>
                  </a:cubicBezTo>
                  <a:cubicBezTo>
                    <a:pt x="1130" y="1642"/>
                    <a:pt x="1127" y="1640"/>
                    <a:pt x="1126" y="1637"/>
                  </a:cubicBezTo>
                  <a:cubicBezTo>
                    <a:pt x="1124" y="1634"/>
                    <a:pt x="1123" y="1631"/>
                    <a:pt x="1123" y="1627"/>
                  </a:cubicBezTo>
                  <a:cubicBezTo>
                    <a:pt x="1123" y="1622"/>
                    <a:pt x="1125" y="1617"/>
                    <a:pt x="1128" y="1614"/>
                  </a:cubicBezTo>
                  <a:cubicBezTo>
                    <a:pt x="1131" y="1611"/>
                    <a:pt x="1136" y="1608"/>
                    <a:pt x="1143" y="1607"/>
                  </a:cubicBezTo>
                  <a:cubicBezTo>
                    <a:pt x="1150" y="1606"/>
                    <a:pt x="1158" y="1605"/>
                    <a:pt x="1169" y="1605"/>
                  </a:cubicBezTo>
                  <a:close/>
                  <a:moveTo>
                    <a:pt x="810" y="1411"/>
                  </a:moveTo>
                  <a:lnTo>
                    <a:pt x="1008" y="1411"/>
                  </a:lnTo>
                  <a:lnTo>
                    <a:pt x="983" y="1337"/>
                  </a:lnTo>
                  <a:lnTo>
                    <a:pt x="837" y="1337"/>
                  </a:lnTo>
                  <a:lnTo>
                    <a:pt x="810" y="1411"/>
                  </a:lnTo>
                  <a:close/>
                  <a:moveTo>
                    <a:pt x="1225" y="1411"/>
                  </a:moveTo>
                  <a:lnTo>
                    <a:pt x="1411" y="1411"/>
                  </a:lnTo>
                  <a:lnTo>
                    <a:pt x="1411" y="1193"/>
                  </a:lnTo>
                  <a:cubicBezTo>
                    <a:pt x="1406" y="1218"/>
                    <a:pt x="1395" y="1238"/>
                    <a:pt x="1377" y="1253"/>
                  </a:cubicBezTo>
                  <a:cubicBezTo>
                    <a:pt x="1352" y="1275"/>
                    <a:pt x="1316" y="1285"/>
                    <a:pt x="1268" y="1285"/>
                  </a:cubicBezTo>
                  <a:lnTo>
                    <a:pt x="1225" y="1285"/>
                  </a:lnTo>
                  <a:lnTo>
                    <a:pt x="1225" y="1411"/>
                  </a:lnTo>
                  <a:close/>
                  <a:moveTo>
                    <a:pt x="911" y="1125"/>
                  </a:moveTo>
                  <a:lnTo>
                    <a:pt x="959" y="1265"/>
                  </a:lnTo>
                  <a:lnTo>
                    <a:pt x="862" y="1265"/>
                  </a:lnTo>
                  <a:lnTo>
                    <a:pt x="911" y="1125"/>
                  </a:lnTo>
                  <a:close/>
                  <a:moveTo>
                    <a:pt x="1225" y="1109"/>
                  </a:moveTo>
                  <a:lnTo>
                    <a:pt x="1252" y="1109"/>
                  </a:lnTo>
                  <a:cubicBezTo>
                    <a:pt x="1272" y="1109"/>
                    <a:pt x="1287" y="1114"/>
                    <a:pt x="1297" y="1124"/>
                  </a:cubicBezTo>
                  <a:cubicBezTo>
                    <a:pt x="1307" y="1133"/>
                    <a:pt x="1313" y="1147"/>
                    <a:pt x="1313" y="1166"/>
                  </a:cubicBezTo>
                  <a:cubicBezTo>
                    <a:pt x="1313" y="1183"/>
                    <a:pt x="1307" y="1196"/>
                    <a:pt x="1297" y="1205"/>
                  </a:cubicBezTo>
                  <a:cubicBezTo>
                    <a:pt x="1287" y="1214"/>
                    <a:pt x="1272" y="1218"/>
                    <a:pt x="1251" y="1218"/>
                  </a:cubicBezTo>
                  <a:lnTo>
                    <a:pt x="1225" y="1218"/>
                  </a:lnTo>
                  <a:lnTo>
                    <a:pt x="1225" y="1109"/>
                  </a:lnTo>
                  <a:close/>
                  <a:moveTo>
                    <a:pt x="330" y="166"/>
                  </a:moveTo>
                  <a:cubicBezTo>
                    <a:pt x="330" y="102"/>
                    <a:pt x="319" y="46"/>
                    <a:pt x="299" y="0"/>
                  </a:cubicBezTo>
                  <a:lnTo>
                    <a:pt x="0" y="0"/>
                  </a:lnTo>
                  <a:lnTo>
                    <a:pt x="0" y="427"/>
                  </a:lnTo>
                  <a:cubicBezTo>
                    <a:pt x="31" y="446"/>
                    <a:pt x="67" y="457"/>
                    <a:pt x="107" y="457"/>
                  </a:cubicBezTo>
                  <a:cubicBezTo>
                    <a:pt x="241" y="457"/>
                    <a:pt x="330" y="341"/>
                    <a:pt x="330" y="16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4997" y="1503"/>
              <a:ext cx="825" cy="299"/>
            </a:xfrm>
            <a:custGeom>
              <a:avLst/>
              <a:gdLst>
                <a:gd name="T0" fmla="*/ 0 w 1007"/>
                <a:gd name="T1" fmla="*/ 369 h 369"/>
                <a:gd name="T2" fmla="*/ 101 w 1007"/>
                <a:gd name="T3" fmla="*/ 369 h 369"/>
                <a:gd name="T4" fmla="*/ 101 w 1007"/>
                <a:gd name="T5" fmla="*/ 200 h 369"/>
                <a:gd name="T6" fmla="*/ 217 w 1007"/>
                <a:gd name="T7" fmla="*/ 369 h 369"/>
                <a:gd name="T8" fmla="*/ 406 w 1007"/>
                <a:gd name="T9" fmla="*/ 369 h 369"/>
                <a:gd name="T10" fmla="*/ 433 w 1007"/>
                <a:gd name="T11" fmla="*/ 295 h 369"/>
                <a:gd name="T12" fmla="*/ 579 w 1007"/>
                <a:gd name="T13" fmla="*/ 295 h 369"/>
                <a:gd name="T14" fmla="*/ 604 w 1007"/>
                <a:gd name="T15" fmla="*/ 369 h 369"/>
                <a:gd name="T16" fmla="*/ 712 w 1007"/>
                <a:gd name="T17" fmla="*/ 369 h 369"/>
                <a:gd name="T18" fmla="*/ 570 w 1007"/>
                <a:gd name="T19" fmla="*/ 0 h 369"/>
                <a:gd name="T20" fmla="*/ 449 w 1007"/>
                <a:gd name="T21" fmla="*/ 0 h 369"/>
                <a:gd name="T22" fmla="*/ 319 w 1007"/>
                <a:gd name="T23" fmla="*/ 338 h 369"/>
                <a:gd name="T24" fmla="*/ 192 w 1007"/>
                <a:gd name="T25" fmla="*/ 172 h 369"/>
                <a:gd name="T26" fmla="*/ 331 w 1007"/>
                <a:gd name="T27" fmla="*/ 0 h 369"/>
                <a:gd name="T28" fmla="*/ 218 w 1007"/>
                <a:gd name="T29" fmla="*/ 0 h 369"/>
                <a:gd name="T30" fmla="*/ 101 w 1007"/>
                <a:gd name="T31" fmla="*/ 161 h 369"/>
                <a:gd name="T32" fmla="*/ 101 w 1007"/>
                <a:gd name="T33" fmla="*/ 0 h 369"/>
                <a:gd name="T34" fmla="*/ 0 w 1007"/>
                <a:gd name="T35" fmla="*/ 0 h 369"/>
                <a:gd name="T36" fmla="*/ 0 w 1007"/>
                <a:gd name="T37" fmla="*/ 369 h 369"/>
                <a:gd name="T38" fmla="*/ 720 w 1007"/>
                <a:gd name="T39" fmla="*/ 369 h 369"/>
                <a:gd name="T40" fmla="*/ 821 w 1007"/>
                <a:gd name="T41" fmla="*/ 369 h 369"/>
                <a:gd name="T42" fmla="*/ 821 w 1007"/>
                <a:gd name="T43" fmla="*/ 243 h 369"/>
                <a:gd name="T44" fmla="*/ 864 w 1007"/>
                <a:gd name="T45" fmla="*/ 243 h 369"/>
                <a:gd name="T46" fmla="*/ 973 w 1007"/>
                <a:gd name="T47" fmla="*/ 211 h 369"/>
                <a:gd name="T48" fmla="*/ 1007 w 1007"/>
                <a:gd name="T49" fmla="*/ 151 h 369"/>
                <a:gd name="T50" fmla="*/ 1007 w 1007"/>
                <a:gd name="T51" fmla="*/ 86 h 369"/>
                <a:gd name="T52" fmla="*/ 994 w 1007"/>
                <a:gd name="T53" fmla="*/ 52 h 369"/>
                <a:gd name="T54" fmla="*/ 942 w 1007"/>
                <a:gd name="T55" fmla="*/ 12 h 369"/>
                <a:gd name="T56" fmla="*/ 855 w 1007"/>
                <a:gd name="T57" fmla="*/ 0 h 369"/>
                <a:gd name="T58" fmla="*/ 720 w 1007"/>
                <a:gd name="T59" fmla="*/ 0 h 369"/>
                <a:gd name="T60" fmla="*/ 720 w 1007"/>
                <a:gd name="T61" fmla="*/ 369 h 369"/>
                <a:gd name="T62" fmla="*/ 507 w 1007"/>
                <a:gd name="T63" fmla="*/ 83 h 369"/>
                <a:gd name="T64" fmla="*/ 555 w 1007"/>
                <a:gd name="T65" fmla="*/ 223 h 369"/>
                <a:gd name="T66" fmla="*/ 458 w 1007"/>
                <a:gd name="T67" fmla="*/ 223 h 369"/>
                <a:gd name="T68" fmla="*/ 507 w 1007"/>
                <a:gd name="T69" fmla="*/ 83 h 369"/>
                <a:gd name="T70" fmla="*/ 821 w 1007"/>
                <a:gd name="T71" fmla="*/ 67 h 369"/>
                <a:gd name="T72" fmla="*/ 848 w 1007"/>
                <a:gd name="T73" fmla="*/ 67 h 369"/>
                <a:gd name="T74" fmla="*/ 893 w 1007"/>
                <a:gd name="T75" fmla="*/ 82 h 369"/>
                <a:gd name="T76" fmla="*/ 909 w 1007"/>
                <a:gd name="T77" fmla="*/ 124 h 369"/>
                <a:gd name="T78" fmla="*/ 893 w 1007"/>
                <a:gd name="T79" fmla="*/ 163 h 369"/>
                <a:gd name="T80" fmla="*/ 847 w 1007"/>
                <a:gd name="T81" fmla="*/ 176 h 369"/>
                <a:gd name="T82" fmla="*/ 821 w 1007"/>
                <a:gd name="T83" fmla="*/ 176 h 369"/>
                <a:gd name="T84" fmla="*/ 821 w 1007"/>
                <a:gd name="T85" fmla="*/ 6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7" h="369">
                  <a:moveTo>
                    <a:pt x="0" y="369"/>
                  </a:moveTo>
                  <a:lnTo>
                    <a:pt x="101" y="369"/>
                  </a:lnTo>
                  <a:lnTo>
                    <a:pt x="101" y="200"/>
                  </a:lnTo>
                  <a:lnTo>
                    <a:pt x="217" y="369"/>
                  </a:lnTo>
                  <a:lnTo>
                    <a:pt x="406" y="369"/>
                  </a:lnTo>
                  <a:lnTo>
                    <a:pt x="433" y="295"/>
                  </a:lnTo>
                  <a:lnTo>
                    <a:pt x="579" y="295"/>
                  </a:lnTo>
                  <a:lnTo>
                    <a:pt x="604" y="369"/>
                  </a:lnTo>
                  <a:lnTo>
                    <a:pt x="712" y="369"/>
                  </a:lnTo>
                  <a:lnTo>
                    <a:pt x="570" y="0"/>
                  </a:lnTo>
                  <a:lnTo>
                    <a:pt x="449" y="0"/>
                  </a:lnTo>
                  <a:lnTo>
                    <a:pt x="319" y="338"/>
                  </a:lnTo>
                  <a:lnTo>
                    <a:pt x="192" y="172"/>
                  </a:lnTo>
                  <a:lnTo>
                    <a:pt x="331" y="0"/>
                  </a:lnTo>
                  <a:lnTo>
                    <a:pt x="218" y="0"/>
                  </a:lnTo>
                  <a:lnTo>
                    <a:pt x="101" y="161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369"/>
                  </a:lnTo>
                  <a:close/>
                  <a:moveTo>
                    <a:pt x="720" y="369"/>
                  </a:moveTo>
                  <a:lnTo>
                    <a:pt x="821" y="369"/>
                  </a:lnTo>
                  <a:lnTo>
                    <a:pt x="821" y="243"/>
                  </a:lnTo>
                  <a:lnTo>
                    <a:pt x="864" y="243"/>
                  </a:lnTo>
                  <a:cubicBezTo>
                    <a:pt x="912" y="243"/>
                    <a:pt x="948" y="233"/>
                    <a:pt x="973" y="211"/>
                  </a:cubicBezTo>
                  <a:cubicBezTo>
                    <a:pt x="991" y="196"/>
                    <a:pt x="1002" y="176"/>
                    <a:pt x="1007" y="151"/>
                  </a:cubicBezTo>
                  <a:lnTo>
                    <a:pt x="1007" y="86"/>
                  </a:lnTo>
                  <a:cubicBezTo>
                    <a:pt x="1005" y="73"/>
                    <a:pt x="1000" y="62"/>
                    <a:pt x="994" y="52"/>
                  </a:cubicBezTo>
                  <a:cubicBezTo>
                    <a:pt x="982" y="34"/>
                    <a:pt x="965" y="21"/>
                    <a:pt x="942" y="12"/>
                  </a:cubicBezTo>
                  <a:cubicBezTo>
                    <a:pt x="919" y="4"/>
                    <a:pt x="890" y="0"/>
                    <a:pt x="855" y="0"/>
                  </a:cubicBezTo>
                  <a:lnTo>
                    <a:pt x="720" y="0"/>
                  </a:lnTo>
                  <a:lnTo>
                    <a:pt x="720" y="369"/>
                  </a:lnTo>
                  <a:close/>
                  <a:moveTo>
                    <a:pt x="507" y="83"/>
                  </a:moveTo>
                  <a:lnTo>
                    <a:pt x="555" y="223"/>
                  </a:lnTo>
                  <a:lnTo>
                    <a:pt x="458" y="223"/>
                  </a:lnTo>
                  <a:lnTo>
                    <a:pt x="507" y="83"/>
                  </a:lnTo>
                  <a:close/>
                  <a:moveTo>
                    <a:pt x="821" y="67"/>
                  </a:moveTo>
                  <a:lnTo>
                    <a:pt x="848" y="67"/>
                  </a:lnTo>
                  <a:cubicBezTo>
                    <a:pt x="868" y="67"/>
                    <a:pt x="883" y="72"/>
                    <a:pt x="893" y="82"/>
                  </a:cubicBezTo>
                  <a:cubicBezTo>
                    <a:pt x="903" y="91"/>
                    <a:pt x="909" y="105"/>
                    <a:pt x="909" y="124"/>
                  </a:cubicBezTo>
                  <a:cubicBezTo>
                    <a:pt x="909" y="141"/>
                    <a:pt x="903" y="154"/>
                    <a:pt x="893" y="163"/>
                  </a:cubicBezTo>
                  <a:cubicBezTo>
                    <a:pt x="883" y="172"/>
                    <a:pt x="868" y="176"/>
                    <a:pt x="847" y="176"/>
                  </a:cubicBezTo>
                  <a:lnTo>
                    <a:pt x="821" y="176"/>
                  </a:lnTo>
                  <a:lnTo>
                    <a:pt x="821" y="67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pic>
        <p:nvPicPr>
          <p:cNvPr id="13" name="Obrázek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54693"/>
            <a:ext cx="3378687" cy="225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65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10</a:t>
            </a:fld>
            <a:endParaRPr lang="cs-CZ" altLang="cs-CZ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P</a:t>
            </a:r>
            <a:r>
              <a:rPr lang="cs-CZ" altLang="cs-CZ" sz="2200" b="1" dirty="0" smtClean="0">
                <a:solidFill>
                  <a:srgbClr val="666699"/>
                </a:solidFill>
              </a:rPr>
              <a:t>olytechnického vzdělávání při tvorbě ŠAP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59532" y="1628800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 smtClean="0">
                <a:solidFill>
                  <a:schemeClr val="tx1"/>
                </a:solidFill>
              </a:rPr>
              <a:t>Každá úroveň polytechnického vzdělávání v metodice ŠAP obsahuje obecné cíle, po jejichž splnění by škola mohla postoupit do další úrovně.</a:t>
            </a:r>
          </a:p>
          <a:p>
            <a:endParaRPr lang="cs-CZ" sz="1600" dirty="0" smtClean="0">
              <a:solidFill>
                <a:schemeClr val="tx1"/>
              </a:solidFill>
            </a:endParaRPr>
          </a:p>
          <a:p>
            <a:r>
              <a:rPr lang="cs-CZ" sz="1600" dirty="0" smtClean="0">
                <a:solidFill>
                  <a:schemeClr val="tx1"/>
                </a:solidFill>
              </a:rPr>
              <a:t>Každá úroveň polytechnického vzdělávání v metodice ŠAP obsahuje konkrétní cíle v oblastech: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Informovanost žáků (rodičů) – medializace polytechnického vzdělávání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Zkvalitnění materiálně technického vybavení pro polytechnické vzdělávání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Vzdělávání pedagogů v oblasti polytechnického vzdělávání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Zkvalitnění/inovace ŠVP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 smtClean="0">
                <a:solidFill>
                  <a:schemeClr val="tx1"/>
                </a:solidFill>
              </a:rPr>
              <a:t>Nastavení aktivit a nástrojů pro rozvoj oblasti</a:t>
            </a:r>
          </a:p>
          <a:p>
            <a:pPr marL="273050"/>
            <a:r>
              <a:rPr lang="cs-CZ" sz="1600" dirty="0" smtClean="0">
                <a:solidFill>
                  <a:schemeClr val="tx1"/>
                </a:solidFill>
              </a:rPr>
              <a:t>polytechnického vzdělávání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/>
              </a:solidFill>
            </a:endParaRPr>
          </a:p>
          <a:p>
            <a:r>
              <a:rPr lang="cs-CZ" sz="1600" dirty="0" smtClean="0">
                <a:solidFill>
                  <a:schemeClr val="tx1"/>
                </a:solidFill>
              </a:rPr>
              <a:t>Každý konkrétní cíl vyžaduje kritéria hodnocení </a:t>
            </a:r>
          </a:p>
          <a:p>
            <a:r>
              <a:rPr lang="cs-CZ" sz="1600" dirty="0" smtClean="0">
                <a:solidFill>
                  <a:schemeClr val="tx1"/>
                </a:solidFill>
              </a:rPr>
              <a:t>a obsahuje úkoly 1-4, ty odpovídají </a:t>
            </a:r>
            <a:r>
              <a:rPr lang="cs-CZ" sz="1600" dirty="0" err="1" smtClean="0">
                <a:solidFill>
                  <a:schemeClr val="tx1"/>
                </a:solidFill>
              </a:rPr>
              <a:t>Demingově</a:t>
            </a:r>
            <a:r>
              <a:rPr lang="cs-CZ" sz="1600" dirty="0" smtClean="0">
                <a:solidFill>
                  <a:schemeClr val="tx1"/>
                </a:solidFill>
              </a:rPr>
              <a:t> </a:t>
            </a:r>
          </a:p>
          <a:p>
            <a:r>
              <a:rPr lang="cs-CZ" sz="1600" dirty="0" smtClean="0">
                <a:solidFill>
                  <a:schemeClr val="tx1"/>
                </a:solidFill>
              </a:rPr>
              <a:t>cyklu neustálého zlepšování. /P-D-C-A/.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/>
              </a:solidFill>
            </a:endParaRPr>
          </a:p>
          <a:p>
            <a:endParaRPr lang="cs-CZ" sz="1600" dirty="0">
              <a:solidFill>
                <a:schemeClr val="tx1"/>
              </a:solidFill>
            </a:endParaRPr>
          </a:p>
          <a:p>
            <a:endParaRPr lang="cs-CZ" sz="1600" dirty="0"/>
          </a:p>
        </p:txBody>
      </p:sp>
      <p:pic>
        <p:nvPicPr>
          <p:cNvPr id="2052" name="Picture 4" descr="Výsledek obrázku pro demingův cyklu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060" y="3782327"/>
            <a:ext cx="3600400" cy="250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21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11</a:t>
            </a:fld>
            <a:endParaRPr lang="cs-CZ" altLang="cs-CZ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P</a:t>
            </a:r>
            <a:r>
              <a:rPr lang="cs-CZ" altLang="cs-CZ" sz="2200" b="1" dirty="0" smtClean="0">
                <a:solidFill>
                  <a:srgbClr val="666699"/>
                </a:solidFill>
              </a:rPr>
              <a:t>olytechnického vzdělávání při tvorbě ŠAP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59532" y="1628800"/>
            <a:ext cx="8244916" cy="5609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 dirty="0" smtClean="0">
                <a:solidFill>
                  <a:schemeClr val="tx1"/>
                </a:solidFill>
              </a:rPr>
              <a:t>Několik otázek k tvorbě ŠAP v oblasti PTV:</a:t>
            </a:r>
          </a:p>
          <a:p>
            <a:endParaRPr lang="cs-CZ" sz="1600" dirty="0" smtClean="0">
              <a:solidFill>
                <a:schemeClr val="tx1"/>
              </a:solidFill>
            </a:endParaRPr>
          </a:p>
          <a:p>
            <a:pPr marL="273050" lvl="1">
              <a:lnSpc>
                <a:spcPts val="2100"/>
              </a:lnSpc>
            </a:pPr>
            <a:r>
              <a:rPr lang="cs-CZ" sz="1600" dirty="0">
                <a:solidFill>
                  <a:schemeClr val="tx1"/>
                </a:solidFill>
              </a:rPr>
              <a:t>Budete dále rozšiřovat PTV? </a:t>
            </a:r>
            <a:endParaRPr lang="cs-CZ" sz="1600" dirty="0" smtClean="0">
              <a:solidFill>
                <a:schemeClr val="tx1"/>
              </a:solidFill>
            </a:endParaRPr>
          </a:p>
          <a:p>
            <a:pPr marL="273050" lvl="1">
              <a:lnSpc>
                <a:spcPts val="2100"/>
              </a:lnSpc>
            </a:pPr>
            <a:r>
              <a:rPr lang="cs-CZ" sz="1600" dirty="0" smtClean="0">
                <a:solidFill>
                  <a:schemeClr val="tx1"/>
                </a:solidFill>
              </a:rPr>
              <a:t>V</a:t>
            </a:r>
            <a:r>
              <a:rPr lang="cs-CZ" sz="1600" dirty="0">
                <a:solidFill>
                  <a:schemeClr val="tx1"/>
                </a:solidFill>
              </a:rPr>
              <a:t> jaké konkrétní oblasti - v jakých oborech, předmětech</a:t>
            </a:r>
            <a:r>
              <a:rPr lang="cs-CZ" sz="1600" dirty="0" smtClean="0">
                <a:solidFill>
                  <a:schemeClr val="tx1"/>
                </a:solidFill>
              </a:rPr>
              <a:t>?</a:t>
            </a:r>
          </a:p>
          <a:p>
            <a:pPr marL="273050" lvl="1">
              <a:lnSpc>
                <a:spcPts val="2100"/>
              </a:lnSpc>
            </a:pPr>
            <a:r>
              <a:rPr lang="cs-CZ" sz="1600" dirty="0" smtClean="0">
                <a:solidFill>
                  <a:schemeClr val="tx1"/>
                </a:solidFill>
              </a:rPr>
              <a:t>Jaký </a:t>
            </a:r>
            <a:r>
              <a:rPr lang="cs-CZ" sz="1600" dirty="0">
                <a:solidFill>
                  <a:schemeClr val="tx1"/>
                </a:solidFill>
              </a:rPr>
              <a:t>je plánovaný posun</a:t>
            </a:r>
            <a:r>
              <a:rPr lang="cs-CZ" sz="1600" dirty="0" smtClean="0">
                <a:solidFill>
                  <a:schemeClr val="tx1"/>
                </a:solidFill>
              </a:rPr>
              <a:t>?</a:t>
            </a:r>
          </a:p>
          <a:p>
            <a:pPr marL="273050" lvl="1">
              <a:lnSpc>
                <a:spcPts val="2100"/>
              </a:lnSpc>
            </a:pPr>
            <a:r>
              <a:rPr lang="cs-CZ" sz="1600" dirty="0" smtClean="0">
                <a:solidFill>
                  <a:schemeClr val="tx1"/>
                </a:solidFill>
              </a:rPr>
              <a:t>Jaké aktivity v současné době realizujete na podporu PTV?</a:t>
            </a:r>
            <a:endParaRPr lang="cs-CZ" sz="1600" dirty="0">
              <a:solidFill>
                <a:schemeClr val="tx1"/>
              </a:solidFill>
            </a:endParaRPr>
          </a:p>
          <a:p>
            <a:pPr marL="273050" lvl="1">
              <a:lnSpc>
                <a:spcPts val="2100"/>
              </a:lnSpc>
            </a:pPr>
            <a:r>
              <a:rPr lang="cs-CZ" sz="1600" dirty="0">
                <a:solidFill>
                  <a:schemeClr val="tx1"/>
                </a:solidFill>
              </a:rPr>
              <a:t>Jaký postup (formu) byste zvolili pro nastartování nebo rozšíření </a:t>
            </a:r>
            <a:r>
              <a:rPr lang="cs-CZ" sz="1600" dirty="0" smtClean="0">
                <a:solidFill>
                  <a:schemeClr val="tx1"/>
                </a:solidFill>
              </a:rPr>
              <a:t>aktivit PTV</a:t>
            </a:r>
            <a:r>
              <a:rPr lang="cs-CZ" sz="1600" dirty="0">
                <a:solidFill>
                  <a:schemeClr val="tx1"/>
                </a:solidFill>
              </a:rPr>
              <a:t>?</a:t>
            </a:r>
          </a:p>
          <a:p>
            <a:pPr marL="273050" lvl="1">
              <a:lnSpc>
                <a:spcPts val="2100"/>
              </a:lnSpc>
            </a:pPr>
            <a:r>
              <a:rPr lang="cs-CZ" sz="1600" dirty="0" smtClean="0">
                <a:solidFill>
                  <a:schemeClr val="tx1"/>
                </a:solidFill>
              </a:rPr>
              <a:t>V</a:t>
            </a:r>
            <a:r>
              <a:rPr lang="cs-CZ" sz="1600" dirty="0">
                <a:solidFill>
                  <a:schemeClr val="tx1"/>
                </a:solidFill>
              </a:rPr>
              <a:t> čem vidíte aktuální </a:t>
            </a:r>
            <a:r>
              <a:rPr lang="cs-CZ" sz="1600" dirty="0" smtClean="0">
                <a:solidFill>
                  <a:schemeClr val="tx1"/>
                </a:solidFill>
              </a:rPr>
              <a:t>problémy nebo překážky? </a:t>
            </a:r>
            <a:endParaRPr lang="cs-CZ" sz="1600" dirty="0">
              <a:solidFill>
                <a:schemeClr val="tx1"/>
              </a:solidFill>
            </a:endParaRPr>
          </a:p>
          <a:p>
            <a:pPr marL="273050" lvl="1">
              <a:lnSpc>
                <a:spcPts val="2100"/>
              </a:lnSpc>
            </a:pPr>
            <a:r>
              <a:rPr lang="cs-CZ" sz="1600" dirty="0">
                <a:solidFill>
                  <a:schemeClr val="tx1"/>
                </a:solidFill>
              </a:rPr>
              <a:t>Co k </a:t>
            </a:r>
            <a:r>
              <a:rPr lang="cs-CZ" sz="1600" dirty="0" smtClean="0">
                <a:solidFill>
                  <a:schemeClr val="tx1"/>
                </a:solidFill>
              </a:rPr>
              <a:t>rozvoji PTV </a:t>
            </a:r>
            <a:r>
              <a:rPr lang="cs-CZ" sz="1600" dirty="0">
                <a:solidFill>
                  <a:schemeClr val="tx1"/>
                </a:solidFill>
              </a:rPr>
              <a:t>budete potřebovat s ohledem na stávající materiálně technické zabezpečení či vybavení?</a:t>
            </a:r>
          </a:p>
          <a:p>
            <a:pPr marL="273050" lvl="1">
              <a:lnSpc>
                <a:spcPts val="2100"/>
              </a:lnSpc>
            </a:pPr>
            <a:r>
              <a:rPr lang="cs-CZ" sz="1600" dirty="0">
                <a:solidFill>
                  <a:schemeClr val="tx1"/>
                </a:solidFill>
              </a:rPr>
              <a:t>Co bude třeba udělat v personální oblasti</a:t>
            </a:r>
            <a:r>
              <a:rPr lang="cs-CZ" sz="1600" dirty="0" smtClean="0">
                <a:solidFill>
                  <a:schemeClr val="tx1"/>
                </a:solidFill>
              </a:rPr>
              <a:t>?</a:t>
            </a:r>
          </a:p>
          <a:p>
            <a:pPr marL="273050" lvl="1">
              <a:lnSpc>
                <a:spcPts val="2100"/>
              </a:lnSpc>
            </a:pPr>
            <a:r>
              <a:rPr lang="cs-CZ" sz="1600" dirty="0" smtClean="0">
                <a:solidFill>
                  <a:schemeClr val="tx1"/>
                </a:solidFill>
              </a:rPr>
              <a:t>Jaká další opatření by vám pomohla?</a:t>
            </a:r>
            <a:endParaRPr lang="cs-CZ" sz="1600" dirty="0">
              <a:solidFill>
                <a:schemeClr val="tx1"/>
              </a:solidFill>
            </a:endParaRPr>
          </a:p>
          <a:p>
            <a:pPr marL="273050" lvl="1">
              <a:lnSpc>
                <a:spcPts val="2100"/>
              </a:lnSpc>
            </a:pPr>
            <a:r>
              <a:rPr lang="cs-CZ" sz="1600" dirty="0" smtClean="0">
                <a:solidFill>
                  <a:schemeClr val="tx1"/>
                </a:solidFill>
              </a:rPr>
              <a:t>Jaké budete realizovat </a:t>
            </a:r>
            <a:r>
              <a:rPr lang="cs-CZ" sz="1600" dirty="0">
                <a:solidFill>
                  <a:schemeClr val="tx1"/>
                </a:solidFill>
              </a:rPr>
              <a:t>propagační aktivity – medializovat změny/informace </a:t>
            </a:r>
            <a:r>
              <a:rPr lang="cs-CZ" sz="1600" dirty="0" smtClean="0">
                <a:solidFill>
                  <a:schemeClr val="tx1"/>
                </a:solidFill>
              </a:rPr>
              <a:t>o PTV?</a:t>
            </a:r>
          </a:p>
          <a:p>
            <a:pPr marL="273050" lvl="1">
              <a:lnSpc>
                <a:spcPts val="2100"/>
              </a:lnSpc>
            </a:pPr>
            <a:r>
              <a:rPr lang="cs-CZ" sz="1600" dirty="0">
                <a:solidFill>
                  <a:schemeClr val="tx1"/>
                </a:solidFill>
              </a:rPr>
              <a:t>Jakým způsobem bude </a:t>
            </a:r>
            <a:r>
              <a:rPr lang="cs-CZ" sz="1600" dirty="0" smtClean="0">
                <a:solidFill>
                  <a:schemeClr val="tx1"/>
                </a:solidFill>
              </a:rPr>
              <a:t>PTV provázáno </a:t>
            </a:r>
            <a:r>
              <a:rPr lang="cs-CZ" sz="1600" dirty="0">
                <a:solidFill>
                  <a:schemeClr val="tx1"/>
                </a:solidFill>
              </a:rPr>
              <a:t>s jinými oblastmi povinných i nepovinných intervencí</a:t>
            </a:r>
            <a:r>
              <a:rPr lang="cs-CZ" sz="1600" dirty="0" smtClean="0">
                <a:solidFill>
                  <a:schemeClr val="tx1"/>
                </a:solidFill>
              </a:rPr>
              <a:t>?</a:t>
            </a:r>
          </a:p>
          <a:p>
            <a:pPr marL="273050" lvl="1">
              <a:lnSpc>
                <a:spcPts val="2100"/>
              </a:lnSpc>
            </a:pPr>
            <a:r>
              <a:rPr lang="cs-CZ" sz="1600" dirty="0" smtClean="0">
                <a:solidFill>
                  <a:schemeClr val="tx1"/>
                </a:solidFill>
              </a:rPr>
              <a:t>Jaký je potřebný čas pro realizaci změn/pro viditelný plánovaný posun?</a:t>
            </a:r>
            <a:endParaRPr lang="cs-CZ" sz="1600" dirty="0">
              <a:solidFill>
                <a:schemeClr val="tx1"/>
              </a:solidFill>
            </a:endParaRPr>
          </a:p>
          <a:p>
            <a:pPr marL="273050" lvl="1">
              <a:lnSpc>
                <a:spcPts val="2100"/>
              </a:lnSpc>
            </a:pPr>
            <a:r>
              <a:rPr lang="cs-CZ" sz="1600" dirty="0" smtClean="0">
                <a:solidFill>
                  <a:schemeClr val="tx1"/>
                </a:solidFill>
              </a:rPr>
              <a:t>Promítnou </a:t>
            </a:r>
            <a:r>
              <a:rPr lang="cs-CZ" sz="1600" dirty="0">
                <a:solidFill>
                  <a:schemeClr val="tx1"/>
                </a:solidFill>
              </a:rPr>
              <a:t>se změny do ŠVP – v jakém časovém horizontu?</a:t>
            </a:r>
          </a:p>
          <a:p>
            <a:endParaRPr lang="cs-CZ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1600" dirty="0">
              <a:solidFill>
                <a:schemeClr val="tx1"/>
              </a:solidFill>
            </a:endParaRPr>
          </a:p>
          <a:p>
            <a:endParaRPr lang="cs-CZ" sz="1600" dirty="0">
              <a:solidFill>
                <a:schemeClr val="tx1"/>
              </a:solidFill>
            </a:endParaRPr>
          </a:p>
          <a:p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16787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02101" y="2240868"/>
            <a:ext cx="7914315" cy="291632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FontTx/>
              <a:buNone/>
              <a:defRPr/>
            </a:pPr>
            <a:endParaRPr lang="cs-CZ" sz="3400" dirty="0" smtClean="0"/>
          </a:p>
          <a:p>
            <a:pPr marL="0" indent="0" algn="ctr">
              <a:buFontTx/>
              <a:buNone/>
              <a:defRPr/>
            </a:pPr>
            <a:endParaRPr lang="cs-CZ" sz="3400" dirty="0"/>
          </a:p>
          <a:p>
            <a:pPr marL="0" indent="0" algn="ctr">
              <a:buFontTx/>
              <a:buNone/>
              <a:defRPr/>
            </a:pPr>
            <a:r>
              <a:rPr lang="cs-CZ" sz="9600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</a:p>
          <a:p>
            <a:pPr marL="0" indent="0" algn="ctr">
              <a:buFontTx/>
              <a:buNone/>
              <a:defRPr/>
            </a:pPr>
            <a:endParaRPr lang="cs-CZ" sz="6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endParaRPr lang="cs-CZ" sz="6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endParaRPr lang="cs-CZ" sz="6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r>
              <a:rPr lang="cs-CZ" sz="6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petr.panicek@nuv.cz</a:t>
            </a:r>
            <a:endParaRPr lang="cs-CZ" sz="6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endParaRPr lang="cs-CZ" sz="6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FontTx/>
              <a:buNone/>
              <a:defRPr/>
            </a:pPr>
            <a:r>
              <a:rPr lang="cs-CZ" sz="6200" dirty="0" smtClean="0">
                <a:latin typeface="Arial" panose="020B0604020202020204" pitchFamily="34" charset="0"/>
                <a:cs typeface="Arial" panose="020B0604020202020204" pitchFamily="34" charset="0"/>
              </a:rPr>
              <a:t>+420 776 166 016</a:t>
            </a:r>
          </a:p>
          <a:p>
            <a:pPr marL="0" indent="0" algn="r">
              <a:buNone/>
              <a:defRPr/>
            </a:pPr>
            <a:endParaRPr lang="cs-CZ" sz="3400" b="1" dirty="0" smtClean="0"/>
          </a:p>
          <a:p>
            <a:pPr marL="0" indent="0" algn="r">
              <a:buNone/>
              <a:defRPr/>
            </a:pPr>
            <a:endParaRPr lang="cs-CZ" sz="3400" b="1" dirty="0" smtClean="0"/>
          </a:p>
          <a:p>
            <a:pPr marL="0" indent="0" algn="r">
              <a:buNone/>
              <a:defRPr/>
            </a:pPr>
            <a:endParaRPr lang="cs-CZ" sz="3400" b="1" dirty="0" smtClean="0"/>
          </a:p>
          <a:p>
            <a:pPr marL="0" indent="0" algn="ctr">
              <a:buNone/>
              <a:defRPr/>
            </a:pPr>
            <a:r>
              <a:rPr lang="cs-CZ" sz="2000" dirty="0" smtClean="0"/>
              <a:t>	 			</a:t>
            </a:r>
            <a:r>
              <a:rPr lang="cs-CZ" sz="1600" dirty="0" smtClean="0"/>
              <a:t>						</a:t>
            </a:r>
            <a:endParaRPr lang="cs-CZ" sz="1600" dirty="0"/>
          </a:p>
        </p:txBody>
      </p:sp>
      <p:pic>
        <p:nvPicPr>
          <p:cNvPr id="6" name="Zástupný symbol pro obsah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201" y="5445224"/>
            <a:ext cx="5249574" cy="928329"/>
          </a:xfrm>
          <a:prstGeom prst="rect">
            <a:avLst/>
          </a:prstGeom>
        </p:spPr>
      </p:pic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146621" y="149561"/>
            <a:ext cx="892252" cy="1088112"/>
            <a:chOff x="4666" y="661"/>
            <a:chExt cx="1156" cy="1410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66" y="661"/>
              <a:ext cx="1148" cy="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666" y="661"/>
              <a:ext cx="529" cy="570"/>
            </a:xfrm>
            <a:custGeom>
              <a:avLst/>
              <a:gdLst>
                <a:gd name="T0" fmla="*/ 516 w 645"/>
                <a:gd name="T1" fmla="*/ 536 h 705"/>
                <a:gd name="T2" fmla="*/ 645 w 645"/>
                <a:gd name="T3" fmla="*/ 169 h 705"/>
                <a:gd name="T4" fmla="*/ 625 w 645"/>
                <a:gd name="T5" fmla="*/ 0 h 705"/>
                <a:gd name="T6" fmla="*/ 299 w 645"/>
                <a:gd name="T7" fmla="*/ 0 h 705"/>
                <a:gd name="T8" fmla="*/ 330 w 645"/>
                <a:gd name="T9" fmla="*/ 166 h 705"/>
                <a:gd name="T10" fmla="*/ 107 w 645"/>
                <a:gd name="T11" fmla="*/ 457 h 705"/>
                <a:gd name="T12" fmla="*/ 0 w 645"/>
                <a:gd name="T13" fmla="*/ 427 h 705"/>
                <a:gd name="T14" fmla="*/ 0 w 645"/>
                <a:gd name="T15" fmla="*/ 696 h 705"/>
                <a:gd name="T16" fmla="*/ 107 w 645"/>
                <a:gd name="T17" fmla="*/ 705 h 705"/>
                <a:gd name="T18" fmla="*/ 516 w 645"/>
                <a:gd name="T19" fmla="*/ 536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" h="705">
                  <a:moveTo>
                    <a:pt x="516" y="536"/>
                  </a:moveTo>
                  <a:cubicBezTo>
                    <a:pt x="597" y="443"/>
                    <a:pt x="645" y="306"/>
                    <a:pt x="645" y="169"/>
                  </a:cubicBezTo>
                  <a:cubicBezTo>
                    <a:pt x="645" y="109"/>
                    <a:pt x="638" y="53"/>
                    <a:pt x="625" y="0"/>
                  </a:cubicBezTo>
                  <a:lnTo>
                    <a:pt x="299" y="0"/>
                  </a:lnTo>
                  <a:cubicBezTo>
                    <a:pt x="319" y="46"/>
                    <a:pt x="330" y="102"/>
                    <a:pt x="330" y="166"/>
                  </a:cubicBezTo>
                  <a:cubicBezTo>
                    <a:pt x="330" y="341"/>
                    <a:pt x="241" y="457"/>
                    <a:pt x="107" y="457"/>
                  </a:cubicBezTo>
                  <a:cubicBezTo>
                    <a:pt x="67" y="457"/>
                    <a:pt x="31" y="446"/>
                    <a:pt x="0" y="427"/>
                  </a:cubicBezTo>
                  <a:lnTo>
                    <a:pt x="0" y="696"/>
                  </a:lnTo>
                  <a:cubicBezTo>
                    <a:pt x="34" y="702"/>
                    <a:pt x="70" y="705"/>
                    <a:pt x="107" y="705"/>
                  </a:cubicBezTo>
                  <a:cubicBezTo>
                    <a:pt x="277" y="705"/>
                    <a:pt x="418" y="646"/>
                    <a:pt x="516" y="53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4666" y="661"/>
              <a:ext cx="1156" cy="1410"/>
            </a:xfrm>
            <a:custGeom>
              <a:avLst/>
              <a:gdLst>
                <a:gd name="T0" fmla="*/ 107 w 1411"/>
                <a:gd name="T1" fmla="*/ 702 h 1744"/>
                <a:gd name="T2" fmla="*/ 404 w 1411"/>
                <a:gd name="T3" fmla="*/ 1042 h 1744"/>
                <a:gd name="T4" fmla="*/ 735 w 1411"/>
                <a:gd name="T5" fmla="*/ 1042 h 1744"/>
                <a:gd name="T6" fmla="*/ 974 w 1411"/>
                <a:gd name="T7" fmla="*/ 1042 h 1744"/>
                <a:gd name="T8" fmla="*/ 1259 w 1411"/>
                <a:gd name="T9" fmla="*/ 1042 h 1744"/>
                <a:gd name="T10" fmla="*/ 1411 w 1411"/>
                <a:gd name="T11" fmla="*/ 0 h 1744"/>
                <a:gd name="T12" fmla="*/ 121 w 1411"/>
                <a:gd name="T13" fmla="*/ 1574 h 1744"/>
                <a:gd name="T14" fmla="*/ 91 w 1411"/>
                <a:gd name="T15" fmla="*/ 1641 h 1744"/>
                <a:gd name="T16" fmla="*/ 62 w 1411"/>
                <a:gd name="T17" fmla="*/ 1574 h 1744"/>
                <a:gd name="T18" fmla="*/ 80 w 1411"/>
                <a:gd name="T19" fmla="*/ 1676 h 1744"/>
                <a:gd name="T20" fmla="*/ 177 w 1411"/>
                <a:gd name="T21" fmla="*/ 1632 h 1744"/>
                <a:gd name="T22" fmla="*/ 139 w 1411"/>
                <a:gd name="T23" fmla="*/ 1518 h 1744"/>
                <a:gd name="T24" fmla="*/ 52 w 1411"/>
                <a:gd name="T25" fmla="*/ 1517 h 1744"/>
                <a:gd name="T26" fmla="*/ 57 w 1411"/>
                <a:gd name="T27" fmla="*/ 1656 h 1744"/>
                <a:gd name="T28" fmla="*/ 188 w 1411"/>
                <a:gd name="T29" fmla="*/ 1598 h 1744"/>
                <a:gd name="T30" fmla="*/ 331 w 1411"/>
                <a:gd name="T31" fmla="*/ 1672 h 1744"/>
                <a:gd name="T32" fmla="*/ 331 w 1411"/>
                <a:gd name="T33" fmla="*/ 1523 h 1744"/>
                <a:gd name="T34" fmla="*/ 311 w 1411"/>
                <a:gd name="T35" fmla="*/ 1573 h 1744"/>
                <a:gd name="T36" fmla="*/ 281 w 1411"/>
                <a:gd name="T37" fmla="*/ 1643 h 1744"/>
                <a:gd name="T38" fmla="*/ 250 w 1411"/>
                <a:gd name="T39" fmla="*/ 1573 h 1744"/>
                <a:gd name="T40" fmla="*/ 505 w 1411"/>
                <a:gd name="T41" fmla="*/ 1539 h 1744"/>
                <a:gd name="T42" fmla="*/ 389 w 1411"/>
                <a:gd name="T43" fmla="*/ 1551 h 1744"/>
                <a:gd name="T44" fmla="*/ 423 w 1411"/>
                <a:gd name="T45" fmla="*/ 1675 h 1744"/>
                <a:gd name="T46" fmla="*/ 511 w 1411"/>
                <a:gd name="T47" fmla="*/ 1678 h 1744"/>
                <a:gd name="T48" fmla="*/ 505 w 1411"/>
                <a:gd name="T49" fmla="*/ 1242 h 1744"/>
                <a:gd name="T50" fmla="*/ 488 w 1411"/>
                <a:gd name="T51" fmla="*/ 1558 h 1744"/>
                <a:gd name="T52" fmla="*/ 489 w 1411"/>
                <a:gd name="T53" fmla="*/ 1635 h 1744"/>
                <a:gd name="T54" fmla="*/ 437 w 1411"/>
                <a:gd name="T55" fmla="*/ 1597 h 1744"/>
                <a:gd name="T56" fmla="*/ 667 w 1411"/>
                <a:gd name="T57" fmla="*/ 1554 h 1744"/>
                <a:gd name="T58" fmla="*/ 696 w 1411"/>
                <a:gd name="T59" fmla="*/ 1620 h 1744"/>
                <a:gd name="T60" fmla="*/ 637 w 1411"/>
                <a:gd name="T61" fmla="*/ 1621 h 1744"/>
                <a:gd name="T62" fmla="*/ 667 w 1411"/>
                <a:gd name="T63" fmla="*/ 1554 h 1744"/>
                <a:gd name="T64" fmla="*/ 714 w 1411"/>
                <a:gd name="T65" fmla="*/ 1677 h 1744"/>
                <a:gd name="T66" fmla="*/ 752 w 1411"/>
                <a:gd name="T67" fmla="*/ 1562 h 1744"/>
                <a:gd name="T68" fmla="*/ 651 w 1411"/>
                <a:gd name="T69" fmla="*/ 1522 h 1744"/>
                <a:gd name="T70" fmla="*/ 577 w 1411"/>
                <a:gd name="T71" fmla="*/ 1744 h 1744"/>
                <a:gd name="T72" fmla="*/ 810 w 1411"/>
                <a:gd name="T73" fmla="*/ 1523 h 1744"/>
                <a:gd name="T74" fmla="*/ 810 w 1411"/>
                <a:gd name="T75" fmla="*/ 1672 h 1744"/>
                <a:gd name="T76" fmla="*/ 953 w 1411"/>
                <a:gd name="T77" fmla="*/ 1598 h 1744"/>
                <a:gd name="T78" fmla="*/ 860 w 1411"/>
                <a:gd name="T79" fmla="*/ 1551 h 1744"/>
                <a:gd name="T80" fmla="*/ 890 w 1411"/>
                <a:gd name="T81" fmla="*/ 1622 h 1744"/>
                <a:gd name="T82" fmla="*/ 829 w 1411"/>
                <a:gd name="T83" fmla="*/ 1622 h 1744"/>
                <a:gd name="T84" fmla="*/ 860 w 1411"/>
                <a:gd name="T85" fmla="*/ 1551 h 1744"/>
                <a:gd name="T86" fmla="*/ 1034 w 1411"/>
                <a:gd name="T87" fmla="*/ 1521 h 1744"/>
                <a:gd name="T88" fmla="*/ 964 w 1411"/>
                <a:gd name="T89" fmla="*/ 1678 h 1744"/>
                <a:gd name="T90" fmla="*/ 1059 w 1411"/>
                <a:gd name="T91" fmla="*/ 1559 h 1744"/>
                <a:gd name="T92" fmla="*/ 1230 w 1411"/>
                <a:gd name="T93" fmla="*/ 1594 h 1744"/>
                <a:gd name="T94" fmla="*/ 1120 w 1411"/>
                <a:gd name="T95" fmla="*/ 1515 h 1744"/>
                <a:gd name="T96" fmla="*/ 1139 w 1411"/>
                <a:gd name="T97" fmla="*/ 1547 h 1744"/>
                <a:gd name="T98" fmla="*/ 1157 w 1411"/>
                <a:gd name="T99" fmla="*/ 1576 h 1744"/>
                <a:gd name="T100" fmla="*/ 1095 w 1411"/>
                <a:gd name="T101" fmla="*/ 1674 h 1744"/>
                <a:gd name="T102" fmla="*/ 1182 w 1411"/>
                <a:gd name="T103" fmla="*/ 1678 h 1744"/>
                <a:gd name="T104" fmla="*/ 1178 w 1411"/>
                <a:gd name="T105" fmla="*/ 1605 h 1744"/>
                <a:gd name="T106" fmla="*/ 1144 w 1411"/>
                <a:gd name="T107" fmla="*/ 1646 h 1744"/>
                <a:gd name="T108" fmla="*/ 1128 w 1411"/>
                <a:gd name="T109" fmla="*/ 1614 h 1744"/>
                <a:gd name="T110" fmla="*/ 1008 w 1411"/>
                <a:gd name="T111" fmla="*/ 1411 h 1744"/>
                <a:gd name="T112" fmla="*/ 1225 w 1411"/>
                <a:gd name="T113" fmla="*/ 1411 h 1744"/>
                <a:gd name="T114" fmla="*/ 1268 w 1411"/>
                <a:gd name="T115" fmla="*/ 1285 h 1744"/>
                <a:gd name="T116" fmla="*/ 959 w 1411"/>
                <a:gd name="T117" fmla="*/ 1265 h 1744"/>
                <a:gd name="T118" fmla="*/ 1252 w 1411"/>
                <a:gd name="T119" fmla="*/ 1109 h 1744"/>
                <a:gd name="T120" fmla="*/ 1251 w 1411"/>
                <a:gd name="T121" fmla="*/ 1218 h 1744"/>
                <a:gd name="T122" fmla="*/ 299 w 1411"/>
                <a:gd name="T123" fmla="*/ 0 h 1744"/>
                <a:gd name="T124" fmla="*/ 330 w 1411"/>
                <a:gd name="T125" fmla="*/ 166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1" h="1744">
                  <a:moveTo>
                    <a:pt x="623" y="0"/>
                  </a:moveTo>
                  <a:cubicBezTo>
                    <a:pt x="636" y="52"/>
                    <a:pt x="643" y="108"/>
                    <a:pt x="643" y="169"/>
                  </a:cubicBezTo>
                  <a:cubicBezTo>
                    <a:pt x="643" y="305"/>
                    <a:pt x="595" y="441"/>
                    <a:pt x="514" y="534"/>
                  </a:cubicBezTo>
                  <a:cubicBezTo>
                    <a:pt x="417" y="643"/>
                    <a:pt x="276" y="702"/>
                    <a:pt x="107" y="702"/>
                  </a:cubicBezTo>
                  <a:cubicBezTo>
                    <a:pt x="70" y="702"/>
                    <a:pt x="34" y="699"/>
                    <a:pt x="0" y="694"/>
                  </a:cubicBezTo>
                  <a:lnTo>
                    <a:pt x="0" y="1411"/>
                  </a:lnTo>
                  <a:lnTo>
                    <a:pt x="404" y="1411"/>
                  </a:lnTo>
                  <a:lnTo>
                    <a:pt x="404" y="1042"/>
                  </a:lnTo>
                  <a:lnTo>
                    <a:pt x="505" y="1042"/>
                  </a:lnTo>
                  <a:lnTo>
                    <a:pt x="505" y="1203"/>
                  </a:lnTo>
                  <a:lnTo>
                    <a:pt x="622" y="1042"/>
                  </a:lnTo>
                  <a:lnTo>
                    <a:pt x="735" y="1042"/>
                  </a:lnTo>
                  <a:lnTo>
                    <a:pt x="596" y="1214"/>
                  </a:lnTo>
                  <a:lnTo>
                    <a:pt x="723" y="1380"/>
                  </a:lnTo>
                  <a:lnTo>
                    <a:pt x="853" y="1042"/>
                  </a:lnTo>
                  <a:lnTo>
                    <a:pt x="974" y="1042"/>
                  </a:lnTo>
                  <a:lnTo>
                    <a:pt x="1116" y="1411"/>
                  </a:lnTo>
                  <a:lnTo>
                    <a:pt x="1124" y="1411"/>
                  </a:lnTo>
                  <a:lnTo>
                    <a:pt x="1124" y="1042"/>
                  </a:lnTo>
                  <a:lnTo>
                    <a:pt x="1259" y="1042"/>
                  </a:lnTo>
                  <a:cubicBezTo>
                    <a:pt x="1294" y="1042"/>
                    <a:pt x="1323" y="1046"/>
                    <a:pt x="1346" y="1054"/>
                  </a:cubicBezTo>
                  <a:cubicBezTo>
                    <a:pt x="1369" y="1063"/>
                    <a:pt x="1386" y="1076"/>
                    <a:pt x="1398" y="1094"/>
                  </a:cubicBezTo>
                  <a:cubicBezTo>
                    <a:pt x="1404" y="1104"/>
                    <a:pt x="1409" y="1115"/>
                    <a:pt x="1411" y="1128"/>
                  </a:cubicBezTo>
                  <a:lnTo>
                    <a:pt x="1411" y="0"/>
                  </a:lnTo>
                  <a:lnTo>
                    <a:pt x="623" y="0"/>
                  </a:lnTo>
                  <a:close/>
                  <a:moveTo>
                    <a:pt x="92" y="1554"/>
                  </a:moveTo>
                  <a:cubicBezTo>
                    <a:pt x="99" y="1554"/>
                    <a:pt x="105" y="1556"/>
                    <a:pt x="109" y="1559"/>
                  </a:cubicBezTo>
                  <a:cubicBezTo>
                    <a:pt x="114" y="1562"/>
                    <a:pt x="118" y="1567"/>
                    <a:pt x="121" y="1574"/>
                  </a:cubicBezTo>
                  <a:cubicBezTo>
                    <a:pt x="124" y="1580"/>
                    <a:pt x="125" y="1587"/>
                    <a:pt x="125" y="1596"/>
                  </a:cubicBezTo>
                  <a:cubicBezTo>
                    <a:pt x="125" y="1605"/>
                    <a:pt x="124" y="1614"/>
                    <a:pt x="121" y="1620"/>
                  </a:cubicBezTo>
                  <a:cubicBezTo>
                    <a:pt x="118" y="1627"/>
                    <a:pt x="114" y="1632"/>
                    <a:pt x="109" y="1635"/>
                  </a:cubicBezTo>
                  <a:cubicBezTo>
                    <a:pt x="104" y="1639"/>
                    <a:pt x="98" y="1641"/>
                    <a:pt x="91" y="1641"/>
                  </a:cubicBezTo>
                  <a:cubicBezTo>
                    <a:pt x="84" y="1641"/>
                    <a:pt x="78" y="1639"/>
                    <a:pt x="73" y="1636"/>
                  </a:cubicBezTo>
                  <a:cubicBezTo>
                    <a:pt x="68" y="1632"/>
                    <a:pt x="64" y="1627"/>
                    <a:pt x="62" y="1621"/>
                  </a:cubicBezTo>
                  <a:cubicBezTo>
                    <a:pt x="59" y="1614"/>
                    <a:pt x="57" y="1607"/>
                    <a:pt x="57" y="1598"/>
                  </a:cubicBezTo>
                  <a:cubicBezTo>
                    <a:pt x="57" y="1588"/>
                    <a:pt x="59" y="1580"/>
                    <a:pt x="62" y="1574"/>
                  </a:cubicBezTo>
                  <a:cubicBezTo>
                    <a:pt x="65" y="1567"/>
                    <a:pt x="69" y="1563"/>
                    <a:pt x="74" y="1559"/>
                  </a:cubicBezTo>
                  <a:cubicBezTo>
                    <a:pt x="79" y="1556"/>
                    <a:pt x="85" y="1554"/>
                    <a:pt x="92" y="1554"/>
                  </a:cubicBezTo>
                  <a:close/>
                  <a:moveTo>
                    <a:pt x="57" y="1656"/>
                  </a:moveTo>
                  <a:cubicBezTo>
                    <a:pt x="64" y="1665"/>
                    <a:pt x="72" y="1671"/>
                    <a:pt x="80" y="1676"/>
                  </a:cubicBezTo>
                  <a:cubicBezTo>
                    <a:pt x="89" y="1681"/>
                    <a:pt x="99" y="1683"/>
                    <a:pt x="111" y="1683"/>
                  </a:cubicBezTo>
                  <a:cubicBezTo>
                    <a:pt x="121" y="1683"/>
                    <a:pt x="130" y="1681"/>
                    <a:pt x="139" y="1677"/>
                  </a:cubicBezTo>
                  <a:cubicBezTo>
                    <a:pt x="148" y="1673"/>
                    <a:pt x="156" y="1667"/>
                    <a:pt x="162" y="1659"/>
                  </a:cubicBezTo>
                  <a:cubicBezTo>
                    <a:pt x="168" y="1652"/>
                    <a:pt x="174" y="1643"/>
                    <a:pt x="177" y="1632"/>
                  </a:cubicBezTo>
                  <a:cubicBezTo>
                    <a:pt x="181" y="1622"/>
                    <a:pt x="183" y="1610"/>
                    <a:pt x="183" y="1597"/>
                  </a:cubicBezTo>
                  <a:cubicBezTo>
                    <a:pt x="183" y="1584"/>
                    <a:pt x="181" y="1572"/>
                    <a:pt x="177" y="1562"/>
                  </a:cubicBezTo>
                  <a:cubicBezTo>
                    <a:pt x="174" y="1551"/>
                    <a:pt x="169" y="1542"/>
                    <a:pt x="162" y="1535"/>
                  </a:cubicBezTo>
                  <a:cubicBezTo>
                    <a:pt x="156" y="1528"/>
                    <a:pt x="148" y="1522"/>
                    <a:pt x="139" y="1518"/>
                  </a:cubicBezTo>
                  <a:cubicBezTo>
                    <a:pt x="130" y="1514"/>
                    <a:pt x="121" y="1512"/>
                    <a:pt x="110" y="1512"/>
                  </a:cubicBezTo>
                  <a:cubicBezTo>
                    <a:pt x="97" y="1512"/>
                    <a:pt x="86" y="1516"/>
                    <a:pt x="76" y="1522"/>
                  </a:cubicBezTo>
                  <a:cubicBezTo>
                    <a:pt x="66" y="1528"/>
                    <a:pt x="58" y="1536"/>
                    <a:pt x="52" y="1548"/>
                  </a:cubicBezTo>
                  <a:lnTo>
                    <a:pt x="52" y="1517"/>
                  </a:lnTo>
                  <a:lnTo>
                    <a:pt x="2" y="1517"/>
                  </a:lnTo>
                  <a:lnTo>
                    <a:pt x="2" y="1744"/>
                  </a:lnTo>
                  <a:lnTo>
                    <a:pt x="57" y="1744"/>
                  </a:lnTo>
                  <a:lnTo>
                    <a:pt x="57" y="1656"/>
                  </a:lnTo>
                  <a:close/>
                  <a:moveTo>
                    <a:pt x="281" y="1512"/>
                  </a:moveTo>
                  <a:cubicBezTo>
                    <a:pt x="261" y="1512"/>
                    <a:pt x="244" y="1516"/>
                    <a:pt x="231" y="1523"/>
                  </a:cubicBezTo>
                  <a:cubicBezTo>
                    <a:pt x="217" y="1529"/>
                    <a:pt x="206" y="1539"/>
                    <a:pt x="199" y="1552"/>
                  </a:cubicBezTo>
                  <a:cubicBezTo>
                    <a:pt x="192" y="1565"/>
                    <a:pt x="188" y="1580"/>
                    <a:pt x="188" y="1598"/>
                  </a:cubicBezTo>
                  <a:cubicBezTo>
                    <a:pt x="188" y="1615"/>
                    <a:pt x="192" y="1631"/>
                    <a:pt x="199" y="1643"/>
                  </a:cubicBezTo>
                  <a:cubicBezTo>
                    <a:pt x="206" y="1656"/>
                    <a:pt x="217" y="1666"/>
                    <a:pt x="231" y="1672"/>
                  </a:cubicBezTo>
                  <a:cubicBezTo>
                    <a:pt x="244" y="1679"/>
                    <a:pt x="261" y="1682"/>
                    <a:pt x="281" y="1682"/>
                  </a:cubicBezTo>
                  <a:cubicBezTo>
                    <a:pt x="300" y="1682"/>
                    <a:pt x="317" y="1679"/>
                    <a:pt x="331" y="1672"/>
                  </a:cubicBezTo>
                  <a:cubicBezTo>
                    <a:pt x="345" y="1666"/>
                    <a:pt x="355" y="1656"/>
                    <a:pt x="363" y="1643"/>
                  </a:cubicBezTo>
                  <a:cubicBezTo>
                    <a:pt x="370" y="1631"/>
                    <a:pt x="374" y="1615"/>
                    <a:pt x="374" y="1598"/>
                  </a:cubicBezTo>
                  <a:cubicBezTo>
                    <a:pt x="374" y="1580"/>
                    <a:pt x="370" y="1565"/>
                    <a:pt x="363" y="1552"/>
                  </a:cubicBezTo>
                  <a:cubicBezTo>
                    <a:pt x="355" y="1539"/>
                    <a:pt x="345" y="1529"/>
                    <a:pt x="331" y="1523"/>
                  </a:cubicBezTo>
                  <a:cubicBezTo>
                    <a:pt x="317" y="1516"/>
                    <a:pt x="300" y="1512"/>
                    <a:pt x="281" y="1512"/>
                  </a:cubicBezTo>
                  <a:close/>
                  <a:moveTo>
                    <a:pt x="281" y="1551"/>
                  </a:moveTo>
                  <a:cubicBezTo>
                    <a:pt x="288" y="1551"/>
                    <a:pt x="294" y="1553"/>
                    <a:pt x="299" y="1557"/>
                  </a:cubicBezTo>
                  <a:cubicBezTo>
                    <a:pt x="304" y="1560"/>
                    <a:pt x="308" y="1566"/>
                    <a:pt x="311" y="1573"/>
                  </a:cubicBezTo>
                  <a:cubicBezTo>
                    <a:pt x="314" y="1579"/>
                    <a:pt x="316" y="1588"/>
                    <a:pt x="316" y="1597"/>
                  </a:cubicBezTo>
                  <a:cubicBezTo>
                    <a:pt x="316" y="1607"/>
                    <a:pt x="314" y="1615"/>
                    <a:pt x="311" y="1622"/>
                  </a:cubicBezTo>
                  <a:cubicBezTo>
                    <a:pt x="308" y="1629"/>
                    <a:pt x="304" y="1634"/>
                    <a:pt x="299" y="1638"/>
                  </a:cubicBezTo>
                  <a:cubicBezTo>
                    <a:pt x="294" y="1641"/>
                    <a:pt x="288" y="1643"/>
                    <a:pt x="281" y="1643"/>
                  </a:cubicBezTo>
                  <a:cubicBezTo>
                    <a:pt x="274" y="1643"/>
                    <a:pt x="268" y="1641"/>
                    <a:pt x="263" y="1638"/>
                  </a:cubicBezTo>
                  <a:cubicBezTo>
                    <a:pt x="257" y="1634"/>
                    <a:pt x="253" y="1629"/>
                    <a:pt x="250" y="1622"/>
                  </a:cubicBezTo>
                  <a:cubicBezTo>
                    <a:pt x="247" y="1615"/>
                    <a:pt x="245" y="1607"/>
                    <a:pt x="245" y="1597"/>
                  </a:cubicBezTo>
                  <a:cubicBezTo>
                    <a:pt x="245" y="1588"/>
                    <a:pt x="247" y="1580"/>
                    <a:pt x="250" y="1573"/>
                  </a:cubicBezTo>
                  <a:cubicBezTo>
                    <a:pt x="253" y="1566"/>
                    <a:pt x="257" y="1561"/>
                    <a:pt x="262" y="1557"/>
                  </a:cubicBezTo>
                  <a:cubicBezTo>
                    <a:pt x="268" y="1553"/>
                    <a:pt x="274" y="1551"/>
                    <a:pt x="281" y="1551"/>
                  </a:cubicBezTo>
                  <a:close/>
                  <a:moveTo>
                    <a:pt x="505" y="1411"/>
                  </a:moveTo>
                  <a:lnTo>
                    <a:pt x="505" y="1539"/>
                  </a:lnTo>
                  <a:cubicBezTo>
                    <a:pt x="499" y="1530"/>
                    <a:pt x="491" y="1523"/>
                    <a:pt x="482" y="1519"/>
                  </a:cubicBezTo>
                  <a:cubicBezTo>
                    <a:pt x="473" y="1515"/>
                    <a:pt x="463" y="1512"/>
                    <a:pt x="452" y="1512"/>
                  </a:cubicBezTo>
                  <a:cubicBezTo>
                    <a:pt x="437" y="1513"/>
                    <a:pt x="425" y="1516"/>
                    <a:pt x="414" y="1523"/>
                  </a:cubicBezTo>
                  <a:cubicBezTo>
                    <a:pt x="403" y="1529"/>
                    <a:pt x="395" y="1539"/>
                    <a:pt x="389" y="1551"/>
                  </a:cubicBezTo>
                  <a:cubicBezTo>
                    <a:pt x="383" y="1564"/>
                    <a:pt x="380" y="1578"/>
                    <a:pt x="380" y="1595"/>
                  </a:cubicBezTo>
                  <a:cubicBezTo>
                    <a:pt x="380" y="1608"/>
                    <a:pt x="382" y="1620"/>
                    <a:pt x="385" y="1631"/>
                  </a:cubicBezTo>
                  <a:cubicBezTo>
                    <a:pt x="389" y="1641"/>
                    <a:pt x="394" y="1650"/>
                    <a:pt x="400" y="1658"/>
                  </a:cubicBezTo>
                  <a:cubicBezTo>
                    <a:pt x="407" y="1665"/>
                    <a:pt x="414" y="1671"/>
                    <a:pt x="423" y="1675"/>
                  </a:cubicBezTo>
                  <a:cubicBezTo>
                    <a:pt x="432" y="1679"/>
                    <a:pt x="442" y="1681"/>
                    <a:pt x="452" y="1681"/>
                  </a:cubicBezTo>
                  <a:cubicBezTo>
                    <a:pt x="465" y="1681"/>
                    <a:pt x="476" y="1678"/>
                    <a:pt x="486" y="1672"/>
                  </a:cubicBezTo>
                  <a:cubicBezTo>
                    <a:pt x="496" y="1666"/>
                    <a:pt x="504" y="1657"/>
                    <a:pt x="511" y="1646"/>
                  </a:cubicBezTo>
                  <a:lnTo>
                    <a:pt x="511" y="1678"/>
                  </a:lnTo>
                  <a:lnTo>
                    <a:pt x="560" y="1678"/>
                  </a:lnTo>
                  <a:lnTo>
                    <a:pt x="560" y="1411"/>
                  </a:lnTo>
                  <a:lnTo>
                    <a:pt x="621" y="1411"/>
                  </a:lnTo>
                  <a:lnTo>
                    <a:pt x="505" y="1242"/>
                  </a:lnTo>
                  <a:lnTo>
                    <a:pt x="505" y="1410"/>
                  </a:lnTo>
                  <a:lnTo>
                    <a:pt x="505" y="1411"/>
                  </a:lnTo>
                  <a:close/>
                  <a:moveTo>
                    <a:pt x="469" y="1553"/>
                  </a:moveTo>
                  <a:cubicBezTo>
                    <a:pt x="476" y="1553"/>
                    <a:pt x="483" y="1555"/>
                    <a:pt x="488" y="1558"/>
                  </a:cubicBezTo>
                  <a:cubicBezTo>
                    <a:pt x="493" y="1562"/>
                    <a:pt x="497" y="1567"/>
                    <a:pt x="500" y="1573"/>
                  </a:cubicBezTo>
                  <a:cubicBezTo>
                    <a:pt x="503" y="1580"/>
                    <a:pt x="505" y="1587"/>
                    <a:pt x="505" y="1596"/>
                  </a:cubicBezTo>
                  <a:cubicBezTo>
                    <a:pt x="505" y="1606"/>
                    <a:pt x="503" y="1613"/>
                    <a:pt x="500" y="1620"/>
                  </a:cubicBezTo>
                  <a:cubicBezTo>
                    <a:pt x="498" y="1626"/>
                    <a:pt x="494" y="1631"/>
                    <a:pt x="489" y="1635"/>
                  </a:cubicBezTo>
                  <a:cubicBezTo>
                    <a:pt x="484" y="1638"/>
                    <a:pt x="477" y="1640"/>
                    <a:pt x="470" y="1640"/>
                  </a:cubicBezTo>
                  <a:cubicBezTo>
                    <a:pt x="464" y="1640"/>
                    <a:pt x="458" y="1638"/>
                    <a:pt x="453" y="1635"/>
                  </a:cubicBezTo>
                  <a:cubicBezTo>
                    <a:pt x="448" y="1631"/>
                    <a:pt x="444" y="1626"/>
                    <a:pt x="441" y="1620"/>
                  </a:cubicBezTo>
                  <a:cubicBezTo>
                    <a:pt x="438" y="1614"/>
                    <a:pt x="437" y="1606"/>
                    <a:pt x="437" y="1597"/>
                  </a:cubicBezTo>
                  <a:cubicBezTo>
                    <a:pt x="437" y="1588"/>
                    <a:pt x="438" y="1580"/>
                    <a:pt x="441" y="1574"/>
                  </a:cubicBezTo>
                  <a:cubicBezTo>
                    <a:pt x="444" y="1567"/>
                    <a:pt x="448" y="1562"/>
                    <a:pt x="453" y="1558"/>
                  </a:cubicBezTo>
                  <a:cubicBezTo>
                    <a:pt x="458" y="1555"/>
                    <a:pt x="463" y="1553"/>
                    <a:pt x="469" y="1553"/>
                  </a:cubicBezTo>
                  <a:close/>
                  <a:moveTo>
                    <a:pt x="667" y="1554"/>
                  </a:moveTo>
                  <a:cubicBezTo>
                    <a:pt x="674" y="1554"/>
                    <a:pt x="679" y="1556"/>
                    <a:pt x="684" y="1559"/>
                  </a:cubicBezTo>
                  <a:cubicBezTo>
                    <a:pt x="689" y="1563"/>
                    <a:pt x="693" y="1567"/>
                    <a:pt x="696" y="1574"/>
                  </a:cubicBezTo>
                  <a:cubicBezTo>
                    <a:pt x="699" y="1580"/>
                    <a:pt x="700" y="1587"/>
                    <a:pt x="700" y="1596"/>
                  </a:cubicBezTo>
                  <a:cubicBezTo>
                    <a:pt x="700" y="1605"/>
                    <a:pt x="699" y="1614"/>
                    <a:pt x="696" y="1620"/>
                  </a:cubicBezTo>
                  <a:cubicBezTo>
                    <a:pt x="693" y="1627"/>
                    <a:pt x="689" y="1632"/>
                    <a:pt x="684" y="1635"/>
                  </a:cubicBezTo>
                  <a:cubicBezTo>
                    <a:pt x="679" y="1639"/>
                    <a:pt x="673" y="1641"/>
                    <a:pt x="666" y="1641"/>
                  </a:cubicBezTo>
                  <a:cubicBezTo>
                    <a:pt x="659" y="1641"/>
                    <a:pt x="653" y="1639"/>
                    <a:pt x="648" y="1636"/>
                  </a:cubicBezTo>
                  <a:cubicBezTo>
                    <a:pt x="643" y="1632"/>
                    <a:pt x="639" y="1627"/>
                    <a:pt x="637" y="1621"/>
                  </a:cubicBezTo>
                  <a:cubicBezTo>
                    <a:pt x="634" y="1614"/>
                    <a:pt x="632" y="1607"/>
                    <a:pt x="632" y="1598"/>
                  </a:cubicBezTo>
                  <a:cubicBezTo>
                    <a:pt x="632" y="1588"/>
                    <a:pt x="634" y="1580"/>
                    <a:pt x="637" y="1574"/>
                  </a:cubicBezTo>
                  <a:cubicBezTo>
                    <a:pt x="639" y="1567"/>
                    <a:pt x="643" y="1563"/>
                    <a:pt x="649" y="1559"/>
                  </a:cubicBezTo>
                  <a:cubicBezTo>
                    <a:pt x="654" y="1556"/>
                    <a:pt x="660" y="1554"/>
                    <a:pt x="667" y="1554"/>
                  </a:cubicBezTo>
                  <a:close/>
                  <a:moveTo>
                    <a:pt x="632" y="1656"/>
                  </a:moveTo>
                  <a:cubicBezTo>
                    <a:pt x="639" y="1665"/>
                    <a:pt x="646" y="1671"/>
                    <a:pt x="655" y="1676"/>
                  </a:cubicBezTo>
                  <a:cubicBezTo>
                    <a:pt x="664" y="1681"/>
                    <a:pt x="674" y="1683"/>
                    <a:pt x="685" y="1683"/>
                  </a:cubicBezTo>
                  <a:cubicBezTo>
                    <a:pt x="696" y="1683"/>
                    <a:pt x="705" y="1681"/>
                    <a:pt x="714" y="1677"/>
                  </a:cubicBezTo>
                  <a:cubicBezTo>
                    <a:pt x="723" y="1673"/>
                    <a:pt x="730" y="1667"/>
                    <a:pt x="737" y="1659"/>
                  </a:cubicBezTo>
                  <a:cubicBezTo>
                    <a:pt x="743" y="1652"/>
                    <a:pt x="748" y="1643"/>
                    <a:pt x="752" y="1632"/>
                  </a:cubicBezTo>
                  <a:cubicBezTo>
                    <a:pt x="756" y="1622"/>
                    <a:pt x="757" y="1610"/>
                    <a:pt x="757" y="1597"/>
                  </a:cubicBezTo>
                  <a:cubicBezTo>
                    <a:pt x="757" y="1584"/>
                    <a:pt x="756" y="1572"/>
                    <a:pt x="752" y="1562"/>
                  </a:cubicBezTo>
                  <a:cubicBezTo>
                    <a:pt x="749" y="1551"/>
                    <a:pt x="744" y="1542"/>
                    <a:pt x="737" y="1535"/>
                  </a:cubicBezTo>
                  <a:cubicBezTo>
                    <a:pt x="731" y="1528"/>
                    <a:pt x="723" y="1522"/>
                    <a:pt x="714" y="1518"/>
                  </a:cubicBezTo>
                  <a:cubicBezTo>
                    <a:pt x="705" y="1514"/>
                    <a:pt x="696" y="1512"/>
                    <a:pt x="685" y="1512"/>
                  </a:cubicBezTo>
                  <a:cubicBezTo>
                    <a:pt x="672" y="1512"/>
                    <a:pt x="661" y="1516"/>
                    <a:pt x="651" y="1522"/>
                  </a:cubicBezTo>
                  <a:cubicBezTo>
                    <a:pt x="641" y="1528"/>
                    <a:pt x="633" y="1536"/>
                    <a:pt x="627" y="1548"/>
                  </a:cubicBezTo>
                  <a:lnTo>
                    <a:pt x="627" y="1517"/>
                  </a:lnTo>
                  <a:lnTo>
                    <a:pt x="577" y="1517"/>
                  </a:lnTo>
                  <a:lnTo>
                    <a:pt x="577" y="1744"/>
                  </a:lnTo>
                  <a:lnTo>
                    <a:pt x="632" y="1744"/>
                  </a:lnTo>
                  <a:lnTo>
                    <a:pt x="632" y="1656"/>
                  </a:lnTo>
                  <a:close/>
                  <a:moveTo>
                    <a:pt x="860" y="1512"/>
                  </a:moveTo>
                  <a:cubicBezTo>
                    <a:pt x="840" y="1512"/>
                    <a:pt x="823" y="1516"/>
                    <a:pt x="810" y="1523"/>
                  </a:cubicBezTo>
                  <a:cubicBezTo>
                    <a:pt x="796" y="1529"/>
                    <a:pt x="785" y="1539"/>
                    <a:pt x="778" y="1552"/>
                  </a:cubicBezTo>
                  <a:cubicBezTo>
                    <a:pt x="771" y="1565"/>
                    <a:pt x="767" y="1580"/>
                    <a:pt x="767" y="1598"/>
                  </a:cubicBezTo>
                  <a:cubicBezTo>
                    <a:pt x="767" y="1615"/>
                    <a:pt x="771" y="1631"/>
                    <a:pt x="778" y="1643"/>
                  </a:cubicBezTo>
                  <a:cubicBezTo>
                    <a:pt x="785" y="1656"/>
                    <a:pt x="796" y="1666"/>
                    <a:pt x="810" y="1672"/>
                  </a:cubicBezTo>
                  <a:cubicBezTo>
                    <a:pt x="824" y="1679"/>
                    <a:pt x="840" y="1682"/>
                    <a:pt x="860" y="1682"/>
                  </a:cubicBezTo>
                  <a:cubicBezTo>
                    <a:pt x="879" y="1682"/>
                    <a:pt x="896" y="1679"/>
                    <a:pt x="910" y="1672"/>
                  </a:cubicBezTo>
                  <a:cubicBezTo>
                    <a:pt x="924" y="1666"/>
                    <a:pt x="934" y="1656"/>
                    <a:pt x="942" y="1643"/>
                  </a:cubicBezTo>
                  <a:cubicBezTo>
                    <a:pt x="949" y="1631"/>
                    <a:pt x="953" y="1615"/>
                    <a:pt x="953" y="1598"/>
                  </a:cubicBezTo>
                  <a:cubicBezTo>
                    <a:pt x="953" y="1580"/>
                    <a:pt x="949" y="1565"/>
                    <a:pt x="942" y="1552"/>
                  </a:cubicBezTo>
                  <a:cubicBezTo>
                    <a:pt x="934" y="1539"/>
                    <a:pt x="924" y="1529"/>
                    <a:pt x="910" y="1523"/>
                  </a:cubicBezTo>
                  <a:cubicBezTo>
                    <a:pt x="896" y="1516"/>
                    <a:pt x="879" y="1512"/>
                    <a:pt x="860" y="1512"/>
                  </a:cubicBezTo>
                  <a:close/>
                  <a:moveTo>
                    <a:pt x="860" y="1551"/>
                  </a:moveTo>
                  <a:cubicBezTo>
                    <a:pt x="867" y="1551"/>
                    <a:pt x="873" y="1553"/>
                    <a:pt x="878" y="1557"/>
                  </a:cubicBezTo>
                  <a:cubicBezTo>
                    <a:pt x="883" y="1560"/>
                    <a:pt x="887" y="1566"/>
                    <a:pt x="890" y="1573"/>
                  </a:cubicBezTo>
                  <a:cubicBezTo>
                    <a:pt x="893" y="1579"/>
                    <a:pt x="895" y="1588"/>
                    <a:pt x="895" y="1597"/>
                  </a:cubicBezTo>
                  <a:cubicBezTo>
                    <a:pt x="895" y="1607"/>
                    <a:pt x="893" y="1615"/>
                    <a:pt x="890" y="1622"/>
                  </a:cubicBezTo>
                  <a:cubicBezTo>
                    <a:pt x="887" y="1629"/>
                    <a:pt x="883" y="1634"/>
                    <a:pt x="878" y="1638"/>
                  </a:cubicBezTo>
                  <a:cubicBezTo>
                    <a:pt x="873" y="1641"/>
                    <a:pt x="867" y="1643"/>
                    <a:pt x="860" y="1643"/>
                  </a:cubicBezTo>
                  <a:cubicBezTo>
                    <a:pt x="853" y="1643"/>
                    <a:pt x="847" y="1641"/>
                    <a:pt x="842" y="1638"/>
                  </a:cubicBezTo>
                  <a:cubicBezTo>
                    <a:pt x="836" y="1634"/>
                    <a:pt x="832" y="1629"/>
                    <a:pt x="829" y="1622"/>
                  </a:cubicBezTo>
                  <a:cubicBezTo>
                    <a:pt x="826" y="1615"/>
                    <a:pt x="825" y="1607"/>
                    <a:pt x="824" y="1597"/>
                  </a:cubicBezTo>
                  <a:cubicBezTo>
                    <a:pt x="825" y="1588"/>
                    <a:pt x="826" y="1580"/>
                    <a:pt x="829" y="1573"/>
                  </a:cubicBezTo>
                  <a:cubicBezTo>
                    <a:pt x="832" y="1566"/>
                    <a:pt x="836" y="1561"/>
                    <a:pt x="841" y="1557"/>
                  </a:cubicBezTo>
                  <a:cubicBezTo>
                    <a:pt x="847" y="1553"/>
                    <a:pt x="853" y="1551"/>
                    <a:pt x="860" y="1551"/>
                  </a:cubicBezTo>
                  <a:close/>
                  <a:moveTo>
                    <a:pt x="1079" y="1514"/>
                  </a:moveTo>
                  <a:cubicBezTo>
                    <a:pt x="1076" y="1514"/>
                    <a:pt x="1073" y="1513"/>
                    <a:pt x="1070" y="1513"/>
                  </a:cubicBezTo>
                  <a:cubicBezTo>
                    <a:pt x="1068" y="1513"/>
                    <a:pt x="1065" y="1512"/>
                    <a:pt x="1063" y="1512"/>
                  </a:cubicBezTo>
                  <a:cubicBezTo>
                    <a:pt x="1052" y="1512"/>
                    <a:pt x="1042" y="1515"/>
                    <a:pt x="1034" y="1521"/>
                  </a:cubicBezTo>
                  <a:cubicBezTo>
                    <a:pt x="1026" y="1527"/>
                    <a:pt x="1019" y="1536"/>
                    <a:pt x="1013" y="1548"/>
                  </a:cubicBezTo>
                  <a:lnTo>
                    <a:pt x="1013" y="1517"/>
                  </a:lnTo>
                  <a:lnTo>
                    <a:pt x="964" y="1517"/>
                  </a:lnTo>
                  <a:lnTo>
                    <a:pt x="964" y="1678"/>
                  </a:lnTo>
                  <a:lnTo>
                    <a:pt x="1019" y="1678"/>
                  </a:lnTo>
                  <a:lnTo>
                    <a:pt x="1019" y="1610"/>
                  </a:lnTo>
                  <a:cubicBezTo>
                    <a:pt x="1019" y="1593"/>
                    <a:pt x="1023" y="1580"/>
                    <a:pt x="1030" y="1572"/>
                  </a:cubicBezTo>
                  <a:cubicBezTo>
                    <a:pt x="1036" y="1563"/>
                    <a:pt x="1046" y="1559"/>
                    <a:pt x="1059" y="1559"/>
                  </a:cubicBezTo>
                  <a:cubicBezTo>
                    <a:pt x="1062" y="1559"/>
                    <a:pt x="1065" y="1559"/>
                    <a:pt x="1068" y="1560"/>
                  </a:cubicBezTo>
                  <a:cubicBezTo>
                    <a:pt x="1071" y="1560"/>
                    <a:pt x="1074" y="1561"/>
                    <a:pt x="1077" y="1562"/>
                  </a:cubicBezTo>
                  <a:lnTo>
                    <a:pt x="1079" y="1514"/>
                  </a:lnTo>
                  <a:close/>
                  <a:moveTo>
                    <a:pt x="1230" y="1594"/>
                  </a:moveTo>
                  <a:cubicBezTo>
                    <a:pt x="1230" y="1575"/>
                    <a:pt x="1228" y="1560"/>
                    <a:pt x="1222" y="1548"/>
                  </a:cubicBezTo>
                  <a:cubicBezTo>
                    <a:pt x="1217" y="1536"/>
                    <a:pt x="1209" y="1527"/>
                    <a:pt x="1197" y="1521"/>
                  </a:cubicBezTo>
                  <a:cubicBezTo>
                    <a:pt x="1186" y="1515"/>
                    <a:pt x="1171" y="1512"/>
                    <a:pt x="1154" y="1512"/>
                  </a:cubicBezTo>
                  <a:cubicBezTo>
                    <a:pt x="1142" y="1512"/>
                    <a:pt x="1130" y="1513"/>
                    <a:pt x="1120" y="1515"/>
                  </a:cubicBezTo>
                  <a:cubicBezTo>
                    <a:pt x="1109" y="1517"/>
                    <a:pt x="1099" y="1519"/>
                    <a:pt x="1090" y="1523"/>
                  </a:cubicBezTo>
                  <a:lnTo>
                    <a:pt x="1091" y="1560"/>
                  </a:lnTo>
                  <a:cubicBezTo>
                    <a:pt x="1100" y="1555"/>
                    <a:pt x="1109" y="1552"/>
                    <a:pt x="1117" y="1550"/>
                  </a:cubicBezTo>
                  <a:cubicBezTo>
                    <a:pt x="1125" y="1548"/>
                    <a:pt x="1132" y="1547"/>
                    <a:pt x="1139" y="1547"/>
                  </a:cubicBezTo>
                  <a:cubicBezTo>
                    <a:pt x="1152" y="1547"/>
                    <a:pt x="1161" y="1549"/>
                    <a:pt x="1168" y="1554"/>
                  </a:cubicBezTo>
                  <a:cubicBezTo>
                    <a:pt x="1175" y="1558"/>
                    <a:pt x="1178" y="1565"/>
                    <a:pt x="1178" y="1574"/>
                  </a:cubicBezTo>
                  <a:lnTo>
                    <a:pt x="1178" y="1576"/>
                  </a:lnTo>
                  <a:lnTo>
                    <a:pt x="1157" y="1576"/>
                  </a:lnTo>
                  <a:cubicBezTo>
                    <a:pt x="1127" y="1576"/>
                    <a:pt x="1106" y="1580"/>
                    <a:pt x="1091" y="1589"/>
                  </a:cubicBezTo>
                  <a:cubicBezTo>
                    <a:pt x="1077" y="1598"/>
                    <a:pt x="1070" y="1611"/>
                    <a:pt x="1070" y="1629"/>
                  </a:cubicBezTo>
                  <a:cubicBezTo>
                    <a:pt x="1070" y="1639"/>
                    <a:pt x="1072" y="1648"/>
                    <a:pt x="1077" y="1656"/>
                  </a:cubicBezTo>
                  <a:cubicBezTo>
                    <a:pt x="1081" y="1664"/>
                    <a:pt x="1087" y="1670"/>
                    <a:pt x="1095" y="1674"/>
                  </a:cubicBezTo>
                  <a:cubicBezTo>
                    <a:pt x="1103" y="1678"/>
                    <a:pt x="1113" y="1680"/>
                    <a:pt x="1124" y="1680"/>
                  </a:cubicBezTo>
                  <a:cubicBezTo>
                    <a:pt x="1137" y="1680"/>
                    <a:pt x="1148" y="1678"/>
                    <a:pt x="1157" y="1674"/>
                  </a:cubicBezTo>
                  <a:cubicBezTo>
                    <a:pt x="1166" y="1670"/>
                    <a:pt x="1174" y="1663"/>
                    <a:pt x="1181" y="1653"/>
                  </a:cubicBezTo>
                  <a:lnTo>
                    <a:pt x="1182" y="1678"/>
                  </a:lnTo>
                  <a:lnTo>
                    <a:pt x="1230" y="1678"/>
                  </a:lnTo>
                  <a:lnTo>
                    <a:pt x="1230" y="1594"/>
                  </a:lnTo>
                  <a:close/>
                  <a:moveTo>
                    <a:pt x="1169" y="1605"/>
                  </a:moveTo>
                  <a:lnTo>
                    <a:pt x="1178" y="1605"/>
                  </a:lnTo>
                  <a:lnTo>
                    <a:pt x="1178" y="1610"/>
                  </a:lnTo>
                  <a:cubicBezTo>
                    <a:pt x="1178" y="1617"/>
                    <a:pt x="1177" y="1623"/>
                    <a:pt x="1174" y="1629"/>
                  </a:cubicBezTo>
                  <a:cubicBezTo>
                    <a:pt x="1171" y="1634"/>
                    <a:pt x="1167" y="1639"/>
                    <a:pt x="1161" y="1642"/>
                  </a:cubicBezTo>
                  <a:cubicBezTo>
                    <a:pt x="1156" y="1644"/>
                    <a:pt x="1150" y="1646"/>
                    <a:pt x="1144" y="1646"/>
                  </a:cubicBezTo>
                  <a:cubicBezTo>
                    <a:pt x="1140" y="1646"/>
                    <a:pt x="1136" y="1645"/>
                    <a:pt x="1133" y="1644"/>
                  </a:cubicBezTo>
                  <a:cubicBezTo>
                    <a:pt x="1130" y="1642"/>
                    <a:pt x="1127" y="1640"/>
                    <a:pt x="1126" y="1637"/>
                  </a:cubicBezTo>
                  <a:cubicBezTo>
                    <a:pt x="1124" y="1634"/>
                    <a:pt x="1123" y="1631"/>
                    <a:pt x="1123" y="1627"/>
                  </a:cubicBezTo>
                  <a:cubicBezTo>
                    <a:pt x="1123" y="1622"/>
                    <a:pt x="1125" y="1617"/>
                    <a:pt x="1128" y="1614"/>
                  </a:cubicBezTo>
                  <a:cubicBezTo>
                    <a:pt x="1131" y="1611"/>
                    <a:pt x="1136" y="1608"/>
                    <a:pt x="1143" y="1607"/>
                  </a:cubicBezTo>
                  <a:cubicBezTo>
                    <a:pt x="1150" y="1606"/>
                    <a:pt x="1158" y="1605"/>
                    <a:pt x="1169" y="1605"/>
                  </a:cubicBezTo>
                  <a:close/>
                  <a:moveTo>
                    <a:pt x="810" y="1411"/>
                  </a:moveTo>
                  <a:lnTo>
                    <a:pt x="1008" y="1411"/>
                  </a:lnTo>
                  <a:lnTo>
                    <a:pt x="983" y="1337"/>
                  </a:lnTo>
                  <a:lnTo>
                    <a:pt x="837" y="1337"/>
                  </a:lnTo>
                  <a:lnTo>
                    <a:pt x="810" y="1411"/>
                  </a:lnTo>
                  <a:close/>
                  <a:moveTo>
                    <a:pt x="1225" y="1411"/>
                  </a:moveTo>
                  <a:lnTo>
                    <a:pt x="1411" y="1411"/>
                  </a:lnTo>
                  <a:lnTo>
                    <a:pt x="1411" y="1193"/>
                  </a:lnTo>
                  <a:cubicBezTo>
                    <a:pt x="1406" y="1218"/>
                    <a:pt x="1395" y="1238"/>
                    <a:pt x="1377" y="1253"/>
                  </a:cubicBezTo>
                  <a:cubicBezTo>
                    <a:pt x="1352" y="1275"/>
                    <a:pt x="1316" y="1285"/>
                    <a:pt x="1268" y="1285"/>
                  </a:cubicBezTo>
                  <a:lnTo>
                    <a:pt x="1225" y="1285"/>
                  </a:lnTo>
                  <a:lnTo>
                    <a:pt x="1225" y="1411"/>
                  </a:lnTo>
                  <a:close/>
                  <a:moveTo>
                    <a:pt x="911" y="1125"/>
                  </a:moveTo>
                  <a:lnTo>
                    <a:pt x="959" y="1265"/>
                  </a:lnTo>
                  <a:lnTo>
                    <a:pt x="862" y="1265"/>
                  </a:lnTo>
                  <a:lnTo>
                    <a:pt x="911" y="1125"/>
                  </a:lnTo>
                  <a:close/>
                  <a:moveTo>
                    <a:pt x="1225" y="1109"/>
                  </a:moveTo>
                  <a:lnTo>
                    <a:pt x="1252" y="1109"/>
                  </a:lnTo>
                  <a:cubicBezTo>
                    <a:pt x="1272" y="1109"/>
                    <a:pt x="1287" y="1114"/>
                    <a:pt x="1297" y="1124"/>
                  </a:cubicBezTo>
                  <a:cubicBezTo>
                    <a:pt x="1307" y="1133"/>
                    <a:pt x="1313" y="1147"/>
                    <a:pt x="1313" y="1166"/>
                  </a:cubicBezTo>
                  <a:cubicBezTo>
                    <a:pt x="1313" y="1183"/>
                    <a:pt x="1307" y="1196"/>
                    <a:pt x="1297" y="1205"/>
                  </a:cubicBezTo>
                  <a:cubicBezTo>
                    <a:pt x="1287" y="1214"/>
                    <a:pt x="1272" y="1218"/>
                    <a:pt x="1251" y="1218"/>
                  </a:cubicBezTo>
                  <a:lnTo>
                    <a:pt x="1225" y="1218"/>
                  </a:lnTo>
                  <a:lnTo>
                    <a:pt x="1225" y="1109"/>
                  </a:lnTo>
                  <a:close/>
                  <a:moveTo>
                    <a:pt x="330" y="166"/>
                  </a:moveTo>
                  <a:cubicBezTo>
                    <a:pt x="330" y="102"/>
                    <a:pt x="319" y="46"/>
                    <a:pt x="299" y="0"/>
                  </a:cubicBezTo>
                  <a:lnTo>
                    <a:pt x="0" y="0"/>
                  </a:lnTo>
                  <a:lnTo>
                    <a:pt x="0" y="427"/>
                  </a:lnTo>
                  <a:cubicBezTo>
                    <a:pt x="31" y="446"/>
                    <a:pt x="67" y="457"/>
                    <a:pt x="107" y="457"/>
                  </a:cubicBezTo>
                  <a:cubicBezTo>
                    <a:pt x="241" y="457"/>
                    <a:pt x="330" y="341"/>
                    <a:pt x="330" y="16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4997" y="1503"/>
              <a:ext cx="825" cy="299"/>
            </a:xfrm>
            <a:custGeom>
              <a:avLst/>
              <a:gdLst>
                <a:gd name="T0" fmla="*/ 0 w 1007"/>
                <a:gd name="T1" fmla="*/ 369 h 369"/>
                <a:gd name="T2" fmla="*/ 101 w 1007"/>
                <a:gd name="T3" fmla="*/ 369 h 369"/>
                <a:gd name="T4" fmla="*/ 101 w 1007"/>
                <a:gd name="T5" fmla="*/ 200 h 369"/>
                <a:gd name="T6" fmla="*/ 217 w 1007"/>
                <a:gd name="T7" fmla="*/ 369 h 369"/>
                <a:gd name="T8" fmla="*/ 406 w 1007"/>
                <a:gd name="T9" fmla="*/ 369 h 369"/>
                <a:gd name="T10" fmla="*/ 433 w 1007"/>
                <a:gd name="T11" fmla="*/ 295 h 369"/>
                <a:gd name="T12" fmla="*/ 579 w 1007"/>
                <a:gd name="T13" fmla="*/ 295 h 369"/>
                <a:gd name="T14" fmla="*/ 604 w 1007"/>
                <a:gd name="T15" fmla="*/ 369 h 369"/>
                <a:gd name="T16" fmla="*/ 712 w 1007"/>
                <a:gd name="T17" fmla="*/ 369 h 369"/>
                <a:gd name="T18" fmla="*/ 570 w 1007"/>
                <a:gd name="T19" fmla="*/ 0 h 369"/>
                <a:gd name="T20" fmla="*/ 449 w 1007"/>
                <a:gd name="T21" fmla="*/ 0 h 369"/>
                <a:gd name="T22" fmla="*/ 319 w 1007"/>
                <a:gd name="T23" fmla="*/ 338 h 369"/>
                <a:gd name="T24" fmla="*/ 192 w 1007"/>
                <a:gd name="T25" fmla="*/ 172 h 369"/>
                <a:gd name="T26" fmla="*/ 331 w 1007"/>
                <a:gd name="T27" fmla="*/ 0 h 369"/>
                <a:gd name="T28" fmla="*/ 218 w 1007"/>
                <a:gd name="T29" fmla="*/ 0 h 369"/>
                <a:gd name="T30" fmla="*/ 101 w 1007"/>
                <a:gd name="T31" fmla="*/ 161 h 369"/>
                <a:gd name="T32" fmla="*/ 101 w 1007"/>
                <a:gd name="T33" fmla="*/ 0 h 369"/>
                <a:gd name="T34" fmla="*/ 0 w 1007"/>
                <a:gd name="T35" fmla="*/ 0 h 369"/>
                <a:gd name="T36" fmla="*/ 0 w 1007"/>
                <a:gd name="T37" fmla="*/ 369 h 369"/>
                <a:gd name="T38" fmla="*/ 720 w 1007"/>
                <a:gd name="T39" fmla="*/ 369 h 369"/>
                <a:gd name="T40" fmla="*/ 821 w 1007"/>
                <a:gd name="T41" fmla="*/ 369 h 369"/>
                <a:gd name="T42" fmla="*/ 821 w 1007"/>
                <a:gd name="T43" fmla="*/ 243 h 369"/>
                <a:gd name="T44" fmla="*/ 864 w 1007"/>
                <a:gd name="T45" fmla="*/ 243 h 369"/>
                <a:gd name="T46" fmla="*/ 973 w 1007"/>
                <a:gd name="T47" fmla="*/ 211 h 369"/>
                <a:gd name="T48" fmla="*/ 1007 w 1007"/>
                <a:gd name="T49" fmla="*/ 151 h 369"/>
                <a:gd name="T50" fmla="*/ 1007 w 1007"/>
                <a:gd name="T51" fmla="*/ 86 h 369"/>
                <a:gd name="T52" fmla="*/ 994 w 1007"/>
                <a:gd name="T53" fmla="*/ 52 h 369"/>
                <a:gd name="T54" fmla="*/ 942 w 1007"/>
                <a:gd name="T55" fmla="*/ 12 h 369"/>
                <a:gd name="T56" fmla="*/ 855 w 1007"/>
                <a:gd name="T57" fmla="*/ 0 h 369"/>
                <a:gd name="T58" fmla="*/ 720 w 1007"/>
                <a:gd name="T59" fmla="*/ 0 h 369"/>
                <a:gd name="T60" fmla="*/ 720 w 1007"/>
                <a:gd name="T61" fmla="*/ 369 h 369"/>
                <a:gd name="T62" fmla="*/ 507 w 1007"/>
                <a:gd name="T63" fmla="*/ 83 h 369"/>
                <a:gd name="T64" fmla="*/ 555 w 1007"/>
                <a:gd name="T65" fmla="*/ 223 h 369"/>
                <a:gd name="T66" fmla="*/ 458 w 1007"/>
                <a:gd name="T67" fmla="*/ 223 h 369"/>
                <a:gd name="T68" fmla="*/ 507 w 1007"/>
                <a:gd name="T69" fmla="*/ 83 h 369"/>
                <a:gd name="T70" fmla="*/ 821 w 1007"/>
                <a:gd name="T71" fmla="*/ 67 h 369"/>
                <a:gd name="T72" fmla="*/ 848 w 1007"/>
                <a:gd name="T73" fmla="*/ 67 h 369"/>
                <a:gd name="T74" fmla="*/ 893 w 1007"/>
                <a:gd name="T75" fmla="*/ 82 h 369"/>
                <a:gd name="T76" fmla="*/ 909 w 1007"/>
                <a:gd name="T77" fmla="*/ 124 h 369"/>
                <a:gd name="T78" fmla="*/ 893 w 1007"/>
                <a:gd name="T79" fmla="*/ 163 h 369"/>
                <a:gd name="T80" fmla="*/ 847 w 1007"/>
                <a:gd name="T81" fmla="*/ 176 h 369"/>
                <a:gd name="T82" fmla="*/ 821 w 1007"/>
                <a:gd name="T83" fmla="*/ 176 h 369"/>
                <a:gd name="T84" fmla="*/ 821 w 1007"/>
                <a:gd name="T85" fmla="*/ 6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7" h="369">
                  <a:moveTo>
                    <a:pt x="0" y="369"/>
                  </a:moveTo>
                  <a:lnTo>
                    <a:pt x="101" y="369"/>
                  </a:lnTo>
                  <a:lnTo>
                    <a:pt x="101" y="200"/>
                  </a:lnTo>
                  <a:lnTo>
                    <a:pt x="217" y="369"/>
                  </a:lnTo>
                  <a:lnTo>
                    <a:pt x="406" y="369"/>
                  </a:lnTo>
                  <a:lnTo>
                    <a:pt x="433" y="295"/>
                  </a:lnTo>
                  <a:lnTo>
                    <a:pt x="579" y="295"/>
                  </a:lnTo>
                  <a:lnTo>
                    <a:pt x="604" y="369"/>
                  </a:lnTo>
                  <a:lnTo>
                    <a:pt x="712" y="369"/>
                  </a:lnTo>
                  <a:lnTo>
                    <a:pt x="570" y="0"/>
                  </a:lnTo>
                  <a:lnTo>
                    <a:pt x="449" y="0"/>
                  </a:lnTo>
                  <a:lnTo>
                    <a:pt x="319" y="338"/>
                  </a:lnTo>
                  <a:lnTo>
                    <a:pt x="192" y="172"/>
                  </a:lnTo>
                  <a:lnTo>
                    <a:pt x="331" y="0"/>
                  </a:lnTo>
                  <a:lnTo>
                    <a:pt x="218" y="0"/>
                  </a:lnTo>
                  <a:lnTo>
                    <a:pt x="101" y="161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369"/>
                  </a:lnTo>
                  <a:close/>
                  <a:moveTo>
                    <a:pt x="720" y="369"/>
                  </a:moveTo>
                  <a:lnTo>
                    <a:pt x="821" y="369"/>
                  </a:lnTo>
                  <a:lnTo>
                    <a:pt x="821" y="243"/>
                  </a:lnTo>
                  <a:lnTo>
                    <a:pt x="864" y="243"/>
                  </a:lnTo>
                  <a:cubicBezTo>
                    <a:pt x="912" y="243"/>
                    <a:pt x="948" y="233"/>
                    <a:pt x="973" y="211"/>
                  </a:cubicBezTo>
                  <a:cubicBezTo>
                    <a:pt x="991" y="196"/>
                    <a:pt x="1002" y="176"/>
                    <a:pt x="1007" y="151"/>
                  </a:cubicBezTo>
                  <a:lnTo>
                    <a:pt x="1007" y="86"/>
                  </a:lnTo>
                  <a:cubicBezTo>
                    <a:pt x="1005" y="73"/>
                    <a:pt x="1000" y="62"/>
                    <a:pt x="994" y="52"/>
                  </a:cubicBezTo>
                  <a:cubicBezTo>
                    <a:pt x="982" y="34"/>
                    <a:pt x="965" y="21"/>
                    <a:pt x="942" y="12"/>
                  </a:cubicBezTo>
                  <a:cubicBezTo>
                    <a:pt x="919" y="4"/>
                    <a:pt x="890" y="0"/>
                    <a:pt x="855" y="0"/>
                  </a:cubicBezTo>
                  <a:lnTo>
                    <a:pt x="720" y="0"/>
                  </a:lnTo>
                  <a:lnTo>
                    <a:pt x="720" y="369"/>
                  </a:lnTo>
                  <a:close/>
                  <a:moveTo>
                    <a:pt x="507" y="83"/>
                  </a:moveTo>
                  <a:lnTo>
                    <a:pt x="555" y="223"/>
                  </a:lnTo>
                  <a:lnTo>
                    <a:pt x="458" y="223"/>
                  </a:lnTo>
                  <a:lnTo>
                    <a:pt x="507" y="83"/>
                  </a:lnTo>
                  <a:close/>
                  <a:moveTo>
                    <a:pt x="821" y="67"/>
                  </a:moveTo>
                  <a:lnTo>
                    <a:pt x="848" y="67"/>
                  </a:lnTo>
                  <a:cubicBezTo>
                    <a:pt x="868" y="67"/>
                    <a:pt x="883" y="72"/>
                    <a:pt x="893" y="82"/>
                  </a:cubicBezTo>
                  <a:cubicBezTo>
                    <a:pt x="903" y="91"/>
                    <a:pt x="909" y="105"/>
                    <a:pt x="909" y="124"/>
                  </a:cubicBezTo>
                  <a:cubicBezTo>
                    <a:pt x="909" y="141"/>
                    <a:pt x="903" y="154"/>
                    <a:pt x="893" y="163"/>
                  </a:cubicBezTo>
                  <a:cubicBezTo>
                    <a:pt x="883" y="172"/>
                    <a:pt x="868" y="176"/>
                    <a:pt x="847" y="176"/>
                  </a:cubicBezTo>
                  <a:lnTo>
                    <a:pt x="821" y="176"/>
                  </a:lnTo>
                  <a:lnTo>
                    <a:pt x="821" y="67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pic>
        <p:nvPicPr>
          <p:cNvPr id="13" name="Obrázek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54693"/>
            <a:ext cx="3378687" cy="225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12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7544" y="1448780"/>
            <a:ext cx="8318765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Nedostatek </a:t>
            </a:r>
            <a:r>
              <a:rPr lang="cs-CZ" sz="1800" dirty="0">
                <a:solidFill>
                  <a:schemeClr val="tx1"/>
                </a:solidFill>
              </a:rPr>
              <a:t>pracovních sil, zejména v </a:t>
            </a:r>
            <a:r>
              <a:rPr lang="cs-CZ" sz="1800" dirty="0" smtClean="0">
                <a:solidFill>
                  <a:schemeClr val="tx1"/>
                </a:solidFill>
              </a:rPr>
              <a:t>technických povoláních.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Usilovat o kvalitně vzdělanou, flexibilní a odborně připravenou pracovní sílu.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chemeClr val="tx1"/>
                </a:solidFill>
              </a:rPr>
              <a:t>Vzdělávání musí odpovídat struktuře a uplatnění na trhu práce.</a:t>
            </a:r>
            <a:endParaRPr lang="cs-CZ" sz="1800" dirty="0">
              <a:solidFill>
                <a:schemeClr val="tx1"/>
              </a:solidFill>
            </a:endParaRPr>
          </a:p>
          <a:p>
            <a:endParaRPr lang="cs-CZ" sz="1800" dirty="0">
              <a:solidFill>
                <a:schemeClr val="tx1"/>
              </a:solidFill>
            </a:endParaRPr>
          </a:p>
          <a:p>
            <a:pPr algn="ctr"/>
            <a:endParaRPr lang="cs-CZ" sz="1800" dirty="0">
              <a:solidFill>
                <a:schemeClr val="tx1"/>
              </a:solidFill>
            </a:endParaRPr>
          </a:p>
          <a:p>
            <a:pPr algn="ctr"/>
            <a:endParaRPr lang="cs-CZ" sz="1800" dirty="0" smtClean="0">
              <a:solidFill>
                <a:schemeClr val="tx1"/>
              </a:solidFill>
            </a:endParaRPr>
          </a:p>
          <a:p>
            <a:pPr algn="ctr"/>
            <a:r>
              <a:rPr lang="cs-CZ" sz="1800" b="1" dirty="0" smtClean="0">
                <a:solidFill>
                  <a:schemeClr val="tx1"/>
                </a:solidFill>
              </a:rPr>
              <a:t>Koncept STEM</a:t>
            </a:r>
          </a:p>
          <a:p>
            <a:pPr algn="ctr"/>
            <a:r>
              <a:rPr lang="cs-CZ" sz="1800" dirty="0">
                <a:solidFill>
                  <a:schemeClr val="tx1"/>
                </a:solidFill>
              </a:rPr>
              <a:t> </a:t>
            </a:r>
            <a:r>
              <a:rPr lang="cs-CZ" sz="1800" dirty="0" smtClean="0">
                <a:solidFill>
                  <a:schemeClr val="tx1"/>
                </a:solidFill>
              </a:rPr>
              <a:t>(Science</a:t>
            </a:r>
            <a:r>
              <a:rPr lang="cs-CZ" sz="1800" dirty="0">
                <a:solidFill>
                  <a:schemeClr val="tx1"/>
                </a:solidFill>
              </a:rPr>
              <a:t>, Technology, </a:t>
            </a:r>
            <a:r>
              <a:rPr lang="cs-CZ" sz="1800" dirty="0" err="1">
                <a:solidFill>
                  <a:schemeClr val="tx1"/>
                </a:solidFill>
              </a:rPr>
              <a:t>Engineering</a:t>
            </a:r>
            <a:r>
              <a:rPr lang="cs-CZ" sz="1800" dirty="0">
                <a:solidFill>
                  <a:schemeClr val="tx1"/>
                </a:solidFill>
              </a:rPr>
              <a:t> and </a:t>
            </a:r>
            <a:r>
              <a:rPr lang="cs-CZ" sz="1800" dirty="0" err="1" smtClean="0">
                <a:solidFill>
                  <a:schemeClr val="tx1"/>
                </a:solidFill>
              </a:rPr>
              <a:t>Mathematics</a:t>
            </a:r>
            <a:r>
              <a:rPr lang="cs-CZ" sz="1800" dirty="0" smtClean="0">
                <a:solidFill>
                  <a:schemeClr val="tx1"/>
                </a:solidFill>
              </a:rPr>
              <a:t>)</a:t>
            </a:r>
          </a:p>
          <a:p>
            <a:endParaRPr lang="cs-CZ" sz="1800" dirty="0" smtClean="0">
              <a:solidFill>
                <a:schemeClr val="tx1"/>
              </a:solidFill>
            </a:endParaRPr>
          </a:p>
          <a:p>
            <a:r>
              <a:rPr lang="cs-CZ" sz="1800" dirty="0">
                <a:solidFill>
                  <a:schemeClr val="tx1"/>
                </a:solidFill>
              </a:rPr>
              <a:t>	</a:t>
            </a:r>
            <a:r>
              <a:rPr lang="cs-CZ" sz="1800" dirty="0" smtClean="0">
                <a:solidFill>
                  <a:schemeClr val="tx1"/>
                </a:solidFill>
              </a:rPr>
              <a:t>	</a:t>
            </a:r>
          </a:p>
          <a:p>
            <a:r>
              <a:rPr lang="cs-CZ" sz="1800" dirty="0">
                <a:solidFill>
                  <a:schemeClr val="tx1"/>
                </a:solidFill>
              </a:rPr>
              <a:t>	</a:t>
            </a:r>
            <a:r>
              <a:rPr lang="cs-CZ" sz="1800" dirty="0" smtClean="0">
                <a:solidFill>
                  <a:schemeClr val="tx1"/>
                </a:solidFill>
              </a:rPr>
              <a:t>	</a:t>
            </a:r>
          </a:p>
          <a:p>
            <a:endParaRPr lang="cs-CZ" sz="1800" dirty="0" smtClean="0">
              <a:solidFill>
                <a:schemeClr val="tx1"/>
              </a:solidFill>
            </a:endParaRPr>
          </a:p>
          <a:p>
            <a:pPr algn="ctr"/>
            <a:r>
              <a:rPr lang="cs-CZ" sz="1800" dirty="0" smtClean="0">
                <a:solidFill>
                  <a:schemeClr val="tx1"/>
                </a:solidFill>
              </a:rPr>
              <a:t>Politika EU a národní strategické dokumenty</a:t>
            </a:r>
          </a:p>
          <a:p>
            <a:endParaRPr lang="cs-CZ" sz="1800" dirty="0">
              <a:solidFill>
                <a:schemeClr val="tx1"/>
              </a:solidFill>
            </a:endParaRPr>
          </a:p>
          <a:p>
            <a:endParaRPr lang="cs-CZ" sz="1800" dirty="0" smtClean="0">
              <a:solidFill>
                <a:schemeClr val="tx1"/>
              </a:solidFill>
            </a:endParaRPr>
          </a:p>
          <a:p>
            <a:r>
              <a:rPr lang="cs-CZ" sz="1800" dirty="0" smtClean="0">
                <a:solidFill>
                  <a:schemeClr val="tx1"/>
                </a:solidFill>
              </a:rPr>
              <a:t> </a:t>
            </a:r>
            <a:endParaRPr lang="cs-CZ" sz="1800" dirty="0">
              <a:solidFill>
                <a:schemeClr val="tx1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  <p:sp>
        <p:nvSpPr>
          <p:cNvPr id="6" name="Šipka doprava 5"/>
          <p:cNvSpPr/>
          <p:nvPr/>
        </p:nvSpPr>
        <p:spPr bwMode="auto">
          <a:xfrm rot="5400000">
            <a:off x="4408551" y="2835327"/>
            <a:ext cx="456435" cy="424813"/>
          </a:xfrm>
          <a:prstGeom prst="rightArrow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7" name="Šipka doprava 6"/>
          <p:cNvSpPr/>
          <p:nvPr/>
        </p:nvSpPr>
        <p:spPr bwMode="auto">
          <a:xfrm rot="5400000">
            <a:off x="4408550" y="4357104"/>
            <a:ext cx="456435" cy="424813"/>
          </a:xfrm>
          <a:prstGeom prst="rightArrow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Vymezení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2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Vymezení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11560" y="1772816"/>
            <a:ext cx="81369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Polytechnické </a:t>
            </a:r>
            <a:r>
              <a:rPr lang="cs-CZ" sz="1800" dirty="0">
                <a:solidFill>
                  <a:schemeClr val="tx1"/>
                </a:solidFill>
              </a:rPr>
              <a:t>vzdělávání je nutno chápat jako vzdělávání </a:t>
            </a:r>
            <a:r>
              <a:rPr lang="cs-CZ" sz="1800" dirty="0" smtClean="0">
                <a:solidFill>
                  <a:schemeClr val="tx1"/>
                </a:solidFill>
              </a:rPr>
              <a:t>integrující: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cs-CZ" sz="1800" b="1" dirty="0" smtClean="0">
                <a:solidFill>
                  <a:schemeClr val="tx1"/>
                </a:solidFill>
              </a:rPr>
              <a:t>přírodovědné</a:t>
            </a:r>
            <a:r>
              <a:rPr lang="cs-CZ" sz="1800" b="1" dirty="0">
                <a:solidFill>
                  <a:schemeClr val="tx1"/>
                </a:solidFill>
              </a:rPr>
              <a:t>, technické a environmentální vzdělávání </a:t>
            </a:r>
            <a:endParaRPr lang="cs-CZ" sz="1800" b="1" dirty="0" smtClean="0">
              <a:solidFill>
                <a:schemeClr val="tx1"/>
              </a:solidFill>
            </a:endParaRPr>
          </a:p>
          <a:p>
            <a:pPr algn="just"/>
            <a:endParaRPr lang="cs-CZ" sz="1800" b="1" dirty="0">
              <a:solidFill>
                <a:schemeClr val="tx1"/>
              </a:solidFill>
            </a:endParaRP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a </a:t>
            </a:r>
            <a:r>
              <a:rPr lang="cs-CZ" sz="1800" dirty="0">
                <a:solidFill>
                  <a:schemeClr val="tx1"/>
                </a:solidFill>
              </a:rPr>
              <a:t>jako komplex vzájemných implikací mezi složkami </a:t>
            </a:r>
            <a:r>
              <a:rPr lang="cs-CZ" sz="1800" dirty="0" smtClean="0">
                <a:solidFill>
                  <a:schemeClr val="tx1"/>
                </a:solidFill>
              </a:rPr>
              <a:t>vzdělávání a </a:t>
            </a:r>
            <a:r>
              <a:rPr lang="cs-CZ" sz="1800" dirty="0">
                <a:solidFill>
                  <a:schemeClr val="tx1"/>
                </a:solidFill>
              </a:rPr>
              <a:t>jednotlivými předmětovými </a:t>
            </a:r>
            <a:r>
              <a:rPr lang="cs-CZ" sz="1800" dirty="0" smtClean="0">
                <a:solidFill>
                  <a:schemeClr val="tx1"/>
                </a:solidFill>
              </a:rPr>
              <a:t>oblastmi </a:t>
            </a:r>
            <a:endParaRPr lang="cs-CZ" sz="1800" dirty="0">
              <a:solidFill>
                <a:schemeClr val="tx1"/>
              </a:solidFill>
            </a:endParaRPr>
          </a:p>
          <a:p>
            <a:pPr algn="just"/>
            <a:endParaRPr lang="cs-CZ" sz="1800" b="1" dirty="0" smtClean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800" b="1" dirty="0" smtClean="0">
                <a:solidFill>
                  <a:schemeClr val="tx1"/>
                </a:solidFill>
              </a:rPr>
              <a:t>všeobecné </a:t>
            </a:r>
            <a:r>
              <a:rPr lang="cs-CZ" sz="1800" b="1" dirty="0">
                <a:solidFill>
                  <a:schemeClr val="tx1"/>
                </a:solidFill>
              </a:rPr>
              <a:t>složky vzdělávání x odborné složky </a:t>
            </a:r>
            <a:r>
              <a:rPr lang="cs-CZ" sz="1800" b="1" dirty="0" smtClean="0">
                <a:solidFill>
                  <a:schemeClr val="tx1"/>
                </a:solidFill>
              </a:rPr>
              <a:t>vzdělávání;</a:t>
            </a:r>
            <a:endParaRPr lang="cs-CZ" sz="1800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cs-CZ" sz="1800" b="1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800" b="1" dirty="0" smtClean="0">
                <a:solidFill>
                  <a:schemeClr val="tx1"/>
                </a:solidFill>
              </a:rPr>
              <a:t>společenskovědních </a:t>
            </a:r>
            <a:r>
              <a:rPr lang="cs-CZ" sz="1800" b="1" dirty="0">
                <a:solidFill>
                  <a:schemeClr val="tx1"/>
                </a:solidFill>
              </a:rPr>
              <a:t>a humanitních předmětů x matematiky x polytechnických předmětů </a:t>
            </a:r>
            <a:r>
              <a:rPr lang="cs-CZ" sz="1800" b="1" dirty="0" smtClean="0">
                <a:solidFill>
                  <a:schemeClr val="tx1"/>
                </a:solidFill>
              </a:rPr>
              <a:t> x  </a:t>
            </a:r>
            <a:r>
              <a:rPr lang="cs-CZ" sz="1800" b="1" dirty="0">
                <a:solidFill>
                  <a:schemeClr val="tx1"/>
                </a:solidFill>
              </a:rPr>
              <a:t>uměleckých předmětů.</a:t>
            </a:r>
            <a:endParaRPr lang="cs-CZ" sz="1800" dirty="0">
              <a:solidFill>
                <a:schemeClr val="tx1"/>
              </a:solidFill>
            </a:endParaRPr>
          </a:p>
          <a:p>
            <a:pPr algn="just"/>
            <a:endParaRPr lang="cs-CZ" sz="1800" dirty="0" smtClean="0">
              <a:solidFill>
                <a:schemeClr val="tx1"/>
              </a:solidFill>
            </a:endParaRPr>
          </a:p>
          <a:p>
            <a:endParaRPr lang="cs-CZ" sz="1800" dirty="0">
              <a:solidFill>
                <a:schemeClr val="tx1"/>
              </a:solidFill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3929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47564" y="1556791"/>
            <a:ext cx="7920880" cy="4644963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cs-CZ" altLang="cs-CZ" sz="1800" b="1" dirty="0" smtClean="0">
                <a:solidFill>
                  <a:schemeClr val="tx1"/>
                </a:solidFill>
              </a:rPr>
              <a:t>Definice polytechnického vzdělávání: </a:t>
            </a:r>
          </a:p>
          <a:p>
            <a:endParaRPr lang="cs-CZ" altLang="cs-CZ" sz="1800" dirty="0" smtClean="0">
              <a:solidFill>
                <a:schemeClr val="tx1"/>
              </a:solidFill>
            </a:endParaRPr>
          </a:p>
          <a:p>
            <a:pPr algn="just"/>
            <a:r>
              <a:rPr lang="cs-CZ" altLang="cs-CZ" sz="1800" dirty="0" smtClean="0">
                <a:solidFill>
                  <a:schemeClr val="tx1"/>
                </a:solidFill>
              </a:rPr>
              <a:t>Vzdělávání </a:t>
            </a:r>
            <a:r>
              <a:rPr lang="cs-CZ" altLang="cs-CZ" sz="1800" dirty="0">
                <a:solidFill>
                  <a:schemeClr val="tx1"/>
                </a:solidFill>
              </a:rPr>
              <a:t>poskytující vědomosti o vědeckých principech a odvětvích výroby, znalosti </a:t>
            </a:r>
            <a:r>
              <a:rPr lang="cs-CZ" altLang="cs-CZ" sz="1800" dirty="0" smtClean="0">
                <a:solidFill>
                  <a:schemeClr val="tx1"/>
                </a:solidFill>
              </a:rPr>
              <a:t> a dovednosti z </a:t>
            </a:r>
            <a:r>
              <a:rPr lang="cs-CZ" altLang="cs-CZ" sz="1800" dirty="0">
                <a:solidFill>
                  <a:schemeClr val="tx1"/>
                </a:solidFill>
              </a:rPr>
              <a:t>technických a jiných oborů. </a:t>
            </a:r>
          </a:p>
          <a:p>
            <a:pPr algn="just"/>
            <a:r>
              <a:rPr lang="cs-CZ" altLang="cs-CZ" sz="1800" dirty="0" smtClean="0">
                <a:solidFill>
                  <a:schemeClr val="tx1"/>
                </a:solidFill>
              </a:rPr>
              <a:t>Přispívá k </a:t>
            </a:r>
            <a:r>
              <a:rPr lang="cs-CZ" altLang="cs-CZ" sz="1800" dirty="0">
                <a:solidFill>
                  <a:schemeClr val="tx1"/>
                </a:solidFill>
              </a:rPr>
              <a:t>rozšiřování poznatků, ale </a:t>
            </a:r>
            <a:r>
              <a:rPr lang="cs-CZ" altLang="cs-CZ" sz="1800" dirty="0" smtClean="0">
                <a:solidFill>
                  <a:schemeClr val="tx1"/>
                </a:solidFill>
              </a:rPr>
              <a:t>i k </a:t>
            </a:r>
            <a:r>
              <a:rPr lang="cs-CZ" altLang="cs-CZ" sz="1800" dirty="0">
                <a:solidFill>
                  <a:schemeClr val="tx1"/>
                </a:solidFill>
              </a:rPr>
              <a:t>vytváření pracovních dovedností a návyků, které jsou využívány v běžném a později i pracovním životě. </a:t>
            </a:r>
          </a:p>
          <a:p>
            <a:pPr>
              <a:buFont typeface="Arial Unicode MS" pitchFamily="34" charset="-128"/>
              <a:buNone/>
            </a:pPr>
            <a:endParaRPr lang="cs-CZ" altLang="cs-CZ" sz="1800" dirty="0" smtClean="0">
              <a:solidFill>
                <a:schemeClr val="tx1"/>
              </a:solidFill>
            </a:endParaRPr>
          </a:p>
          <a:p>
            <a:pPr>
              <a:buFont typeface="Arial Unicode MS" pitchFamily="34" charset="-128"/>
              <a:buNone/>
            </a:pPr>
            <a:r>
              <a:rPr lang="cs-CZ" altLang="cs-CZ" sz="1800" b="1" dirty="0" smtClean="0">
                <a:solidFill>
                  <a:schemeClr val="tx1"/>
                </a:solidFill>
              </a:rPr>
              <a:t>Cíle </a:t>
            </a:r>
            <a:r>
              <a:rPr lang="cs-CZ" altLang="cs-CZ" sz="1800" b="1" dirty="0">
                <a:solidFill>
                  <a:schemeClr val="tx1"/>
                </a:solidFill>
              </a:rPr>
              <a:t>polytechnického </a:t>
            </a:r>
            <a:r>
              <a:rPr lang="cs-CZ" altLang="cs-CZ" sz="1800" b="1" dirty="0" smtClean="0">
                <a:solidFill>
                  <a:schemeClr val="tx1"/>
                </a:solidFill>
              </a:rPr>
              <a:t>vzdělávání:</a:t>
            </a:r>
          </a:p>
          <a:p>
            <a:pPr>
              <a:buFont typeface="Arial Unicode MS" pitchFamily="34" charset="-128"/>
              <a:buNone/>
            </a:pPr>
            <a:endParaRPr lang="cs-CZ" altLang="cs-CZ" sz="1800" b="1" dirty="0">
              <a:solidFill>
                <a:schemeClr val="tx1"/>
              </a:solidFill>
            </a:endParaRPr>
          </a:p>
          <a:p>
            <a:pPr marL="273050" indent="-273050">
              <a:buFont typeface="Arial" panose="020B0604020202020204" pitchFamily="34" charset="0"/>
              <a:buChar char="•"/>
              <a:defRPr/>
            </a:pPr>
            <a:r>
              <a:rPr lang="cs-CZ" sz="1800" dirty="0" smtClean="0">
                <a:solidFill>
                  <a:schemeClr val="tx1"/>
                </a:solidFill>
              </a:rPr>
              <a:t>rozvíjet </a:t>
            </a:r>
            <a:r>
              <a:rPr lang="cs-CZ" sz="1800" dirty="0">
                <a:solidFill>
                  <a:schemeClr val="tx1"/>
                </a:solidFill>
              </a:rPr>
              <a:t>znalosti o technickém prostředí a pomáhat vytvářet a fixovat správné pracovní postupy a návyky, </a:t>
            </a:r>
          </a:p>
          <a:p>
            <a:pPr marL="273050" indent="-273050">
              <a:buFont typeface="Arial" panose="020B0604020202020204" pitchFamily="34" charset="0"/>
              <a:buChar char="•"/>
              <a:defRPr/>
            </a:pPr>
            <a:r>
              <a:rPr lang="cs-CZ" sz="1800" dirty="0" smtClean="0">
                <a:solidFill>
                  <a:schemeClr val="tx1"/>
                </a:solidFill>
              </a:rPr>
              <a:t>rozvíjet znalosti </a:t>
            </a:r>
            <a:r>
              <a:rPr lang="cs-CZ" sz="1800" dirty="0">
                <a:solidFill>
                  <a:schemeClr val="tx1"/>
                </a:solidFill>
              </a:rPr>
              <a:t>v přírodovědné oblasti a oblasti </a:t>
            </a:r>
            <a:r>
              <a:rPr lang="cs-CZ" sz="1800" dirty="0" smtClean="0">
                <a:solidFill>
                  <a:schemeClr val="tx1"/>
                </a:solidFill>
              </a:rPr>
              <a:t>environmentální, </a:t>
            </a:r>
          </a:p>
          <a:p>
            <a:pPr marL="273050" indent="-273050">
              <a:buFont typeface="Arial" panose="020B0604020202020204" pitchFamily="34" charset="0"/>
              <a:buChar char="•"/>
              <a:defRPr/>
            </a:pPr>
            <a:r>
              <a:rPr lang="cs-CZ" sz="1800" dirty="0" smtClean="0">
                <a:solidFill>
                  <a:schemeClr val="tx1"/>
                </a:solidFill>
              </a:rPr>
              <a:t>rozvíjet </a:t>
            </a:r>
            <a:r>
              <a:rPr lang="cs-CZ" sz="1800" dirty="0">
                <a:solidFill>
                  <a:schemeClr val="tx1"/>
                </a:solidFill>
              </a:rPr>
              <a:t>spolupráci, vzájemnou komunikaci a volní vlastnosti,</a:t>
            </a:r>
          </a:p>
          <a:p>
            <a:pPr marL="273050" indent="-273050">
              <a:buFont typeface="Arial" panose="020B0604020202020204" pitchFamily="34" charset="0"/>
              <a:buChar char="•"/>
              <a:defRPr/>
            </a:pPr>
            <a:r>
              <a:rPr lang="cs-CZ" sz="1800" dirty="0" smtClean="0">
                <a:solidFill>
                  <a:schemeClr val="tx1"/>
                </a:solidFill>
              </a:rPr>
              <a:t>podporovat </a:t>
            </a:r>
            <a:r>
              <a:rPr lang="cs-CZ" sz="1800" dirty="0">
                <a:solidFill>
                  <a:schemeClr val="tx1"/>
                </a:solidFill>
              </a:rPr>
              <a:t>touhu tvořit a práci zdárně dokončit,</a:t>
            </a:r>
          </a:p>
          <a:p>
            <a:pPr marL="273050" indent="-273050">
              <a:buFont typeface="Arial" panose="020B0604020202020204" pitchFamily="34" charset="0"/>
              <a:buChar char="•"/>
              <a:defRPr/>
            </a:pPr>
            <a:r>
              <a:rPr lang="cs-CZ" sz="1800" dirty="0" smtClean="0">
                <a:solidFill>
                  <a:schemeClr val="tx1"/>
                </a:solidFill>
              </a:rPr>
              <a:t>posilovat </a:t>
            </a:r>
            <a:r>
              <a:rPr lang="cs-CZ" sz="1800" dirty="0">
                <a:solidFill>
                  <a:schemeClr val="tx1"/>
                </a:solidFill>
              </a:rPr>
              <a:t>zájem nejen o technické obory, ale </a:t>
            </a:r>
            <a:r>
              <a:rPr lang="cs-CZ" sz="1800" dirty="0" smtClean="0">
                <a:solidFill>
                  <a:schemeClr val="tx1"/>
                </a:solidFill>
              </a:rPr>
              <a:t>i </a:t>
            </a:r>
            <a:r>
              <a:rPr lang="cs-CZ" sz="1800" dirty="0">
                <a:solidFill>
                  <a:schemeClr val="tx1"/>
                </a:solidFill>
              </a:rPr>
              <a:t>přírodovědné, </a:t>
            </a:r>
            <a:r>
              <a:rPr lang="cs-CZ" sz="1800" dirty="0" smtClean="0">
                <a:solidFill>
                  <a:schemeClr val="tx1"/>
                </a:solidFill>
              </a:rPr>
              <a:t>environmentální obory</a:t>
            </a:r>
            <a:r>
              <a:rPr lang="cs-CZ" sz="1800" dirty="0">
                <a:solidFill>
                  <a:schemeClr val="tx1"/>
                </a:solidFill>
              </a:rPr>
              <a:t>.</a:t>
            </a:r>
            <a:endParaRPr lang="cs-CZ" altLang="cs-CZ" sz="18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</a:pPr>
            <a:r>
              <a:rPr lang="cs-CZ" altLang="cs-CZ" sz="2200" dirty="0">
                <a:solidFill>
                  <a:schemeClr val="tx1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</a:pP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</a:pPr>
            <a:endParaRPr lang="cs-CZ" altLang="cs-CZ" sz="2000" dirty="0">
              <a:solidFill>
                <a:schemeClr val="tx1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</a:pPr>
            <a:endParaRPr lang="cs-CZ" altLang="cs-CZ" sz="1800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Vymezení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268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1952836"/>
            <a:ext cx="8554282" cy="432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031940" y="3651121"/>
            <a:ext cx="1188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cs-CZ" sz="4000" dirty="0" smtClean="0">
                <a:solidFill>
                  <a:srgbClr val="C00000"/>
                </a:solidFill>
              </a:rPr>
              <a:t>1</a:t>
            </a:r>
            <a:endParaRPr lang="cs-CZ" sz="4000" dirty="0">
              <a:solidFill>
                <a:schemeClr val="bg1"/>
              </a:solidFill>
            </a:endParaRPr>
          </a:p>
        </p:txBody>
      </p:sp>
      <p:sp>
        <p:nvSpPr>
          <p:cNvPr id="4" name="Zaoblený obdélník 3"/>
          <p:cNvSpPr/>
          <p:nvPr/>
        </p:nvSpPr>
        <p:spPr bwMode="auto">
          <a:xfrm>
            <a:off x="1043608" y="3789040"/>
            <a:ext cx="2880320" cy="432048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smtClean="0">
              <a:ln>
                <a:noFill/>
              </a:ln>
              <a:noFill/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471650" y="4209183"/>
            <a:ext cx="12241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cs-CZ" sz="4000" dirty="0" smtClean="0">
                <a:solidFill>
                  <a:srgbClr val="0000FF"/>
                </a:solidFill>
              </a:rPr>
              <a:t>2 </a:t>
            </a:r>
            <a:endParaRPr lang="cs-CZ" sz="4000" dirty="0">
              <a:solidFill>
                <a:srgbClr val="0000FF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479315" y="5157192"/>
            <a:ext cx="1208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cs-CZ" sz="4000" dirty="0" smtClean="0">
                <a:solidFill>
                  <a:srgbClr val="008000"/>
                </a:solidFill>
              </a:rPr>
              <a:t>3</a:t>
            </a:r>
            <a:endParaRPr lang="cs-CZ" sz="4000" dirty="0">
              <a:solidFill>
                <a:srgbClr val="008000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 bwMode="auto">
          <a:xfrm>
            <a:off x="575556" y="3465003"/>
            <a:ext cx="3816424" cy="1322575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12" name="Zaoblený obdélník 11"/>
          <p:cNvSpPr/>
          <p:nvPr/>
        </p:nvSpPr>
        <p:spPr bwMode="auto">
          <a:xfrm>
            <a:off x="503548" y="3392996"/>
            <a:ext cx="3960440" cy="2340260"/>
          </a:xfrm>
          <a:prstGeom prst="round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14" name="Zaoblený obdélník 13"/>
          <p:cNvSpPr/>
          <p:nvPr/>
        </p:nvSpPr>
        <p:spPr bwMode="auto">
          <a:xfrm>
            <a:off x="1043608" y="3789040"/>
            <a:ext cx="6984776" cy="432048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15" name="Zaoblený obdélník 14"/>
          <p:cNvSpPr/>
          <p:nvPr/>
        </p:nvSpPr>
        <p:spPr bwMode="auto">
          <a:xfrm>
            <a:off x="575556" y="3465003"/>
            <a:ext cx="7956884" cy="1322575"/>
          </a:xfrm>
          <a:prstGeom prst="roundRect">
            <a:avLst/>
          </a:prstGeom>
          <a:noFill/>
          <a:ln w="3810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16" name="Zaoblený obdélník 15"/>
          <p:cNvSpPr/>
          <p:nvPr/>
        </p:nvSpPr>
        <p:spPr bwMode="auto">
          <a:xfrm>
            <a:off x="503548" y="3392996"/>
            <a:ext cx="8100900" cy="2340260"/>
          </a:xfrm>
          <a:prstGeom prst="roundRect">
            <a:avLst/>
          </a:prstGeom>
          <a:noFill/>
          <a:ln w="38100" cap="flat" cmpd="sng" algn="ctr">
            <a:solidFill>
              <a:srgbClr val="008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Vymezení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364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/>
      <p:bldP spid="10" grpId="0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59" y="1952836"/>
            <a:ext cx="792088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800" b="1" dirty="0" smtClean="0">
                <a:solidFill>
                  <a:schemeClr val="tx1"/>
                </a:solidFill>
              </a:rPr>
              <a:t>Současnost: 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České </a:t>
            </a:r>
            <a:r>
              <a:rPr lang="cs-CZ" sz="1800" dirty="0">
                <a:solidFill>
                  <a:schemeClr val="tx1"/>
                </a:solidFill>
              </a:rPr>
              <a:t>kurikulum je </a:t>
            </a:r>
            <a:r>
              <a:rPr lang="cs-CZ" sz="1800" dirty="0" smtClean="0">
                <a:solidFill>
                  <a:schemeClr val="tx1"/>
                </a:solidFill>
              </a:rPr>
              <a:t>pojato </a:t>
            </a:r>
            <a:r>
              <a:rPr lang="cs-CZ" sz="1800" dirty="0">
                <a:solidFill>
                  <a:schemeClr val="tx1"/>
                </a:solidFill>
              </a:rPr>
              <a:t>„předmětově“ a </a:t>
            </a:r>
            <a:r>
              <a:rPr lang="cs-CZ" sz="1800" dirty="0" smtClean="0">
                <a:solidFill>
                  <a:schemeClr val="tx1"/>
                </a:solidFill>
              </a:rPr>
              <a:t>je založeno na přírodovědném vzdělávání. V </a:t>
            </a:r>
            <a:r>
              <a:rPr lang="cs-CZ" sz="1800" dirty="0">
                <a:solidFill>
                  <a:schemeClr val="tx1"/>
                </a:solidFill>
              </a:rPr>
              <a:t>tomto pojetí </a:t>
            </a:r>
            <a:r>
              <a:rPr lang="cs-CZ" sz="1800" dirty="0" smtClean="0">
                <a:solidFill>
                  <a:schemeClr val="tx1"/>
                </a:solidFill>
              </a:rPr>
              <a:t>lze jen těžko začlenit učivo vázané </a:t>
            </a:r>
            <a:r>
              <a:rPr lang="cs-CZ" sz="1800" dirty="0">
                <a:solidFill>
                  <a:schemeClr val="tx1"/>
                </a:solidFill>
              </a:rPr>
              <a:t>k technice </a:t>
            </a:r>
            <a:r>
              <a:rPr lang="cs-CZ" sz="1800" dirty="0" smtClean="0">
                <a:solidFill>
                  <a:schemeClr val="tx1"/>
                </a:solidFill>
              </a:rPr>
              <a:t>do </a:t>
            </a:r>
            <a:r>
              <a:rPr lang="cs-CZ" sz="1800" dirty="0">
                <a:solidFill>
                  <a:schemeClr val="tx1"/>
                </a:solidFill>
              </a:rPr>
              <a:t>ostatních, </a:t>
            </a:r>
            <a:r>
              <a:rPr lang="cs-CZ" sz="1800" dirty="0" smtClean="0">
                <a:solidFill>
                  <a:schemeClr val="tx1"/>
                </a:solidFill>
              </a:rPr>
              <a:t>zejména přírodovědných </a:t>
            </a:r>
            <a:r>
              <a:rPr lang="cs-CZ" sz="1800" dirty="0">
                <a:solidFill>
                  <a:schemeClr val="tx1"/>
                </a:solidFill>
              </a:rPr>
              <a:t>předmětů</a:t>
            </a:r>
            <a:r>
              <a:rPr lang="cs-CZ" sz="18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				</a:t>
            </a:r>
            <a:endParaRPr lang="cs-CZ" sz="1800" dirty="0">
              <a:solidFill>
                <a:schemeClr val="tx1"/>
              </a:solidFill>
            </a:endParaRPr>
          </a:p>
          <a:p>
            <a:pPr algn="just"/>
            <a:endParaRPr lang="cs-CZ" sz="1800" dirty="0" smtClean="0">
              <a:solidFill>
                <a:schemeClr val="tx1"/>
              </a:solidFill>
            </a:endParaRPr>
          </a:p>
          <a:p>
            <a:pPr algn="just"/>
            <a:endParaRPr lang="cs-CZ" sz="1800" dirty="0" smtClean="0">
              <a:solidFill>
                <a:schemeClr val="tx1"/>
              </a:solidFill>
            </a:endParaRPr>
          </a:p>
          <a:p>
            <a:pPr algn="just"/>
            <a:r>
              <a:rPr lang="cs-CZ" sz="1800" b="1" dirty="0" smtClean="0">
                <a:solidFill>
                  <a:schemeClr val="tx1"/>
                </a:solidFill>
              </a:rPr>
              <a:t>Budoucnost:</a:t>
            </a:r>
            <a:r>
              <a:rPr lang="cs-CZ" sz="1800" dirty="0" smtClean="0">
                <a:solidFill>
                  <a:schemeClr val="tx1"/>
                </a:solidFill>
              </a:rPr>
              <a:t> 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S </a:t>
            </a:r>
            <a:r>
              <a:rPr lang="cs-CZ" sz="1800" dirty="0">
                <a:solidFill>
                  <a:schemeClr val="tx1"/>
                </a:solidFill>
              </a:rPr>
              <a:t>ohledem na význam techniky ve společnosti a její blízkost k řešení praktických problémů je žádoucí, aby byla oblast vzdělávání zahrnující techniku v rámci kurikula pojata jako autonomní předmět, avšak plně provázaný s přírodovědnými předměty, matematikou, výtvarnou výchovu </a:t>
            </a:r>
            <a:endParaRPr lang="cs-CZ" sz="1800" dirty="0" smtClean="0">
              <a:solidFill>
                <a:schemeClr val="tx1"/>
              </a:solidFill>
            </a:endParaRP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a </a:t>
            </a:r>
            <a:r>
              <a:rPr lang="cs-CZ" sz="1800" dirty="0">
                <a:solidFill>
                  <a:schemeClr val="tx1"/>
                </a:solidFill>
              </a:rPr>
              <a:t>dalšími. </a:t>
            </a:r>
          </a:p>
          <a:p>
            <a:pPr algn="just"/>
            <a:r>
              <a:rPr lang="cs-CZ" sz="18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  <p:sp>
        <p:nvSpPr>
          <p:cNvPr id="5" name="Násobení 4"/>
          <p:cNvSpPr/>
          <p:nvPr/>
        </p:nvSpPr>
        <p:spPr bwMode="auto">
          <a:xfrm>
            <a:off x="3894206" y="3171274"/>
            <a:ext cx="893818" cy="905219"/>
          </a:xfrm>
          <a:prstGeom prst="mathMultiply">
            <a:avLst/>
          </a:prstGeom>
          <a:solidFill>
            <a:srgbClr val="FFCC9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000" tIns="10800" rIns="18000" bIns="10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  <a:cs typeface="Arial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Vymezení polytechnického vzdělávání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103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P</a:t>
            </a:r>
            <a:r>
              <a:rPr lang="cs-CZ" altLang="cs-CZ" sz="2200" b="1" dirty="0" smtClean="0">
                <a:solidFill>
                  <a:srgbClr val="666699"/>
                </a:solidFill>
              </a:rPr>
              <a:t>olytechnického vzdělávání v KAP Olomouckého kraje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424039"/>
            <a:ext cx="8676964" cy="481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6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P</a:t>
            </a:r>
            <a:r>
              <a:rPr lang="cs-CZ" altLang="cs-CZ" sz="2200" b="1" dirty="0" smtClean="0">
                <a:solidFill>
                  <a:srgbClr val="666699"/>
                </a:solidFill>
              </a:rPr>
              <a:t>olytechnického vzdělávání v KAP Olomouckého kraje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5" y="1301932"/>
            <a:ext cx="8257788" cy="4787553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2899446" y="5481228"/>
            <a:ext cx="17754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cs-CZ" sz="6000" b="1" dirty="0">
                <a:solidFill>
                  <a:srgbClr val="C00000"/>
                </a:solidFill>
              </a:rPr>
              <a:t>1</a:t>
            </a:r>
            <a:endParaRPr lang="cs-CZ" sz="6000" b="1" dirty="0">
              <a:solidFill>
                <a:schemeClr val="bg1"/>
              </a:solidFill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5256076" y="5491501"/>
            <a:ext cx="16786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cs-CZ" sz="6000" b="1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6944228" y="5481227"/>
            <a:ext cx="16786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28650" lvl="1" indent="-171450">
              <a:buFont typeface="Wingdings" panose="05000000000000000000" pitchFamily="2" charset="2"/>
              <a:buChar char="ü"/>
            </a:pPr>
            <a:r>
              <a:rPr lang="cs-CZ" sz="6000" b="1" dirty="0" smtClean="0">
                <a:solidFill>
                  <a:srgbClr val="008000"/>
                </a:solidFill>
              </a:rPr>
              <a:t>3</a:t>
            </a:r>
            <a:endParaRPr lang="cs-CZ" sz="6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457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6371A-5489-4556-8A7E-600DD2806ED2}" type="slidenum">
              <a:rPr lang="cs-CZ" altLang="cs-CZ" smtClean="0"/>
              <a:pPr>
                <a:defRPr/>
              </a:pPr>
              <a:t>9</a:t>
            </a:fld>
            <a:endParaRPr lang="cs-CZ" altLang="cs-CZ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11561" y="548680"/>
            <a:ext cx="7920880" cy="4419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r>
              <a:rPr lang="cs-CZ" altLang="cs-CZ" sz="2200" b="1" dirty="0">
                <a:solidFill>
                  <a:srgbClr val="666699"/>
                </a:solidFill>
              </a:rPr>
              <a:t>P</a:t>
            </a:r>
            <a:r>
              <a:rPr lang="cs-CZ" altLang="cs-CZ" sz="2200" b="1" dirty="0" smtClean="0">
                <a:solidFill>
                  <a:srgbClr val="666699"/>
                </a:solidFill>
              </a:rPr>
              <a:t>olytechnického vzdělávání v KAP </a:t>
            </a:r>
            <a:r>
              <a:rPr lang="cs-CZ" altLang="cs-CZ" sz="2200" b="1" dirty="0" smtClean="0">
                <a:solidFill>
                  <a:srgbClr val="666699"/>
                </a:solidFill>
              </a:rPr>
              <a:t>Olomouckého kraje</a:t>
            </a:r>
            <a:endParaRPr lang="cs-CZ" altLang="cs-CZ" sz="22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  <a:buFont typeface="Arial Unicode MS" pitchFamily="34" charset="-128"/>
              <a:buNone/>
              <a:defRPr/>
            </a:pPr>
            <a:r>
              <a:rPr lang="cs-CZ" altLang="cs-CZ" sz="2200" dirty="0">
                <a:solidFill>
                  <a:srgbClr val="000000"/>
                </a:solidFill>
              </a:rPr>
              <a:t>	</a:t>
            </a:r>
          </a:p>
          <a:p>
            <a:pPr>
              <a:spcBef>
                <a:spcPts val="1800"/>
              </a:spcBef>
              <a:buFont typeface="Arial Unicode MS" pitchFamily="34" charset="-128"/>
              <a:buNone/>
              <a:defRPr/>
            </a:pPr>
            <a:endParaRPr lang="cs-CZ" altLang="cs-CZ" sz="2200" dirty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2000" dirty="0">
              <a:solidFill>
                <a:srgbClr val="000000"/>
              </a:solidFill>
            </a:endParaRPr>
          </a:p>
          <a:p>
            <a:pPr>
              <a:spcBef>
                <a:spcPct val="1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5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spcBef>
                <a:spcPct val="800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Font typeface="Arial Unicode MS" pitchFamily="34" charset="-128"/>
              <a:buNone/>
              <a:defRPr/>
            </a:pPr>
            <a:endParaRPr lang="cs-CZ" altLang="cs-CZ" sz="18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431540" y="1094255"/>
            <a:ext cx="828092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600" b="1" i="1" dirty="0" smtClean="0">
                <a:solidFill>
                  <a:schemeClr val="tx1"/>
                </a:solidFill>
              </a:rPr>
              <a:t>Úrovně dle dotazníkového šetření</a:t>
            </a:r>
          </a:p>
          <a:p>
            <a:pPr algn="just"/>
            <a:endParaRPr lang="cs-CZ" sz="1600" b="1" i="1" dirty="0" smtClean="0">
              <a:solidFill>
                <a:schemeClr val="tx1"/>
              </a:solidFill>
            </a:endParaRPr>
          </a:p>
          <a:p>
            <a:pPr algn="just"/>
            <a:endParaRPr lang="cs-CZ" sz="1600" b="1" i="1" dirty="0" smtClean="0">
              <a:solidFill>
                <a:schemeClr val="tx1"/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500" b="1" i="1" dirty="0" smtClean="0">
                <a:solidFill>
                  <a:schemeClr val="tx1"/>
                </a:solidFill>
              </a:rPr>
              <a:t>Základní </a:t>
            </a:r>
            <a:r>
              <a:rPr lang="cs-CZ" sz="1500" b="1" i="1" dirty="0">
                <a:solidFill>
                  <a:schemeClr val="tx1"/>
                </a:solidFill>
              </a:rPr>
              <a:t>úroveň </a:t>
            </a:r>
            <a:r>
              <a:rPr lang="cs-CZ" sz="1500" i="1" dirty="0">
                <a:solidFill>
                  <a:schemeClr val="tx1"/>
                </a:solidFill>
              </a:rPr>
              <a:t>– podpora polytechnického vzdělávání je omezena na realizaci pouze v souladu RVP vyučovaných </a:t>
            </a:r>
            <a:r>
              <a:rPr lang="cs-CZ" sz="1500" i="1" dirty="0" smtClean="0">
                <a:solidFill>
                  <a:schemeClr val="tx1"/>
                </a:solidFill>
              </a:rPr>
              <a:t>oborů</a:t>
            </a:r>
            <a:endParaRPr lang="cs-CZ" sz="1500" i="1" dirty="0">
              <a:solidFill>
                <a:schemeClr val="tx1"/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500" b="1" i="1" dirty="0">
                <a:solidFill>
                  <a:schemeClr val="tx1"/>
                </a:solidFill>
              </a:rPr>
              <a:t>Mírně pokročilá úroveň </a:t>
            </a:r>
            <a:r>
              <a:rPr lang="cs-CZ" sz="1500" i="1" dirty="0">
                <a:solidFill>
                  <a:schemeClr val="tx1"/>
                </a:solidFill>
              </a:rPr>
              <a:t>– podpora polytechnického vzdělávání probíhá pouze v podobě dílčích aktivit (rozvíjení znalostí a </a:t>
            </a:r>
            <a:r>
              <a:rPr lang="cs-CZ" sz="1500" i="1" dirty="0" smtClean="0">
                <a:solidFill>
                  <a:schemeClr val="tx1"/>
                </a:solidFill>
              </a:rPr>
              <a:t>dovedností, </a:t>
            </a:r>
            <a:r>
              <a:rPr lang="cs-CZ" sz="1500" i="1" dirty="0">
                <a:solidFill>
                  <a:schemeClr val="tx1"/>
                </a:solidFill>
              </a:rPr>
              <a:t>které jsou součástí polytechnického vzdělávání, motivační akce pro ZŠ, aplikace různých metod ve výuce – skupinová práce, projektová výuka, laboratorní cvičení, praxe atd.)</a:t>
            </a:r>
          </a:p>
          <a:p>
            <a:pPr algn="just"/>
            <a:endParaRPr lang="cs-CZ" sz="1800" i="1" dirty="0">
              <a:solidFill>
                <a:schemeClr val="tx1"/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600" b="1" i="1" dirty="0" smtClean="0">
              <a:solidFill>
                <a:schemeClr val="tx1"/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500" b="1" i="1" dirty="0" smtClean="0">
                <a:solidFill>
                  <a:schemeClr val="tx1"/>
                </a:solidFill>
              </a:rPr>
              <a:t>Pokročilá úroveň </a:t>
            </a:r>
            <a:r>
              <a:rPr lang="cs-CZ" sz="1500" i="1" dirty="0" smtClean="0">
                <a:solidFill>
                  <a:schemeClr val="tx1"/>
                </a:solidFill>
              </a:rPr>
              <a:t>– systematická podpora polytechnického vzdělávání (vzájemné propojení polytechnických předmětů a provázání s výukou matematiky, realizace aktivit nad rámec RVP, zapojování do soutěží, spolupráce se ZŠ v regionu</a:t>
            </a:r>
            <a:r>
              <a:rPr lang="cs-CZ" sz="1500" i="1" dirty="0" smtClean="0">
                <a:solidFill>
                  <a:schemeClr val="tx1"/>
                </a:solidFill>
              </a:rPr>
              <a:t>)</a:t>
            </a:r>
            <a:endParaRPr lang="cs-CZ" sz="1500" i="1" dirty="0" smtClean="0">
              <a:solidFill>
                <a:schemeClr val="tx1"/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600" i="1" dirty="0">
              <a:solidFill>
                <a:schemeClr val="tx1"/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endParaRPr lang="cs-CZ" sz="1200" b="1" i="1" dirty="0" smtClean="0">
              <a:solidFill>
                <a:schemeClr val="tx1"/>
              </a:solidFill>
            </a:endParaRPr>
          </a:p>
          <a:p>
            <a:pPr marL="180975" indent="-180975" algn="just">
              <a:buFont typeface="Wingdings" panose="05000000000000000000" pitchFamily="2" charset="2"/>
              <a:buChar char="§"/>
            </a:pPr>
            <a:r>
              <a:rPr lang="cs-CZ" sz="1500" b="1" i="1" dirty="0" smtClean="0">
                <a:solidFill>
                  <a:schemeClr val="tx1"/>
                </a:solidFill>
              </a:rPr>
              <a:t>Nejvyšší </a:t>
            </a:r>
            <a:r>
              <a:rPr lang="cs-CZ" sz="1500" b="1" i="1" dirty="0">
                <a:solidFill>
                  <a:schemeClr val="tx1"/>
                </a:solidFill>
              </a:rPr>
              <a:t>úroveň </a:t>
            </a:r>
            <a:r>
              <a:rPr lang="cs-CZ" sz="1500" i="1" dirty="0">
                <a:solidFill>
                  <a:schemeClr val="tx1"/>
                </a:solidFill>
              </a:rPr>
              <a:t>– systematická podpora polytechnického vzdělávání a podpora v rámci dílčích aktivit (zpracované plány výuky polytechnických předmětů a matematiky, které jsou vzájemně provázány, individuální podpora žáků, spolupráce s VŠ v rámci maturitních oborů, podpora samostatné práce žáků – spolupráce se zaměstnavateli, VŠ a výzkumnými institucemi)</a:t>
            </a:r>
            <a:endParaRPr lang="cs-CZ" sz="1500" dirty="0">
              <a:solidFill>
                <a:schemeClr val="tx1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21979" y="1520788"/>
            <a:ext cx="8316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ü"/>
            </a:pPr>
            <a:r>
              <a:rPr lang="cs-CZ" sz="1800" b="1" dirty="0" smtClean="0">
                <a:solidFill>
                  <a:srgbClr val="FF0000"/>
                </a:solidFill>
              </a:rPr>
              <a:t>1 </a:t>
            </a:r>
            <a:r>
              <a:rPr lang="cs-CZ" sz="1800" b="1" dirty="0">
                <a:solidFill>
                  <a:srgbClr val="FF0000"/>
                </a:solidFill>
              </a:rPr>
              <a:t>Rozvoj </a:t>
            </a:r>
            <a:r>
              <a:rPr lang="cs-CZ" sz="1800" b="1" dirty="0" smtClean="0">
                <a:solidFill>
                  <a:srgbClr val="FF0000"/>
                </a:solidFill>
              </a:rPr>
              <a:t>PTV je </a:t>
            </a:r>
            <a:r>
              <a:rPr lang="cs-CZ" sz="1800" b="1" dirty="0">
                <a:solidFill>
                  <a:srgbClr val="FF0000"/>
                </a:solidFill>
              </a:rPr>
              <a:t>ve škole podporován</a:t>
            </a:r>
            <a:r>
              <a:rPr lang="cs-CZ" sz="1800" b="1" dirty="0" smtClean="0">
                <a:solidFill>
                  <a:srgbClr val="FF0000"/>
                </a:solidFill>
              </a:rPr>
              <a:t>.</a:t>
            </a:r>
            <a:endParaRPr lang="cs-CZ" sz="1800" b="1" dirty="0">
              <a:solidFill>
                <a:srgbClr val="FF00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21979" y="3433357"/>
            <a:ext cx="85039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ü"/>
            </a:pPr>
            <a:r>
              <a:rPr lang="cs-CZ" sz="1800" b="1" dirty="0" smtClean="0">
                <a:solidFill>
                  <a:srgbClr val="0000FF"/>
                </a:solidFill>
              </a:rPr>
              <a:t>2 </a:t>
            </a:r>
            <a:r>
              <a:rPr lang="cs-CZ" sz="1800" b="1" dirty="0">
                <a:solidFill>
                  <a:srgbClr val="0000FF"/>
                </a:solidFill>
              </a:rPr>
              <a:t>Rozvoj </a:t>
            </a:r>
            <a:r>
              <a:rPr lang="cs-CZ" sz="1800" b="1" dirty="0" smtClean="0">
                <a:solidFill>
                  <a:srgbClr val="0000FF"/>
                </a:solidFill>
              </a:rPr>
              <a:t>PTV jako </a:t>
            </a:r>
            <a:r>
              <a:rPr lang="cs-CZ" sz="1800" b="1" dirty="0">
                <a:solidFill>
                  <a:srgbClr val="0000FF"/>
                </a:solidFill>
              </a:rPr>
              <a:t>celku je ve škole systematicky realizován</a:t>
            </a:r>
            <a:r>
              <a:rPr lang="cs-CZ" sz="1800" b="1" dirty="0"/>
              <a:t>. </a:t>
            </a:r>
            <a:endParaRPr lang="cs-CZ" sz="1800" b="1" dirty="0">
              <a:solidFill>
                <a:srgbClr val="0000FF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21979" y="4502105"/>
            <a:ext cx="8316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>
              <a:buFont typeface="Wingdings" panose="05000000000000000000" pitchFamily="2" charset="2"/>
              <a:buChar char="ü"/>
            </a:pPr>
            <a:r>
              <a:rPr lang="cs-CZ" sz="1800" b="1" dirty="0" smtClean="0">
                <a:solidFill>
                  <a:srgbClr val="008000"/>
                </a:solidFill>
              </a:rPr>
              <a:t>3 </a:t>
            </a:r>
            <a:r>
              <a:rPr lang="cs-CZ" sz="1800" b="1" dirty="0"/>
              <a:t>Rozvoj </a:t>
            </a:r>
            <a:r>
              <a:rPr lang="cs-CZ" sz="1800" b="1" dirty="0" smtClean="0"/>
              <a:t>PTV je </a:t>
            </a:r>
            <a:r>
              <a:rPr lang="cs-CZ" sz="1800" b="1" dirty="0"/>
              <a:t>jednoznačnou dlouhodobou strategií školy.</a:t>
            </a:r>
            <a:endParaRPr lang="cs-CZ" sz="18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12744</TotalTime>
  <Words>612</Words>
  <Application>Microsoft Office PowerPoint</Application>
  <PresentationFormat>Předvádění na obrazovce (4:3)</PresentationFormat>
  <Paragraphs>225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Administrativní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Trexima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„S“</dc:title>
  <dc:creator>Jaromír Janoš</dc:creator>
  <cp:lastModifiedBy>Petr</cp:lastModifiedBy>
  <cp:revision>830</cp:revision>
  <cp:lastPrinted>2016-11-09T21:27:38Z</cp:lastPrinted>
  <dcterms:created xsi:type="dcterms:W3CDTF">2005-08-16T08:17:52Z</dcterms:created>
  <dcterms:modified xsi:type="dcterms:W3CDTF">2017-03-22T05:23:49Z</dcterms:modified>
</cp:coreProperties>
</file>