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8"/>
  </p:notesMasterIdLst>
  <p:handoutMasterIdLst>
    <p:handoutMasterId r:id="rId49"/>
  </p:handoutMasterIdLst>
  <p:sldIdLst>
    <p:sldId id="279" r:id="rId2"/>
    <p:sldId id="393" r:id="rId3"/>
    <p:sldId id="427" r:id="rId4"/>
    <p:sldId id="428" r:id="rId5"/>
    <p:sldId id="429" r:id="rId6"/>
    <p:sldId id="392" r:id="rId7"/>
    <p:sldId id="322" r:id="rId8"/>
    <p:sldId id="417" r:id="rId9"/>
    <p:sldId id="418" r:id="rId10"/>
    <p:sldId id="419" r:id="rId11"/>
    <p:sldId id="420" r:id="rId12"/>
    <p:sldId id="425" r:id="rId13"/>
    <p:sldId id="426" r:id="rId14"/>
    <p:sldId id="391" r:id="rId15"/>
    <p:sldId id="377" r:id="rId16"/>
    <p:sldId id="378" r:id="rId17"/>
    <p:sldId id="402" r:id="rId18"/>
    <p:sldId id="379" r:id="rId19"/>
    <p:sldId id="404" r:id="rId20"/>
    <p:sldId id="403" r:id="rId21"/>
    <p:sldId id="381" r:id="rId22"/>
    <p:sldId id="405" r:id="rId23"/>
    <p:sldId id="389" r:id="rId24"/>
    <p:sldId id="383" r:id="rId25"/>
    <p:sldId id="394" r:id="rId26"/>
    <p:sldId id="395" r:id="rId27"/>
    <p:sldId id="396" r:id="rId28"/>
    <p:sldId id="421" r:id="rId29"/>
    <p:sldId id="424" r:id="rId30"/>
    <p:sldId id="399" r:id="rId31"/>
    <p:sldId id="400" r:id="rId32"/>
    <p:sldId id="423" r:id="rId33"/>
    <p:sldId id="412" r:id="rId34"/>
    <p:sldId id="409" r:id="rId35"/>
    <p:sldId id="410" r:id="rId36"/>
    <p:sldId id="411" r:id="rId37"/>
    <p:sldId id="414" r:id="rId38"/>
    <p:sldId id="401" r:id="rId39"/>
    <p:sldId id="406" r:id="rId40"/>
    <p:sldId id="431" r:id="rId41"/>
    <p:sldId id="432" r:id="rId42"/>
    <p:sldId id="433" r:id="rId43"/>
    <p:sldId id="434" r:id="rId44"/>
    <p:sldId id="435" r:id="rId45"/>
    <p:sldId id="430" r:id="rId46"/>
    <p:sldId id="351" r:id="rId4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votná Marta" initials="NM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000099"/>
    <a:srgbClr val="034D91"/>
    <a:srgbClr val="003366"/>
    <a:srgbClr val="FFFF0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8535" autoAdjust="0"/>
  </p:normalViewPr>
  <p:slideViewPr>
    <p:cSldViewPr>
      <p:cViewPr>
        <p:scale>
          <a:sx n="100" d="100"/>
          <a:sy n="100" d="100"/>
        </p:scale>
        <p:origin x="-26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2076" y="102"/>
      </p:cViewPr>
      <p:guideLst>
        <p:guide orient="horz" pos="3126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t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b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E9E07B5C-5C0C-4CBE-BBFE-15C29ACFC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542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5710"/>
            <a:ext cx="5435600" cy="446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26B4C2ED-4AA3-4E75-A159-7697C84AB9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4524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C2B177-F42E-4698-A65E-D463DE2037F9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4279466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10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67104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11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910956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12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910956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13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910956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14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73175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15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940656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16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196248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17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661835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18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969003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19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661854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2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487094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20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418403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21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543073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22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89763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23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1169706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24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7816934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25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7218364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26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2599072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27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2176003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28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5156731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29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515673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3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4870948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30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1545248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31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8176344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32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442798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dirty="0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0C802E-90A8-49C5-BBC3-63A80B4749F0}" type="slidenum">
              <a:rPr lang="cs-CZ" smtClean="0"/>
              <a:pPr/>
              <a:t>33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8341999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B4C2ED-4AA3-4E75-A159-7697C84AB9B4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6804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dirty="0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857D80-CFA2-4F7C-A688-15739D11AEF9}" type="slidenum">
              <a:rPr lang="cs-CZ" smtClean="0"/>
              <a:pPr/>
              <a:t>35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9505681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cs-CZ" b="1" u="sng" dirty="0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968916-0762-4BB6-B40E-93CF39F0B190}" type="slidenum">
              <a:rPr lang="cs-CZ" smtClean="0"/>
              <a:pPr/>
              <a:t>36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7298641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2B150E-C490-420E-AABE-4B3DAF587F6B}" type="slidenum">
              <a:rPr lang="cs-CZ" smtClean="0"/>
              <a:pPr/>
              <a:t>37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0590120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38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2451210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39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4870948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40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41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42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43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44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53834-5CB2-4298-934D-A18620AD62F4}" type="slidenum">
              <a:rPr lang="cs-CZ" altLang="cs-CZ" smtClean="0"/>
              <a:pPr/>
              <a:t>45</a:t>
            </a:fld>
            <a:endParaRPr lang="cs-CZ" altLang="cs-CZ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516410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8E3FC1-DE98-4D96-B067-73C8FD30F72C}" type="slidenum">
              <a:rPr lang="cs-CZ" altLang="cs-CZ" smtClean="0"/>
              <a:pPr/>
              <a:t>46</a:t>
            </a:fld>
            <a:endParaRPr lang="cs-CZ" altLang="cs-CZ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677511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5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487094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6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62477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7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344113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8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759072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6D9E24-39D7-4B63-8941-102F77B7B558}" type="slidenum">
              <a:rPr lang="cs-CZ" altLang="cs-CZ" smtClean="0"/>
              <a:pPr/>
              <a:t>9</a:t>
            </a:fld>
            <a:endParaRPr lang="cs-CZ" altLang="cs-CZ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734756"/>
            <a:ext cx="5435600" cy="685690"/>
          </a:xfrm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3612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9900-E126-47EF-9407-44A623EFD0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6B2D-5865-4DA8-9E09-17545671BC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A67CC-C575-4D54-AD9A-9AFDF66041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6A1EA-0D2F-4E2D-A4F7-DE25613809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9D2BD-D229-4F96-A008-0E513E5229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8DB70-EC0A-4798-B5AE-40FF263D19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98BF-ADBD-41B8-954D-4493E7321D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C042-7EE9-483C-B857-2C3B6EC081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6D6C-175C-44D9-8256-818BDC1FEC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1580-E65A-480A-8A78-A07083A5EE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D2188-BCB2-4CF3-A1EE-EE58B0AA43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AAB2B03-77A2-471A-83E8-0080C0C624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i.hendrychova@kr-olomoucky.cz" TargetMode="External"/><Relationship Id="rId4" Type="http://schemas.openxmlformats.org/officeDocument/2006/relationships/hyperlink" Target="mailto:e.sztwiorokova@kr-olomoucky.cz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kr-olomoucky.cz/portal-komunikace-pro-obcany-manual-pro-vyplnovani-zadosti-cl-3805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vcr.cz/clanek/statistiky-pocty-obyvatel-v-obcich.aspx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.sztwiorkov&#225;@kr-olomoucky.cz" TargetMode="External"/><Relationship Id="rId4" Type="http://schemas.openxmlformats.org/officeDocument/2006/relationships/hyperlink" Target="mailto:.krmasek@kr-olomoucky.c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vcr.cz/clanek/statistiky-pocty-obyvatel-v-obcich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-podatelna@kr-olomoucky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2819400"/>
            <a:ext cx="7772400" cy="1676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8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</a:t>
            </a:r>
            <a:r>
              <a:rPr lang="cs-CZ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Olomouckého kraje </a:t>
            </a:r>
            <a:br>
              <a:rPr lang="cs-CZ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algn="l" eaLnBrk="1" hangingPunct="1"/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Výše dotace POV 2017, spoluúčast žadatele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121586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Výše dotace POV 2017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DT 1       min. 50  000 Kč		max. 300 000 Kč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DT 2       min. 30 000 Kč			max. 200 000 Kč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912" y="3152309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cs-CZ" sz="2000" u="sng" dirty="0">
                <a:solidFill>
                  <a:srgbClr val="003994"/>
                </a:solidFill>
              </a:rPr>
              <a:t>Minimální podíl žadatele: </a:t>
            </a:r>
            <a:r>
              <a:rPr lang="cs-CZ" sz="2000" dirty="0">
                <a:solidFill>
                  <a:srgbClr val="003994"/>
                </a:solidFill>
              </a:rPr>
              <a:t>žadatel je povinen na akci/projekt vynaložit z vlastních a jiných zdrojů částku odpovídající výši poskytnuté dotace. </a:t>
            </a:r>
            <a:br>
              <a:rPr lang="cs-CZ" sz="2000" dirty="0">
                <a:solidFill>
                  <a:srgbClr val="003994"/>
                </a:solidFill>
              </a:rPr>
            </a:br>
            <a:r>
              <a:rPr lang="cs-CZ" sz="2000" dirty="0">
                <a:solidFill>
                  <a:srgbClr val="003994"/>
                </a:solidFill>
              </a:rPr>
              <a:t>Budou-li celkové skutečně vynaložené uznatelné výdaje na projekt/akci nižší než částka odpovídající </a:t>
            </a:r>
            <a:r>
              <a:rPr lang="cs-CZ" sz="2000" u="sng" dirty="0">
                <a:solidFill>
                  <a:srgbClr val="003994"/>
                </a:solidFill>
              </a:rPr>
              <a:t>dvojnásobku</a:t>
            </a:r>
            <a:r>
              <a:rPr lang="cs-CZ" sz="2000" dirty="0">
                <a:solidFill>
                  <a:srgbClr val="003994"/>
                </a:solidFill>
              </a:rPr>
              <a:t> poskytnuté dotace, je žadatel povinen vzniklý rozdíl poskytovateli v rámci vyúčtování dotace vrátit v souladu se </a:t>
            </a:r>
            <a:r>
              <a:rPr lang="cs-CZ" sz="2000" dirty="0" smtClean="0">
                <a:solidFill>
                  <a:srgbClr val="003994"/>
                </a:solidFill>
              </a:rPr>
              <a:t>Smlouvou</a:t>
            </a:r>
            <a:r>
              <a:rPr lang="cs-CZ" sz="2000" dirty="0">
                <a:solidFill>
                  <a:srgbClr val="003994"/>
                </a:solidFill>
              </a:rPr>
              <a:t>.</a:t>
            </a:r>
          </a:p>
          <a:p>
            <a:pPr>
              <a:buFontTx/>
              <a:buNone/>
            </a:pPr>
            <a:r>
              <a:rPr lang="cs-CZ" sz="2000" dirty="0">
                <a:solidFill>
                  <a:srgbClr val="003994"/>
                </a:solidFill>
              </a:rPr>
              <a:t>U dotačního titulu č. 1 bude posuzováno nařízení Komise (EU) č. 1407/2013 ze dne 18. 12 2013 o použití článků 107 a 108 Smlouvy o fungování EU na podporu de </a:t>
            </a:r>
            <a:r>
              <a:rPr lang="cs-CZ" sz="2000" dirty="0" err="1">
                <a:solidFill>
                  <a:srgbClr val="003994"/>
                </a:solidFill>
              </a:rPr>
              <a:t>minimis</a:t>
            </a:r>
            <a:r>
              <a:rPr lang="cs-CZ" sz="2000" dirty="0">
                <a:solidFill>
                  <a:srgbClr val="003994"/>
                </a:solidFill>
              </a:rPr>
              <a:t> uveřejněného v Úředním věstníku EU č. L 352/1 dne 24. 12. </a:t>
            </a:r>
            <a:r>
              <a:rPr lang="cs-CZ" sz="2000" dirty="0" smtClean="0">
                <a:solidFill>
                  <a:srgbClr val="003994"/>
                </a:solidFill>
              </a:rPr>
              <a:t>2013 v případě, že bude dotace poskytnuta formou podpory de </a:t>
            </a:r>
            <a:r>
              <a:rPr lang="cs-CZ" sz="2000" dirty="0" err="1" smtClean="0">
                <a:solidFill>
                  <a:srgbClr val="003994"/>
                </a:solidFill>
              </a:rPr>
              <a:t>minimis</a:t>
            </a:r>
            <a:r>
              <a:rPr lang="cs-CZ" sz="2000" dirty="0" smtClean="0">
                <a:solidFill>
                  <a:srgbClr val="003994"/>
                </a:solidFill>
              </a:rPr>
              <a:t>.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086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v POV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žadatel </a:t>
            </a:r>
            <a:r>
              <a:rPr lang="cs-CZ" dirty="0">
                <a:solidFill>
                  <a:srgbClr val="003994"/>
                </a:solidFill>
              </a:rPr>
              <a:t>může v rámci vyhlášeného dotačního programu podat více žádostí na různé akce/projekty. V rámci konkrétního dotačního titulu však může žadatel podat pouze jednu </a:t>
            </a:r>
            <a:r>
              <a:rPr lang="cs-CZ" dirty="0" smtClean="0">
                <a:solidFill>
                  <a:srgbClr val="003994"/>
                </a:solidFill>
              </a:rPr>
              <a:t>žádost</a:t>
            </a:r>
          </a:p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prostředky dotace je možné čerpat na uznatelné výdaje akce/projektu vzniklé do 1. 1. 2017 do 15. 12. 2017.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projekt žadatele musí být realizován v územním obvodu Olomouckého kraje</a:t>
            </a: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financování projektu/akce může být z části tvořeno dodávkou vlastního materiálu, služeb a dobrovolnou prací občanů</a:t>
            </a: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majetek pořizovaný z dotace musí být pořizován </a:t>
            </a:r>
            <a:r>
              <a:rPr lang="cs-CZ" dirty="0" smtClean="0">
                <a:solidFill>
                  <a:srgbClr val="003994"/>
                </a:solidFill>
              </a:rPr>
              <a:t>výlučně do </a:t>
            </a:r>
            <a:r>
              <a:rPr lang="cs-CZ" dirty="0">
                <a:solidFill>
                  <a:srgbClr val="003994"/>
                </a:solidFill>
              </a:rPr>
              <a:t>vlastnictví </a:t>
            </a:r>
            <a:r>
              <a:rPr lang="cs-CZ" dirty="0" smtClean="0">
                <a:solidFill>
                  <a:srgbClr val="003994"/>
                </a:solidFill>
              </a:rPr>
              <a:t>příjemce</a:t>
            </a:r>
            <a:endParaRPr 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3358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v POV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3400" y="1413301"/>
            <a:ext cx="7848600" cy="550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1600" dirty="0" smtClean="0">
                <a:solidFill>
                  <a:srgbClr val="002060"/>
                </a:solidFill>
              </a:rPr>
              <a:t>Dotace je poskytována na uznatelné výdaje investičního i neinvestičního charakteru, je přísně účelová a její čerpání je vázáno jen na financování akce/projektu, na kterou byla poskytnuta.</a:t>
            </a:r>
          </a:p>
          <a:p>
            <a:pPr>
              <a:buNone/>
            </a:pPr>
            <a:r>
              <a:rPr lang="cs-CZ" sz="1600" dirty="0" smtClean="0">
                <a:solidFill>
                  <a:srgbClr val="002060"/>
                </a:solidFill>
              </a:rPr>
              <a:t>DPH je uznatelným výdajem, pokud příjemce: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2060"/>
                </a:solidFill>
              </a:rPr>
              <a:t>není plátcem DPH,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2060"/>
                </a:solidFill>
              </a:rPr>
              <a:t>je plátcem DPH, ale dle zákona č. 235/2004 Sb., o dani z přidané hodnoty nemá možnost nárokovat odpočet daně na vstupu.</a:t>
            </a:r>
          </a:p>
          <a:p>
            <a:pPr>
              <a:buNone/>
            </a:pPr>
            <a:endParaRPr lang="cs-CZ" sz="5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cs-CZ" sz="1600" dirty="0" smtClean="0">
                <a:solidFill>
                  <a:srgbClr val="002060"/>
                </a:solidFill>
              </a:rPr>
              <a:t>Neuznatelné výdaje akce/projektu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úhrada daní, daňových odpisů, poplatků a odvodů,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úhrada úvěrů a půjček,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nákup věcí osobní potřeby,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penále, pokuty, pojistné, leasing,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nákup darů – mimo ceny do soutěží,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bankovní poplatky,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nákup nemovitostí,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DPH, pokud příjemce je plátcem DPH a má možnost nárokovat odpočet daně na vstupu plně či částečně,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mzdové a ostatní osobní výdaje s výjimkou výdajů vzniklých na základě Dohod o provedení práce nebo Dohod o pracovní činnosti, </a:t>
            </a:r>
            <a:endParaRPr lang="cs-CZ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192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v POV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57200" y="1413301"/>
            <a:ext cx="7924800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nákup kancelářských potřeb a vybavení, mechanizace a techniky,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výdaje na umělecká díla,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výdaje na případné budoucí ztráty a dluhy,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provozní výdaje příjemce včetně výdajů na administraci, údržbu , půjčovné, nájem, telefonní poplatky, výdaje na poradenské služby vztahující se k běžným provozním výdajům (finanční audit, daňové/finanční/právní poradenství),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výdaje na zpracování žádosti, výdaje na zpracování vyúčtování akce (projektu),</a:t>
            </a:r>
          </a:p>
          <a:p>
            <a:pPr marL="285750" indent="-285750"/>
            <a:r>
              <a:rPr lang="cs-CZ" sz="1600" dirty="0" smtClean="0">
                <a:solidFill>
                  <a:srgbClr val="002060"/>
                </a:solidFill>
              </a:rPr>
              <a:t>občerstvení.</a:t>
            </a:r>
          </a:p>
          <a:p>
            <a:pPr>
              <a:buNone/>
            </a:pPr>
            <a:endParaRPr lang="cs-CZ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588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v POV </a:t>
            </a:r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505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cs-CZ" sz="1900" dirty="0" smtClean="0">
                <a:solidFill>
                  <a:srgbClr val="003994"/>
                </a:solidFill>
              </a:rPr>
              <a:t>minimální </a:t>
            </a:r>
            <a:r>
              <a:rPr lang="cs-CZ" sz="1900" dirty="0">
                <a:solidFill>
                  <a:srgbClr val="003994"/>
                </a:solidFill>
              </a:rPr>
              <a:t>doba udržitelnosti</a:t>
            </a:r>
            <a:r>
              <a:rPr lang="cs-CZ" sz="1900" dirty="0" smtClean="0">
                <a:solidFill>
                  <a:srgbClr val="003994"/>
                </a:solidFill>
              </a:rPr>
              <a:t>: pro neinvestiční dotaci – 2 roky ode dne platnosti a účinnosti Smlouvy, pro investiční dotaci – 3 roky od ukončení akce</a:t>
            </a:r>
          </a:p>
          <a:p>
            <a:pPr>
              <a:buNone/>
            </a:pPr>
            <a:endParaRPr lang="cs-CZ" sz="100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sz="1900" dirty="0">
                <a:solidFill>
                  <a:srgbClr val="003994"/>
                </a:solidFill>
              </a:rPr>
              <a:t>změna </a:t>
            </a:r>
            <a:r>
              <a:rPr lang="cs-CZ" sz="1900" dirty="0" smtClean="0">
                <a:solidFill>
                  <a:srgbClr val="003994"/>
                </a:solidFill>
              </a:rPr>
              <a:t>konkrétního účelu </a:t>
            </a:r>
            <a:r>
              <a:rPr lang="cs-CZ" sz="1900" dirty="0">
                <a:solidFill>
                  <a:srgbClr val="003994"/>
                </a:solidFill>
              </a:rPr>
              <a:t>dotace je možná pouze s předchozím písemným souhlasem </a:t>
            </a:r>
            <a:r>
              <a:rPr lang="cs-CZ" sz="1900" dirty="0" smtClean="0">
                <a:solidFill>
                  <a:srgbClr val="003994"/>
                </a:solidFill>
              </a:rPr>
              <a:t>řídícího orgánu, který rozhodl o poskytnutí dotace a uzavření Smlouvy (uzavřením dodatku </a:t>
            </a:r>
            <a:r>
              <a:rPr lang="cs-CZ" sz="1900" dirty="0">
                <a:solidFill>
                  <a:srgbClr val="003994"/>
                </a:solidFill>
              </a:rPr>
              <a:t>ke </a:t>
            </a:r>
            <a:r>
              <a:rPr lang="cs-CZ" sz="1900" dirty="0" smtClean="0">
                <a:solidFill>
                  <a:srgbClr val="003994"/>
                </a:solidFill>
              </a:rPr>
              <a:t>Smlouvě)</a:t>
            </a:r>
          </a:p>
          <a:p>
            <a:pPr marL="457200" indent="-457200">
              <a:buFont typeface="Arial" charset="0"/>
              <a:buChar char="•"/>
            </a:pPr>
            <a:r>
              <a:rPr lang="cs-CZ" sz="1900" dirty="0" smtClean="0">
                <a:solidFill>
                  <a:srgbClr val="003994"/>
                </a:solidFill>
              </a:rPr>
              <a:t>příjemce je povinen při čerpání dotace postupovat v souladu s platnými a účinnými právními předpisy</a:t>
            </a:r>
            <a:endParaRPr lang="cs-CZ" sz="1900" dirty="0">
              <a:solidFill>
                <a:srgbClr val="003994"/>
              </a:solidFill>
            </a:endParaRPr>
          </a:p>
          <a:p>
            <a:pPr>
              <a:buNone/>
            </a:pPr>
            <a:endParaRPr lang="cs-CZ" sz="100" dirty="0" smtClean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sz="1900" dirty="0" smtClean="0">
                <a:solidFill>
                  <a:srgbClr val="003994"/>
                </a:solidFill>
              </a:rPr>
              <a:t>výběr dodavatele musí být proveden v souladu s předpisy upravujícími zadávání veřejných zakázek; v případě akcí/projektů spolufinancovaných ze strukturálních fondů EU i podle pravidel platných pro tyto fondy</a:t>
            </a:r>
            <a:endParaRPr lang="cs-CZ" sz="1900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endParaRPr lang="cs-CZ" sz="100" dirty="0" smtClean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sz="1900" dirty="0" smtClean="0">
                <a:solidFill>
                  <a:srgbClr val="003994"/>
                </a:solidFill>
              </a:rPr>
              <a:t>v </a:t>
            </a:r>
            <a:r>
              <a:rPr lang="cs-CZ" sz="1900" dirty="0">
                <a:solidFill>
                  <a:srgbClr val="003994"/>
                </a:solidFill>
              </a:rPr>
              <a:t>případě, že příjemce </a:t>
            </a:r>
            <a:r>
              <a:rPr lang="cs-CZ" sz="1900" dirty="0" smtClean="0">
                <a:solidFill>
                  <a:srgbClr val="003994"/>
                </a:solidFill>
              </a:rPr>
              <a:t>použije dotaci v rozporu s účelem, na který mu byla poskytovatelem poskytnuta nebo se dopustí jakéhokoliv jiného porušení rozpočtové kázně, vystavuje se riziku uložení sankcí podle zákona č. 250/2000 Sb., o rozpočtových pravidlech územních rozpočtů, ve znění pozdějších předpisů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880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2414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Povinné přílohy k žádosti o dotaci v POV 2017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72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prokazujícího právní osobnost žadatele,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</a:t>
            </a:r>
            <a:r>
              <a:rPr lang="cs-CZ" sz="1600" dirty="0" smtClean="0">
                <a:solidFill>
                  <a:srgbClr val="003994"/>
                </a:solidFill>
              </a:rPr>
              <a:t>kopie dokladu o oprávněnosti osoby zastupovat žadatele,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prokazujícího registraci k dani z přidané hodnoty a skutečnost, zda žadatel má či nemá nárok na vrácení DPH v oblasti realizace projektu, je-li žadatel plátce DPH,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o zřízení běžného účtu žadatele,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čestné prohlášení o nezměněné identifikaci žadatele dle bodu 1 – </a:t>
            </a:r>
            <a:r>
              <a:rPr lang="cs-CZ" sz="1600" dirty="0" smtClean="0">
                <a:solidFill>
                  <a:srgbClr val="003994"/>
                </a:solidFill>
              </a:rPr>
              <a:t>4 </a:t>
            </a:r>
            <a:r>
              <a:rPr lang="cs-CZ" sz="1600" dirty="0" smtClean="0">
                <a:solidFill>
                  <a:srgbClr val="003994"/>
                </a:solidFill>
              </a:rPr>
              <a:t>(pokud byly přílohy č. 1 – </a:t>
            </a:r>
            <a:r>
              <a:rPr lang="cs-CZ" sz="1600" dirty="0" smtClean="0">
                <a:solidFill>
                  <a:srgbClr val="003994"/>
                </a:solidFill>
              </a:rPr>
              <a:t>4 </a:t>
            </a:r>
            <a:r>
              <a:rPr lang="cs-CZ" sz="1600" dirty="0" smtClean="0">
                <a:solidFill>
                  <a:srgbClr val="003994"/>
                </a:solidFill>
              </a:rPr>
              <a:t>doloženy k žádosti o dotaci v roce 2016 a nedošlo v nich k žádné změně, lze je nahradit čestným prohlášením),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čestné prohlášení žadatele o podporu v režimu de </a:t>
            </a:r>
            <a:r>
              <a:rPr lang="cs-CZ" sz="1600" dirty="0" err="1" smtClean="0">
                <a:solidFill>
                  <a:srgbClr val="003994"/>
                </a:solidFill>
              </a:rPr>
              <a:t>minimis</a:t>
            </a:r>
            <a:r>
              <a:rPr lang="cs-CZ" sz="1600" dirty="0" smtClean="0">
                <a:solidFill>
                  <a:srgbClr val="003994"/>
                </a:solidFill>
              </a:rPr>
              <a:t>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výpisu z usnesení ze zasedání zastupitelstva obce schvalující podání žádosti do Programu obnovy venkova Olomouckého kraje 2017,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o vlastnictví – netýká se DT 2,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podrobný popis akce, včetně realizovaných aktivit z předchozích let a navazujících aktivit, které s účelem žádosti souvisí nebo jsou významné pro rozvoj obce,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u DT 2 – prostá kopie výpisu z usnesení ze zasedání zastupitelstva obce schvalující zadání územního plánu.</a:t>
            </a:r>
          </a:p>
        </p:txBody>
      </p:sp>
    </p:spTree>
    <p:extLst>
      <p:ext uri="{BB962C8B-B14F-4D97-AF65-F5344CB8AC3E}">
        <p14:creationId xmlns:p14="http://schemas.microsoft.com/office/powerpoint/2010/main" val="37873743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altLang="cs-CZ" sz="2300" b="1" dirty="0" smtClean="0">
                <a:solidFill>
                  <a:srgbClr val="003994"/>
                </a:solidFill>
              </a:rPr>
              <a:t>Princip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</a:t>
            </a:r>
            <a:r>
              <a:rPr lang="cs-CZ" altLang="cs-CZ" sz="2300" b="1" dirty="0" smtClean="0">
                <a:solidFill>
                  <a:srgbClr val="003994"/>
                </a:solidFill>
              </a:rPr>
              <a:t> žádostí</a:t>
            </a:r>
            <a:endParaRPr lang="cs-CZ" altLang="cs-CZ" sz="3200" b="1" dirty="0" smtClean="0">
              <a:solidFill>
                <a:srgbClr val="003994"/>
              </a:solidFill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85635"/>
              </p:ext>
            </p:extLst>
          </p:nvPr>
        </p:nvGraphicFramePr>
        <p:xfrm>
          <a:off x="609600" y="1447801"/>
          <a:ext cx="8305800" cy="4960348"/>
        </p:xfrm>
        <a:graphic>
          <a:graphicData uri="http://schemas.openxmlformats.org/drawingml/2006/table">
            <a:tbl>
              <a:tblPr firstRow="1" firstCol="1" bandRow="1"/>
              <a:tblGrid>
                <a:gridCol w="1859430"/>
                <a:gridCol w="498294"/>
                <a:gridCol w="2230090"/>
                <a:gridCol w="1569194"/>
                <a:gridCol w="1404844"/>
                <a:gridCol w="743948"/>
              </a:tblGrid>
              <a:tr h="30480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VYSVĚTLENÍ KRITÉRIÍ 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5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b="1" cap="all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název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               Označení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POPIS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DEFINICE 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HODNOCENÍ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BODOVÁ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71755" marR="71755" algn="r"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ŠKÁLA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0142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Rozsah/ význam akce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A1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Základní kritérium – platí pro všechny dotační programy, při vyhlašování pravidel programu administrátor vybírá nejvhodnější možnost dle konkrétního dotačního programu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Definice schválením vzoru dotačního programu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(výběr možností)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Hodnotí administrátor 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obyvatel obce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A2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Specifické kritérium – provádí se specifikace dle zaměření dotačního programu/titulu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Schválením konkrétního dotačního programu/titulu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Hodnotí administrátor 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Míra přispění k naplnění strategií a cílů Strategie rozvoje územního obvodu Olomouckého kraje 2015-2020/ Historie čerpání dotace z POV za poslední 3 roky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B1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B2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Pružné kritérium – provádí se konkrétní specifikace dle cíle dotačního programu/titulu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Schválením konkrétního dotačního programu/titulu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Hodnotí poradní </a:t>
                      </a:r>
                      <a:r>
                        <a:rPr lang="cs-CZ" sz="8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orgán (Komise pro rozvoj venkova a zemědělství ROK)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Kritéria k DT 1  Význam pro Olomoucký kraj z odborného pohledu vyhlašovatele/ Rozsah/míra propagace aktivit 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Kritéria k DT 2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7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Potřebnost územně plánovací dokumentace/ Rozsah/míra propagace aktivit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C1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C2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Pružné kritérium – provádí se konkrétní specifikace dle cíle dotačního programu/titulu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Schválením konkrétního dotačního programu/titulu</a:t>
                      </a:r>
                      <a:endParaRPr lang="cs-CZ" sz="9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Hodnotí ROK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1–100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99">
                <a:tc gridSpan="6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Maximální možný počet bodů, který může posuzovaná žádost dosáhnout = 600 bodů</a:t>
                      </a:r>
                      <a:endParaRPr lang="cs-CZ" sz="9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60" marR="52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8740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 hodnocení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žádostí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632666"/>
              </p:ext>
            </p:extLst>
          </p:nvPr>
        </p:nvGraphicFramePr>
        <p:xfrm>
          <a:off x="533400" y="1371600"/>
          <a:ext cx="8077201" cy="2307921"/>
        </p:xfrm>
        <a:graphic>
          <a:graphicData uri="http://schemas.openxmlformats.org/drawingml/2006/table">
            <a:tbl>
              <a:tblPr firstRow="1" firstCol="1" bandRow="1"/>
              <a:tblGrid>
                <a:gridCol w="4219738"/>
                <a:gridCol w="1767153"/>
                <a:gridCol w="2090310"/>
              </a:tblGrid>
              <a:tr h="51104">
                <a:tc gridSpan="3"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0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VYSVĚTLENÍ BODOVÁNÍ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66260">
                <a:tc>
                  <a:txBody>
                    <a:bodyPr/>
                    <a:lstStyle/>
                    <a:p>
                      <a:pPr marL="2159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0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PODKLAD PRO ROZHODNUTÍ ŘÍDÍCÍHO ORGÁNU, </a:t>
                      </a: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dle odst. 11.8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000" b="1" cap="all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DOSAŽENÝCH bodů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000" b="1" cap="all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Návrh řídícímu ORgánu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73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Hodnocení administrátorem, odborným orgánem, Radou Olomouckého kraje (celkový bodový zisk)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1–200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NEVYHOVĚT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288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Hodnocení administrátorem, odborným orgánem, Radou Olomouckého kraje (celkový bodový zisk)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201–550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VYHOVĚT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MŮŽE BÝT KRÁCENO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400"/>
                        </a:spcAft>
                      </a:pPr>
                      <a:r>
                        <a:rPr lang="cs-CZ" sz="10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(částečné vyhovění*)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2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Hodnocení administrátorem, odborným orgánem, Radou Olomouckého kraje (celkový bodový zisk)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551–600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VYHOVĚT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3400" y="3692267"/>
            <a:ext cx="807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000" b="0" i="1" u="none" strike="noStrike" cap="none" normalizeH="0" baseline="0" dirty="0" smtClean="0">
                <a:ln>
                  <a:noFill/>
                </a:ln>
                <a:solidFill>
                  <a:srgbClr val="00399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*Může být vyhověno jen částečně. Ke krácení požadavku dojde především v případech převisu žádostí a nedostatku finančních prostředků, které jsou v daném dotačním programu/titulu k dispozici.</a:t>
            </a:r>
            <a:r>
              <a:rPr kumimoji="0" lang="cs-CZ" altLang="cs-CZ" sz="900" b="0" i="0" u="none" strike="noStrike" cap="none" normalizeH="0" baseline="0" dirty="0" smtClean="0">
                <a:ln>
                  <a:noFill/>
                </a:ln>
                <a:solidFill>
                  <a:srgbClr val="00399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rgbClr val="00399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8600" y="41910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Řídící orgán – ZOK -  rozhodne o poskytnutí dotace posouzením kritérií uvedených v žádosti, zejména pak vzhledem k dosaženému bodovému hodnocení žádosti, k popisu konkrétního účelu a cíle projektu, očekávaných přínosů akce/projektu, účelu vynaložení dotačních prostředků.</a:t>
            </a: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2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300" b="1" dirty="0" smtClean="0">
                <a:solidFill>
                  <a:srgbClr val="003994"/>
                </a:solidFill>
              </a:rPr>
              <a:t>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Hodnotící kritéria POV 2017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941429"/>
              </p:ext>
            </p:extLst>
          </p:nvPr>
        </p:nvGraphicFramePr>
        <p:xfrm>
          <a:off x="838201" y="2060083"/>
          <a:ext cx="7283451" cy="3309366"/>
        </p:xfrm>
        <a:graphic>
          <a:graphicData uri="http://schemas.openxmlformats.org/drawingml/2006/table">
            <a:tbl>
              <a:tblPr firstRow="1" firstCol="1" bandRow="1"/>
              <a:tblGrid>
                <a:gridCol w="1219199"/>
                <a:gridCol w="2743201"/>
                <a:gridCol w="2362200"/>
                <a:gridCol w="958851"/>
              </a:tblGrid>
              <a:tr h="50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A1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Rozsah/význam akce/projektu </a:t>
                      </a:r>
                      <a:r>
                        <a:rPr lang="cs-CZ" sz="1200" i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(základní kritérium)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bodů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Přesahující rámec území kraje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Krajská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Místní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71-100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u="none" strike="noStrike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36-70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1-35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A2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obyvatel obce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</a:t>
                      </a:r>
                      <a:r>
                        <a:rPr lang="cs-CZ" sz="1200" b="1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bodů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DT 1: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do 200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201 – 400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401 – 600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601 – 800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801 – 1 000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DT 2: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do 400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401 – 800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801 – 1 200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1 201 – 1 600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1 601 – 2 000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100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20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1752600" y="160020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Kritéria hodnocení A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459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 2017 – Hodnotící kritéria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752600" y="1600200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Kritéria hodnocení B</a:t>
            </a:r>
            <a:endParaRPr lang="cs-CZ" sz="2000" dirty="0">
              <a:solidFill>
                <a:srgbClr val="003994"/>
              </a:solidFill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96060"/>
              </p:ext>
            </p:extLst>
          </p:nvPr>
        </p:nvGraphicFramePr>
        <p:xfrm>
          <a:off x="645795" y="2020188"/>
          <a:ext cx="7507605" cy="3670554"/>
        </p:xfrm>
        <a:graphic>
          <a:graphicData uri="http://schemas.openxmlformats.org/drawingml/2006/table">
            <a:tbl>
              <a:tblPr firstRow="1" firstCol="1" bandRow="1"/>
              <a:tblGrid>
                <a:gridCol w="1259205"/>
                <a:gridCol w="2118252"/>
                <a:gridCol w="1689086"/>
                <a:gridCol w="1689086"/>
                <a:gridCol w="751976"/>
              </a:tblGrid>
              <a:tr h="358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B1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Míra přispění k naplnění strategií a cílů Strategie rozvoje územního obvodu Olomouckého kraje 2015 - 2020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</a:t>
                      </a:r>
                      <a:r>
                        <a:rPr lang="cs-CZ" sz="1200" b="1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bodů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Projekt/akce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má výrazný vliv na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plnění strategií a cílů a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vyvážený rozvoj území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71-100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3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Projekt/akce z velké míry přispívá k plnění strategií a cílů a vyváženému rozvoji území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36-70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Projekt/akce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z dílčí míry přispívá k plnění strategií a cílů a vyváženému rozvoji území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1-35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B2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Historie čerpání dotace z POV za poslední 3 roky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bodů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100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2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neobdržel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50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obdržel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30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39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Olomouckého kraje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3076" name="Obdélník 1"/>
          <p:cNvSpPr>
            <a:spLocks noChangeArrowheads="1"/>
          </p:cNvSpPr>
          <p:nvPr/>
        </p:nvSpPr>
        <p:spPr bwMode="auto">
          <a:xfrm>
            <a:off x="228600" y="1668463"/>
            <a:ext cx="86868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>
              <a:lnSpc>
                <a:spcPct val="90000"/>
              </a:lnSpc>
              <a:buNone/>
            </a:pPr>
            <a:r>
              <a:rPr lang="cs-CZ" altLang="cs-CZ" dirty="0" smtClean="0">
                <a:solidFill>
                  <a:srgbClr val="034D91"/>
                </a:solidFill>
              </a:rPr>
              <a:t>Přehled nejdůležitějších změn pro realizaci dotačních programů v roce 2017</a:t>
            </a:r>
          </a:p>
          <a:p>
            <a:pPr marL="628650" indent="-342900">
              <a:lnSpc>
                <a:spcPct val="90000"/>
              </a:lnSpc>
            </a:pPr>
            <a:r>
              <a:rPr lang="cs-CZ" altLang="cs-CZ" sz="2000" dirty="0" smtClean="0">
                <a:solidFill>
                  <a:srgbClr val="034D91"/>
                </a:solidFill>
              </a:rPr>
              <a:t>pokračuje trend sjednocování vzorových dokumentů pro realizaci dotačních programů, včetně vzorových pravidel pro předkládání žádostí o dotace a vzorových kritérií hodnocení žádostí o dotace</a:t>
            </a:r>
          </a:p>
          <a:p>
            <a:pPr marL="628650" indent="-342900">
              <a:lnSpc>
                <a:spcPct val="90000"/>
              </a:lnSpc>
            </a:pPr>
            <a:r>
              <a:rPr lang="cs-CZ" altLang="cs-CZ" sz="2000" dirty="0" smtClean="0">
                <a:solidFill>
                  <a:srgbClr val="034D91"/>
                </a:solidFill>
              </a:rPr>
              <a:t>technicky je upraven samotný systém podávání žádostí, kdy na webu Olomouckého kraje bude fungovat samostatná aplikace „Komunikace s občany“ (tzv. RAP) - uživatel bude moci svou žádost upravit, uložit, odeslat a sledovat její průběh</a:t>
            </a:r>
          </a:p>
          <a:p>
            <a:pPr marL="628650" indent="-342900">
              <a:lnSpc>
                <a:spcPct val="90000"/>
              </a:lnSpc>
            </a:pPr>
            <a:r>
              <a:rPr lang="cs-CZ" altLang="cs-CZ" sz="2000" dirty="0" smtClean="0">
                <a:solidFill>
                  <a:srgbClr val="034D91"/>
                </a:solidFill>
              </a:rPr>
              <a:t>změna v hodnocení žádostí a postupu při nevyhovění či částečném vyhovění žádosti</a:t>
            </a:r>
          </a:p>
          <a:p>
            <a:pPr marL="742950" lvl="1">
              <a:lnSpc>
                <a:spcPct val="90000"/>
              </a:lnSpc>
              <a:buNone/>
            </a:pPr>
            <a:endParaRPr lang="cs-CZ" altLang="cs-CZ" sz="2000" i="1" dirty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cs-CZ" alt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128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 2017 – Hodnotící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kritéria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752600" y="1624664"/>
            <a:ext cx="556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Kritéria hodnocení C</a:t>
            </a:r>
            <a:endParaRPr lang="cs-CZ" sz="2000" dirty="0">
              <a:solidFill>
                <a:srgbClr val="003994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318110"/>
              </p:ext>
            </p:extLst>
          </p:nvPr>
        </p:nvGraphicFramePr>
        <p:xfrm>
          <a:off x="838444" y="2000310"/>
          <a:ext cx="7162557" cy="4650550"/>
        </p:xfrm>
        <a:graphic>
          <a:graphicData uri="http://schemas.openxmlformats.org/drawingml/2006/table">
            <a:tbl>
              <a:tblPr firstRow="1" firstCol="1" bandRow="1"/>
              <a:tblGrid>
                <a:gridCol w="1295156"/>
                <a:gridCol w="5372588"/>
                <a:gridCol w="494813"/>
              </a:tblGrid>
              <a:tr h="211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C1 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Pro DT 1 - Význam pro Olomoucký kraj z odborného pohledu vyhlašovatele 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bodů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541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Velký význam pro zlepšení kvality života venkovských oblastí, zvýšení atraktivity a zlepšení dostupnosti v Olomouckém kraji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71-100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74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Střední význam pro zlepšení kvality života venkovských oblastí, zvýšení atraktivity a zlepšení dostupnosti v Olomouckém kraji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36-70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439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Malý význam pro zlepšení kvality života venkovských oblastí, zvýšení atraktivity a zlepšení dostupnosti v Olomouckém kraji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1-35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C1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Pro DT 2 - Potřebnost územně plánovací dokumentace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bodů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54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Pořízení nového územního plánu nahrazující územně plánovací dokumentaci sídelního útvaru nebo zóny, územní plán obce a regulační plán schválený před 1. lednem 2007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81-100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74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Pořízení změny územního plánu vyvolané objektivními změnami v území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51-80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4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Pořízení nového územního plánu, který nahradí územní plán schválený po 1. lednu 2007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21-50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0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Pořízení regulačního plánu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1-20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C2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Rozsah/míra propagace aktivit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b="1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Počet bodů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47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Regionální tisk, rozhlas, TV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81-100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295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Webové stránky žadatele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51-80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95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Úřední deska obce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80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31-50</a:t>
                      </a:r>
                      <a:endParaRPr lang="cs-CZ" sz="80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Obecní tisk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800" dirty="0" smtClean="0">
                          <a:solidFill>
                            <a:srgbClr val="003994"/>
                          </a:solidFill>
                          <a:effectLst/>
                          <a:latin typeface="Arial"/>
                          <a:ea typeface="Times New Roman"/>
                        </a:rPr>
                        <a:t>1-30</a:t>
                      </a:r>
                      <a:endParaRPr lang="cs-CZ" sz="8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193" marR="46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716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Administrace smluv o dotaci POV 2017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609600" y="1641959"/>
            <a:ext cx="80772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cs-CZ" sz="1500" dirty="0" smtClean="0">
                <a:solidFill>
                  <a:srgbClr val="FF0000"/>
                </a:solidFill>
              </a:rPr>
              <a:t>24. 4. 2017 </a:t>
            </a:r>
            <a:r>
              <a:rPr lang="cs-CZ" sz="1500" dirty="0" smtClean="0">
                <a:solidFill>
                  <a:srgbClr val="003994"/>
                </a:solidFill>
              </a:rPr>
              <a:t>– schválení příjemců podpory v Zastupitelstvu Olomouckého kraje.</a:t>
            </a:r>
          </a:p>
          <a:p>
            <a:pPr>
              <a:buFontTx/>
              <a:buNone/>
            </a:pPr>
            <a:r>
              <a:rPr lang="cs-CZ" sz="1500" dirty="0" smtClean="0">
                <a:solidFill>
                  <a:srgbClr val="003994"/>
                </a:solidFill>
              </a:rPr>
              <a:t>Lhůta pro rozhodnutí o žádostech činí 90 dnů od ukončení lhůty pro podávání žádostí.</a:t>
            </a:r>
          </a:p>
          <a:p>
            <a:pPr>
              <a:buFontTx/>
              <a:buNone/>
            </a:pPr>
            <a:r>
              <a:rPr lang="cs-CZ" sz="1500" dirty="0" smtClean="0">
                <a:solidFill>
                  <a:srgbClr val="003994"/>
                </a:solidFill>
              </a:rPr>
              <a:t>Žadatelé budou vyrozuměni o poskytnutí, částečném poskytnutí či neposkytnutí dotace administrátorem </a:t>
            </a:r>
            <a:r>
              <a:rPr lang="cs-CZ" sz="1500" dirty="0" smtClean="0">
                <a:solidFill>
                  <a:srgbClr val="FF0000"/>
                </a:solidFill>
              </a:rPr>
              <a:t>nejpozději do 15 dnů</a:t>
            </a:r>
            <a:r>
              <a:rPr lang="cs-CZ" sz="1500" dirty="0" smtClean="0">
                <a:solidFill>
                  <a:srgbClr val="003994"/>
                </a:solidFill>
              </a:rPr>
              <a:t> po rozhodnutí řídícího orgánu prostřednictvím zveřejnění seznamu žadatelů na webových stránkách poskytovatele. </a:t>
            </a:r>
          </a:p>
          <a:p>
            <a:pPr>
              <a:buFontTx/>
              <a:buNone/>
            </a:pPr>
            <a:r>
              <a:rPr lang="cs-CZ" sz="1500" u="sng" dirty="0" smtClean="0">
                <a:solidFill>
                  <a:srgbClr val="003994"/>
                </a:solidFill>
              </a:rPr>
              <a:t>Postup uzavření smlouvy o poskytnutí dotace:</a:t>
            </a: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administrátor zašle návrh smlouvy </a:t>
            </a:r>
            <a:r>
              <a:rPr lang="cs-CZ" sz="1500" dirty="0">
                <a:solidFill>
                  <a:srgbClr val="003994"/>
                </a:solidFill>
              </a:rPr>
              <a:t>o poskytnutí dotace podpořeným </a:t>
            </a:r>
            <a:r>
              <a:rPr lang="cs-CZ" sz="1500" dirty="0" smtClean="0">
                <a:solidFill>
                  <a:srgbClr val="003994"/>
                </a:solidFill>
              </a:rPr>
              <a:t>žadatelům</a:t>
            </a: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obec na zasedání zastupitelstva/rady obce schválí:</a:t>
            </a:r>
          </a:p>
          <a:p>
            <a:pPr lvl="1">
              <a:buNone/>
            </a:pPr>
            <a:r>
              <a:rPr lang="cs-CZ" sz="1500" dirty="0" smtClean="0">
                <a:solidFill>
                  <a:srgbClr val="003994"/>
                </a:solidFill>
              </a:rPr>
              <a:t>a) přijetí dotace,</a:t>
            </a:r>
            <a:r>
              <a:rPr lang="cs-CZ" sz="1500" dirty="0">
                <a:solidFill>
                  <a:srgbClr val="003994"/>
                </a:solidFill>
              </a:rPr>
              <a:t>	</a:t>
            </a:r>
            <a:endParaRPr lang="cs-CZ" sz="1500" dirty="0" smtClean="0">
              <a:solidFill>
                <a:srgbClr val="003994"/>
              </a:solidFill>
            </a:endParaRPr>
          </a:p>
          <a:p>
            <a:pPr lvl="1">
              <a:buNone/>
            </a:pPr>
            <a:r>
              <a:rPr lang="cs-CZ" sz="1500" dirty="0" smtClean="0">
                <a:solidFill>
                  <a:srgbClr val="003994"/>
                </a:solidFill>
              </a:rPr>
              <a:t>b) uzavření smlouvy o poskytnutí dotace.</a:t>
            </a:r>
            <a:r>
              <a:rPr lang="cs-CZ" sz="1500" dirty="0">
                <a:solidFill>
                  <a:srgbClr val="003994"/>
                </a:solidFill>
              </a:rPr>
              <a:t>	</a:t>
            </a:r>
            <a:endParaRPr lang="cs-CZ" sz="1500" dirty="0" smtClean="0">
              <a:solidFill>
                <a:srgbClr val="003994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obec zašle administrátorovi výpis usnesení dokládající schválení přijetí dotace a uzavření smlouvy o poskytnutí dotace</a:t>
            </a:r>
            <a:endParaRPr lang="cs-CZ" sz="1500" dirty="0">
              <a:solidFill>
                <a:srgbClr val="003994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administrátor zašle obci smlouvu doplněnou o schvalovací doložku k podpisu </a:t>
            </a: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obec doručí </a:t>
            </a:r>
            <a:r>
              <a:rPr lang="cs-CZ" sz="1500" u="sng" dirty="0" smtClean="0">
                <a:solidFill>
                  <a:srgbClr val="003994"/>
                </a:solidFill>
              </a:rPr>
              <a:t>dvě podepsané a oražené </a:t>
            </a:r>
            <a:r>
              <a:rPr lang="cs-CZ" sz="1500" u="sng" dirty="0" err="1" smtClean="0">
                <a:solidFill>
                  <a:srgbClr val="003994"/>
                </a:solidFill>
              </a:rPr>
              <a:t>paré</a:t>
            </a:r>
            <a:r>
              <a:rPr lang="cs-CZ" sz="1500" u="sng" dirty="0" smtClean="0">
                <a:solidFill>
                  <a:srgbClr val="003994"/>
                </a:solidFill>
              </a:rPr>
              <a:t> smlouvy </a:t>
            </a:r>
            <a:r>
              <a:rPr lang="cs-CZ" sz="1500" dirty="0" smtClean="0">
                <a:solidFill>
                  <a:srgbClr val="003994"/>
                </a:solidFill>
              </a:rPr>
              <a:t>zpět na KÚOK spolu s prostou kopií uzavřené smlouvy o dílo s dodavatelem akce</a:t>
            </a:r>
          </a:p>
          <a:p>
            <a:pPr marL="285750" indent="-285750">
              <a:buFontTx/>
              <a:buChar char="-"/>
            </a:pPr>
            <a:r>
              <a:rPr lang="cs-CZ" sz="1500" dirty="0" smtClean="0">
                <a:solidFill>
                  <a:srgbClr val="003994"/>
                </a:solidFill>
              </a:rPr>
              <a:t>po podpisu smlouvy panem náměstkem a uveřejněním smlouvy v registru smluv bude jedno </a:t>
            </a:r>
            <a:r>
              <a:rPr lang="cs-CZ" sz="1500" dirty="0" err="1" smtClean="0">
                <a:solidFill>
                  <a:srgbClr val="003994"/>
                </a:solidFill>
              </a:rPr>
              <a:t>paré</a:t>
            </a:r>
            <a:r>
              <a:rPr lang="cs-CZ" sz="1500" dirty="0" smtClean="0">
                <a:solidFill>
                  <a:srgbClr val="003994"/>
                </a:solidFill>
              </a:rPr>
              <a:t> smlouvy zasláno zpět obci</a:t>
            </a:r>
          </a:p>
          <a:p>
            <a:pPr marL="285750" indent="-285750">
              <a:buFontTx/>
              <a:buChar char="-"/>
            </a:pPr>
            <a:r>
              <a:rPr lang="cs-CZ" sz="1500" dirty="0">
                <a:solidFill>
                  <a:srgbClr val="003994"/>
                </a:solidFill>
              </a:rPr>
              <a:t>p</a:t>
            </a:r>
            <a:r>
              <a:rPr lang="cs-CZ" sz="1500" dirty="0" smtClean="0">
                <a:solidFill>
                  <a:srgbClr val="003994"/>
                </a:solidFill>
              </a:rPr>
              <a:t>oskytnutí dotace na účet obce do 21 dnů od podpisu smlouvy</a:t>
            </a:r>
            <a:endParaRPr lang="cs-CZ" sz="15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2629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Olomouckého kraje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609600" y="1641959"/>
            <a:ext cx="807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cs-CZ" sz="1500" dirty="0">
              <a:solidFill>
                <a:srgbClr val="003994"/>
              </a:solidFill>
            </a:endParaRPr>
          </a:p>
          <a:p>
            <a:pPr algn="ctr">
              <a:buNone/>
            </a:pPr>
            <a:r>
              <a:rPr lang="cs-CZ" sz="3000" dirty="0" smtClean="0">
                <a:solidFill>
                  <a:srgbClr val="003994"/>
                </a:solidFill>
              </a:rPr>
              <a:t>Podklady k uzavření smlouvy a dvě podepsaná </a:t>
            </a:r>
            <a:r>
              <a:rPr lang="cs-CZ" sz="3000" dirty="0" err="1" smtClean="0">
                <a:solidFill>
                  <a:srgbClr val="003994"/>
                </a:solidFill>
              </a:rPr>
              <a:t>paré</a:t>
            </a:r>
            <a:r>
              <a:rPr lang="cs-CZ" sz="3000" dirty="0" smtClean="0">
                <a:solidFill>
                  <a:srgbClr val="003994"/>
                </a:solidFill>
              </a:rPr>
              <a:t> smlouvy je nutné předložit nejpozději </a:t>
            </a:r>
            <a:r>
              <a:rPr lang="cs-CZ" sz="3000" dirty="0" smtClean="0">
                <a:solidFill>
                  <a:srgbClr val="FF0000"/>
                </a:solidFill>
              </a:rPr>
              <a:t>do 31. 7. 2017</a:t>
            </a:r>
            <a:r>
              <a:rPr lang="cs-CZ" sz="3000" dirty="0" smtClean="0">
                <a:solidFill>
                  <a:srgbClr val="003994"/>
                </a:solidFill>
              </a:rPr>
              <a:t>.</a:t>
            </a:r>
          </a:p>
          <a:p>
            <a:pPr marL="342900" indent="-342900">
              <a:buAutoNum type="alphaLcParenR"/>
            </a:pPr>
            <a:r>
              <a:rPr lang="cs-CZ" sz="1500" dirty="0" smtClean="0">
                <a:solidFill>
                  <a:srgbClr val="003994"/>
                </a:solidFill>
              </a:rPr>
              <a:t>výpis z usnesení ze zasedání zastupitelstva/rady obce o schválení přijetí dotace;</a:t>
            </a:r>
          </a:p>
          <a:p>
            <a:pPr marL="342900" indent="-342900">
              <a:buAutoNum type="alphaLcParenR"/>
            </a:pPr>
            <a:r>
              <a:rPr lang="cs-CZ" sz="1500" dirty="0" smtClean="0">
                <a:solidFill>
                  <a:srgbClr val="003994"/>
                </a:solidFill>
              </a:rPr>
              <a:t>výpis z usnesení ze zasedání zastupitelstva/rady obce o schválení smlouvy;</a:t>
            </a:r>
          </a:p>
          <a:p>
            <a:pPr marL="342900" indent="-342900">
              <a:buAutoNum type="alphaLcParenR"/>
            </a:pPr>
            <a:r>
              <a:rPr lang="cs-CZ" sz="1500" dirty="0" smtClean="0">
                <a:solidFill>
                  <a:srgbClr val="003994"/>
                </a:solidFill>
              </a:rPr>
              <a:t>smlouvu/smlouvy o dílo s dodavatelem/dodavateli akce.</a:t>
            </a:r>
          </a:p>
          <a:p>
            <a:pPr marL="342900" indent="-342900">
              <a:buAutoNum type="alphaLcParenR"/>
            </a:pPr>
            <a:endParaRPr lang="cs-CZ" sz="15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500" dirty="0" smtClean="0">
                <a:solidFill>
                  <a:srgbClr val="003994"/>
                </a:solidFill>
              </a:rPr>
              <a:t>V případě nesplnění termínu bude dotace nabídnuta náhradníkům dle schváleného pořadí náhradních žadatelů řídícím orgánem.</a:t>
            </a:r>
            <a:endParaRPr lang="cs-CZ" sz="15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7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Podpora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 územně plánovací dokumentace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553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zpracování územně plánovací dokumentace:</a:t>
            </a:r>
          </a:p>
          <a:p>
            <a:pPr marL="342900" indent="-342900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celý územní plán,</a:t>
            </a:r>
          </a:p>
          <a:p>
            <a:pPr marL="342900" indent="-342900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dílčí etapy územního plánu,</a:t>
            </a:r>
          </a:p>
          <a:p>
            <a:pPr marL="342900" indent="-342900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změna územního plánu (objektivní potřeby) vč. právního stavu,</a:t>
            </a:r>
          </a:p>
          <a:p>
            <a:pPr marL="342900" indent="-342900"/>
            <a:r>
              <a:rPr lang="cs-CZ" sz="20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regulační plán.</a:t>
            </a:r>
            <a:endParaRPr lang="cs-CZ" sz="2000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cs-CZ" sz="20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Podmínky:</a:t>
            </a:r>
          </a:p>
          <a:p>
            <a:pPr marL="342900" indent="-342900" algn="just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vypracování v souladu se stavebním zákonem,</a:t>
            </a:r>
          </a:p>
          <a:p>
            <a:pPr marL="342900" indent="-342900" algn="just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vypracování dle aktuální metodiky pro zpracování ÚP v MINIS,</a:t>
            </a:r>
          </a:p>
          <a:p>
            <a:pPr marL="342900" indent="-342900" algn="just"/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vypracování dle metodického doporučení Olomouckého kraje </a:t>
            </a:r>
            <a:b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zavedení MINIS.</a:t>
            </a:r>
          </a:p>
          <a:p>
            <a:pPr algn="just">
              <a:buNone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https://www.kr-olomoucky.cz/uzemni-plany-cl-189.html</a:t>
            </a:r>
          </a:p>
          <a:p>
            <a:pPr>
              <a:buNone/>
            </a:pPr>
            <a:endParaRPr lang="cs-CZ" sz="2000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153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65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Územní plánování – doporučené metodiky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1</a:t>
            </a:r>
            <a:r>
              <a:rPr lang="cs-CZ" sz="19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) </a:t>
            </a: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MINIS = Minimální standard pro digitální zpracování územních  </a:t>
            </a:r>
            <a:b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</a:b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    plánů v GIS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900" dirty="0" smtClean="0">
                <a:solidFill>
                  <a:srgbClr val="003994"/>
                </a:solidFill>
              </a:rPr>
              <a:t>ÚP </a:t>
            </a:r>
            <a:r>
              <a:rPr lang="cs-CZ" sz="1900" dirty="0">
                <a:solidFill>
                  <a:srgbClr val="003994"/>
                </a:solidFill>
              </a:rPr>
              <a:t>chápe jako </a:t>
            </a:r>
            <a:r>
              <a:rPr lang="cs-CZ" sz="1900" b="1" dirty="0">
                <a:solidFill>
                  <a:srgbClr val="003994"/>
                </a:solidFill>
              </a:rPr>
              <a:t>právní dokument</a:t>
            </a:r>
            <a:r>
              <a:rPr lang="cs-CZ" sz="1900" dirty="0">
                <a:solidFill>
                  <a:srgbClr val="003994"/>
                </a:solidFill>
              </a:rPr>
              <a:t>, závazný pro rozhodování v území, </a:t>
            </a:r>
            <a:br>
              <a:rPr lang="cs-CZ" sz="1900" dirty="0">
                <a:solidFill>
                  <a:srgbClr val="003994"/>
                </a:solidFill>
              </a:rPr>
            </a:br>
            <a:r>
              <a:rPr lang="cs-CZ" sz="1900" dirty="0">
                <a:solidFill>
                  <a:srgbClr val="003994"/>
                </a:solidFill>
              </a:rPr>
              <a:t>se kterým je dále nutné pracovat</a:t>
            </a:r>
          </a:p>
          <a:p>
            <a:pPr marL="342900" indent="-342900" algn="just"/>
            <a:r>
              <a:rPr lang="cs-CZ" sz="1900" b="1" dirty="0">
                <a:solidFill>
                  <a:srgbClr val="003994"/>
                </a:solidFill>
              </a:rPr>
              <a:t>základní pravidla pro zpracování výkresů a odevzdání digitálních dat</a:t>
            </a:r>
            <a:r>
              <a:rPr lang="cs-CZ" sz="1900" dirty="0">
                <a:solidFill>
                  <a:srgbClr val="003994"/>
                </a:solidFill>
              </a:rPr>
              <a:t> ÚP tak, aby mohly být dále efektivně využívány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cs-CZ" sz="19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Metodické doporučení pro zavedení metodiky MINIS k využívání </a:t>
            </a:r>
            <a:b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při zpracování ÚP v Olomouckém kraji</a:t>
            </a: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harmonogram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odevzdání a kontroly ÚP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povinnosti na straně zpracovatele, pořizovatele a Krajského úřadu Olomouckého kraje</a:t>
            </a: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295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200" b="1" dirty="0">
                <a:solidFill>
                  <a:srgbClr val="003994"/>
                </a:solidFill>
              </a:rPr>
              <a:t>Dotační titul č. 2 - Podpora zpracování územně plánovací dokumentace</a:t>
            </a:r>
            <a:endParaRPr lang="cs-CZ" altLang="cs-CZ" sz="3200" b="1" dirty="0" smtClean="0">
              <a:solidFill>
                <a:srgbClr val="003994"/>
              </a:solidFill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06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Co všechno se v rámci metodiky MINIS kontroluje?</a:t>
            </a:r>
            <a:endParaRPr lang="cs-CZ" sz="2000" b="1" dirty="0">
              <a:solidFill>
                <a:srgbClr val="003994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1) Struktura a názvy základních adresářů a souborů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cs typeface="Arial" panose="020B0604020202020204" pitchFamily="34" charset="0"/>
              </a:rPr>
              <a:t>přítomnost povinných adresářů a souborů, jejich správné pojmenování, přítomnost vektorových dat ke kontrole, rastrové formáty výkresů aj.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Obsah výkresů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povinný obsah výkresu základního členění, hlavního výkresu a výkresu veřejně prospěšných staveb, opatření a asanací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Usazení výkresů, kvalita a čitelnost rastrů, použitá </a:t>
            </a:r>
            <a:r>
              <a:rPr lang="cs-CZ" sz="1900" b="1" dirty="0" err="1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symbologie</a:t>
            </a:r>
            <a:endParaRPr lang="cs-CZ" sz="19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usazení výkresů do souřadnic, čitelnost rastrových výkresů,</a:t>
            </a: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využití doporučené </a:t>
            </a:r>
            <a:r>
              <a:rPr lang="cs-CZ" sz="1900" dirty="0" err="1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symbologie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označení ploch ve výkresech a </a:t>
            </a:r>
            <a:r>
              <a:rPr lang="cs-CZ" sz="1900" dirty="0" err="1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infotextech</a:t>
            </a:r>
            <a:endParaRPr lang="cs-CZ" sz="1900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Vektorová data za použití Kontrolního programu</a:t>
            </a: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314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200" b="1" dirty="0">
                <a:solidFill>
                  <a:srgbClr val="003994"/>
                </a:solidFill>
              </a:rPr>
              <a:t>Dotační titul č. 2 - Podpora zpracování územně plánovací dokumentace</a:t>
            </a:r>
            <a:endParaRPr lang="cs-CZ" altLang="cs-CZ" sz="3200" b="1" dirty="0" smtClean="0">
              <a:solidFill>
                <a:srgbClr val="003994"/>
              </a:solidFill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515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Výsledky kontrol MINIS </a:t>
            </a:r>
          </a:p>
          <a:p>
            <a:pPr>
              <a:buNone/>
            </a:pPr>
            <a:r>
              <a:rPr lang="cs-CZ" sz="19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1</a:t>
            </a: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) Malé chyby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cs typeface="Arial" panose="020B0604020202020204" pitchFamily="34" charset="0"/>
              </a:rPr>
              <a:t>mohou být opraveny v další fázi zpracování ÚP (pokud se nejedná </a:t>
            </a:r>
            <a:br>
              <a:rPr lang="cs-CZ" sz="1900" dirty="0">
                <a:solidFill>
                  <a:srgbClr val="003994"/>
                </a:solidFill>
                <a:cs typeface="Arial" panose="020B0604020202020204" pitchFamily="34" charset="0"/>
              </a:rPr>
            </a:br>
            <a:r>
              <a:rPr lang="cs-CZ" sz="1900" dirty="0">
                <a:solidFill>
                  <a:srgbClr val="003994"/>
                </a:solidFill>
                <a:cs typeface="Arial" panose="020B0604020202020204" pitchFamily="34" charset="0"/>
              </a:rPr>
              <a:t>o poslední fázi)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Chyby k doplnění a opravě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mohou být opraveny v další fázi zpracování ÚP, k doplnění by mělo dojít neprodleně po projednání návrhu ÚP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Chyby závažné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musí být opraveny ještě před zveřejněním o projednání návrhu ÚP</a:t>
            </a: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ÚP je v souladu s MINIS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případě, že byl odevzdán ÚP se všemi náležitostmi, které metodika doporučuje </a:t>
            </a:r>
            <a: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výsledek kontroly dat vzešlého z Kontrolního programu </a:t>
            </a:r>
            <a: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 chyb</a:t>
            </a:r>
          </a:p>
          <a:p>
            <a:pPr algn="just">
              <a:buNone/>
            </a:pPr>
            <a:endParaRPr lang="cs-CZ" sz="1200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2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U územních plánů podpořených z POV je nutné případné chyby odstranit v co nejkratším termínu.</a:t>
            </a: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8787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Územní plánování – metodika MINIS</a:t>
            </a:r>
          </a:p>
          <a:p>
            <a:pPr>
              <a:buNone/>
            </a:pPr>
            <a:r>
              <a:rPr lang="cs-CZ" sz="1900" b="1" dirty="0" smtClean="0">
                <a:solidFill>
                  <a:srgbClr val="003994"/>
                </a:solidFill>
                <a:cs typeface="Arial" panose="020B0604020202020204" pitchFamily="34" charset="0"/>
              </a:rPr>
              <a:t>Proč </a:t>
            </a:r>
            <a:r>
              <a:rPr lang="cs-CZ" sz="1900" b="1" dirty="0">
                <a:solidFill>
                  <a:srgbClr val="003994"/>
                </a:solidFill>
                <a:cs typeface="Arial" panose="020B0604020202020204" pitchFamily="34" charset="0"/>
              </a:rPr>
              <a:t>zavádět metodiku MINIS?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jednotná podoba prvků územního plánu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snadné využití/čtení pro stavební úřady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</a:rPr>
              <a:t>l</a:t>
            </a:r>
            <a:r>
              <a:rPr lang="cs-CZ" sz="1900" dirty="0" smtClean="0">
                <a:solidFill>
                  <a:srgbClr val="003994"/>
                </a:solidFill>
              </a:rPr>
              <a:t>evnější zpracování </a:t>
            </a:r>
            <a:r>
              <a:rPr lang="cs-CZ" sz="1900" dirty="0">
                <a:solidFill>
                  <a:srgbClr val="003994"/>
                </a:solidFill>
              </a:rPr>
              <a:t>změn ÚP a právních stavů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</a:rPr>
              <a:t>interaktivní prezentace ÚP na internetu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</a:rPr>
              <a:t>j</a:t>
            </a:r>
            <a:r>
              <a:rPr lang="cs-CZ" sz="1900" dirty="0" smtClean="0">
                <a:solidFill>
                  <a:srgbClr val="003994"/>
                </a:solidFill>
              </a:rPr>
              <a:t>ednodušší vstup </a:t>
            </a:r>
            <a:r>
              <a:rPr lang="cs-CZ" sz="1900" dirty="0">
                <a:solidFill>
                  <a:srgbClr val="003994"/>
                </a:solidFill>
              </a:rPr>
              <a:t>dále do procesu územního plánování</a:t>
            </a:r>
          </a:p>
          <a:p>
            <a:pPr>
              <a:buNone/>
            </a:pPr>
            <a:endParaRPr lang="cs-CZ" sz="19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Nepoužití metodiky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vede k prodražení následné změny a právního stavu ÚP, prodraží se také jeho další využití</a:t>
            </a:r>
          </a:p>
          <a:p>
            <a:pPr marL="342900" indent="-342900"/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odůvodněných případech – např. změna ÚP, který v metodice MINIS nebyl vytvořen</a:t>
            </a: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800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46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cs-CZ" sz="1800" b="1" dirty="0">
                <a:solidFill>
                  <a:srgbClr val="003994"/>
                </a:solidFill>
              </a:rPr>
              <a:t>Územní plánování – doporučení obsahu smluv mezi obcí a projektantem</a:t>
            </a:r>
          </a:p>
          <a:p>
            <a:pPr marL="342900" indent="-342900" algn="just"/>
            <a:r>
              <a:rPr lang="cs-CZ" sz="1800" dirty="0">
                <a:solidFill>
                  <a:srgbClr val="003994"/>
                </a:solidFill>
              </a:rPr>
              <a:t>neuvádět pojem „Koncept územního plánu“ – dle platného znění stavebního zákona se koncept již nepořizuje</a:t>
            </a:r>
          </a:p>
          <a:p>
            <a:pPr marL="342900" indent="-342900" algn="just"/>
            <a:r>
              <a:rPr lang="cs-CZ" sz="1800" b="1" dirty="0">
                <a:solidFill>
                  <a:srgbClr val="003994"/>
                </a:solidFill>
              </a:rPr>
              <a:t>zahrnout jedno opakované veřejné projednání</a:t>
            </a:r>
          </a:p>
          <a:p>
            <a:pPr marL="342900" indent="-342900" algn="just"/>
            <a:r>
              <a:rPr lang="cs-CZ" sz="1800" b="1" dirty="0">
                <a:solidFill>
                  <a:srgbClr val="003994"/>
                </a:solidFill>
              </a:rPr>
              <a:t>počet účastí zpracovatele </a:t>
            </a:r>
            <a:r>
              <a:rPr lang="cs-CZ" sz="1800" dirty="0">
                <a:solidFill>
                  <a:srgbClr val="003994"/>
                </a:solidFill>
              </a:rPr>
              <a:t>na určitém počtu pracovních </a:t>
            </a:r>
            <a:r>
              <a:rPr lang="cs-CZ" sz="1800" dirty="0" smtClean="0">
                <a:solidFill>
                  <a:srgbClr val="003994"/>
                </a:solidFill>
              </a:rPr>
              <a:t>výborů</a:t>
            </a:r>
            <a:endParaRPr lang="cs-CZ" sz="1800" dirty="0">
              <a:solidFill>
                <a:srgbClr val="003994"/>
              </a:solidFill>
            </a:endParaRPr>
          </a:p>
          <a:p>
            <a:pPr marL="342900" indent="-342900" algn="just"/>
            <a:r>
              <a:rPr lang="cs-CZ" sz="1800" b="1" dirty="0">
                <a:solidFill>
                  <a:srgbClr val="003994"/>
                </a:solidFill>
              </a:rPr>
              <a:t>cenu pro všechny etapy </a:t>
            </a:r>
            <a:r>
              <a:rPr lang="cs-CZ" sz="1800" dirty="0">
                <a:solidFill>
                  <a:srgbClr val="003994"/>
                </a:solidFill>
              </a:rPr>
              <a:t>(samostatně ocenit </a:t>
            </a:r>
            <a:r>
              <a:rPr lang="cs-CZ" sz="1800" dirty="0" smtClean="0">
                <a:solidFill>
                  <a:srgbClr val="003994"/>
                </a:solidFill>
              </a:rPr>
              <a:t>Vyhodnocení vlivů na udržitelný rozvoj území, jehož součástí je NATURA 2000 a SEA)</a:t>
            </a:r>
            <a:endParaRPr lang="cs-CZ" sz="1800" dirty="0">
              <a:solidFill>
                <a:srgbClr val="003994"/>
              </a:solidFill>
            </a:endParaRPr>
          </a:p>
          <a:p>
            <a:pPr marL="342900" indent="-342900" algn="just"/>
            <a:r>
              <a:rPr lang="cs-CZ" sz="1800" b="1" dirty="0">
                <a:solidFill>
                  <a:srgbClr val="003994"/>
                </a:solidFill>
              </a:rPr>
              <a:t>záruční dobu na dílo </a:t>
            </a:r>
            <a:r>
              <a:rPr lang="cs-CZ" sz="1800" dirty="0">
                <a:solidFill>
                  <a:srgbClr val="003994"/>
                </a:solidFill>
              </a:rPr>
              <a:t>(ÚP) - ze zákona minimálně 2 roky, lze nastavit </a:t>
            </a:r>
            <a:br>
              <a:rPr lang="cs-CZ" sz="1800" dirty="0">
                <a:solidFill>
                  <a:srgbClr val="003994"/>
                </a:solidFill>
              </a:rPr>
            </a:br>
            <a:r>
              <a:rPr lang="cs-CZ" sz="1800" dirty="0">
                <a:solidFill>
                  <a:srgbClr val="003994"/>
                </a:solidFill>
              </a:rPr>
              <a:t>i smluvně</a:t>
            </a:r>
          </a:p>
          <a:p>
            <a:pPr marL="342900" indent="-342900" algn="just"/>
            <a:r>
              <a:rPr lang="cs-CZ" sz="1800" dirty="0">
                <a:solidFill>
                  <a:srgbClr val="003994"/>
                </a:solidFill>
              </a:rPr>
              <a:t>pokuta z </a:t>
            </a:r>
            <a:r>
              <a:rPr lang="cs-CZ" sz="1800" b="1" dirty="0">
                <a:solidFill>
                  <a:srgbClr val="003994"/>
                </a:solidFill>
              </a:rPr>
              <a:t>prodlení</a:t>
            </a:r>
            <a:r>
              <a:rPr lang="cs-CZ" sz="1800" dirty="0">
                <a:solidFill>
                  <a:srgbClr val="003994"/>
                </a:solidFill>
              </a:rPr>
              <a:t> proti termínu předání a převzetí jednotlivých částí díla</a:t>
            </a:r>
          </a:p>
          <a:p>
            <a:pPr marL="342900" indent="-342900" algn="just"/>
            <a:r>
              <a:rPr lang="cs-CZ" sz="1800" dirty="0">
                <a:solidFill>
                  <a:srgbClr val="003994"/>
                </a:solidFill>
              </a:rPr>
              <a:t>územní plán zpracovávat dle doporučené </a:t>
            </a:r>
            <a:r>
              <a:rPr lang="cs-CZ" sz="1800" b="1" dirty="0">
                <a:solidFill>
                  <a:srgbClr val="003994"/>
                </a:solidFill>
              </a:rPr>
              <a:t>metodiky (MINIS, harmonogram odevzdání a kontroly</a:t>
            </a:r>
            <a:r>
              <a:rPr lang="cs-CZ" sz="1800" b="1" dirty="0" smtClean="0">
                <a:solidFill>
                  <a:srgbClr val="003994"/>
                </a:solidFill>
              </a:rPr>
              <a:t>)</a:t>
            </a:r>
          </a:p>
          <a:p>
            <a:pPr algn="just">
              <a:buNone/>
            </a:pPr>
            <a:endParaRPr lang="cs-CZ" sz="18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161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None/>
            </a:pPr>
            <a:endParaRPr lang="cs-CZ" sz="18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cs-CZ" sz="1800" dirty="0">
              <a:solidFill>
                <a:srgbClr val="003994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14400" y="1447800"/>
            <a:ext cx="7162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Etapy zpracování územního plánu projektantem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52240"/>
              </p:ext>
            </p:extLst>
          </p:nvPr>
        </p:nvGraphicFramePr>
        <p:xfrm>
          <a:off x="533400" y="2101016"/>
          <a:ext cx="7924800" cy="3352802"/>
        </p:xfrm>
        <a:graphic>
          <a:graphicData uri="http://schemas.openxmlformats.org/drawingml/2006/table">
            <a:tbl>
              <a:tblPr firstRow="1" firstCol="1" bandRow="1"/>
              <a:tblGrid>
                <a:gridCol w="916604"/>
                <a:gridCol w="3360879"/>
                <a:gridCol w="3647317"/>
              </a:tblGrid>
              <a:tr h="2861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Název etapy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Přibližná doba </a:t>
                      </a:r>
                      <a:r>
                        <a:rPr lang="cs-CZ" sz="1200" b="1" dirty="0" smtClean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zpracování </a:t>
                      </a:r>
                      <a:r>
                        <a:rPr lang="cs-CZ" sz="1000" b="1" dirty="0" smtClean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(obec do 2 tis. obyv.)</a:t>
                      </a:r>
                      <a:endParaRPr lang="cs-CZ" sz="10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5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Etapa 1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Doplňující průzkumy a rozbory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 3 měsíců od podpisu smlouvy a předání podkladů, </a:t>
                      </a: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cs-CZ" sz="1200" dirty="0" smtClean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 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odůvodněných případech i více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2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Etapa 2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Návrh ÚP pro společné jednání s DO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 3 - 6 měsíců od předání schváleného zadání ÚP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22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Etapa 3</a:t>
                      </a:r>
                      <a:endParaRPr lang="cs-CZ" sz="120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 smtClean="0">
                          <a:solidFill>
                            <a:srgbClr val="003994"/>
                          </a:solidFill>
                        </a:rPr>
                        <a:t>Vyhodnocení vlivů na udržitelný rozvoj území (NATURA</a:t>
                      </a:r>
                      <a:r>
                        <a:rPr lang="cs-CZ" sz="1200" b="1" baseline="0" dirty="0" smtClean="0">
                          <a:solidFill>
                            <a:srgbClr val="003994"/>
                          </a:solidFill>
                        </a:rPr>
                        <a:t> 2000 a SEA)</a:t>
                      </a:r>
                      <a:endParaRPr lang="cs-CZ" sz="1200" b="1" dirty="0">
                        <a:solidFill>
                          <a:srgbClr val="003994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 3 - 6 měsíců od předání schváleného zadání ÚP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2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Etapa 4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Úprava návrhu ÚP pro veřejné projednání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 1 měsíce od předání pokynů pro úpravu ÚP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22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Etapa 5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ÚP pro vydání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1200" b="1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– čistopis</a:t>
                      </a: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399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do 1 měsíce od předání pokynů pro jeho vypracování</a:t>
                      </a:r>
                      <a:endParaRPr lang="cs-CZ" sz="1200" dirty="0">
                        <a:solidFill>
                          <a:srgbClr val="00399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620434" y="5486400"/>
            <a:ext cx="6442789" cy="75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None/>
            </a:pPr>
            <a:r>
              <a:rPr lang="cs-CZ" sz="1400" dirty="0">
                <a:solidFill>
                  <a:srgbClr val="003994"/>
                </a:solidFill>
              </a:rPr>
              <a:t>*zeleně zvýrazněné etapy - pořizovatel kontroluje, zda je daná etapa dle MINIS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4489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POV 2017 – dotační tituly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3076" name="Obdélník 1"/>
          <p:cNvSpPr>
            <a:spLocks noChangeArrowheads="1"/>
          </p:cNvSpPr>
          <p:nvPr/>
        </p:nvSpPr>
        <p:spPr bwMode="auto">
          <a:xfrm>
            <a:off x="71437" y="1447800"/>
            <a:ext cx="88392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endParaRPr lang="cs-CZ" sz="200" dirty="0">
              <a:solidFill>
                <a:srgbClr val="003994"/>
              </a:solidFill>
            </a:endParaRPr>
          </a:p>
          <a:p>
            <a:pPr lvl="0">
              <a:buNone/>
            </a:pPr>
            <a:r>
              <a:rPr lang="cs-CZ" sz="2000" b="1" dirty="0">
                <a:solidFill>
                  <a:srgbClr val="003994"/>
                </a:solidFill>
              </a:rPr>
              <a:t>DT č. 1</a:t>
            </a:r>
            <a:r>
              <a:rPr lang="cs-CZ" sz="2000" dirty="0">
                <a:solidFill>
                  <a:srgbClr val="003994"/>
                </a:solidFill>
              </a:rPr>
              <a:t> </a:t>
            </a:r>
            <a:r>
              <a:rPr lang="cs-CZ" sz="2000" b="1" dirty="0">
                <a:solidFill>
                  <a:srgbClr val="003994"/>
                </a:solidFill>
              </a:rPr>
              <a:t>– Podpora budování a obnovy infrastruktury obce</a:t>
            </a:r>
            <a:r>
              <a:rPr lang="cs-CZ" sz="2000" dirty="0">
                <a:solidFill>
                  <a:srgbClr val="003994"/>
                </a:solidFill>
              </a:rPr>
              <a:t> je zaměřen na aktivity v oblasti budování, rekonstrukce a opravy infrastruktury obecního majetku s cílem zlepšit kvalitu života ve venkovských oblastech, zlepšit jejich dostupnost a zvýšit jejich atraktivitu. </a:t>
            </a:r>
            <a:endParaRPr lang="cs-CZ" sz="2000" dirty="0" smtClean="0">
              <a:solidFill>
                <a:srgbClr val="003994"/>
              </a:solidFill>
            </a:endParaRPr>
          </a:p>
          <a:p>
            <a:pPr lvl="0"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Účelem dotačního titulu je podpora projektů obcí zaměřených na aktivity: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výstavba, rekonstrukce, oprava místních komunikací, chodníků a součástí místních komunikací (mosty, lávky apod.) 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výstavba, rekonstrukce, oprava staveb ve vlastnictví obce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výstavba, rekonstrukce, oprava veřejného osvětlení a veřejného rozhlasu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příprava a/nebo realizace protipovodňových opatření (hráze, zatravnění, meze, úpravy na kanalizaci apod., včetně projektové dokumentace);</a:t>
            </a:r>
          </a:p>
          <a:p>
            <a:pPr marL="457200" lvl="0" indent="-457200">
              <a:buFont typeface="+mj-lt"/>
              <a:buAutoNum type="alphaLcParenR"/>
            </a:pPr>
            <a:endParaRPr lang="cs-CZ" sz="20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384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533400" y="1668463"/>
            <a:ext cx="8382000" cy="482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Územní plánování – data pro územní plán</a:t>
            </a:r>
            <a:endParaRPr lang="cs-CZ" sz="2000" b="1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Žadatel: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Projektant/Obec (veřejná správa) – registrace na </a:t>
            </a: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Portálu územního plánování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Olomouckého kraje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900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územně analytických podkladů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účelové katastrální mapy (tam, kde není DKM)</a:t>
            </a:r>
          </a:p>
          <a:p>
            <a:pPr algn="just">
              <a:buNone/>
            </a:pPr>
            <a:endParaRPr lang="cs-CZ" sz="1900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Digitální katastrální mapa (DKM) </a:t>
            </a: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nutno požádat na příslušném pracovišti katastrálního úřadu (4x ročně zdarma)</a:t>
            </a:r>
          </a:p>
          <a:p>
            <a:pPr algn="just">
              <a:buNone/>
            </a:pPr>
            <a:endParaRPr lang="cs-CZ" sz="1900" dirty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Ukázka Portálu územního plánování: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zveřejnění informací o územních plánech (výkresy, textová část)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registrace a žádost o data</a:t>
            </a:r>
          </a:p>
          <a:p>
            <a:pPr>
              <a:buNone/>
            </a:pPr>
            <a:endParaRPr lang="cs-C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85800" y="5715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40162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Dotační titul č. 2 - Podpora zpracování územně plánovací dokumentace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533400" y="1668463"/>
            <a:ext cx="8382000" cy="389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Územní plánování – metodická a technická pomoc</a:t>
            </a:r>
          </a:p>
          <a:p>
            <a:pPr algn="just">
              <a:buNone/>
            </a:pPr>
            <a:r>
              <a:rPr lang="cs-CZ" sz="19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Mgr. Eva Sztwioroková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OSR, odděl. územního plánování 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tel.: 585 508 438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u="sng" dirty="0">
                <a:hlinkClick r:id="rId4"/>
              </a:rPr>
              <a:t>e.sztwiorokova@kr-olomoucky.cz</a:t>
            </a:r>
            <a:endParaRPr lang="cs-CZ" sz="1900" u="sng" dirty="0"/>
          </a:p>
          <a:p>
            <a:pPr algn="just">
              <a:buNone/>
            </a:pPr>
            <a:endParaRPr lang="cs-CZ" sz="19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cs-CZ" sz="19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Irena Hendrychová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OSR, vedoucí odděl. územního plánování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tel.: 585 508 329</a:t>
            </a:r>
          </a:p>
          <a:p>
            <a:pPr algn="just">
              <a:buNone/>
            </a:pPr>
            <a:r>
              <a:rPr lang="cs-CZ" sz="1900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u="sng" dirty="0">
                <a:hlinkClick r:id="rId5"/>
              </a:rPr>
              <a:t>i.hendrychova@kr-olomoucky.cz</a:t>
            </a:r>
            <a:endParaRPr lang="cs-CZ" sz="1900" u="sng" dirty="0"/>
          </a:p>
          <a:p>
            <a:pPr>
              <a:buNone/>
            </a:pPr>
            <a:endParaRPr lang="cs-C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85800" y="5715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32087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172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Nejčastější chyby při vyúčtování dotace POV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533400" y="1668463"/>
            <a:ext cx="8382000" cy="422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cs-CZ" sz="1900" smtClean="0">
                <a:solidFill>
                  <a:srgbClr val="003994"/>
                </a:solidFill>
              </a:rPr>
              <a:t>chybí </a:t>
            </a:r>
            <a:r>
              <a:rPr lang="cs-CZ" sz="1900" dirty="0">
                <a:solidFill>
                  <a:srgbClr val="003994"/>
                </a:solidFill>
              </a:rPr>
              <a:t>fotokopie faktur s podrobným </a:t>
            </a:r>
            <a:r>
              <a:rPr lang="cs-CZ" sz="1900">
                <a:solidFill>
                  <a:srgbClr val="003994"/>
                </a:solidFill>
              </a:rPr>
              <a:t>rozpisem </a:t>
            </a:r>
            <a:r>
              <a:rPr lang="cs-CZ" sz="1900" smtClean="0">
                <a:solidFill>
                  <a:srgbClr val="003994"/>
                </a:solidFill>
              </a:rPr>
              <a:t>dodávky</a:t>
            </a:r>
            <a:endParaRPr lang="cs-CZ" sz="1900" dirty="0">
              <a:solidFill>
                <a:srgbClr val="003994"/>
              </a:solidFill>
            </a:endParaRP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</a:rPr>
              <a:t>část </a:t>
            </a:r>
            <a:r>
              <a:rPr lang="cs-CZ" sz="1900" dirty="0">
                <a:solidFill>
                  <a:srgbClr val="003994"/>
                </a:solidFill>
              </a:rPr>
              <a:t>akce hrazená z dotace poskytovatele nebyla vedena pod daným účelovým znakem poskytovatele. Část akce hrazená příjemcem nebyla v účetnictví označena jednotným ÚZ nebo ORG, který si příjemce pro tento účel zvolí </a:t>
            </a:r>
            <a:r>
              <a:rPr lang="cs-CZ" sz="1900" dirty="0" smtClean="0">
                <a:solidFill>
                  <a:srgbClr val="003994"/>
                </a:solidFill>
              </a:rPr>
              <a:t>sám</a:t>
            </a:r>
            <a:endParaRPr lang="cs-CZ" sz="1900" dirty="0">
              <a:solidFill>
                <a:srgbClr val="003994"/>
              </a:solidFill>
            </a:endParaRP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</a:rPr>
              <a:t>chybí </a:t>
            </a:r>
            <a:r>
              <a:rPr lang="cs-CZ" sz="1900" dirty="0">
                <a:solidFill>
                  <a:srgbClr val="003994"/>
                </a:solidFill>
              </a:rPr>
              <a:t>protokol o předání a převzetí </a:t>
            </a:r>
            <a:r>
              <a:rPr lang="cs-CZ" sz="1900" dirty="0" smtClean="0">
                <a:solidFill>
                  <a:srgbClr val="003994"/>
                </a:solidFill>
              </a:rPr>
              <a:t>díla</a:t>
            </a:r>
            <a:endParaRPr lang="cs-CZ" sz="1900" dirty="0">
              <a:solidFill>
                <a:srgbClr val="003994"/>
              </a:solidFill>
            </a:endParaRP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</a:rPr>
              <a:t>chybí </a:t>
            </a:r>
            <a:r>
              <a:rPr lang="cs-CZ" sz="1900" dirty="0">
                <a:solidFill>
                  <a:srgbClr val="003994"/>
                </a:solidFill>
              </a:rPr>
              <a:t>fotodokumentace propagace </a:t>
            </a:r>
            <a:r>
              <a:rPr lang="cs-CZ" sz="1900" dirty="0" smtClean="0">
                <a:solidFill>
                  <a:srgbClr val="003994"/>
                </a:solidFill>
              </a:rPr>
              <a:t>akce</a:t>
            </a:r>
            <a:endParaRPr lang="cs-CZ" sz="1900" dirty="0">
              <a:solidFill>
                <a:srgbClr val="003994"/>
              </a:solidFill>
            </a:endParaRP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</a:rPr>
              <a:t>chybí </a:t>
            </a:r>
            <a:r>
              <a:rPr lang="cs-CZ" sz="1900" dirty="0">
                <a:solidFill>
                  <a:srgbClr val="003994"/>
                </a:solidFill>
              </a:rPr>
              <a:t>oznámení stavebního úřadu nebo kolaudační </a:t>
            </a:r>
            <a:r>
              <a:rPr lang="cs-CZ" sz="1900" dirty="0" smtClean="0">
                <a:solidFill>
                  <a:srgbClr val="003994"/>
                </a:solidFill>
              </a:rPr>
              <a:t>souhlas</a:t>
            </a:r>
            <a:endParaRPr lang="cs-CZ" sz="1900" dirty="0">
              <a:solidFill>
                <a:srgbClr val="003994"/>
              </a:solidFill>
            </a:endParaRPr>
          </a:p>
          <a:p>
            <a:pPr marL="342900" indent="-342900"/>
            <a:r>
              <a:rPr lang="cs-CZ" sz="1900" dirty="0" smtClean="0">
                <a:solidFill>
                  <a:srgbClr val="003994"/>
                </a:solidFill>
              </a:rPr>
              <a:t>v</a:t>
            </a:r>
            <a:r>
              <a:rPr lang="cs-CZ" sz="1900" dirty="0">
                <a:solidFill>
                  <a:srgbClr val="003994"/>
                </a:solidFill>
              </a:rPr>
              <a:t> případě, že dotace nebyla vyčerpána v plné výši, chybí oznámení o vrácení části dotace, kopie výpisu z běžného účtu s vyznačenou platbou vrácené části dotace a kopie dokladu prokazující její zaúčtování v účetní evidenci </a:t>
            </a:r>
            <a:r>
              <a:rPr lang="cs-CZ" sz="1900" dirty="0" smtClean="0">
                <a:solidFill>
                  <a:srgbClr val="003994"/>
                </a:solidFill>
              </a:rPr>
              <a:t>obce</a:t>
            </a:r>
            <a:endParaRPr lang="cs-CZ" sz="1900" dirty="0">
              <a:solidFill>
                <a:srgbClr val="003994"/>
              </a:solidFill>
            </a:endParaRPr>
          </a:p>
          <a:p>
            <a:pPr>
              <a:buNone/>
            </a:pPr>
            <a:endParaRPr lang="cs-CZ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85800" y="57150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68385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 rotWithShape="1">
          <a:blip r:embed="rId3"/>
          <a:srcRect b="4352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533400" y="76200"/>
            <a:ext cx="2438400" cy="6096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aoblený obdélník 3"/>
          <p:cNvSpPr/>
          <p:nvPr/>
        </p:nvSpPr>
        <p:spPr>
          <a:xfrm>
            <a:off x="6324600" y="2057400"/>
            <a:ext cx="1981200" cy="533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0277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 rotWithShape="1">
          <a:blip r:embed="rId3"/>
          <a:srcRect b="477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1752600" y="5943600"/>
            <a:ext cx="4495800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0666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 rotWithShape="1">
          <a:blip r:embed="rId3"/>
          <a:srcRect b="4416"/>
          <a:stretch/>
        </p:blipFill>
        <p:spPr>
          <a:xfrm>
            <a:off x="0" y="0"/>
            <a:ext cx="9144000" cy="6555179"/>
          </a:xfrm>
          <a:prstGeom prst="rect">
            <a:avLst/>
          </a:prstGeom>
        </p:spPr>
      </p:pic>
      <p:sp>
        <p:nvSpPr>
          <p:cNvPr id="2" name="Zaoblený obdélník 1"/>
          <p:cNvSpPr/>
          <p:nvPr/>
        </p:nvSpPr>
        <p:spPr>
          <a:xfrm>
            <a:off x="1295400" y="2590800"/>
            <a:ext cx="5562600" cy="1524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40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 rotWithShape="1">
          <a:blip r:embed="rId3"/>
          <a:srcRect l="1014" b="477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3267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 rotWithShape="1">
          <a:blip r:embed="rId3"/>
          <a:srcRect b="4352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341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Olomouckého kraje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  <a:p>
            <a:pPr>
              <a:buFontTx/>
              <a:buNone/>
            </a:pPr>
            <a:endParaRPr lang="cs-CZ" dirty="0">
              <a:solidFill>
                <a:srgbClr val="003994"/>
              </a:solidFill>
            </a:endParaRPr>
          </a:p>
        </p:txBody>
      </p:sp>
      <p:pic>
        <p:nvPicPr>
          <p:cNvPr id="7" name="Obrázek 6"/>
          <p:cNvPicPr/>
          <p:nvPr/>
        </p:nvPicPr>
        <p:blipFill rotWithShape="1">
          <a:blip r:embed="rId4"/>
          <a:srcRect b="4775"/>
          <a:stretch/>
        </p:blipFill>
        <p:spPr bwMode="auto">
          <a:xfrm>
            <a:off x="0" y="1235710"/>
            <a:ext cx="9144000" cy="5622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aoblený obdélník 1"/>
          <p:cNvSpPr/>
          <p:nvPr/>
        </p:nvSpPr>
        <p:spPr>
          <a:xfrm>
            <a:off x="2286000" y="4876800"/>
            <a:ext cx="3352800" cy="609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2626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5066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Žadatel je povinen provést registraci v elektronickém systému s názvem Komunikace </a:t>
            </a:r>
            <a:r>
              <a:rPr lang="cs-CZ" sz="1600" dirty="0">
                <a:solidFill>
                  <a:srgbClr val="003994"/>
                </a:solidFill>
              </a:rPr>
              <a:t>s občany </a:t>
            </a:r>
            <a:r>
              <a:rPr lang="cs-CZ" sz="1600" dirty="0">
                <a:solidFill>
                  <a:srgbClr val="003994"/>
                </a:solidFill>
                <a:hlinkClick r:id="rId4"/>
              </a:rPr>
              <a:t>https://</a:t>
            </a:r>
            <a:r>
              <a:rPr lang="cs-CZ" sz="1600" dirty="0" smtClean="0">
                <a:solidFill>
                  <a:srgbClr val="003994"/>
                </a:solidFill>
                <a:hlinkClick r:id="rId4"/>
              </a:rPr>
              <a:t>www.kr-olomoucky.cz/portal-komunikace-pro-obcany-manual-pro-vyplnovani-zadosti-cl-3805.html</a:t>
            </a:r>
            <a:endParaRPr lang="cs-CZ" sz="1600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Žadatel se po registraci přihlásí do systému, kde otevře požadovaný formulář Žádosti o poskytnutí dotace  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Vyplnění žádosti: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Dotační titul – žadatel vybere požadovaný dotační titul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Název akce/projektu – napište název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Identifikační údaje žadatele – údaje se generují z registrace v elektronickém systému (chybějící údaje žadatel doplní v žádosti)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Bankovní spojení – napište číslo účtu žadatele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2. Údaje o akci/projektu</a:t>
            </a:r>
            <a:r>
              <a:rPr lang="cs-CZ" sz="1600" dirty="0" smtClean="0">
                <a:solidFill>
                  <a:srgbClr val="003994"/>
                </a:solidFill>
              </a:rPr>
              <a:t>: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Stručný popis akce/projektu, záměr, zdůvodnění – napište stručný popis akce/projektu, záměr a zdůvodnění realizace akce/projektu 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Struktura použití dotace, tj. konkrétní účel použití dotace – napište, jaké předpokládané uznatelné výdaje budou hrazeny z dotace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Územní působnost akce/projektu – proveďte výběr z nabídky 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Místo realizace – napište místo realizace akce/projektu</a:t>
            </a: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831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</a:t>
            </a:r>
            <a:r>
              <a:rPr lang="cs-CZ" altLang="cs-CZ" sz="3200" b="1" dirty="0">
                <a:solidFill>
                  <a:srgbClr val="003994"/>
                </a:solidFill>
              </a:rPr>
              <a:t>POV 2017 – dotační tituly</a:t>
            </a:r>
            <a:endParaRPr lang="cs-CZ" altLang="cs-CZ" sz="32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3076" name="Obdélník 1"/>
          <p:cNvSpPr>
            <a:spLocks noChangeArrowheads="1"/>
          </p:cNvSpPr>
          <p:nvPr/>
        </p:nvSpPr>
        <p:spPr bwMode="auto">
          <a:xfrm>
            <a:off x="76200" y="1524000"/>
            <a:ext cx="8839200" cy="253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lvl="0" indent="-457200">
              <a:buFont typeface="+mj-lt"/>
              <a:buAutoNum type="alphaLcParenR" startAt="5"/>
            </a:pPr>
            <a:r>
              <a:rPr lang="cs-CZ" sz="2000" dirty="0" smtClean="0">
                <a:solidFill>
                  <a:srgbClr val="003994"/>
                </a:solidFill>
              </a:rPr>
              <a:t>komplexní úprava veřejného prostranství obce, včetně obnovy a zřizování veřejné zeleně – náves, liniová zeleň, hřbitovy atd.</a:t>
            </a:r>
          </a:p>
          <a:p>
            <a:pPr marL="457200" lvl="0" indent="-457200">
              <a:buFont typeface="+mj-lt"/>
              <a:buAutoNum type="alphaLcParenR" startAt="5"/>
            </a:pPr>
            <a:r>
              <a:rPr lang="cs-CZ" sz="2000" dirty="0" smtClean="0">
                <a:solidFill>
                  <a:srgbClr val="003994"/>
                </a:solidFill>
              </a:rPr>
              <a:t>kombinace výše uvedených podporovaných aktivit řadících se do dotačního titulu č. 1</a:t>
            </a:r>
          </a:p>
          <a:p>
            <a:pPr lvl="0"/>
            <a:endParaRPr lang="cs-CZ" sz="2000" b="1" dirty="0" smtClean="0">
              <a:solidFill>
                <a:srgbClr val="003994"/>
              </a:solidFill>
            </a:endParaRPr>
          </a:p>
          <a:p>
            <a:pPr marL="742950" lvl="1">
              <a:lnSpc>
                <a:spcPct val="90000"/>
              </a:lnSpc>
              <a:buNone/>
            </a:pPr>
            <a:endParaRPr lang="cs-CZ" altLang="cs-CZ" sz="2000" i="1" dirty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cs-CZ" alt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965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5066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Termín realizace akce/projektu – napište předpokládaný termín zahájení a ukončení akce/projektu </a:t>
            </a:r>
            <a:r>
              <a:rPr lang="cs-CZ" sz="1600" dirty="0" err="1" smtClean="0">
                <a:solidFill>
                  <a:srgbClr val="003994"/>
                </a:solidFill>
              </a:rPr>
              <a:t>dd.mm.rrrr</a:t>
            </a:r>
            <a:endParaRPr lang="cs-CZ" sz="1600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Publicita projektu </a:t>
            </a:r>
            <a:r>
              <a:rPr lang="cs-CZ" sz="1600" u="sng" dirty="0" smtClean="0">
                <a:solidFill>
                  <a:srgbClr val="003994"/>
                </a:solidFill>
              </a:rPr>
              <a:t>nad rámec povinností</a:t>
            </a:r>
            <a:r>
              <a:rPr lang="cs-CZ" sz="1600" dirty="0" smtClean="0">
                <a:solidFill>
                  <a:srgbClr val="003994"/>
                </a:solidFill>
              </a:rPr>
              <a:t> dle Pravidel (bod 9.6.): vyberte ANO/NE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Uvedení loga Olomouckého kraje na propagačních materiálech příjemce (ostatní materiály </a:t>
            </a:r>
            <a:r>
              <a:rPr lang="cs-CZ" sz="1600" dirty="0" smtClean="0">
                <a:solidFill>
                  <a:srgbClr val="FF0000"/>
                </a:solidFill>
              </a:rPr>
              <a:t>nesouvisející </a:t>
            </a:r>
            <a:r>
              <a:rPr lang="cs-CZ" sz="1600" dirty="0" smtClean="0">
                <a:solidFill>
                  <a:srgbClr val="003994"/>
                </a:solidFill>
              </a:rPr>
              <a:t>s podporovanou akcí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Verbální prezentace poskytovatele v médiích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Umístění reklamního panelu s logem Olomouckého kraje v sídle či areálu žadatele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Kontaktní osoba (k řešení žádosti) – osoba určená pro řešení žádosti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3. Rozpočet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Celkové předpokládané uznatelné výdaje akce/projektu – napište celkové předpokládané uznatelné výdaje akce/projektu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výše požadované dotace z rozpočtu Olomouckého kraje – napište výši požadované dotace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dotace je požadována jako NEINVESTIČNÍ, INVESTIČNÍ – vyberte jednu z možností, dotaci nelze dělit </a:t>
            </a:r>
          </a:p>
          <a:p>
            <a:pPr marL="342900" indent="-342900">
              <a:buFont typeface="+mj-lt"/>
              <a:buAutoNum type="alphaLcParenR" startAt="2"/>
            </a:pPr>
            <a:r>
              <a:rPr lang="cs-CZ" sz="1600" dirty="0" smtClean="0">
                <a:solidFill>
                  <a:srgbClr val="003994"/>
                </a:solidFill>
              </a:rPr>
              <a:t>vlastní zdroje – napište výši vlastních zdrojů a v ad. b) jejich strukturu</a:t>
            </a:r>
          </a:p>
          <a:p>
            <a:pPr marL="342900" indent="-342900">
              <a:buFont typeface="+mj-lt"/>
              <a:buAutoNum type="alphaLcParenR" startAt="2"/>
            </a:pPr>
            <a:r>
              <a:rPr lang="cs-CZ" sz="1600" dirty="0" smtClean="0">
                <a:solidFill>
                  <a:srgbClr val="003994"/>
                </a:solidFill>
              </a:rPr>
              <a:t>jiné zdroje – napište výši jiných zdrojů a v ad. c) jejich strukturu (dotace je slučitelná s podporou z jiných zdrojů, pokud to pravidla jiných zdrojů umožňují)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5488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280790"/>
            <a:ext cx="8229600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4. Přehled dotací čerpaných v minulosti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Dotace poskytnuté z rozpočtu Olomouckého kraje: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Byla poskytnuta dotace na stejný účel v předchozím kalendářním roce? ANO, NE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Pokud byla poskytnuta dotace dle písmena a) uveďte skutečné přínosy dotace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Celkový počet podaných žádostí o dotaci z rozpočtu Olomouckého kraje za období 2012-2016 – napsat počet všech podaných (podpořených, nepodpořených) žádostí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4a) Přehled členských příspěvků (pokud jsou vybírány) – NEVYPLŇOVAT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5. Doplňující informace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Celkové předpokládané výdaje akce/projektu: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Celkové předpokládané výdaje akce/projektu – napsat celkovou částku předpokládaných výdajů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Celkové předpokládané uznatelné výdaje akce/projektu – částka musí odpovídat údajům v tabulce č. 3 Rozpočet akce/projektu a údajům v tabulce Rozpočet celkových předpokládaných uznatelných výdajů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Celkové předpokládané neuznatelné výdaje akce/projektu – napsat celkovou částku předpokládaných neuznatelných výdajů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b) Očekávané přínosy dotace a význam akce/projektu pro Olomoucký kraj – napsat přínosy a význam akce/projektu pro Olomoucký kraj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c) Způsob realizace akce/projektu – napsat způsob realizace projektu (harmonogram, postup prací apod.)</a:t>
            </a: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2229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545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d) Způsob propagace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Zaškrtnete způsoby propagace akce/projektu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Regionální tisk, rozhlas, TV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Webové stránky žadatele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Úřední deska obce</a:t>
            </a:r>
          </a:p>
          <a:p>
            <a:pPr marL="285750" indent="-285750"/>
            <a:r>
              <a:rPr lang="cs-CZ" sz="1600" dirty="0" smtClean="0">
                <a:solidFill>
                  <a:srgbClr val="003994"/>
                </a:solidFill>
              </a:rPr>
              <a:t>Obecní tisk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Bližší informace </a:t>
            </a:r>
            <a:r>
              <a:rPr lang="cs-CZ" sz="1600" dirty="0" smtClean="0">
                <a:solidFill>
                  <a:srgbClr val="003994"/>
                </a:solidFill>
              </a:rPr>
              <a:t>k hodnotícím kritériím včetně </a:t>
            </a:r>
            <a:r>
              <a:rPr lang="cs-CZ" sz="1600" dirty="0" smtClean="0">
                <a:solidFill>
                  <a:srgbClr val="003994"/>
                </a:solidFill>
              </a:rPr>
              <a:t>způsobu propagace napište do části 5. </a:t>
            </a:r>
            <a:r>
              <a:rPr lang="cs-CZ" sz="1600" dirty="0" smtClean="0">
                <a:solidFill>
                  <a:srgbClr val="003994"/>
                </a:solidFill>
              </a:rPr>
              <a:t>c) Způsob realizace akce/projektu nebo 5. g) Výstupy pro hodnocení akce/projektu</a:t>
            </a:r>
            <a:endParaRPr lang="cs-CZ" sz="1600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e) Počet obyvatel obce v rozmezí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Vyberte počet obyvatel obce dle statistiky počtu obyvatel k 1. 1. </a:t>
            </a:r>
            <a:r>
              <a:rPr lang="cs-CZ" sz="1600" dirty="0">
                <a:solidFill>
                  <a:srgbClr val="003994"/>
                </a:solidFill>
              </a:rPr>
              <a:t>2017 </a:t>
            </a:r>
            <a:r>
              <a:rPr lang="cs-CZ" sz="1600" dirty="0">
                <a:solidFill>
                  <a:srgbClr val="003994"/>
                </a:solidFill>
                <a:hlinkClick r:id="rId4"/>
              </a:rPr>
              <a:t>http://</a:t>
            </a:r>
            <a:r>
              <a:rPr lang="cs-CZ" sz="1600" dirty="0" smtClean="0">
                <a:solidFill>
                  <a:srgbClr val="003994"/>
                </a:solidFill>
                <a:hlinkClick r:id="rId4"/>
              </a:rPr>
              <a:t>www.mvcr.cz/clanek/statistiky-pocty-obyvatel-v-obcich.aspx</a:t>
            </a:r>
            <a:endParaRPr lang="cs-CZ" sz="1600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f) Historie čerpání dotace z Programu obnovy venkova Olomouckého kraje za poslední 3 roky </a:t>
            </a:r>
            <a:r>
              <a:rPr lang="cs-CZ" sz="1600" dirty="0" smtClean="0">
                <a:solidFill>
                  <a:srgbClr val="003994"/>
                </a:solidFill>
              </a:rPr>
              <a:t>– vyplňte podle skutečnosti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g) Výstupy pro hodnocení akce/projektu</a:t>
            </a:r>
            <a:r>
              <a:rPr lang="cs-CZ" sz="1600" dirty="0" smtClean="0">
                <a:solidFill>
                  <a:srgbClr val="003994"/>
                </a:solidFill>
              </a:rPr>
              <a:t> – zde uveďte výstupy pro hodnocení akce/projektu   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h)</a:t>
            </a:r>
            <a:r>
              <a:rPr lang="cs-CZ" sz="1600" dirty="0" smtClean="0">
                <a:solidFill>
                  <a:srgbClr val="003994"/>
                </a:solidFill>
              </a:rPr>
              <a:t> </a:t>
            </a:r>
            <a:r>
              <a:rPr lang="cs-CZ" sz="1600" dirty="0">
                <a:solidFill>
                  <a:srgbClr val="003994"/>
                </a:solidFill>
              </a:rPr>
              <a:t>pro DT 2 – </a:t>
            </a:r>
            <a:r>
              <a:rPr lang="cs-CZ" sz="1600" b="1" dirty="0">
                <a:solidFill>
                  <a:srgbClr val="003994"/>
                </a:solidFill>
              </a:rPr>
              <a:t>Potřebnost územně plánovací dokumentace</a:t>
            </a:r>
            <a:r>
              <a:rPr lang="cs-CZ" sz="1600" dirty="0">
                <a:solidFill>
                  <a:srgbClr val="003994"/>
                </a:solidFill>
              </a:rPr>
              <a:t> – vyberte podle skutečnosti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6. Čestné prohlášení žadatele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Vyplníte místo, datum, jméno zástupce žadatele – po vytištění podpis a razítko </a:t>
            </a:r>
          </a:p>
          <a:p>
            <a:pPr>
              <a:buNone/>
            </a:pP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52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7. Povinné přílohy dle programu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prokazujícího právní osobnost žadatele,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</a:t>
            </a:r>
            <a:r>
              <a:rPr lang="cs-CZ" sz="1600" dirty="0" smtClean="0">
                <a:solidFill>
                  <a:srgbClr val="003994"/>
                </a:solidFill>
              </a:rPr>
              <a:t>kopie dokladu o oprávněnosti osoby zastupovat žadatele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U plátce DPH - prostá kopie dokladu</a:t>
            </a:r>
            <a:r>
              <a:rPr lang="cs-CZ" sz="1600" dirty="0">
                <a:solidFill>
                  <a:srgbClr val="003994"/>
                </a:solidFill>
              </a:rPr>
              <a:t> </a:t>
            </a:r>
            <a:r>
              <a:rPr lang="cs-CZ" sz="1600" dirty="0" smtClean="0">
                <a:solidFill>
                  <a:srgbClr val="003994"/>
                </a:solidFill>
              </a:rPr>
              <a:t>prokazujícího registraci k dani z přidané hodnoty a skutečnost, zda žadatel má či nemá nárok na vrácení DPH v oblasti realizace projektu, je-li žadatel plátcem DPH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o zřízení běžného účtu žadatele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Čestné prohlášení o nezměněné identifikaci žadatele dle bodu </a:t>
            </a:r>
            <a:r>
              <a:rPr lang="cs-CZ" sz="1600" dirty="0" smtClean="0">
                <a:solidFill>
                  <a:srgbClr val="003994"/>
                </a:solidFill>
              </a:rPr>
              <a:t>1-4 </a:t>
            </a:r>
            <a:r>
              <a:rPr lang="cs-CZ" sz="1600" dirty="0" smtClean="0">
                <a:solidFill>
                  <a:srgbClr val="003994"/>
                </a:solidFill>
              </a:rPr>
              <a:t>(pokud byly přílohy č. </a:t>
            </a:r>
            <a:r>
              <a:rPr lang="cs-CZ" sz="1600" dirty="0" smtClean="0">
                <a:solidFill>
                  <a:srgbClr val="003994"/>
                </a:solidFill>
              </a:rPr>
              <a:t>1-4 </a:t>
            </a:r>
            <a:r>
              <a:rPr lang="cs-CZ" sz="1600" dirty="0" smtClean="0">
                <a:solidFill>
                  <a:srgbClr val="003994"/>
                </a:solidFill>
              </a:rPr>
              <a:t>doloženy k žádosti o dotaci v roce 2016 a nedošlo v nich k žádné změně, lze je nahradit čestným prohlášením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Čestné prohlášení žadatele o podporu v režimu de </a:t>
            </a:r>
            <a:r>
              <a:rPr lang="cs-CZ" sz="1600" dirty="0" err="1" smtClean="0">
                <a:solidFill>
                  <a:srgbClr val="003994"/>
                </a:solidFill>
              </a:rPr>
              <a:t>minimis</a:t>
            </a:r>
            <a:r>
              <a:rPr lang="cs-CZ" sz="1600" dirty="0" smtClean="0">
                <a:solidFill>
                  <a:srgbClr val="003994"/>
                </a:solidFill>
              </a:rPr>
              <a:t> – je součástí žádosti a netýká se DT 2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výpisu z usnesení ze zasedání zastupitelstva obce schvalující podání žádosti do Programu obnovy venkova Olomouckého kraje 2017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Prostá kopie dokladu o vlastnictví – netýká se DT 2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Podrobný popis akce, včetně realizovaných aktivit z předchozích let a navazujících aktivit, které s účelem žádosti souvisí nebo jsou významné pro rozvoj obce</a:t>
            </a:r>
          </a:p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U DT 2 – prostá kopie výpisu z usnesení ze zasedání zastupitelstva obce schvalující zadání územního plánu</a:t>
            </a:r>
          </a:p>
          <a:p>
            <a:pPr>
              <a:buNone/>
            </a:pP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04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k vyplnění žádosti o poskytnutí dotace</a:t>
            </a: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8. Čestné prohlášení žadatele o podporu v režimu de </a:t>
            </a:r>
            <a:r>
              <a:rPr lang="cs-CZ" sz="1600" b="1" dirty="0" err="1" smtClean="0">
                <a:solidFill>
                  <a:srgbClr val="003994"/>
                </a:solidFill>
              </a:rPr>
              <a:t>minimis</a:t>
            </a:r>
            <a:endParaRPr lang="cs-CZ" sz="1600" b="1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Netýká se DT2</a:t>
            </a:r>
            <a:endParaRPr lang="cs-CZ" sz="16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9. Čestné prohlášení žadatele – právnické osoby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Vyplní obec ve smyslu § 10a odst. 3 písm. f) bod 1 zákona č. 250/2000 Sb., o rozpočtových pravidlech územních rozpočtů, ve znění pozdějších předpisů </a:t>
            </a:r>
          </a:p>
          <a:p>
            <a:pPr>
              <a:buNone/>
            </a:pPr>
            <a:r>
              <a:rPr lang="cs-CZ" sz="1600" b="1" dirty="0" smtClean="0">
                <a:solidFill>
                  <a:srgbClr val="003994"/>
                </a:solidFill>
              </a:rPr>
              <a:t>10. Rozpočet celkových předpokládaných uznatelných výdajů akce/projektu</a:t>
            </a:r>
          </a:p>
          <a:p>
            <a:pPr>
              <a:buNone/>
            </a:pPr>
            <a:r>
              <a:rPr lang="cs-CZ" sz="1600" dirty="0" smtClean="0">
                <a:solidFill>
                  <a:srgbClr val="003994"/>
                </a:solidFill>
              </a:rPr>
              <a:t>Uvedete pokud možno podrobný položkový rozpočet (pokud neznáte, postačí zjednodušený položkový rozpočet)</a:t>
            </a:r>
          </a:p>
          <a:p>
            <a:pPr>
              <a:buNone/>
            </a:pPr>
            <a:endParaRPr lang="cs-CZ" sz="1600" dirty="0">
              <a:solidFill>
                <a:srgbClr val="003994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Žádost po vyplnění údajů odešlete v systému RAP. 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Na žádosti se po odeslání vygeneruje PID žádosti. 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Žádost vytisknete a listy žádosti podepíše zástupce žadatele a opatří razítkem.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 smtClean="0">
                <a:solidFill>
                  <a:srgbClr val="003994"/>
                </a:solidFill>
              </a:rPr>
              <a:t>Žádost spolu s povinnými přílohami podáte ve stanovené lhůtě: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elektronicky emailem se zaručeným elektronickým podpisem, nebo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osobním doručením na podatelnu, nebo</a:t>
            </a:r>
          </a:p>
          <a:p>
            <a:pPr marL="342900" indent="-342900">
              <a:buAutoNum type="alphaLcParenR"/>
            </a:pPr>
            <a:r>
              <a:rPr lang="cs-CZ" sz="1600" dirty="0" smtClean="0">
                <a:solidFill>
                  <a:srgbClr val="003994"/>
                </a:solidFill>
              </a:rPr>
              <a:t>zasláním na adresu Olomoucký kraj </a:t>
            </a:r>
          </a:p>
          <a:p>
            <a:pPr>
              <a:buNone/>
            </a:pPr>
            <a:endParaRPr lang="cs-CZ" sz="1600" dirty="0" smtClean="0">
              <a:solidFill>
                <a:srgbClr val="003994"/>
              </a:solidFill>
            </a:endParaRPr>
          </a:p>
          <a:p>
            <a:pPr>
              <a:buNone/>
            </a:pP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713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4770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Olomouckého kraje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6764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371599"/>
            <a:ext cx="8229600" cy="43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b="1" dirty="0">
                <a:solidFill>
                  <a:srgbClr val="003994"/>
                </a:solidFill>
              </a:rPr>
              <a:t>Podpora žadatelům dotačního Programu obnovy venkova Olomouckého kraje 2017</a:t>
            </a:r>
            <a:endParaRPr lang="cs-CZ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dirty="0">
                <a:solidFill>
                  <a:srgbClr val="003994"/>
                </a:solidFill>
              </a:rPr>
              <a:t>V době příjmu žádostí 20. 1. 2017 – 31. 1. 2017 je žadatelům k dispozici HOT-LINE podpora, která funguje v úřední hodiny nepřetržitě:</a:t>
            </a:r>
          </a:p>
          <a:p>
            <a:pPr lvl="0">
              <a:buNone/>
            </a:pPr>
            <a:r>
              <a:rPr lang="cs-CZ" dirty="0">
                <a:solidFill>
                  <a:srgbClr val="003994"/>
                </a:solidFill>
              </a:rPr>
              <a:t>Technická linka na tel.: 585 508 457, řeší pomoc při přihlašování do systému, technické poradenství, zapomenuté heslo, hlášení technických problémů atd.</a:t>
            </a:r>
          </a:p>
          <a:p>
            <a:pPr lvl="0">
              <a:buNone/>
            </a:pPr>
            <a:r>
              <a:rPr lang="cs-CZ" dirty="0">
                <a:solidFill>
                  <a:srgbClr val="003994"/>
                </a:solidFill>
              </a:rPr>
              <a:t>Faktická linka na tel.: 585 508 685, řeší odbornou podporu žadatelům, např. pomoc s vyplněním žádosti, zpracováním příloh atd.</a:t>
            </a:r>
          </a:p>
        </p:txBody>
      </p:sp>
    </p:spTree>
    <p:extLst>
      <p:ext uri="{BB962C8B-B14F-4D97-AF65-F5344CB8AC3E}">
        <p14:creationId xmlns:p14="http://schemas.microsoft.com/office/powerpoint/2010/main" val="20646064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/>
          <a:lstStyle/>
          <a:p>
            <a:pPr eaLnBrk="1" hangingPunct="1"/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cs-CZ" altLang="cs-CZ" sz="2400" b="1" smtClean="0"/>
          </a:p>
        </p:txBody>
      </p:sp>
      <p:sp>
        <p:nvSpPr>
          <p:cNvPr id="12291" name="Podnadpis 1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4343400"/>
          </a:xfrm>
        </p:spPr>
        <p:txBody>
          <a:bodyPr/>
          <a:lstStyle/>
          <a:p>
            <a:pPr eaLnBrk="1" hangingPunct="1"/>
            <a:endParaRPr lang="cs-CZ" altLang="cs-CZ" sz="4000" dirty="0" smtClean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/>
            <a:r>
              <a:rPr lang="cs-CZ" altLang="cs-CZ" sz="4000" dirty="0" smtClean="0">
                <a:solidFill>
                  <a:srgbClr val="000099"/>
                </a:solidFill>
                <a:latin typeface="Arial Black" pitchFamily="34" charset="0"/>
              </a:rPr>
              <a:t>Děkujeme za pozornost!</a:t>
            </a:r>
            <a:endParaRPr lang="cs-CZ" altLang="cs-CZ" sz="4000" dirty="0" smtClean="0">
              <a:solidFill>
                <a:srgbClr val="000099"/>
              </a:solidFill>
            </a:endParaRPr>
          </a:p>
          <a:p>
            <a:pPr algn="r" eaLnBrk="1" hangingPunct="1"/>
            <a:endParaRPr lang="cs-CZ" altLang="cs-CZ" sz="1800" b="1" dirty="0" smtClean="0">
              <a:solidFill>
                <a:srgbClr val="000099"/>
              </a:solidFill>
            </a:endParaRPr>
          </a:p>
          <a:p>
            <a:pPr algn="r" eaLnBrk="1" hangingPunct="1"/>
            <a:r>
              <a:rPr lang="cs-CZ" altLang="cs-CZ" sz="1800" b="1" dirty="0" smtClean="0">
                <a:solidFill>
                  <a:srgbClr val="000099"/>
                </a:solidFill>
              </a:rPr>
              <a:t>Ing. David </a:t>
            </a:r>
            <a:r>
              <a:rPr lang="cs-CZ" altLang="cs-CZ" sz="1800" b="1" dirty="0" err="1" smtClean="0">
                <a:solidFill>
                  <a:srgbClr val="000099"/>
                </a:solidFill>
              </a:rPr>
              <a:t>Krmášek</a:t>
            </a:r>
            <a:endParaRPr lang="cs-CZ" altLang="cs-CZ" sz="1800" b="1" dirty="0" smtClean="0">
              <a:solidFill>
                <a:srgbClr val="000099"/>
              </a:solidFill>
            </a:endParaRPr>
          </a:p>
          <a:p>
            <a:pPr algn="r" eaLnBrk="1" hangingPunct="1"/>
            <a:r>
              <a:rPr lang="cs-CZ" altLang="cs-CZ" sz="1400" b="1" dirty="0" smtClean="0">
                <a:solidFill>
                  <a:srgbClr val="000099"/>
                </a:solidFill>
              </a:rPr>
              <a:t>tel.: 585 508 685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0099"/>
                </a:solidFill>
              </a:rPr>
              <a:t>e-mail: </a:t>
            </a:r>
            <a:r>
              <a:rPr lang="cs-CZ" altLang="cs-CZ" sz="1400" b="1" u="sng" dirty="0" smtClean="0">
                <a:solidFill>
                  <a:srgbClr val="000099"/>
                </a:solidFill>
              </a:rPr>
              <a:t>d</a:t>
            </a:r>
            <a:r>
              <a:rPr lang="cs-CZ" altLang="cs-CZ" sz="1400" b="1" u="sng" dirty="0" smtClean="0">
                <a:solidFill>
                  <a:srgbClr val="000099"/>
                </a:solidFill>
                <a:hlinkClick r:id="rId4"/>
              </a:rPr>
              <a:t>.k</a:t>
            </a:r>
            <a:r>
              <a:rPr lang="cs-CZ" altLang="cs-CZ" sz="1400" b="1" dirty="0" smtClean="0">
                <a:solidFill>
                  <a:srgbClr val="000099"/>
                </a:solidFill>
                <a:hlinkClick r:id="rId4"/>
              </a:rPr>
              <a:t>rmasek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  <a:hlinkClick r:id="rId4"/>
              </a:rPr>
              <a:t>@kr-olomoucky.cz</a:t>
            </a:r>
            <a:endParaRPr lang="cs-CZ" altLang="cs-CZ" sz="1400" b="1" dirty="0" smtClean="0">
              <a:solidFill>
                <a:srgbClr val="000099"/>
              </a:solidFill>
              <a:cs typeface="Arial" charset="0"/>
            </a:endParaRPr>
          </a:p>
          <a:p>
            <a:pPr algn="r" eaLnBrk="1" hangingPunct="1"/>
            <a:endParaRPr lang="cs-CZ" altLang="cs-CZ" sz="1100" b="1" dirty="0" smtClean="0">
              <a:solidFill>
                <a:srgbClr val="000099"/>
              </a:solidFill>
              <a:cs typeface="Arial" charset="0"/>
            </a:endParaRPr>
          </a:p>
          <a:p>
            <a:pPr algn="r" eaLnBrk="1" hangingPunct="1"/>
            <a:r>
              <a:rPr lang="cs-CZ" altLang="cs-CZ" sz="1800" b="1" dirty="0" smtClean="0">
                <a:solidFill>
                  <a:srgbClr val="000099"/>
                </a:solidFill>
                <a:cs typeface="Arial" charset="0"/>
              </a:rPr>
              <a:t>Mgr. Eva Sztwioroková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</a:rPr>
              <a:t>tel.: 585 508 438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</a:rPr>
              <a:t>e-mail: e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  <a:hlinkClick r:id="rId5"/>
              </a:rPr>
              <a:t>.sztwiorková@kr-olomoucky.cz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</a:rPr>
              <a:t> </a:t>
            </a:r>
            <a:endParaRPr lang="cs-CZ" altLang="cs-CZ" sz="1400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</a:t>
            </a:r>
            <a:r>
              <a:rPr lang="cs-CZ" altLang="cs-CZ" sz="3200" b="1" dirty="0">
                <a:solidFill>
                  <a:srgbClr val="003994"/>
                </a:solidFill>
              </a:rPr>
              <a:t>POV 2017 – dotační tituly</a:t>
            </a:r>
            <a:endParaRPr lang="cs-CZ" altLang="cs-CZ" sz="32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3076" name="Obdélník 1"/>
          <p:cNvSpPr>
            <a:spLocks noChangeArrowheads="1"/>
          </p:cNvSpPr>
          <p:nvPr/>
        </p:nvSpPr>
        <p:spPr bwMode="auto">
          <a:xfrm>
            <a:off x="76200" y="1371600"/>
            <a:ext cx="8839200" cy="576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buNone/>
            </a:pPr>
            <a:r>
              <a:rPr lang="cs-CZ" sz="2000" b="1" dirty="0" smtClean="0">
                <a:solidFill>
                  <a:srgbClr val="003994"/>
                </a:solidFill>
              </a:rPr>
              <a:t>DT </a:t>
            </a:r>
            <a:r>
              <a:rPr lang="cs-CZ" sz="2000" b="1" dirty="0">
                <a:solidFill>
                  <a:srgbClr val="003994"/>
                </a:solidFill>
              </a:rPr>
              <a:t>č. 2 – Podpora zpracování územně plánovací dokumentace</a:t>
            </a:r>
            <a:r>
              <a:rPr lang="cs-CZ" sz="2000" dirty="0">
                <a:solidFill>
                  <a:srgbClr val="003994"/>
                </a:solidFill>
              </a:rPr>
              <a:t> je zaměřen na podporu zpracování územně plánovací dokumentace obcí, která bude v souladu se zákonem č. 183/2006 Sb., o územním plánování </a:t>
            </a:r>
            <a:r>
              <a:rPr lang="cs-CZ" sz="2000" dirty="0" smtClean="0">
                <a:solidFill>
                  <a:srgbClr val="003994"/>
                </a:solidFill>
              </a:rPr>
              <a:t/>
            </a:r>
            <a:br>
              <a:rPr lang="cs-CZ" sz="2000" dirty="0" smtClean="0">
                <a:solidFill>
                  <a:srgbClr val="003994"/>
                </a:solidFill>
              </a:rPr>
            </a:br>
            <a:r>
              <a:rPr lang="cs-CZ" sz="2000" dirty="0" smtClean="0">
                <a:solidFill>
                  <a:srgbClr val="003994"/>
                </a:solidFill>
              </a:rPr>
              <a:t>a </a:t>
            </a:r>
            <a:r>
              <a:rPr lang="cs-CZ" sz="2000" dirty="0">
                <a:solidFill>
                  <a:srgbClr val="003994"/>
                </a:solidFill>
              </a:rPr>
              <a:t>stavebním řádu, ve znění pozdějších předpisů, včetně prováděcích vyhlášek a doporučenou aktuální metodikou Olomouckého kraje pro zpracování územně plánovací dokumentace</a:t>
            </a:r>
            <a:r>
              <a:rPr lang="cs-CZ" sz="2000" dirty="0" smtClean="0">
                <a:solidFill>
                  <a:srgbClr val="003994"/>
                </a:solidFill>
              </a:rPr>
              <a:t>.</a:t>
            </a:r>
          </a:p>
          <a:p>
            <a:pPr lvl="0"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Účelem dotačního titulu je podpora projektů obcí zaměřených na aktivity: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zpracování územního plánu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zpracování návrhu a úprav návrhů (jednotlivé etapy) územního plánu podle stavebního zákona včetně odůvodnění a vyhodnocení vlivů na udržitelný rozvoj území, posouzení SEA a NATURA (pokud se zpracovává)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zpracování změny územního plánu jen pokud byla vyvolána objektivními změnami v území (např. živelná pohroma a jiné), včetně vyhotovení právního stavu</a:t>
            </a:r>
          </a:p>
          <a:p>
            <a:pPr marL="457200" lvl="0" indent="-457200">
              <a:buFont typeface="+mj-lt"/>
              <a:buAutoNum type="alphaLcParenR"/>
            </a:pPr>
            <a:r>
              <a:rPr lang="cs-CZ" sz="2000" dirty="0" smtClean="0">
                <a:solidFill>
                  <a:srgbClr val="003994"/>
                </a:solidFill>
              </a:rPr>
              <a:t>zpracování regulačního plánu obce</a:t>
            </a:r>
            <a:endParaRPr lang="cs-CZ" altLang="cs-CZ" sz="2000" i="1" dirty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cs-CZ" alt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8995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8305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obnovy venkova Olomouckého kraje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3076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543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cs-CZ" altLang="cs-CZ" dirty="0" smtClean="0">
                <a:solidFill>
                  <a:srgbClr val="003994"/>
                </a:solidFill>
              </a:rPr>
              <a:t>Ve schváleném rozpočtu na rok 2017 jsou vyčleněny finanční prostředky ve výši </a:t>
            </a:r>
            <a:r>
              <a:rPr lang="cs-CZ" altLang="cs-CZ" b="1" dirty="0" smtClean="0">
                <a:solidFill>
                  <a:srgbClr val="FF0000"/>
                </a:solidFill>
              </a:rPr>
              <a:t>20 000 000 Kč</a:t>
            </a:r>
            <a:r>
              <a:rPr lang="cs-CZ" altLang="cs-CZ" dirty="0" smtClean="0">
                <a:solidFill>
                  <a:srgbClr val="003994"/>
                </a:solidFill>
              </a:rPr>
              <a:t>.</a:t>
            </a:r>
            <a:r>
              <a:rPr lang="cs-CZ" altLang="cs-CZ" dirty="0">
                <a:solidFill>
                  <a:srgbClr val="003994"/>
                </a:solidFill>
              </a:rPr>
              <a:t/>
            </a:r>
            <a:br>
              <a:rPr lang="cs-CZ" altLang="cs-CZ" dirty="0">
                <a:solidFill>
                  <a:srgbClr val="003994"/>
                </a:solidFill>
              </a:rPr>
            </a:br>
            <a:endParaRPr lang="cs-CZ" altLang="cs-CZ" dirty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u="sng" dirty="0" smtClean="0">
                <a:solidFill>
                  <a:srgbClr val="003994"/>
                </a:solidFill>
              </a:rPr>
              <a:t>Členění pro jednotlivé dotační tituly:</a:t>
            </a:r>
            <a:endParaRPr lang="cs-CZ" altLang="cs-CZ" u="sng" dirty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dirty="0">
                <a:solidFill>
                  <a:srgbClr val="003994"/>
                </a:solidFill>
              </a:rPr>
              <a:t>Dotační titul č. 1 </a:t>
            </a:r>
          </a:p>
          <a:p>
            <a:pPr marL="1085850" lvl="1" indent="-342900">
              <a:lnSpc>
                <a:spcPct val="90000"/>
              </a:lnSpc>
              <a:buFont typeface="Arial" charset="0"/>
              <a:buChar char="–"/>
            </a:pPr>
            <a:r>
              <a:rPr lang="cs-CZ" altLang="cs-CZ" sz="2000" b="1" dirty="0">
                <a:solidFill>
                  <a:srgbClr val="003994"/>
                </a:solidFill>
              </a:rPr>
              <a:t>Podpora </a:t>
            </a:r>
            <a:r>
              <a:rPr lang="cs-CZ" altLang="cs-CZ" sz="2000" b="1" smtClean="0">
                <a:solidFill>
                  <a:srgbClr val="003994"/>
                </a:solidFill>
              </a:rPr>
              <a:t>budování a obnovy </a:t>
            </a:r>
            <a:r>
              <a:rPr lang="cs-CZ" altLang="cs-CZ" sz="2000" b="1" dirty="0">
                <a:solidFill>
                  <a:srgbClr val="003994"/>
                </a:solidFill>
              </a:rPr>
              <a:t>infrastruktury obce</a:t>
            </a:r>
            <a:r>
              <a:rPr lang="cs-CZ" altLang="cs-CZ" sz="2000" dirty="0">
                <a:solidFill>
                  <a:srgbClr val="003994"/>
                </a:solidFill>
              </a:rPr>
              <a:t> – </a:t>
            </a:r>
            <a:r>
              <a:rPr lang="cs-CZ" altLang="cs-CZ" sz="2000" dirty="0" smtClean="0">
                <a:solidFill>
                  <a:srgbClr val="FF0000"/>
                </a:solidFill>
              </a:rPr>
              <a:t>19 500 000 </a:t>
            </a:r>
            <a:r>
              <a:rPr lang="cs-CZ" altLang="cs-CZ" sz="2000" dirty="0">
                <a:solidFill>
                  <a:srgbClr val="FF0000"/>
                </a:solidFill>
              </a:rPr>
              <a:t>Kč</a:t>
            </a:r>
          </a:p>
          <a:p>
            <a:pPr marL="1085850" lvl="1" indent="-342900">
              <a:lnSpc>
                <a:spcPct val="90000"/>
              </a:lnSpc>
              <a:buFont typeface="Arial" charset="0"/>
              <a:buChar char="–"/>
            </a:pPr>
            <a:r>
              <a:rPr lang="cs-CZ" altLang="cs-CZ" sz="2000" dirty="0">
                <a:solidFill>
                  <a:srgbClr val="003994"/>
                </a:solidFill>
              </a:rPr>
              <a:t>Oprávnění žadatelé </a:t>
            </a:r>
            <a:r>
              <a:rPr lang="cs-CZ" altLang="cs-CZ" sz="2000" i="1" dirty="0">
                <a:solidFill>
                  <a:srgbClr val="003994"/>
                </a:solidFill>
              </a:rPr>
              <a:t>obce do 1 </a:t>
            </a:r>
            <a:r>
              <a:rPr lang="cs-CZ" altLang="cs-CZ" sz="2000" i="1" dirty="0" smtClean="0">
                <a:solidFill>
                  <a:srgbClr val="003994"/>
                </a:solidFill>
              </a:rPr>
              <a:t>000 obyvatel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altLang="cs-CZ" dirty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dirty="0">
                <a:solidFill>
                  <a:srgbClr val="003994"/>
                </a:solidFill>
              </a:rPr>
              <a:t>Dotační titul č. 2 </a:t>
            </a:r>
          </a:p>
          <a:p>
            <a:pPr marL="1085850" lvl="1" indent="-342900">
              <a:lnSpc>
                <a:spcPct val="90000"/>
              </a:lnSpc>
              <a:buFont typeface="Arial" charset="0"/>
              <a:buChar char="–"/>
            </a:pPr>
            <a:r>
              <a:rPr lang="cs-CZ" altLang="cs-CZ" sz="2000" b="1" dirty="0">
                <a:solidFill>
                  <a:srgbClr val="003994"/>
                </a:solidFill>
              </a:rPr>
              <a:t>Podpora zpracování územně plánovací dokumentace </a:t>
            </a:r>
            <a:r>
              <a:rPr lang="cs-CZ" altLang="cs-CZ" sz="2000" dirty="0">
                <a:solidFill>
                  <a:srgbClr val="003994"/>
                </a:solidFill>
              </a:rPr>
              <a:t>– </a:t>
            </a:r>
            <a:r>
              <a:rPr lang="cs-CZ" altLang="cs-CZ" sz="2000" dirty="0" smtClean="0">
                <a:solidFill>
                  <a:srgbClr val="FF0000"/>
                </a:solidFill>
              </a:rPr>
              <a:t>500 000 Kč</a:t>
            </a:r>
            <a:endParaRPr lang="cs-CZ" altLang="cs-CZ" sz="2000" dirty="0">
              <a:solidFill>
                <a:srgbClr val="FF0000"/>
              </a:solidFill>
            </a:endParaRPr>
          </a:p>
          <a:p>
            <a:pPr marL="1085850" lvl="1" indent="-342900">
              <a:lnSpc>
                <a:spcPct val="90000"/>
              </a:lnSpc>
              <a:buFont typeface="Arial" charset="0"/>
              <a:buChar char="–"/>
            </a:pPr>
            <a:r>
              <a:rPr lang="cs-CZ" altLang="cs-CZ" sz="2000" dirty="0">
                <a:solidFill>
                  <a:srgbClr val="003994"/>
                </a:solidFill>
              </a:rPr>
              <a:t>Oprávnění žadatelé </a:t>
            </a:r>
            <a:r>
              <a:rPr lang="cs-CZ" altLang="cs-CZ" sz="2000" i="1" dirty="0">
                <a:solidFill>
                  <a:srgbClr val="003994"/>
                </a:solidFill>
              </a:rPr>
              <a:t>obce do 2 000 obyvatel</a:t>
            </a:r>
            <a:endParaRPr lang="cs-CZ" altLang="cs-CZ" sz="2000" i="1" dirty="0">
              <a:solidFill>
                <a:srgbClr val="FF0000"/>
              </a:solidFill>
            </a:endParaRPr>
          </a:p>
          <a:p>
            <a:pPr marL="0" lvl="1">
              <a:buNone/>
            </a:pPr>
            <a:r>
              <a:rPr lang="cs-CZ" sz="2000" dirty="0">
                <a:solidFill>
                  <a:srgbClr val="003994"/>
                </a:solidFill>
                <a:hlinkClick r:id="rId4"/>
              </a:rPr>
              <a:t>http://www.mvcr.cz/clanek/statistiky-pocty-obyvatel-v-obcich.aspx</a:t>
            </a:r>
            <a:endParaRPr lang="cs-CZ" sz="2000" dirty="0">
              <a:solidFill>
                <a:srgbClr val="003994"/>
              </a:solidFill>
            </a:endParaRPr>
          </a:p>
          <a:p>
            <a:pPr>
              <a:buFont typeface="Arial" charset="0"/>
              <a:buNone/>
            </a:pPr>
            <a:endParaRPr lang="cs-CZ" alt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575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Harmonogram realizace dotačního programu obnovy venkova Olomouckého kraje 2017</a:t>
            </a: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37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Schválení </a:t>
            </a:r>
            <a:r>
              <a:rPr lang="cs-CZ" dirty="0" smtClean="0">
                <a:solidFill>
                  <a:srgbClr val="003994"/>
                </a:solidFill>
              </a:rPr>
              <a:t>Programu </a:t>
            </a:r>
            <a:r>
              <a:rPr lang="cs-CZ" dirty="0">
                <a:solidFill>
                  <a:srgbClr val="003994"/>
                </a:solidFill>
              </a:rPr>
              <a:t>v ZOK: </a:t>
            </a:r>
            <a:r>
              <a:rPr lang="cs-CZ" dirty="0" smtClean="0">
                <a:solidFill>
                  <a:srgbClr val="003994"/>
                </a:solidFill>
              </a:rPr>
              <a:t>19. </a:t>
            </a:r>
            <a:r>
              <a:rPr lang="cs-CZ" dirty="0">
                <a:solidFill>
                  <a:srgbClr val="003994"/>
                </a:solidFill>
              </a:rPr>
              <a:t>12. </a:t>
            </a:r>
            <a:r>
              <a:rPr lang="cs-CZ" dirty="0" smtClean="0">
                <a:solidFill>
                  <a:srgbClr val="003994"/>
                </a:solidFill>
              </a:rPr>
              <a:t>2016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Zveřejnění Programu</a:t>
            </a:r>
            <a:r>
              <a:rPr lang="cs-CZ" dirty="0">
                <a:solidFill>
                  <a:srgbClr val="003994"/>
                </a:solidFill>
              </a:rPr>
              <a:t>: </a:t>
            </a:r>
            <a:r>
              <a:rPr lang="cs-CZ" dirty="0" smtClean="0">
                <a:solidFill>
                  <a:srgbClr val="003994"/>
                </a:solidFill>
              </a:rPr>
              <a:t>20. </a:t>
            </a:r>
            <a:r>
              <a:rPr lang="cs-CZ" dirty="0">
                <a:solidFill>
                  <a:srgbClr val="003994"/>
                </a:solidFill>
              </a:rPr>
              <a:t>12. </a:t>
            </a:r>
            <a:r>
              <a:rPr lang="cs-CZ" dirty="0" smtClean="0">
                <a:solidFill>
                  <a:srgbClr val="003994"/>
                </a:solidFill>
              </a:rPr>
              <a:t>2016 – 20. 3. 2017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Sběr </a:t>
            </a:r>
            <a:r>
              <a:rPr lang="cs-CZ" dirty="0">
                <a:solidFill>
                  <a:srgbClr val="003994"/>
                </a:solidFill>
              </a:rPr>
              <a:t>žádostí: </a:t>
            </a:r>
            <a:r>
              <a:rPr lang="cs-CZ" b="1" u="sng" dirty="0" smtClean="0">
                <a:solidFill>
                  <a:srgbClr val="FF0000"/>
                </a:solidFill>
              </a:rPr>
              <a:t>20. </a:t>
            </a:r>
            <a:r>
              <a:rPr lang="cs-CZ" b="1" u="sng" dirty="0">
                <a:solidFill>
                  <a:srgbClr val="FF0000"/>
                </a:solidFill>
              </a:rPr>
              <a:t>1. </a:t>
            </a:r>
            <a:r>
              <a:rPr lang="cs-CZ" b="1" u="sng" dirty="0" smtClean="0">
                <a:solidFill>
                  <a:srgbClr val="FF0000"/>
                </a:solidFill>
              </a:rPr>
              <a:t>2017 </a:t>
            </a:r>
            <a:r>
              <a:rPr lang="cs-CZ" b="1" u="sng" dirty="0">
                <a:solidFill>
                  <a:srgbClr val="FF0000"/>
                </a:solidFill>
              </a:rPr>
              <a:t>– </a:t>
            </a:r>
            <a:r>
              <a:rPr lang="cs-CZ" b="1" u="sng" dirty="0" smtClean="0">
                <a:solidFill>
                  <a:srgbClr val="FF0000"/>
                </a:solidFill>
              </a:rPr>
              <a:t>31. 1. 2017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>
                <a:solidFill>
                  <a:srgbClr val="003994"/>
                </a:solidFill>
              </a:rPr>
              <a:t>(do 12:00 hod)</a:t>
            </a:r>
          </a:p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Hodnocení žádostí</a:t>
            </a:r>
            <a:r>
              <a:rPr lang="cs-CZ" dirty="0">
                <a:solidFill>
                  <a:srgbClr val="003994"/>
                </a:solidFill>
              </a:rPr>
              <a:t>: </a:t>
            </a:r>
            <a:r>
              <a:rPr lang="cs-CZ" dirty="0" smtClean="0">
                <a:solidFill>
                  <a:srgbClr val="003994"/>
                </a:solidFill>
              </a:rPr>
              <a:t>1. 2. 2017 – 28. 2. 2017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Předložení návrhu příjemců </a:t>
            </a:r>
            <a:r>
              <a:rPr lang="cs-CZ" dirty="0" smtClean="0">
                <a:solidFill>
                  <a:srgbClr val="003994"/>
                </a:solidFill>
              </a:rPr>
              <a:t>podpory ROK</a:t>
            </a:r>
            <a:r>
              <a:rPr lang="cs-CZ" dirty="0">
                <a:solidFill>
                  <a:srgbClr val="003994"/>
                </a:solidFill>
              </a:rPr>
              <a:t>: </a:t>
            </a:r>
            <a:r>
              <a:rPr lang="cs-CZ" dirty="0" smtClean="0">
                <a:solidFill>
                  <a:srgbClr val="003994"/>
                </a:solidFill>
              </a:rPr>
              <a:t>20. 3. 2017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Schválení příjemců podpory v ZOK: </a:t>
            </a:r>
            <a:r>
              <a:rPr lang="cs-CZ" dirty="0" smtClean="0">
                <a:solidFill>
                  <a:srgbClr val="003994"/>
                </a:solidFill>
              </a:rPr>
              <a:t>24. </a:t>
            </a:r>
            <a:r>
              <a:rPr lang="cs-CZ" dirty="0">
                <a:solidFill>
                  <a:srgbClr val="003994"/>
                </a:solidFill>
              </a:rPr>
              <a:t>4. </a:t>
            </a:r>
            <a:r>
              <a:rPr lang="cs-CZ" dirty="0" smtClean="0">
                <a:solidFill>
                  <a:srgbClr val="003994"/>
                </a:solidFill>
              </a:rPr>
              <a:t>2017</a:t>
            </a:r>
            <a:endParaRPr lang="cs-CZ" dirty="0">
              <a:solidFill>
                <a:srgbClr val="003994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 smtClean="0">
                <a:solidFill>
                  <a:srgbClr val="003994"/>
                </a:solidFill>
              </a:rPr>
              <a:t>Ukončení uzavírání smluv o poskytnutí dotace </a:t>
            </a:r>
            <a:r>
              <a:rPr lang="cs-CZ" b="1" u="sng" dirty="0" smtClean="0">
                <a:solidFill>
                  <a:srgbClr val="FF0000"/>
                </a:solidFill>
              </a:rPr>
              <a:t>do </a:t>
            </a:r>
            <a:r>
              <a:rPr lang="cs-CZ" b="1" u="sng" dirty="0">
                <a:solidFill>
                  <a:srgbClr val="FF0000"/>
                </a:solidFill>
              </a:rPr>
              <a:t>31. 7. </a:t>
            </a:r>
            <a:r>
              <a:rPr lang="cs-CZ" b="1" u="sng" dirty="0" smtClean="0">
                <a:solidFill>
                  <a:srgbClr val="FF0000"/>
                </a:solidFill>
              </a:rPr>
              <a:t>2017</a:t>
            </a:r>
            <a:endParaRPr lang="cs-CZ" dirty="0">
              <a:solidFill>
                <a:srgbClr val="FF0000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Ukončení realizace </a:t>
            </a:r>
            <a:r>
              <a:rPr lang="cs-CZ" dirty="0" smtClean="0">
                <a:solidFill>
                  <a:srgbClr val="003994"/>
                </a:solidFill>
              </a:rPr>
              <a:t>podporovaných aktivit: </a:t>
            </a:r>
            <a:r>
              <a:rPr lang="cs-CZ" b="1" u="sng" dirty="0" smtClean="0">
                <a:solidFill>
                  <a:srgbClr val="FF0000"/>
                </a:solidFill>
              </a:rPr>
              <a:t>15. 12. 2017</a:t>
            </a:r>
            <a:endParaRPr lang="cs-CZ" b="1" dirty="0">
              <a:solidFill>
                <a:srgbClr val="FF0000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cs-CZ" dirty="0">
                <a:solidFill>
                  <a:srgbClr val="003994"/>
                </a:solidFill>
              </a:rPr>
              <a:t>Předání vyúčtování: </a:t>
            </a:r>
            <a:r>
              <a:rPr lang="cs-CZ" b="1" u="sng" dirty="0">
                <a:solidFill>
                  <a:srgbClr val="FF0000"/>
                </a:solidFill>
              </a:rPr>
              <a:t>do </a:t>
            </a:r>
            <a:r>
              <a:rPr lang="cs-CZ" b="1" u="sng" dirty="0" smtClean="0">
                <a:solidFill>
                  <a:srgbClr val="FF0000"/>
                </a:solidFill>
              </a:rPr>
              <a:t>31. </a:t>
            </a:r>
            <a:r>
              <a:rPr lang="cs-CZ" b="1" u="sng" dirty="0">
                <a:solidFill>
                  <a:srgbClr val="FF0000"/>
                </a:solidFill>
              </a:rPr>
              <a:t>12. </a:t>
            </a:r>
            <a:r>
              <a:rPr lang="cs-CZ" b="1" u="sng" dirty="0" smtClean="0">
                <a:solidFill>
                  <a:srgbClr val="FF0000"/>
                </a:solidFill>
              </a:rPr>
              <a:t>2017</a:t>
            </a:r>
            <a:endParaRPr lang="cs-CZ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Pravidla pro předkládání žádostí o dotace POV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dirty="0">
                <a:solidFill>
                  <a:srgbClr val="003994"/>
                </a:solidFill>
              </a:rPr>
              <a:t>Lhůta pro podání žádostí o dotace je stanovena </a:t>
            </a:r>
            <a:r>
              <a:rPr lang="cs-CZ" dirty="0">
                <a:solidFill>
                  <a:srgbClr val="FF0000"/>
                </a:solidFill>
              </a:rPr>
              <a:t>od 20. 1. 2017 do 31. 1. 2017 do 12 hodin.</a:t>
            </a:r>
          </a:p>
          <a:p>
            <a:pPr>
              <a:buNone/>
            </a:pPr>
            <a:r>
              <a:rPr lang="cs-CZ" dirty="0" smtClean="0">
                <a:solidFill>
                  <a:srgbClr val="003994"/>
                </a:solidFill>
              </a:rPr>
              <a:t>Žadatel je povinen </a:t>
            </a:r>
            <a:r>
              <a:rPr lang="cs-CZ" dirty="0">
                <a:solidFill>
                  <a:srgbClr val="003994"/>
                </a:solidFill>
              </a:rPr>
              <a:t>provést registraci v elektronickém systému </a:t>
            </a:r>
            <a:r>
              <a:rPr lang="cs-CZ" dirty="0" smtClean="0">
                <a:solidFill>
                  <a:srgbClr val="003994"/>
                </a:solidFill>
              </a:rPr>
              <a:t/>
            </a:r>
            <a:br>
              <a:rPr lang="cs-CZ" dirty="0" smtClean="0">
                <a:solidFill>
                  <a:srgbClr val="003994"/>
                </a:solidFill>
              </a:rPr>
            </a:br>
            <a:r>
              <a:rPr lang="cs-CZ" dirty="0" smtClean="0">
                <a:solidFill>
                  <a:srgbClr val="003994"/>
                </a:solidFill>
              </a:rPr>
              <a:t>s </a:t>
            </a:r>
            <a:r>
              <a:rPr lang="cs-CZ" dirty="0">
                <a:solidFill>
                  <a:srgbClr val="003994"/>
                </a:solidFill>
              </a:rPr>
              <a:t>názvem </a:t>
            </a:r>
            <a:r>
              <a:rPr lang="cs-CZ" dirty="0" smtClean="0">
                <a:solidFill>
                  <a:srgbClr val="003994"/>
                </a:solidFill>
              </a:rPr>
              <a:t>Komunikace </a:t>
            </a:r>
            <a:r>
              <a:rPr lang="cs-CZ" dirty="0">
                <a:solidFill>
                  <a:srgbClr val="003994"/>
                </a:solidFill>
              </a:rPr>
              <a:t>s občany (tzv. RAP).</a:t>
            </a:r>
          </a:p>
          <a:p>
            <a:pPr>
              <a:buFontTx/>
              <a:buNone/>
            </a:pPr>
            <a:r>
              <a:rPr lang="cs-CZ" dirty="0" smtClean="0">
                <a:solidFill>
                  <a:srgbClr val="003994"/>
                </a:solidFill>
              </a:rPr>
              <a:t>Žádost </a:t>
            </a:r>
            <a:r>
              <a:rPr lang="cs-CZ" dirty="0">
                <a:solidFill>
                  <a:srgbClr val="003994"/>
                </a:solidFill>
              </a:rPr>
              <a:t>o dotaci </a:t>
            </a:r>
            <a:r>
              <a:rPr lang="cs-CZ" dirty="0" smtClean="0">
                <a:solidFill>
                  <a:srgbClr val="FF0000"/>
                </a:solidFill>
              </a:rPr>
              <a:t>(včetně povinných příloh) </a:t>
            </a:r>
            <a:r>
              <a:rPr lang="cs-CZ" dirty="0" smtClean="0">
                <a:solidFill>
                  <a:srgbClr val="003994"/>
                </a:solidFill>
              </a:rPr>
              <a:t>musí </a:t>
            </a:r>
            <a:r>
              <a:rPr lang="cs-CZ" dirty="0">
                <a:solidFill>
                  <a:srgbClr val="003994"/>
                </a:solidFill>
              </a:rPr>
              <a:t>být před jejím podáním </a:t>
            </a:r>
            <a:r>
              <a:rPr lang="cs-CZ" dirty="0">
                <a:solidFill>
                  <a:srgbClr val="FF0000"/>
                </a:solidFill>
              </a:rPr>
              <a:t>nejpozději do 12:00 hodin </a:t>
            </a:r>
            <a:r>
              <a:rPr lang="cs-CZ" dirty="0">
                <a:solidFill>
                  <a:srgbClr val="003994"/>
                </a:solidFill>
              </a:rPr>
              <a:t>posledního dne lhůty k podání žádosti vyplněna elektronicky na formuláři zveřejněném na internetových stránkách </a:t>
            </a:r>
            <a:r>
              <a:rPr lang="cs-CZ" dirty="0" smtClean="0">
                <a:solidFill>
                  <a:srgbClr val="003994"/>
                </a:solidFill>
              </a:rPr>
              <a:t>vyhlašovatele.</a:t>
            </a:r>
            <a:endParaRPr 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746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-22225"/>
            <a:ext cx="6553200" cy="1470025"/>
          </a:xfrm>
        </p:spPr>
        <p:txBody>
          <a:bodyPr/>
          <a:lstStyle/>
          <a:p>
            <a:pPr eaLnBrk="1" hangingPunct="1"/>
            <a:r>
              <a:rPr 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Pravidla pro předkládání žádostí o </a:t>
            </a:r>
            <a:r>
              <a:rPr 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dotace POV 2017</a:t>
            </a:r>
            <a:endParaRPr lang="cs-CZ" altLang="cs-CZ" sz="2000" b="1" dirty="0" smtClean="0">
              <a:solidFill>
                <a:srgbClr val="0039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4100" name="Obdélník 1"/>
          <p:cNvSpPr>
            <a:spLocks noChangeArrowheads="1"/>
          </p:cNvSpPr>
          <p:nvPr/>
        </p:nvSpPr>
        <p:spPr bwMode="auto">
          <a:xfrm>
            <a:off x="76200" y="1668463"/>
            <a:ext cx="8839200" cy="400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dirty="0">
                <a:solidFill>
                  <a:srgbClr val="003994"/>
                </a:solidFill>
              </a:rPr>
              <a:t>Způsob podání žádosti:</a:t>
            </a:r>
          </a:p>
          <a:p>
            <a:pPr marL="457200" indent="-457200">
              <a:buFont typeface="+mj-lt"/>
              <a:buAutoNum type="alphaLcParenR"/>
            </a:pPr>
            <a:r>
              <a:rPr lang="cs-CZ" b="1" dirty="0">
                <a:solidFill>
                  <a:srgbClr val="003994"/>
                </a:solidFill>
              </a:rPr>
              <a:t>elektronicky</a:t>
            </a:r>
            <a:r>
              <a:rPr lang="cs-CZ" dirty="0">
                <a:solidFill>
                  <a:srgbClr val="003994"/>
                </a:solidFill>
              </a:rPr>
              <a:t> e-mailem se zaručeným elektronickým podpisem na adresu </a:t>
            </a:r>
            <a:r>
              <a:rPr lang="cs-CZ" dirty="0">
                <a:solidFill>
                  <a:srgbClr val="003994"/>
                </a:solidFill>
                <a:hlinkClick r:id="rId4"/>
              </a:rPr>
              <a:t>e-podatelna@kr-olomoucky.cz</a:t>
            </a:r>
            <a:r>
              <a:rPr lang="cs-CZ" dirty="0">
                <a:solidFill>
                  <a:srgbClr val="003994"/>
                </a:solidFill>
              </a:rPr>
              <a:t> nebo datovou zprávou do datové schránky ID: </a:t>
            </a:r>
            <a:r>
              <a:rPr lang="cs-CZ" b="1" dirty="0" err="1">
                <a:solidFill>
                  <a:srgbClr val="003994"/>
                </a:solidFill>
              </a:rPr>
              <a:t>qiabfmf</a:t>
            </a:r>
            <a:r>
              <a:rPr lang="cs-CZ" b="1" dirty="0">
                <a:solidFill>
                  <a:srgbClr val="003994"/>
                </a:solidFill>
              </a:rPr>
              <a:t>, </a:t>
            </a:r>
            <a:r>
              <a:rPr lang="cs-CZ" b="1" dirty="0" smtClean="0">
                <a:solidFill>
                  <a:srgbClr val="003994"/>
                </a:solidFill>
              </a:rPr>
              <a:t>nebo</a:t>
            </a:r>
          </a:p>
          <a:p>
            <a:pPr marL="457200" indent="-457200">
              <a:buFont typeface="+mj-lt"/>
              <a:buAutoNum type="alphaLcParenR"/>
            </a:pPr>
            <a:r>
              <a:rPr lang="cs-CZ" b="1" dirty="0" smtClean="0">
                <a:solidFill>
                  <a:srgbClr val="003994"/>
                </a:solidFill>
              </a:rPr>
              <a:t>osobním </a:t>
            </a:r>
            <a:r>
              <a:rPr lang="cs-CZ" dirty="0" smtClean="0">
                <a:solidFill>
                  <a:srgbClr val="003994"/>
                </a:solidFill>
              </a:rPr>
              <a:t>doručením 1 podepsaného originálu žádosti v listinné podobě na podatelnu KÚOK, Jeremenkova 40a, nebo </a:t>
            </a:r>
          </a:p>
          <a:p>
            <a:pPr marL="457200" indent="-457200">
              <a:buFont typeface="+mj-lt"/>
              <a:buAutoNum type="alphaLcParenR"/>
            </a:pPr>
            <a:r>
              <a:rPr lang="cs-CZ" b="1" dirty="0" smtClean="0">
                <a:solidFill>
                  <a:srgbClr val="003994"/>
                </a:solidFill>
              </a:rPr>
              <a:t>zasláním </a:t>
            </a:r>
            <a:r>
              <a:rPr lang="cs-CZ" dirty="0" smtClean="0">
                <a:solidFill>
                  <a:srgbClr val="003994"/>
                </a:solidFill>
              </a:rPr>
              <a:t>1 podepsaného originálu žádosti v listinné podobě na adresu Olomoucký kraj, Jeremenkova 40a, 779 11 Olomouc</a:t>
            </a:r>
            <a:endParaRPr lang="cs-CZ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015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11081</TotalTime>
  <Words>3630</Words>
  <Application>Microsoft Office PowerPoint</Application>
  <PresentationFormat>Předvádění na obrazovce (4:3)</PresentationFormat>
  <Paragraphs>611</Paragraphs>
  <Slides>46</Slides>
  <Notes>46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47" baseType="lpstr">
      <vt:lpstr>Motiv systému Office</vt:lpstr>
      <vt:lpstr>Program obnovy venkova Olomouckého kraje  2017</vt:lpstr>
      <vt:lpstr>            Program obnovy venkova Olomouckého kraje 2017</vt:lpstr>
      <vt:lpstr>            POV 2017 – dotační tituly</vt:lpstr>
      <vt:lpstr>            POV 2017 – dotační tituly</vt:lpstr>
      <vt:lpstr>            POV 2017 – dotační tituly</vt:lpstr>
      <vt:lpstr>            Program obnovy venkova Olomouckého kraje 2017</vt:lpstr>
      <vt:lpstr>Harmonogram realizace dotačního programu obnovy venkova Olomouckého kraje 2017</vt:lpstr>
      <vt:lpstr>Pravidla pro předkládání žádostí o dotace POV 2017</vt:lpstr>
      <vt:lpstr>Pravidla pro předkládání žádostí o dotace POV 2017</vt:lpstr>
      <vt:lpstr>Výše dotace POV 2017, spoluúčast žadatele</vt:lpstr>
      <vt:lpstr>Podmínky v POV 2017</vt:lpstr>
      <vt:lpstr>Podmínky v POV 2017</vt:lpstr>
      <vt:lpstr>Podmínky v POV 2017</vt:lpstr>
      <vt:lpstr>Podmínky v POV 2017</vt:lpstr>
      <vt:lpstr>Povinné přílohy k žádosti o dotaci v POV 2017</vt:lpstr>
      <vt:lpstr>Princip hodnocení žádostí</vt:lpstr>
      <vt:lpstr>Princip hodnocení žádostí</vt:lpstr>
      <vt:lpstr> Hodnotící kritéria POV 2017</vt:lpstr>
      <vt:lpstr>POV 2017 – Hodnotící kritéria</vt:lpstr>
      <vt:lpstr>POV 2017 – Hodnotící kritéria</vt:lpstr>
      <vt:lpstr>Administrace smluv o dotaci POV 2017</vt:lpstr>
      <vt:lpstr>Program obnovy venkova Olomouckého kraje 2017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Dotační titul č. 2 - Podpora zpracování územně plánovací dokumentace</vt:lpstr>
      <vt:lpstr>Nejčastější chyby při vyúčtování dotace POV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Program obnovy venkova Olomouckého kraje 2017</vt:lpstr>
      <vt:lpstr>Informace k vyplnění žádosti o poskytnutí dotace</vt:lpstr>
      <vt:lpstr>Informace k vyplnění žádosti o poskytnutí dotace</vt:lpstr>
      <vt:lpstr>Informace k vyplnění žádosti o poskytnutí dotace</vt:lpstr>
      <vt:lpstr>Informace k vyplnění žádosti o poskytnutí dotace</vt:lpstr>
      <vt:lpstr>Informace k vyplnění žádosti o poskytnutí dotace</vt:lpstr>
      <vt:lpstr>Informace k vyplnění žádosti o poskytnutí dotace</vt:lpstr>
      <vt:lpstr>Program obnovy venkova Olomouckého kraje 2017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Krmášek David</cp:lastModifiedBy>
  <cp:revision>622</cp:revision>
  <cp:lastPrinted>2011-05-26T07:54:35Z</cp:lastPrinted>
  <dcterms:created xsi:type="dcterms:W3CDTF">2008-01-15T11:19:01Z</dcterms:created>
  <dcterms:modified xsi:type="dcterms:W3CDTF">2017-01-25T07:02:32Z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