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4" r:id="rId13"/>
    <p:sldId id="279" r:id="rId14"/>
    <p:sldId id="277" r:id="rId15"/>
    <p:sldId id="278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91" r:id="rId26"/>
    <p:sldId id="292" r:id="rId2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ovací čára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5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B19EF-2BB1-4F61-825F-96AF7E035478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6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B943D-F1C2-4B60-B549-BB0C0C7C3D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4B164-BC76-4ACF-9E05-D30BF8E5D5BA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5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D3F8E-4518-4647-8DFB-E92BE1EC912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FA44-2195-41C5-BC74-C44865417B70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B7652-942D-432A-9713-1F6A9D4EE4E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57D5D-6B60-4401-8124-FA000938675F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5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D8450-D1C3-4635-80DD-0F6CA43599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ovací čára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5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A29A6-3EFA-4B00-B026-EE3923ABAC80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7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850C2-BE42-4C92-90D5-2828B8EE5E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D651F-255C-44B2-B055-0873E7C986FB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6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910AA-B513-450B-A69B-2AA46325A9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40117-33DD-4FFB-B9D6-332C0A5F5007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571DC-DFB4-43EC-8BB9-3BE1232686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A3974-792C-40F4-935C-728FA05AC806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4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49262-203F-47B8-BA8D-500EFB81BF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7890-4212-4B1D-89D9-550256FCE7BC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3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B0856-3943-4EF9-A57F-D97E07F492B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4729F-DD15-4D1E-9D50-109C0D361555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7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02575-FF78-4B61-8F26-9552C0D801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0A950-9267-4F09-B18F-EF29169DE460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23191-9356-4D24-AE79-B797910CE4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Zástupný symbol pro text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53331B-EAEB-49CE-8664-FD470EB862E8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F57C51-BD3D-4DDE-8195-2A9C431061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699" r:id="rId4"/>
    <p:sldLayoutId id="2147483705" r:id="rId5"/>
    <p:sldLayoutId id="2147483700" r:id="rId6"/>
    <p:sldLayoutId id="2147483706" r:id="rId7"/>
    <p:sldLayoutId id="2147483707" r:id="rId8"/>
    <p:sldLayoutId id="2147483708" r:id="rId9"/>
    <p:sldLayoutId id="2147483701" r:id="rId10"/>
    <p:sldLayoutId id="21474837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Krajský akční plán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1. 1. 2016 zahájen projekt Krajský akční plán rozvoje vzdělávání Olomouckého </a:t>
            </a:r>
            <a:r>
              <a:rPr lang="cs-CZ" dirty="0" smtClean="0"/>
              <a:t>kraje</a:t>
            </a:r>
            <a:endParaRPr lang="cs-CZ" dirty="0"/>
          </a:p>
          <a:p>
            <a:r>
              <a:rPr lang="cs-CZ" dirty="0"/>
              <a:t>KAP není novou strategií v území, novým </a:t>
            </a:r>
            <a:r>
              <a:rPr lang="cs-CZ" dirty="0" smtClean="0"/>
              <a:t>DZ, jeho principem </a:t>
            </a:r>
            <a:r>
              <a:rPr lang="cs-CZ" dirty="0"/>
              <a:t>je stavět na tom, co v kraji již vzniklo a využít těchto výstupů </a:t>
            </a:r>
          </a:p>
          <a:p>
            <a:r>
              <a:rPr lang="cs-CZ" dirty="0" smtClean="0"/>
              <a:t>KAP </a:t>
            </a:r>
            <a:r>
              <a:rPr lang="cs-CZ" dirty="0"/>
              <a:t>stanovuje priority a jednotlivé kroky nutné k dosažení cílů vzdělávací </a:t>
            </a:r>
            <a:r>
              <a:rPr lang="cs-CZ" dirty="0" smtClean="0"/>
              <a:t>politiky v </a:t>
            </a:r>
            <a:r>
              <a:rPr lang="cs-CZ" dirty="0"/>
              <a:t>území na základě potřebnosti.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46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>
                <a:effectLst/>
              </a:rPr>
              <a:t>Analýza potřeb v území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628800"/>
            <a:ext cx="8686800" cy="4525962"/>
          </a:xfrm>
        </p:spPr>
        <p:txBody>
          <a:bodyPr/>
          <a:lstStyle/>
          <a:p>
            <a:r>
              <a:rPr lang="cs-CZ" dirty="0"/>
              <a:t>Stálý pokles absolventů technických </a:t>
            </a:r>
            <a:r>
              <a:rPr lang="cs-CZ" dirty="0" smtClean="0"/>
              <a:t>oborů</a:t>
            </a:r>
            <a:endParaRPr lang="cs-CZ" dirty="0"/>
          </a:p>
          <a:p>
            <a:r>
              <a:rPr lang="cs-CZ" dirty="0"/>
              <a:t>Nízká míra podpory, PR a marketing technických a přírodovědných </a:t>
            </a:r>
            <a:r>
              <a:rPr lang="cs-CZ" dirty="0" smtClean="0"/>
              <a:t>oborů</a:t>
            </a:r>
          </a:p>
          <a:p>
            <a:r>
              <a:rPr lang="cs-CZ" dirty="0"/>
              <a:t>Rodiče jako „</a:t>
            </a:r>
            <a:r>
              <a:rPr lang="cs-CZ" dirty="0" err="1"/>
              <a:t>motivátoři</a:t>
            </a:r>
            <a:r>
              <a:rPr lang="cs-CZ" dirty="0"/>
              <a:t>“ podpory polytechnickému vzdělávání  </a:t>
            </a:r>
          </a:p>
          <a:p>
            <a:r>
              <a:rPr lang="cs-CZ" dirty="0" smtClean="0"/>
              <a:t>Nízká </a:t>
            </a:r>
            <a:r>
              <a:rPr lang="cs-CZ" dirty="0"/>
              <a:t>IT </a:t>
            </a:r>
            <a:r>
              <a:rPr lang="cs-CZ" dirty="0" smtClean="0"/>
              <a:t>gramotnost. </a:t>
            </a:r>
            <a:r>
              <a:rPr lang="cs-CZ" dirty="0"/>
              <a:t>Nízká úroveň softwarového vybavení škol, nižší kvalita IT a PC vybavení škol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76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>
                <a:effectLst/>
              </a:rPr>
              <a:t>Analýza potřeb v území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Nedostatečná technická infrastruktura</a:t>
            </a:r>
          </a:p>
          <a:p>
            <a:r>
              <a:rPr lang="cs-CZ" dirty="0"/>
              <a:t> Nedostatečná jazyková vybavenost  </a:t>
            </a:r>
          </a:p>
          <a:p>
            <a:r>
              <a:rPr lang="cs-CZ" dirty="0"/>
              <a:t>Klesající matematická gramotnost</a:t>
            </a:r>
          </a:p>
          <a:p>
            <a:r>
              <a:rPr lang="cs-CZ" dirty="0"/>
              <a:t>Klesající zručnost a podpora manuálních dovedností</a:t>
            </a:r>
          </a:p>
          <a:p>
            <a:r>
              <a:rPr lang="cs-CZ" dirty="0"/>
              <a:t>Nízká míra podpory získávání kompetencí k podnikavosti, iniciativě a kreativitě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210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u="sng" dirty="0">
                <a:effectLst/>
              </a:rPr>
              <a:t>Kritériem pro stanovení priorit:</a:t>
            </a:r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Význam přikládaný vedením </a:t>
            </a:r>
            <a:r>
              <a:rPr lang="cs-CZ" dirty="0" smtClean="0"/>
              <a:t>kraje</a:t>
            </a:r>
            <a:endParaRPr lang="cs-CZ" dirty="0"/>
          </a:p>
          <a:p>
            <a:r>
              <a:rPr lang="cs-CZ" dirty="0" smtClean="0"/>
              <a:t>Význam </a:t>
            </a:r>
            <a:r>
              <a:rPr lang="cs-CZ" dirty="0"/>
              <a:t>přikládaný v klíčových krajských dokumentech  </a:t>
            </a:r>
          </a:p>
          <a:p>
            <a:r>
              <a:rPr lang="cs-CZ" dirty="0" smtClean="0"/>
              <a:t>Významná </a:t>
            </a:r>
            <a:r>
              <a:rPr lang="cs-CZ" dirty="0"/>
              <a:t>nerovnováha na trhu práce, resp. </a:t>
            </a:r>
            <a:r>
              <a:rPr lang="cs-CZ" dirty="0" smtClean="0"/>
              <a:t>Významný </a:t>
            </a:r>
            <a:r>
              <a:rPr lang="cs-CZ" dirty="0"/>
              <a:t>nedostatek </a:t>
            </a:r>
            <a:r>
              <a:rPr lang="cs-CZ" dirty="0" smtClean="0"/>
              <a:t>určitých profesí</a:t>
            </a:r>
          </a:p>
          <a:p>
            <a:r>
              <a:rPr lang="cs-CZ" b="1" dirty="0"/>
              <a:t>Do skupiny potřeba s nejvyšší důležitostí (A) byla zařazena v Olomouckém kraji:  </a:t>
            </a:r>
            <a:endParaRPr lang="cs-CZ" dirty="0"/>
          </a:p>
          <a:p>
            <a:r>
              <a:rPr lang="cs-CZ" b="1" u="sng" dirty="0"/>
              <a:t>podpora polytechnického vzdělávání</a:t>
            </a:r>
            <a:r>
              <a:rPr lang="cs-CZ" u="sng" dirty="0"/>
              <a:t> </a:t>
            </a:r>
          </a:p>
          <a:p>
            <a:endParaRPr lang="cs-CZ" u="sng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623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r>
              <a:rPr lang="cs-CZ" dirty="0">
                <a:effectLst/>
              </a:rPr>
              <a:t> </a:t>
            </a:r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r>
              <a:rPr lang="cs-CZ" dirty="0" smtClean="0">
                <a:effectLst/>
              </a:rPr>
              <a:t>další postup </a:t>
            </a:r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byla stanovena obecná </a:t>
            </a:r>
            <a:r>
              <a:rPr lang="cs-CZ" b="1" dirty="0"/>
              <a:t>struktura akčního plánu</a:t>
            </a:r>
            <a:r>
              <a:rPr lang="cs-CZ" dirty="0"/>
              <a:t> rozvoje vzdělávání v hierarchii: </a:t>
            </a:r>
            <a:endParaRPr lang="cs-CZ" dirty="0" smtClean="0"/>
          </a:p>
          <a:p>
            <a:r>
              <a:rPr lang="cs-CZ" dirty="0" smtClean="0"/>
              <a:t>obecné </a:t>
            </a:r>
            <a:r>
              <a:rPr lang="cs-CZ" dirty="0"/>
              <a:t>priority → obecné cíle → dílčí cíle (opatření) + kritéria splnění → činnosti (aktivity). </a:t>
            </a:r>
          </a:p>
          <a:p>
            <a:r>
              <a:rPr lang="cs-CZ" b="1" u="sng" dirty="0"/>
              <a:t>Obecná priorita A2: Polytechnické vzdělávání </a:t>
            </a:r>
            <a:r>
              <a:rPr lang="cs-CZ" b="1" dirty="0"/>
              <a:t>(PV)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214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effectLst/>
              </a:rPr>
              <a:t>další postup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Obecný cíl</a:t>
            </a:r>
            <a:r>
              <a:rPr lang="cs-CZ" dirty="0"/>
              <a:t>: V kraji se významně posílí podpora polytechnického vzdělávání, zapojení žáků a studentů do činností a aktivit podporujících rozvoj polytechnického vzdělávání a to jak ve formálním, tak neformálním vzdělávání. Významně se posílí podpora spolupráce škol a zaměstnavatelů, podpora kariérového poradenství, propagace oborů vzdělávání, jazykové a matematické gramotnosti.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004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Alespoň </a:t>
            </a:r>
            <a:r>
              <a:rPr lang="cs-CZ" u="sng" dirty="0"/>
              <a:t>40 % škol v kraji bude realizovat aktivity podporující rozvoj PV – oproti současným 32 %.</a:t>
            </a:r>
          </a:p>
          <a:p>
            <a:r>
              <a:rPr lang="cs-CZ" b="1" dirty="0" smtClean="0"/>
              <a:t>Kritérium </a:t>
            </a:r>
            <a:r>
              <a:rPr lang="cs-CZ" b="1" dirty="0"/>
              <a:t>splnění</a:t>
            </a:r>
            <a:r>
              <a:rPr lang="cs-CZ" dirty="0"/>
              <a:t>: </a:t>
            </a:r>
            <a:r>
              <a:rPr lang="cs-CZ" dirty="0" smtClean="0"/>
              <a:t>realizovat např. alespoň </a:t>
            </a:r>
            <a:r>
              <a:rPr lang="cs-CZ" dirty="0"/>
              <a:t>tři z následujících činností:</a:t>
            </a:r>
          </a:p>
          <a:p>
            <a:r>
              <a:rPr lang="cs-CZ" dirty="0"/>
              <a:t>Žáci školy se každoročně účastní tematických soutěží/olympiád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138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556792"/>
            <a:ext cx="8686800" cy="4525962"/>
          </a:xfrm>
        </p:spPr>
        <p:txBody>
          <a:bodyPr/>
          <a:lstStyle/>
          <a:p>
            <a:r>
              <a:rPr lang="cs-CZ" dirty="0"/>
              <a:t>Škola realizuje projektové vyučování podporující technické myšlení</a:t>
            </a:r>
          </a:p>
          <a:p>
            <a:r>
              <a:rPr lang="cs-CZ" dirty="0" smtClean="0"/>
              <a:t>Škola </a:t>
            </a:r>
            <a:r>
              <a:rPr lang="cs-CZ" dirty="0"/>
              <a:t>začleňuje do výuky polytechnických předmětů laboratorní cvičení, pokusy, exkurze</a:t>
            </a:r>
          </a:p>
          <a:p>
            <a:r>
              <a:rPr lang="cs-CZ" dirty="0" smtClean="0"/>
              <a:t>Škola </a:t>
            </a:r>
            <a:r>
              <a:rPr lang="cs-CZ" dirty="0"/>
              <a:t>každoročně organizuje motivační akce pro žáky ZŠ</a:t>
            </a:r>
          </a:p>
          <a:p>
            <a:r>
              <a:rPr lang="cs-CZ" dirty="0" smtClean="0"/>
              <a:t>Škola </a:t>
            </a:r>
            <a:r>
              <a:rPr lang="cs-CZ" dirty="0"/>
              <a:t>spolupracuje se ZŠ při využívání dílen, laboratoří či jiných odborných učeben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117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>
                <a:effectLst/>
              </a:rPr>
              <a:t>Dílčí cíl  A2.2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Podpora </a:t>
            </a:r>
            <a:r>
              <a:rPr lang="cs-CZ" u="sng" dirty="0"/>
              <a:t>rozvoje polytechnického vzdělávání v rámci neformálního </a:t>
            </a:r>
            <a:r>
              <a:rPr lang="cs-CZ" u="sng" dirty="0" smtClean="0"/>
              <a:t>vzdělávání</a:t>
            </a:r>
            <a:endParaRPr lang="cs-CZ" u="sng" dirty="0"/>
          </a:p>
          <a:p>
            <a:r>
              <a:rPr lang="cs-CZ" b="1" dirty="0"/>
              <a:t>Kritérium splnění</a:t>
            </a:r>
            <a:r>
              <a:rPr lang="cs-CZ" dirty="0"/>
              <a:t>: Alespoň 20 % zařízení neformálního vzdělávání bude realizovat do konce roku 2018 některou z </a:t>
            </a:r>
            <a:r>
              <a:rPr lang="cs-CZ" dirty="0" smtClean="0"/>
              <a:t>aktivit</a:t>
            </a:r>
            <a:r>
              <a:rPr lang="cs-CZ" dirty="0"/>
              <a:t>:</a:t>
            </a:r>
          </a:p>
          <a:p>
            <a:r>
              <a:rPr lang="cs-CZ" dirty="0"/>
              <a:t>- Kroužek/kurz zaměřený na rozvoj PV</a:t>
            </a:r>
          </a:p>
          <a:p>
            <a:r>
              <a:rPr lang="cs-CZ" dirty="0"/>
              <a:t>- Interaktivní přednáška na rozvoj PV</a:t>
            </a:r>
          </a:p>
          <a:p>
            <a:r>
              <a:rPr lang="cs-CZ" dirty="0"/>
              <a:t>- Soutěž zaměřenou na rozvoj PV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3470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>
                <a:effectLst/>
              </a:rPr>
              <a:t>Dílčí cíl A2.3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55157"/>
          </a:xfrm>
        </p:spPr>
        <p:txBody>
          <a:bodyPr/>
          <a:lstStyle/>
          <a:p>
            <a:r>
              <a:rPr lang="cs-CZ" u="sng" dirty="0" smtClean="0"/>
              <a:t>Podpora </a:t>
            </a:r>
            <a:r>
              <a:rPr lang="cs-CZ" u="sng" dirty="0"/>
              <a:t>rozvoje kariérového poradenství směrem k polytechnickému vzdělávání</a:t>
            </a:r>
          </a:p>
          <a:p>
            <a:r>
              <a:rPr lang="cs-CZ" b="1" dirty="0" smtClean="0"/>
              <a:t>Kritérium </a:t>
            </a:r>
            <a:r>
              <a:rPr lang="cs-CZ" b="1" dirty="0"/>
              <a:t>splnění</a:t>
            </a:r>
            <a:r>
              <a:rPr lang="cs-CZ" dirty="0"/>
              <a:t>: Školy realizují některé z následujících aktivit:</a:t>
            </a:r>
          </a:p>
          <a:p>
            <a:r>
              <a:rPr lang="cs-CZ" dirty="0" smtClean="0"/>
              <a:t>Škola </a:t>
            </a:r>
            <a:r>
              <a:rPr lang="cs-CZ" dirty="0"/>
              <a:t>každoročně organizuje motivační akce pro žáky ZŠ</a:t>
            </a:r>
          </a:p>
          <a:p>
            <a:r>
              <a:rPr lang="cs-CZ" dirty="0" smtClean="0"/>
              <a:t>Škola </a:t>
            </a:r>
            <a:r>
              <a:rPr lang="cs-CZ" dirty="0"/>
              <a:t>spolupracuje se ZŠ při využívání dílen, laboratoří či jiných odborných učeben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8684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Podpora </a:t>
            </a:r>
            <a:r>
              <a:rPr lang="cs-CZ" u="sng" dirty="0"/>
              <a:t>budování partnerství v polytechnickém vzdělávání, spolupráce škol a zaměstnavatelů v oblasti polytechnického </a:t>
            </a:r>
            <a:r>
              <a:rPr lang="cs-CZ" u="sng" dirty="0" smtClean="0"/>
              <a:t>vzdělávání</a:t>
            </a:r>
            <a:endParaRPr lang="cs-CZ" u="sng" dirty="0"/>
          </a:p>
          <a:p>
            <a:r>
              <a:rPr lang="cs-CZ" b="1" dirty="0"/>
              <a:t>Kritérium splnění</a:t>
            </a:r>
            <a:r>
              <a:rPr lang="cs-CZ" dirty="0"/>
              <a:t>: Škola realizuje některou z následujících aktivit</a:t>
            </a:r>
          </a:p>
          <a:p>
            <a:r>
              <a:rPr lang="cs-CZ" dirty="0" smtClean="0"/>
              <a:t>Škola </a:t>
            </a:r>
            <a:r>
              <a:rPr lang="cs-CZ" dirty="0"/>
              <a:t>spolupracuje s jinou školou podobného zaměření v ČR nebo v zahraničí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1708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u="sng" dirty="0" smtClean="0"/>
              <a:t/>
            </a:r>
            <a:br>
              <a:rPr lang="cs-CZ" b="1" u="sng" dirty="0" smtClean="0"/>
            </a:br>
            <a:r>
              <a:rPr lang="cs-CZ" b="1" u="sng" dirty="0" smtClean="0"/>
              <a:t>Klíčová </a:t>
            </a:r>
            <a:r>
              <a:rPr lang="cs-CZ" b="1" u="sng" dirty="0"/>
              <a:t>témata pro KAP povinná:</a:t>
            </a:r>
            <a:r>
              <a:rPr lang="cs-CZ" dirty="0"/>
              <a:t/>
            </a:r>
            <a:br>
              <a:rPr lang="cs-CZ" dirty="0"/>
            </a:br>
            <a:r>
              <a:rPr lang="cs-CZ" b="1" dirty="0"/>
              <a:t> 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Podpora </a:t>
            </a:r>
            <a:r>
              <a:rPr lang="cs-CZ" dirty="0"/>
              <a:t>kompetencí k podnikavosti, iniciativě a kreativitě</a:t>
            </a:r>
          </a:p>
          <a:p>
            <a:r>
              <a:rPr lang="cs-CZ" u="sng" dirty="0" smtClean="0"/>
              <a:t>P</a:t>
            </a:r>
            <a:r>
              <a:rPr lang="cs-CZ" b="1" u="sng" dirty="0" smtClean="0"/>
              <a:t>odpora </a:t>
            </a:r>
            <a:r>
              <a:rPr lang="cs-CZ" b="1" u="sng" dirty="0"/>
              <a:t>polytechnického vzdělávání</a:t>
            </a:r>
            <a:r>
              <a:rPr lang="cs-CZ" u="sng" dirty="0"/>
              <a:t> </a:t>
            </a:r>
            <a:r>
              <a:rPr lang="cs-CZ" b="1" u="sng" dirty="0" smtClean="0"/>
              <a:t> </a:t>
            </a:r>
            <a:endParaRPr lang="cs-CZ" u="sng" dirty="0"/>
          </a:p>
          <a:p>
            <a:r>
              <a:rPr lang="cs-CZ" dirty="0" smtClean="0"/>
              <a:t>Podpora </a:t>
            </a:r>
            <a:r>
              <a:rPr lang="cs-CZ" dirty="0"/>
              <a:t>odborného vzdělávání včetně spolupráce škol a zaměstnavatelů</a:t>
            </a:r>
          </a:p>
          <a:p>
            <a:r>
              <a:rPr lang="cs-CZ" dirty="0"/>
              <a:t> </a:t>
            </a:r>
            <a:r>
              <a:rPr lang="cs-CZ" dirty="0" smtClean="0"/>
              <a:t>Rozvoj </a:t>
            </a:r>
            <a:r>
              <a:rPr lang="cs-CZ" dirty="0"/>
              <a:t>kariérového </a:t>
            </a:r>
            <a:r>
              <a:rPr lang="cs-CZ" dirty="0" smtClean="0"/>
              <a:t>poradenství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077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Škola spolupracuje aspoň s jedním zaměstnavatelem v oblasti zajištění odborných praxí a stáží</a:t>
            </a:r>
          </a:p>
          <a:p>
            <a:r>
              <a:rPr lang="cs-CZ" dirty="0" smtClean="0"/>
              <a:t>Škola </a:t>
            </a:r>
            <a:r>
              <a:rPr lang="cs-CZ" dirty="0"/>
              <a:t>buduje databázi spolupracujících zaměstnavatelů pro potřeby odborných praxí a stáží</a:t>
            </a:r>
          </a:p>
          <a:p>
            <a:r>
              <a:rPr lang="cs-CZ" dirty="0" smtClean="0"/>
              <a:t>Žáci </a:t>
            </a:r>
            <a:r>
              <a:rPr lang="cs-CZ" dirty="0"/>
              <a:t>školy zpracovávají samostatné práce na témata, která poskytují partneři – zaměstnavatelé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0025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Podpora </a:t>
            </a:r>
            <a:r>
              <a:rPr lang="cs-CZ" u="sng" dirty="0"/>
              <a:t>modernizace vybavení škol pro polytechnické vzdělávání a s tím související IT </a:t>
            </a:r>
            <a:r>
              <a:rPr lang="cs-CZ" u="sng" dirty="0" smtClean="0"/>
              <a:t>podporou</a:t>
            </a:r>
            <a:endParaRPr lang="cs-CZ" u="sng" dirty="0"/>
          </a:p>
          <a:p>
            <a:r>
              <a:rPr lang="cs-CZ" b="1" dirty="0"/>
              <a:t>Kritérium splnění</a:t>
            </a:r>
            <a:r>
              <a:rPr lang="cs-CZ" dirty="0"/>
              <a:t>: Školy modernizují vybavení školy pro potřeby PV včetně příslušné IT podpory. Škola zrealizuje některou z následujících činností:</a:t>
            </a:r>
          </a:p>
          <a:p>
            <a:r>
              <a:rPr lang="cs-CZ" dirty="0" smtClean="0"/>
              <a:t>Vybuduje </a:t>
            </a:r>
            <a:r>
              <a:rPr lang="cs-CZ" dirty="0"/>
              <a:t>novou odbornou učebnu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3252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Vybaví </a:t>
            </a:r>
            <a:r>
              <a:rPr lang="cs-CZ" dirty="0"/>
              <a:t>jednu stávající odbornou učebnu novým </a:t>
            </a:r>
            <a:r>
              <a:rPr lang="cs-CZ" dirty="0" smtClean="0"/>
              <a:t>zařízením</a:t>
            </a:r>
          </a:p>
          <a:p>
            <a:r>
              <a:rPr lang="cs-CZ" dirty="0" smtClean="0"/>
              <a:t>Inovuje </a:t>
            </a:r>
            <a:r>
              <a:rPr lang="cs-CZ" dirty="0"/>
              <a:t>stávající IT vybavení</a:t>
            </a:r>
          </a:p>
          <a:p>
            <a:r>
              <a:rPr lang="cs-CZ" dirty="0" smtClean="0"/>
              <a:t>Inovuje </a:t>
            </a:r>
            <a:r>
              <a:rPr lang="cs-CZ" dirty="0"/>
              <a:t>stávající vybavení pro výuku a nácvik praxe v oblasti PV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4761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Podpora </a:t>
            </a:r>
            <a:r>
              <a:rPr lang="cs-CZ" u="sng" dirty="0"/>
              <a:t>jazykového vzdělávání na školách s polytechnickým zaměřením</a:t>
            </a:r>
          </a:p>
          <a:p>
            <a:r>
              <a:rPr lang="cs-CZ" b="1" dirty="0" smtClean="0"/>
              <a:t>Kritérium </a:t>
            </a:r>
            <a:r>
              <a:rPr lang="cs-CZ" b="1" dirty="0"/>
              <a:t>splnění</a:t>
            </a:r>
            <a:r>
              <a:rPr lang="cs-CZ" dirty="0"/>
              <a:t>: Školy s polytechnickým zaměřením zlepší úroveň jazykového vzdělávání. Škola zrealizuje některou z následujících činností:</a:t>
            </a:r>
          </a:p>
          <a:p>
            <a:r>
              <a:rPr lang="cs-CZ" dirty="0" smtClean="0"/>
              <a:t>Škola </a:t>
            </a:r>
            <a:r>
              <a:rPr lang="cs-CZ" dirty="0"/>
              <a:t>realizuje tandemovou výuku jazyků s rodilým mluvčím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3482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Škola modernizuje vybavení pro jazykové vzdělávání</a:t>
            </a:r>
          </a:p>
          <a:p>
            <a:r>
              <a:rPr lang="cs-CZ" dirty="0" smtClean="0"/>
              <a:t>Škola </a:t>
            </a:r>
            <a:r>
              <a:rPr lang="cs-CZ" dirty="0"/>
              <a:t>zařadí výuku vybraných témat technických předmětů v cizím jazyce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74758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Podpora </a:t>
            </a:r>
            <a:r>
              <a:rPr lang="cs-CZ" u="sng" dirty="0"/>
              <a:t>matematické gramotnosti na školách s polytechnickým zaměřením</a:t>
            </a:r>
          </a:p>
          <a:p>
            <a:r>
              <a:rPr lang="cs-CZ" b="1" dirty="0"/>
              <a:t>Kritérium splnění</a:t>
            </a:r>
            <a:r>
              <a:rPr lang="cs-CZ" dirty="0"/>
              <a:t>: Školy zlepší úroveň matematického vzdělávání. Škola zrealizuje některou z následujících činností:</a:t>
            </a:r>
          </a:p>
          <a:p>
            <a:r>
              <a:rPr lang="cs-CZ" dirty="0" smtClean="0"/>
              <a:t>Škola </a:t>
            </a:r>
            <a:r>
              <a:rPr lang="cs-CZ" dirty="0"/>
              <a:t>má zpracován plán na výuku polytechnických předmětů provázán s plánem výuky matematiky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90814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Dílčí cíl A2.7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Škola </a:t>
            </a:r>
            <a:r>
              <a:rPr lang="cs-CZ" dirty="0"/>
              <a:t>do hodin matematiky zařadí praktické ukázky využití matematických dovedností v běžném životě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819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u="sng" dirty="0"/>
              <a:t>Klíčová témata pro KAP povinná: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Rozvoj škol jako center dalšího profesního vzdělávání</a:t>
            </a:r>
          </a:p>
          <a:p>
            <a:endParaRPr lang="cs-CZ" dirty="0" smtClean="0"/>
          </a:p>
          <a:p>
            <a:r>
              <a:rPr lang="cs-CZ" dirty="0" smtClean="0"/>
              <a:t>Podpora </a:t>
            </a:r>
            <a:r>
              <a:rPr lang="cs-CZ" dirty="0"/>
              <a:t>inkluze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r>
              <a:rPr lang="cs-CZ" dirty="0" smtClean="0"/>
              <a:t>Infrastruktura </a:t>
            </a:r>
            <a:r>
              <a:rPr lang="cs-CZ" dirty="0"/>
              <a:t>SŠ a VOŠ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04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u="sng" dirty="0"/>
              <a:t>Stanovení priorit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stanovení </a:t>
            </a:r>
            <a:r>
              <a:rPr lang="cs-CZ" dirty="0"/>
              <a:t>priorit bylo řešeno realizačním týmem KAP a členy pracovní skupiny</a:t>
            </a:r>
          </a:p>
          <a:p>
            <a:pPr lvl="0"/>
            <a:endParaRPr lang="cs-CZ" dirty="0" smtClean="0"/>
          </a:p>
          <a:p>
            <a:pPr lvl="0"/>
            <a:r>
              <a:rPr lang="cs-CZ" b="1" u="sng" dirty="0" smtClean="0"/>
              <a:t>Priority stanoveny na základě</a:t>
            </a:r>
            <a:r>
              <a:rPr lang="cs-CZ" b="1" dirty="0" smtClean="0"/>
              <a:t>:  </a:t>
            </a:r>
            <a:endParaRPr lang="cs-CZ" b="1" dirty="0"/>
          </a:p>
          <a:p>
            <a:pPr lvl="0"/>
            <a:r>
              <a:rPr lang="cs-CZ" dirty="0"/>
              <a:t>Analýzy potřeb SŠ a VOŠ  </a:t>
            </a:r>
          </a:p>
          <a:p>
            <a:pPr lvl="0"/>
            <a:r>
              <a:rPr lang="cs-CZ" dirty="0"/>
              <a:t>Analýzy potřeb v území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267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>
                <a:effectLst/>
              </a:rPr>
              <a:t>Analýza potřeb SŠ a VOŠ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Většina </a:t>
            </a:r>
            <a:r>
              <a:rPr lang="cs-CZ" dirty="0"/>
              <a:t>škol rozvíjí podporu </a:t>
            </a:r>
            <a:r>
              <a:rPr lang="cs-CZ" dirty="0" smtClean="0"/>
              <a:t>PV pouze </a:t>
            </a:r>
            <a:r>
              <a:rPr lang="cs-CZ" dirty="0"/>
              <a:t>na základní úrovni, v rámci RVP vyučovaných </a:t>
            </a:r>
            <a:r>
              <a:rPr lang="cs-CZ" dirty="0" smtClean="0"/>
              <a:t>oborů. </a:t>
            </a:r>
            <a:endParaRPr lang="cs-CZ" dirty="0"/>
          </a:p>
          <a:p>
            <a:pPr lvl="0"/>
            <a:r>
              <a:rPr lang="cs-CZ" dirty="0" smtClean="0"/>
              <a:t>Školy </a:t>
            </a:r>
            <a:r>
              <a:rPr lang="cs-CZ" dirty="0"/>
              <a:t>se v rámci této oblasti zaměřují především na zapojení žáků do soutěží/olympiád , na začlenění laboratorních cvičení, pokusů nebo exkurzí do výuky polytechnických předmětů) a na organizaci motivačních akcí pro žáky ZŠ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949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>
                <a:effectLst/>
              </a:rPr>
              <a:t>Analýza potřeb SŠ a VOŠ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Školy se nejčastěji setkávají s překážkami v souvislosti s nedostatkem financí na úhradu vedení nepovinných předmětů, nedostatečnou motivací žáků ze ZŠ o polytechnické vzdělávání a nedostatečnými znalostmi žáků ze ZŠ v oblasti polytechnického vzdělávání. Gymnázia poukazují na zastaralé vybavení IT pro výuku.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375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>
                <a:effectLst/>
              </a:rPr>
              <a:t>Analýza potřeb SŠ a VOŠ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Opatřeními, která by školám nejvíce pomohla v realizaci zvolených cílů, jsou: </a:t>
            </a:r>
            <a:r>
              <a:rPr lang="cs-CZ" b="1" u="sng" dirty="0"/>
              <a:t>zvýšení kvality softwarového vybavení školy a zvýšení počtu a kvality počítačů a dalších zařízení na školách. Dalšími častěji zmiňovanými opatřeními jsou: zlepšení vybavení odborných učeben a laboratoří a možnost nákupu učebnic, pomůcek a výukových materiálů.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483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>
                <a:effectLst/>
              </a:rPr>
              <a:t>Analýza potřeb SŠ a VOŠ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Školy zdůrazňují především potřebu rozvoje </a:t>
            </a:r>
            <a:r>
              <a:rPr lang="cs-CZ" u="sng" dirty="0"/>
              <a:t>infrastruktury </a:t>
            </a:r>
            <a:r>
              <a:rPr lang="cs-CZ" u="sng" dirty="0" smtClean="0"/>
              <a:t>a </a:t>
            </a:r>
            <a:r>
              <a:rPr lang="cs-CZ" u="sng" dirty="0"/>
              <a:t>podporu odborného vzdělávání, včetně spolupráce škol a zaměstnavatelů</a:t>
            </a:r>
            <a:r>
              <a:rPr lang="cs-CZ" dirty="0"/>
              <a:t>. Třetí nejdůležitější oblastí je podpora kompetencí k podnikavosti, kreativitě a iniciativě. Na základě porovnání jednotlivých oblastí je školami v </a:t>
            </a:r>
            <a:r>
              <a:rPr lang="cs-CZ" dirty="0" smtClean="0"/>
              <a:t>OK  </a:t>
            </a:r>
            <a:r>
              <a:rPr lang="cs-CZ" dirty="0"/>
              <a:t>přisuzována nejmenší důležitost kariérovému poradenství a inkluzivnímu vzdělávání.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305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>
                <a:effectLst/>
              </a:rPr>
              <a:t>Analýza potřeb v </a:t>
            </a:r>
            <a:r>
              <a:rPr lang="cs-CZ" b="1" dirty="0" smtClean="0">
                <a:effectLst/>
              </a:rPr>
              <a:t>území  </a:t>
            </a:r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11141"/>
          </a:xfrm>
        </p:spPr>
        <p:txBody>
          <a:bodyPr/>
          <a:lstStyle/>
          <a:p>
            <a:r>
              <a:rPr lang="cs-CZ" dirty="0"/>
              <a:t>Nesoulad mezi strukturou vzdělávací soustavy a obory, o které žáci </a:t>
            </a:r>
            <a:r>
              <a:rPr lang="cs-CZ" dirty="0" smtClean="0"/>
              <a:t>jeví zájem</a:t>
            </a:r>
            <a:endParaRPr lang="cs-CZ" dirty="0"/>
          </a:p>
          <a:p>
            <a:r>
              <a:rPr lang="cs-CZ" dirty="0"/>
              <a:t>Nedostatečné propojení vzdělávacích institucí na trendy a možnost adekvátní reakce na vývoj na trhu </a:t>
            </a:r>
            <a:r>
              <a:rPr lang="cs-CZ" dirty="0" smtClean="0"/>
              <a:t>práce</a:t>
            </a:r>
            <a:endParaRPr lang="cs-CZ" dirty="0"/>
          </a:p>
          <a:p>
            <a:r>
              <a:rPr lang="cs-CZ" dirty="0"/>
              <a:t>Nutnost zkvalitnění kariérového poradenství ve školách prostřednictvím cíleného vzdělávání výchovných poradců a dalších pedagogických pracovníků</a:t>
            </a:r>
          </a:p>
          <a:p>
            <a:r>
              <a:rPr lang="cs-CZ" dirty="0"/>
              <a:t>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15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1141</TotalTime>
  <Words>934</Words>
  <Application>Microsoft Office PowerPoint</Application>
  <PresentationFormat>Předvádění na obrazovce (4:3)</PresentationFormat>
  <Paragraphs>107</Paragraphs>
  <Slides>26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27" baseType="lpstr">
      <vt:lpstr>Cesta</vt:lpstr>
      <vt:lpstr>Krajský akční plán</vt:lpstr>
      <vt:lpstr> Klíčová témata pro KAP povinná:   </vt:lpstr>
      <vt:lpstr>Klíčová témata pro KAP povinná: </vt:lpstr>
      <vt:lpstr>Stanovení priorit </vt:lpstr>
      <vt:lpstr>Analýza potřeb SŠ a VOŠ </vt:lpstr>
      <vt:lpstr>Analýza potřeb SŠ a VOŠ </vt:lpstr>
      <vt:lpstr>Analýza potřeb SŠ a VOŠ </vt:lpstr>
      <vt:lpstr>Analýza potřeb SŠ a VOŠ </vt:lpstr>
      <vt:lpstr>Analýza potřeb v území   </vt:lpstr>
      <vt:lpstr>Analýza potřeb v území</vt:lpstr>
      <vt:lpstr>Analýza potřeb v území</vt:lpstr>
      <vt:lpstr>Kritériem pro stanovení priorit: </vt:lpstr>
      <vt:lpstr>   další postup   </vt:lpstr>
      <vt:lpstr>další postup</vt:lpstr>
      <vt:lpstr>Dílčí cíl A2.1</vt:lpstr>
      <vt:lpstr>Dílčí cíl A2.1</vt:lpstr>
      <vt:lpstr>Dílčí cíl  A2.2</vt:lpstr>
      <vt:lpstr>Dílčí cíl A2.3</vt:lpstr>
      <vt:lpstr>Dílčí cíl A2.4</vt:lpstr>
      <vt:lpstr>Dílčí cíl A2.4</vt:lpstr>
      <vt:lpstr>Dílčí cíl A2.5</vt:lpstr>
      <vt:lpstr>Dílčí cíl A2.5</vt:lpstr>
      <vt:lpstr>Dílčí cíl A2.6</vt:lpstr>
      <vt:lpstr>Dílčí cíl A2.6</vt:lpstr>
      <vt:lpstr>Dílčí cíl A2.7</vt:lpstr>
      <vt:lpstr>Dílčí cíl A2.7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Český stát za vlády lucemburků</dc:title>
  <dc:creator>Kata</dc:creator>
  <cp:lastModifiedBy>Goš, Karel</cp:lastModifiedBy>
  <cp:revision>45</cp:revision>
  <dcterms:created xsi:type="dcterms:W3CDTF">2011-12-27T10:15:00Z</dcterms:created>
  <dcterms:modified xsi:type="dcterms:W3CDTF">2017-03-22T07:09:13Z</dcterms:modified>
</cp:coreProperties>
</file>