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68" r:id="rId2"/>
    <p:sldId id="306" r:id="rId3"/>
    <p:sldId id="258" r:id="rId4"/>
    <p:sldId id="314" r:id="rId5"/>
    <p:sldId id="317" r:id="rId6"/>
    <p:sldId id="278" r:id="rId7"/>
    <p:sldId id="315" r:id="rId8"/>
    <p:sldId id="316" r:id="rId9"/>
    <p:sldId id="313" r:id="rId10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73B1"/>
    <a:srgbClr val="860DFF"/>
    <a:srgbClr val="6600CC"/>
    <a:srgbClr val="2C71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4" autoAdjust="0"/>
    <p:restoredTop sz="94264" autoAdjust="0"/>
  </p:normalViewPr>
  <p:slideViewPr>
    <p:cSldViewPr snapToGrid="0">
      <p:cViewPr varScale="1">
        <p:scale>
          <a:sx n="111" d="100"/>
          <a:sy n="111" d="100"/>
        </p:scale>
        <p:origin x="15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41D997-8CB8-457C-9967-B12DAB1616F6}" type="datetimeFigureOut">
              <a:rPr lang="cs-CZ" smtClean="0"/>
              <a:t>13.05.2022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8ABAFE-8046-4D4E-8E3E-173CF4DBD85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628916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C52410-69E4-4E6F-A304-9490CF06568D}" type="datetimeFigureOut">
              <a:rPr lang="cs-CZ" smtClean="0"/>
              <a:t>13.05.2022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7F837F-3C32-4351-9C6F-C17E938F29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436654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62751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7423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15010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18377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32518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15E7C-F414-42CB-BE61-0DB32D4B4B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2708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15E7C-F414-42CB-BE61-0DB32D4B4B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7640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15E7C-F414-42CB-BE61-0DB32D4B4B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2017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15E7C-F414-42CB-BE61-0DB32D4B4B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4160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15E7C-F414-42CB-BE61-0DB32D4B4B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4428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15E7C-F414-42CB-BE61-0DB32D4B4B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9708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15E7C-F414-42CB-BE61-0DB32D4B4B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2090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15E7C-F414-42CB-BE61-0DB32D4B4B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33533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15E7C-F414-42CB-BE61-0DB32D4B4B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0696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15E7C-F414-42CB-BE61-0DB32D4B4B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0372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15E7C-F414-42CB-BE61-0DB32D4B4B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6909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15E7C-F414-42CB-BE61-0DB32D4B4B4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5416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eske-socialni-podnikani.cz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cid:i0327943372152352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sarka.vokalova@mpsv.cz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g"/><Relationship Id="rId5" Type="http://schemas.openxmlformats.org/officeDocument/2006/relationships/image" Target="../media/image2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C:\BARA\MPSV-manualall\pptsablona\uvodst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98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2263515" y="1458306"/>
            <a:ext cx="6565692" cy="2231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base" hangingPunct="1">
              <a:spcAft>
                <a:spcPct val="0"/>
              </a:spcAft>
            </a:pPr>
            <a:endParaRPr lang="cs-CZ" sz="3200" b="1" dirty="0">
              <a:solidFill>
                <a:srgbClr val="000099"/>
              </a:solidFill>
              <a:latin typeface="Arial" charset="0"/>
            </a:endParaRPr>
          </a:p>
          <a:p>
            <a:pPr algn="ctr" eaLnBrk="1" fontAlgn="base" hangingPunct="1">
              <a:spcAft>
                <a:spcPct val="0"/>
              </a:spcAft>
            </a:pPr>
            <a:r>
              <a:rPr lang="cs-CZ" sz="4000" b="1" dirty="0">
                <a:solidFill>
                  <a:srgbClr val="000099"/>
                </a:solidFill>
                <a:latin typeface="Arial Black" panose="020B0A04020102020204" pitchFamily="34" charset="0"/>
              </a:rPr>
              <a:t>Podpora sociálního podnikání v ČR </a:t>
            </a:r>
          </a:p>
          <a:p>
            <a:pPr algn="ctr" eaLnBrk="1" fontAlgn="base" hangingPunct="1">
              <a:spcAft>
                <a:spcPct val="0"/>
              </a:spcAft>
            </a:pPr>
            <a:endParaRPr lang="cs-CZ" sz="900" b="1" dirty="0">
              <a:solidFill>
                <a:srgbClr val="000099"/>
              </a:solidFill>
              <a:latin typeface="Arial" charset="0"/>
            </a:endParaRPr>
          </a:p>
          <a:p>
            <a:pPr algn="ctr" eaLnBrk="1" fontAlgn="base" hangingPunct="1">
              <a:spcAft>
                <a:spcPct val="0"/>
              </a:spcAft>
            </a:pPr>
            <a:endParaRPr lang="cs-CZ" sz="900" b="1" dirty="0">
              <a:solidFill>
                <a:srgbClr val="000099"/>
              </a:solidFill>
              <a:latin typeface="Arial" charset="0"/>
            </a:endParaRPr>
          </a:p>
          <a:p>
            <a:pPr algn="ctr" eaLnBrk="1" fontAlgn="base" hangingPunct="1">
              <a:spcAft>
                <a:spcPct val="0"/>
              </a:spcAft>
            </a:pPr>
            <a:endParaRPr lang="cs-CZ" sz="9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2052" name="Text Box 8"/>
          <p:cNvSpPr txBox="1">
            <a:spLocks noChangeArrowheads="1"/>
          </p:cNvSpPr>
          <p:nvPr/>
        </p:nvSpPr>
        <p:spPr bwMode="auto">
          <a:xfrm>
            <a:off x="2660002" y="5807584"/>
            <a:ext cx="6338596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cs-CZ" sz="2000" b="1" dirty="0">
                <a:solidFill>
                  <a:srgbClr val="000066"/>
                </a:solidFill>
                <a:latin typeface="Arial" charset="0"/>
              </a:rPr>
              <a:t>Šárka Vokálová, odborný garant projektu</a:t>
            </a:r>
          </a:p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cs-CZ" sz="2000" b="1" dirty="0">
                <a:solidFill>
                  <a:srgbClr val="000066"/>
                </a:solidFill>
                <a:latin typeface="Arial" charset="0"/>
              </a:rPr>
              <a:t>sarka.vokalova@mpsv.cz</a:t>
            </a:r>
            <a:endParaRPr lang="en-US" sz="2000" b="1" dirty="0">
              <a:solidFill>
                <a:srgbClr val="000066"/>
              </a:solidFill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70" y="188642"/>
            <a:ext cx="32496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299667C4-FB0E-4168-B4F4-BDC6CDA816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8050" y="4289425"/>
            <a:ext cx="4762500" cy="143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638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BARA\MPSV-manualall\pptsablona\pru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4" y="57564"/>
            <a:ext cx="32496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bdélník 9">
            <a:extLst>
              <a:ext uri="{FF2B5EF4-FFF2-40B4-BE49-F238E27FC236}">
                <a16:creationId xmlns:a16="http://schemas.microsoft.com/office/drawing/2014/main" id="{5B4570E1-EAAA-4470-BC9C-CC543682BD2F}"/>
              </a:ext>
            </a:extLst>
          </p:cNvPr>
          <p:cNvSpPr/>
          <p:nvPr/>
        </p:nvSpPr>
        <p:spPr>
          <a:xfrm>
            <a:off x="685799" y="1989648"/>
            <a:ext cx="8023486" cy="3689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lnSpc>
                <a:spcPct val="115000"/>
              </a:lnSpc>
              <a:spcAft>
                <a:spcPts val="600"/>
              </a:spcAft>
              <a:buNone/>
            </a:pPr>
            <a:r>
              <a:rPr lang="cs-CZ" sz="2000" b="1" dirty="0">
                <a:latin typeface="Arial" panose="020B0604020202020204" pitchFamily="34" charset="0"/>
                <a:ea typeface="Arial" panose="020B0604020202020204" pitchFamily="34" charset="0"/>
              </a:rPr>
              <a:t>Termín realizace: </a:t>
            </a:r>
            <a:r>
              <a:rPr lang="cs-CZ" sz="2000" dirty="0">
                <a:latin typeface="Arial" panose="020B0604020202020204" pitchFamily="34" charset="0"/>
                <a:ea typeface="Arial" panose="020B0604020202020204" pitchFamily="34" charset="0"/>
              </a:rPr>
              <a:t>1. 12. 2016 – 31.12.2022</a:t>
            </a:r>
          </a:p>
          <a:p>
            <a:pPr marL="0" indent="0" algn="just">
              <a:lnSpc>
                <a:spcPct val="115000"/>
              </a:lnSpc>
              <a:spcAft>
                <a:spcPts val="300"/>
              </a:spcAft>
              <a:buNone/>
            </a:pPr>
            <a:r>
              <a:rPr lang="cs-CZ" sz="2000" b="1" dirty="0">
                <a:latin typeface="Arial" panose="020B0604020202020204" pitchFamily="34" charset="0"/>
                <a:ea typeface="Arial" panose="020B0604020202020204" pitchFamily="34" charset="0"/>
              </a:rPr>
              <a:t>Projektové aktivity:</a:t>
            </a:r>
            <a:endParaRPr lang="cs-CZ" sz="20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cs-CZ" sz="2000" b="1" dirty="0">
                <a:latin typeface="Arial" panose="020B0604020202020204" pitchFamily="34" charset="0"/>
                <a:ea typeface="Calibri" panose="020F0502020204030204" pitchFamily="34" charset="0"/>
              </a:rPr>
              <a:t>	poradenské aktivity:</a:t>
            </a:r>
          </a:p>
          <a:p>
            <a:pPr marL="742932" lvl="1" indent="-285744" algn="just">
              <a:lnSpc>
                <a:spcPct val="115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cs-CZ" dirty="0">
                <a:latin typeface="Arial" panose="020B0604020202020204" pitchFamily="34" charset="0"/>
                <a:ea typeface="Arial" panose="020B0604020202020204" pitchFamily="34" charset="0"/>
              </a:rPr>
              <a:t>Lokální konzultanti – konzultace k sociálnímu podnikání </a:t>
            </a:r>
            <a:r>
              <a:rPr lang="cs-CZ" i="1" dirty="0">
                <a:latin typeface="Arial" panose="020B0604020202020204" pitchFamily="34" charset="0"/>
                <a:ea typeface="Arial" panose="020B0604020202020204" pitchFamily="34" charset="0"/>
              </a:rPr>
              <a:t>(podpořeno více než 700 klientů)</a:t>
            </a:r>
            <a:endParaRPr lang="cs-CZ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742932" lvl="1" indent="-285744" algn="just">
              <a:lnSpc>
                <a:spcPct val="115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cs-CZ" dirty="0">
                <a:latin typeface="Arial" panose="020B0604020202020204" pitchFamily="34" charset="0"/>
                <a:ea typeface="Arial" panose="020B0604020202020204" pitchFamily="34" charset="0"/>
              </a:rPr>
              <a:t>Expertní poradenství­ - odborné a specificky zaměřené konzultace (</a:t>
            </a:r>
            <a:r>
              <a:rPr lang="cs-CZ" i="1" dirty="0">
                <a:latin typeface="Arial" panose="020B0604020202020204" pitchFamily="34" charset="0"/>
                <a:ea typeface="Arial" panose="020B0604020202020204" pitchFamily="34" charset="0"/>
              </a:rPr>
              <a:t>podpořeno více než</a:t>
            </a:r>
            <a:r>
              <a:rPr lang="cs-CZ" dirty="0"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cs-CZ" i="1" dirty="0">
                <a:latin typeface="Arial" panose="020B0604020202020204" pitchFamily="34" charset="0"/>
                <a:ea typeface="Arial" panose="020B0604020202020204" pitchFamily="34" charset="0"/>
              </a:rPr>
              <a:t>550 klientů)</a:t>
            </a:r>
            <a:endParaRPr lang="cs-CZ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cs-CZ" sz="2000" b="1" dirty="0">
                <a:latin typeface="Arial" panose="020B0604020202020204" pitchFamily="34" charset="0"/>
                <a:ea typeface="Calibri" panose="020F0502020204030204" pitchFamily="34" charset="0"/>
              </a:rPr>
              <a:t>	zprostředkování aktivity: </a:t>
            </a:r>
          </a:p>
          <a:p>
            <a:pPr marL="742932" lvl="1" indent="-285744" algn="just">
              <a:lnSpc>
                <a:spcPct val="115000"/>
              </a:lnSpc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cs-CZ" dirty="0">
                <a:latin typeface="Arial" panose="020B0604020202020204" pitchFamily="34" charset="0"/>
                <a:ea typeface="Arial" panose="020B0604020202020204" pitchFamily="34" charset="0"/>
              </a:rPr>
              <a:t>Bylo realizováno 148 stáží v sociálních podnicích, které umožnily zažít provoz tzv. „na vlastní kůži“</a:t>
            </a:r>
          </a:p>
        </p:txBody>
      </p:sp>
      <p:sp>
        <p:nvSpPr>
          <p:cNvPr id="16" name="Nadpis 1">
            <a:extLst>
              <a:ext uri="{FF2B5EF4-FFF2-40B4-BE49-F238E27FC236}">
                <a16:creationId xmlns:a16="http://schemas.microsoft.com/office/drawing/2014/main" id="{C56D11FA-DE12-4DDF-BCAF-FC776B025EE4}"/>
              </a:ext>
            </a:extLst>
          </p:cNvPr>
          <p:cNvSpPr txBox="1">
            <a:spLocks/>
          </p:cNvSpPr>
          <p:nvPr/>
        </p:nvSpPr>
        <p:spPr>
          <a:xfrm>
            <a:off x="685800" y="934832"/>
            <a:ext cx="8458200" cy="8474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600" b="1" dirty="0">
                <a:solidFill>
                  <a:srgbClr val="000099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Podpora sociálního podnikání v ČR pokračuje</a:t>
            </a:r>
            <a:endParaRPr lang="cs-CZ" sz="3600" b="1" dirty="0"/>
          </a:p>
        </p:txBody>
      </p:sp>
      <p:pic>
        <p:nvPicPr>
          <p:cNvPr id="3" name="Obrázek 2" descr="Obsah obrázku text&#10;&#10;Popis byl vytvořen automaticky">
            <a:extLst>
              <a:ext uri="{FF2B5EF4-FFF2-40B4-BE49-F238E27FC236}">
                <a16:creationId xmlns:a16="http://schemas.microsoft.com/office/drawing/2014/main" id="{6DF42024-E672-489B-8714-DF63B571AC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843" y="57564"/>
            <a:ext cx="2218296" cy="66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8793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934832"/>
            <a:ext cx="8458200" cy="847473"/>
          </a:xfrm>
        </p:spPr>
        <p:txBody>
          <a:bodyPr>
            <a:normAutofit/>
          </a:bodyPr>
          <a:lstStyle/>
          <a:p>
            <a:r>
              <a:rPr lang="cs-CZ" sz="3600" b="1" dirty="0">
                <a:solidFill>
                  <a:srgbClr val="000099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Propagace sociálního podnikání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5800" y="1989647"/>
            <a:ext cx="8053466" cy="4731829"/>
          </a:xfrm>
        </p:spPr>
        <p:txBody>
          <a:bodyPr>
            <a:normAutofit/>
          </a:bodyPr>
          <a:lstStyle/>
          <a:p>
            <a:pPr marL="742938" lvl="1" indent="-285750" algn="just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cs-CZ" sz="1800" dirty="0">
                <a:latin typeface="Arial" panose="020B0604020202020204" pitchFamily="34" charset="0"/>
                <a:ea typeface="Arial" panose="020B0604020202020204" pitchFamily="34" charset="0"/>
              </a:rPr>
              <a:t>Správa portálu: </a:t>
            </a:r>
            <a:r>
              <a:rPr lang="cs-CZ" sz="1800" u="sng" dirty="0">
                <a:solidFill>
                  <a:srgbClr val="0563C1"/>
                </a:solidFill>
                <a:latin typeface="Arial" panose="020B0604020202020204" pitchFamily="34" charset="0"/>
                <a:ea typeface="Arial" panose="020B0604020202020204" pitchFamily="34" charset="0"/>
                <a:hlinkClick r:id="rId3"/>
              </a:rPr>
              <a:t>https://ceske-socialni-podnikani.cz/</a:t>
            </a:r>
            <a:r>
              <a:rPr lang="cs-CZ" sz="1800" dirty="0">
                <a:latin typeface="Arial" panose="020B0604020202020204" pitchFamily="34" charset="0"/>
                <a:ea typeface="Arial" panose="020B0604020202020204" pitchFamily="34" charset="0"/>
              </a:rPr>
              <a:t> který od spuštění v roce 2018 navštívilo přes 125 000 uživatelů a bylo zobrazeno přes 419 000 stránek</a:t>
            </a:r>
          </a:p>
          <a:p>
            <a:pPr marL="742938" lvl="1" indent="-285750" algn="just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cs-CZ" sz="1800" dirty="0">
                <a:latin typeface="Arial" panose="020B0604020202020204" pitchFamily="34" charset="0"/>
                <a:ea typeface="Arial" panose="020B0604020202020204" pitchFamily="34" charset="0"/>
              </a:rPr>
              <a:t>Byl vytvořen Adresář sociálních podniků</a:t>
            </a:r>
          </a:p>
          <a:p>
            <a:pPr marL="742938" lvl="1" indent="-285750" algn="just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cs-CZ" sz="1800" dirty="0">
                <a:latin typeface="Arial" panose="020B0604020202020204" pitchFamily="34" charset="0"/>
                <a:ea typeface="Arial" panose="020B0604020202020204" pitchFamily="34" charset="0"/>
              </a:rPr>
              <a:t>Správa facebookové stránky projektu, kterou aktuálně sleduje 751 lidí</a:t>
            </a:r>
          </a:p>
          <a:p>
            <a:pPr marL="742938" lvl="1" indent="-285750" algn="just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cs-CZ" sz="1800" dirty="0">
                <a:latin typeface="Arial" panose="020B0604020202020204" pitchFamily="34" charset="0"/>
                <a:ea typeface="Arial" panose="020B0604020202020204" pitchFamily="34" charset="0"/>
              </a:rPr>
              <a:t>Tvorba </a:t>
            </a:r>
            <a:r>
              <a:rPr lang="cs-CZ" sz="1800" dirty="0" err="1">
                <a:latin typeface="Arial" panose="020B0604020202020204" pitchFamily="34" charset="0"/>
                <a:ea typeface="Arial" panose="020B0604020202020204" pitchFamily="34" charset="0"/>
              </a:rPr>
              <a:t>videospotů</a:t>
            </a:r>
            <a:r>
              <a:rPr lang="cs-CZ" sz="1800" dirty="0">
                <a:latin typeface="Arial" panose="020B0604020202020204" pitchFamily="34" charset="0"/>
                <a:ea typeface="Arial" panose="020B0604020202020204" pitchFamily="34" charset="0"/>
              </a:rPr>
              <a:t>, článků a publikací </a:t>
            </a:r>
          </a:p>
          <a:p>
            <a:pPr marL="742938" lvl="1" indent="-285750" algn="just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cs-CZ" sz="1800" dirty="0">
                <a:latin typeface="Arial" panose="020B0604020202020204" pitchFamily="34" charset="0"/>
                <a:ea typeface="Arial" panose="020B0604020202020204" pitchFamily="34" charset="0"/>
              </a:rPr>
              <a:t>Nově připravujeme pravidelné zpravodaje o sociálním podnikání a také </a:t>
            </a:r>
            <a:r>
              <a:rPr lang="cs-CZ" sz="1800" dirty="0" err="1">
                <a:latin typeface="Arial" panose="020B0604020202020204" pitchFamily="34" charset="0"/>
                <a:ea typeface="Arial" panose="020B0604020202020204" pitchFamily="34" charset="0"/>
              </a:rPr>
              <a:t>podcasty</a:t>
            </a:r>
            <a:endParaRPr lang="cs-CZ" sz="1800" dirty="0"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742938" lvl="1" indent="-285750" algn="just">
              <a:lnSpc>
                <a:spcPct val="150000"/>
              </a:lnSpc>
              <a:spcAft>
                <a:spcPts val="300"/>
              </a:spcAft>
              <a:buFont typeface="Wingdings" panose="05000000000000000000" pitchFamily="2" charset="2"/>
              <a:buChar char="q"/>
            </a:pPr>
            <a:r>
              <a:rPr lang="cs-CZ" sz="1800" dirty="0">
                <a:latin typeface="Arial" panose="020B0604020202020204" pitchFamily="34" charset="0"/>
                <a:ea typeface="Arial" panose="020B0604020202020204" pitchFamily="34" charset="0"/>
              </a:rPr>
              <a:t>Realizace akcí pro veřejnost</a:t>
            </a:r>
          </a:p>
          <a:p>
            <a:pPr>
              <a:buClr>
                <a:srgbClr val="4F81BD"/>
              </a:buClr>
            </a:pPr>
            <a:endParaRPr lang="cs-CZ" sz="1000" dirty="0">
              <a:solidFill>
                <a:schemeClr val="accent1">
                  <a:lumMod val="50000"/>
                </a:schemeClr>
              </a:solidFill>
              <a:ea typeface="Times New Roman"/>
              <a:cs typeface="Arial" panose="020B0604020202020204" pitchFamily="34" charset="0"/>
            </a:endParaRPr>
          </a:p>
          <a:p>
            <a:pPr>
              <a:buClr>
                <a:srgbClr val="4F81BD"/>
              </a:buClr>
            </a:pPr>
            <a:endParaRPr lang="cs-CZ" sz="1000" dirty="0">
              <a:solidFill>
                <a:schemeClr val="accent1">
                  <a:lumMod val="50000"/>
                </a:schemeClr>
              </a:solidFill>
              <a:ea typeface="Times New Roman"/>
              <a:cs typeface="Arial" panose="020B0604020202020204" pitchFamily="34" charset="0"/>
            </a:endParaRPr>
          </a:p>
        </p:txBody>
      </p:sp>
      <p:pic>
        <p:nvPicPr>
          <p:cNvPr id="6" name="Picture 5" descr="C:\BARA\MPSV-manualall\pptsablona\pru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4" y="57564"/>
            <a:ext cx="32496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Obrázek 7" descr="Obsah obrázku text&#10;&#10;Popis byl vytvořen automaticky">
            <a:extLst>
              <a:ext uri="{FF2B5EF4-FFF2-40B4-BE49-F238E27FC236}">
                <a16:creationId xmlns:a16="http://schemas.microsoft.com/office/drawing/2014/main" id="{FD847E12-3A95-4D4C-9800-2B2C0483DF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843" y="57564"/>
            <a:ext cx="2218296" cy="66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83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21">
            <a:extLst>
              <a:ext uri="{FF2B5EF4-FFF2-40B4-BE49-F238E27FC236}">
                <a16:creationId xmlns:a16="http://schemas.microsoft.com/office/drawing/2014/main" id="{873D1266-90B6-4C24-80C2-29868E7140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362325" cy="2159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Obrázek 8" descr="Obsah obrázku text, hrníček, káva, nápoj&#10;&#10;Popis byl vytvořen automaticky">
            <a:extLst>
              <a:ext uri="{FF2B5EF4-FFF2-40B4-BE49-F238E27FC236}">
                <a16:creationId xmlns:a16="http://schemas.microsoft.com/office/drawing/2014/main" id="{EA12B6B2-E71F-4B21-AF91-0CCC707ED7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1" r="-3" b="-3"/>
          <a:stretch/>
        </p:blipFill>
        <p:spPr>
          <a:xfrm>
            <a:off x="3497198" y="-3041"/>
            <a:ext cx="5650995" cy="4575047"/>
          </a:xfrm>
          <a:prstGeom prst="rect">
            <a:avLst/>
          </a:prstGeom>
          <a:effectLst/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8560F38D-D906-4D48-8A55-3845668EA514}"/>
              </a:ext>
            </a:extLst>
          </p:cNvPr>
          <p:cNvPicPr/>
          <p:nvPr/>
        </p:nvPicPr>
        <p:blipFill rotWithShape="1">
          <a:blip r:embed="rId3" r:link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31" b="1"/>
          <a:stretch>
            <a:fillRect/>
          </a:stretch>
        </p:blipFill>
        <p:spPr bwMode="auto">
          <a:xfrm>
            <a:off x="20" y="2319867"/>
            <a:ext cx="6135898" cy="4535019"/>
          </a:xfrm>
          <a:custGeom>
            <a:avLst/>
            <a:gdLst/>
            <a:ahLst/>
            <a:cxnLst/>
            <a:rect l="l" t="t" r="r" b="b"/>
            <a:pathLst>
              <a:path w="8181224" h="4535019">
                <a:moveTo>
                  <a:pt x="0" y="0"/>
                </a:moveTo>
                <a:lnTo>
                  <a:pt x="4483100" y="0"/>
                </a:lnTo>
                <a:lnTo>
                  <a:pt x="4483100" y="2404532"/>
                </a:lnTo>
                <a:lnTo>
                  <a:pt x="8181224" y="2404532"/>
                </a:lnTo>
                <a:lnTo>
                  <a:pt x="8181224" y="4535019"/>
                </a:lnTo>
                <a:lnTo>
                  <a:pt x="0" y="4535019"/>
                </a:lnTo>
                <a:close/>
              </a:path>
            </a:pathLst>
          </a:custGeom>
          <a:noFill/>
        </p:spPr>
      </p:pic>
      <p:sp>
        <p:nvSpPr>
          <p:cNvPr id="45" name="Rectangle 23">
            <a:extLst>
              <a:ext uri="{FF2B5EF4-FFF2-40B4-BE49-F238E27FC236}">
                <a16:creationId xmlns:a16="http://schemas.microsoft.com/office/drawing/2014/main" id="{D2CBF7C7-CEB6-4485-BB17-6931944B905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50218" y="4727513"/>
            <a:ext cx="2897972" cy="2130487"/>
          </a:xfrm>
          <a:prstGeom prst="rect">
            <a:avLst/>
          </a:prstGeom>
          <a:solidFill>
            <a:schemeClr val="bg2">
              <a:lumMod val="9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196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1750">
              <a:schemeClr val="bg2">
                <a:lumMod val="75000"/>
              </a:schemeClr>
            </a:gs>
            <a:gs pos="66000">
              <a:schemeClr val="bg1">
                <a:lumMod val="85000"/>
              </a:schemeClr>
            </a:gs>
            <a:gs pos="46000">
              <a:schemeClr val="bg1">
                <a:lumMod val="8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262ABC4B-37D8-4218-BDD8-6DF6A00C0C8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Zástupný obsah 5" descr="Obsah obrázku text, osoba, lidé, skupina&#10;&#10;Popis byl vytvořen automaticky">
            <a:extLst>
              <a:ext uri="{FF2B5EF4-FFF2-40B4-BE49-F238E27FC236}">
                <a16:creationId xmlns:a16="http://schemas.microsoft.com/office/drawing/2014/main" id="{4F6701F5-17DE-43D4-913F-FD3950E4FD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6" r="-1" b="-1"/>
          <a:stretch/>
        </p:blipFill>
        <p:spPr>
          <a:xfrm>
            <a:off x="241297" y="321732"/>
            <a:ext cx="4256173" cy="3017405"/>
          </a:xfrm>
          <a:prstGeom prst="rect">
            <a:avLst/>
          </a:prstGeom>
        </p:spPr>
      </p:pic>
      <p:pic>
        <p:nvPicPr>
          <p:cNvPr id="8" name="Obrázek 7" descr="Obsah obrázku text, konferenční místnost&#10;&#10;Popis byl vytvořen automaticky">
            <a:extLst>
              <a:ext uri="{FF2B5EF4-FFF2-40B4-BE49-F238E27FC236}">
                <a16:creationId xmlns:a16="http://schemas.microsoft.com/office/drawing/2014/main" id="{3FD63C6B-635F-4DAB-822A-8EB7C8E1CE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7" r="-4" b="-4"/>
          <a:stretch/>
        </p:blipFill>
        <p:spPr>
          <a:xfrm>
            <a:off x="241297" y="3510853"/>
            <a:ext cx="4256173" cy="2789954"/>
          </a:xfrm>
          <a:prstGeom prst="rect">
            <a:avLst/>
          </a:prstGeom>
        </p:spPr>
      </p:pic>
      <p:pic>
        <p:nvPicPr>
          <p:cNvPr id="12" name="Obrázek 11" descr="Obsah obrázku text, osoba, interiér&#10;&#10;Popis byl vytvořen automaticky">
            <a:extLst>
              <a:ext uri="{FF2B5EF4-FFF2-40B4-BE49-F238E27FC236}">
                <a16:creationId xmlns:a16="http://schemas.microsoft.com/office/drawing/2014/main" id="{AE0B28FF-88B1-40FA-B43B-3FBFE955996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14" r="19197" b="-1"/>
          <a:stretch/>
        </p:blipFill>
        <p:spPr>
          <a:xfrm>
            <a:off x="4646529" y="321733"/>
            <a:ext cx="4256173" cy="5979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18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5800" y="1989647"/>
            <a:ext cx="8325678" cy="4731827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Bef>
                <a:spcPts val="0"/>
              </a:spcBef>
              <a:buNone/>
            </a:pPr>
            <a:r>
              <a:rPr lang="cs-CZ" sz="1600" b="1" i="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Cíle projektu:</a:t>
            </a:r>
          </a:p>
          <a:p>
            <a:pPr marL="0" indent="0" algn="just">
              <a:lnSpc>
                <a:spcPct val="115000"/>
              </a:lnSpc>
              <a:spcBef>
                <a:spcPts val="0"/>
              </a:spcBef>
              <a:buNone/>
            </a:pPr>
            <a:endParaRPr lang="cs-CZ" sz="300" i="1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cs-CZ" sz="1600" b="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Podpora udržitelnosti a rozvoje sociálního podnikání</a:t>
            </a: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cs-CZ" sz="1600" b="1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cs-CZ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mapování evropských témat a jejich zavádění do prostředí ČR 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cs-CZ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mapování prostředí sociálního podnikání ČR 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cs-CZ" sz="15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síťování stakeholderů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cs-CZ" sz="1600" b="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Posílení rozvoje sociálního podnikání v regionech </a:t>
            </a:r>
            <a:endParaRPr lang="cs-CZ" sz="160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cs-CZ" sz="15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vybudování 8 regionálních poradenských center která </a:t>
            </a: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budou bezplatně poskytovat informace o SP</a:t>
            </a:r>
            <a:endParaRPr lang="cs-CZ" sz="150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cs-CZ" sz="1600" b="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Vytvoření uceleného vzdělávání pro </a:t>
            </a:r>
            <a:r>
              <a:rPr lang="cs-CZ" sz="16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oblast sociálního podnikání </a:t>
            </a:r>
            <a:endParaRPr lang="cs-CZ" sz="160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cs-CZ" sz="15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vznik Institutu sociálního podnikání, který bude </a:t>
            </a:r>
            <a:r>
              <a:rPr lang="cs-CZ" sz="1500" dirty="0">
                <a:highlight>
                  <a:srgbClr val="FFFFFF"/>
                </a:highlight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zastřešovat vzdělávání a rozvoj kompetencí v sektoru sociální ekonomiky</a:t>
            </a:r>
            <a:endParaRPr lang="cs-CZ" sz="150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cs-CZ" sz="15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podpora pro sociální podnikatele a jejich zaměstnance, veřejnou správu a zároveň mládež a studenty</a:t>
            </a:r>
          </a:p>
          <a:p>
            <a:pPr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q"/>
              <a:tabLst>
                <a:tab pos="2986331" algn="ctr"/>
              </a:tabLst>
            </a:pPr>
            <a:r>
              <a:rPr lang="cs-CZ" sz="1600" b="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Zvýšení povědomí o sociálním podnikání v ČR</a:t>
            </a:r>
            <a:endParaRPr lang="cs-CZ" sz="1600" dirty="0">
              <a:latin typeface="Arial" panose="020B0604020202020204" pitchFamily="34" charset="0"/>
              <a:ea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0000"/>
              </a:lnSpc>
              <a:spcBef>
                <a:spcPts val="0"/>
              </a:spcBef>
              <a:tabLst>
                <a:tab pos="2986331" algn="ctr"/>
              </a:tabLst>
            </a:pPr>
            <a:r>
              <a:rPr lang="cs-CZ" sz="15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šíření informací o sociálním podnikání formou osvěty, propagace a </a:t>
            </a:r>
            <a:r>
              <a:rPr lang="cs-CZ" sz="1500" dirty="0" err="1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mainstreamingu</a:t>
            </a:r>
            <a:r>
              <a:rPr lang="cs-CZ" sz="1500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– obdobně jako v aktuálním projektu</a:t>
            </a:r>
          </a:p>
        </p:txBody>
      </p:sp>
      <p:pic>
        <p:nvPicPr>
          <p:cNvPr id="6" name="Picture 5" descr="C:\BARA\MPSV-manualall\pptsablona\pru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4" y="57564"/>
            <a:ext cx="32496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Nadpis 1">
            <a:extLst>
              <a:ext uri="{FF2B5EF4-FFF2-40B4-BE49-F238E27FC236}">
                <a16:creationId xmlns:a16="http://schemas.microsoft.com/office/drawing/2014/main" id="{38961644-A9A3-4801-945D-BD9685A19D99}"/>
              </a:ext>
            </a:extLst>
          </p:cNvPr>
          <p:cNvSpPr txBox="1">
            <a:spLocks/>
          </p:cNvSpPr>
          <p:nvPr/>
        </p:nvSpPr>
        <p:spPr>
          <a:xfrm>
            <a:off x="685801" y="934832"/>
            <a:ext cx="8458200" cy="84747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3400" b="1" dirty="0">
                <a:solidFill>
                  <a:srgbClr val="000099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Rozvoj ekosystému sociálního podnikání</a:t>
            </a:r>
            <a:endParaRPr lang="cs-CZ" sz="3400" b="1" dirty="0"/>
          </a:p>
        </p:txBody>
      </p:sp>
      <p:pic>
        <p:nvPicPr>
          <p:cNvPr id="9" name="Obrázek 8" descr="Obsah obrázku text&#10;&#10;Popis byl vytvořen automaticky">
            <a:extLst>
              <a:ext uri="{FF2B5EF4-FFF2-40B4-BE49-F238E27FC236}">
                <a16:creationId xmlns:a16="http://schemas.microsoft.com/office/drawing/2014/main" id="{9CE0A057-5772-4A43-B727-86110739F1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843" y="57564"/>
            <a:ext cx="2218296" cy="66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975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C71D3"/>
            </a:gs>
            <a:gs pos="100000">
              <a:srgbClr val="2C71D3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>
            <a:extLst>
              <a:ext uri="{FF2B5EF4-FFF2-40B4-BE49-F238E27FC236}">
                <a16:creationId xmlns:a16="http://schemas.microsoft.com/office/drawing/2014/main" id="{6737ECD9-9737-40D8-8E29-7032D41A859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7672" y="1"/>
            <a:ext cx="8188655" cy="6857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4535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973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E9CF9BD2-44BF-4663-9125-9CD7EE179E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465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99594" y="1513091"/>
            <a:ext cx="7749731" cy="44133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5400" b="1" dirty="0">
                <a:solidFill>
                  <a:srgbClr val="000099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Děkuji za pozornost</a:t>
            </a:r>
            <a:endParaRPr lang="cs-CZ" sz="5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endParaRPr lang="cs-CZ" sz="2400" b="1" dirty="0"/>
          </a:p>
          <a:p>
            <a:pPr marL="0" indent="0" algn="ctr">
              <a:buNone/>
            </a:pPr>
            <a:r>
              <a:rPr lang="cs-CZ" sz="2700" b="1" dirty="0"/>
              <a:t>Mgr. Šárka Vokálová</a:t>
            </a:r>
          </a:p>
          <a:p>
            <a:pPr marL="0" indent="0" algn="ctr">
              <a:buNone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Odborný garant projektu Podpora sociálního podnikání v ČR pokračuje</a:t>
            </a:r>
          </a:p>
          <a:p>
            <a:pPr marL="0" indent="0" algn="ctr">
              <a:buNone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tel.: +420 770 116 519</a:t>
            </a:r>
          </a:p>
          <a:p>
            <a:pPr marL="0" indent="0" algn="ctr">
              <a:buNone/>
            </a:pPr>
            <a:r>
              <a:rPr lang="cs-CZ" sz="2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e-mail: </a:t>
            </a:r>
            <a:r>
              <a:rPr lang="cs-CZ" sz="2000" u="sng" dirty="0">
                <a:solidFill>
                  <a:schemeClr val="tx1">
                    <a:lumMod val="75000"/>
                    <a:lumOff val="2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sarka.vokalova@mpsv.cz</a:t>
            </a:r>
            <a:endParaRPr lang="cs-CZ" sz="2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indent="0">
              <a:buNone/>
            </a:pPr>
            <a:endParaRPr lang="cs-CZ" b="1" dirty="0">
              <a:solidFill>
                <a:srgbClr val="1F497D"/>
              </a:solidFill>
              <a:ea typeface="Times New Roman"/>
              <a:cs typeface="Times New Roman"/>
            </a:endParaRPr>
          </a:p>
        </p:txBody>
      </p:sp>
      <p:pic>
        <p:nvPicPr>
          <p:cNvPr id="6" name="Picture 5" descr="C:\BARA\MPSV-manualall\pptsablona\pru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4" y="57564"/>
            <a:ext cx="3249613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Obrázek 7" descr="Obsah obrázku text&#10;&#10;Popis byl vytvořen automaticky">
            <a:extLst>
              <a:ext uri="{FF2B5EF4-FFF2-40B4-BE49-F238E27FC236}">
                <a16:creationId xmlns:a16="http://schemas.microsoft.com/office/drawing/2014/main" id="{56622AA4-B669-41BA-AE6B-29D8301B9E2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8843" y="57564"/>
            <a:ext cx="2218296" cy="66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54645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3166</TotalTime>
  <Words>294</Words>
  <Application>Microsoft Office PowerPoint</Application>
  <PresentationFormat>Předvádění na obrazovce (4:3)</PresentationFormat>
  <Paragraphs>41</Paragraphs>
  <Slides>9</Slides>
  <Notes>5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7" baseType="lpstr">
      <vt:lpstr>Arial</vt:lpstr>
      <vt:lpstr>Arial Black</vt:lpstr>
      <vt:lpstr>Calibri</vt:lpstr>
      <vt:lpstr>Calibri Light</vt:lpstr>
      <vt:lpstr>Courier New</vt:lpstr>
      <vt:lpstr>Times New Roman</vt:lpstr>
      <vt:lpstr>Wingdings</vt:lpstr>
      <vt:lpstr>Motiv Office</vt:lpstr>
      <vt:lpstr>Prezentace aplikace PowerPoint</vt:lpstr>
      <vt:lpstr>Prezentace aplikace PowerPoint</vt:lpstr>
      <vt:lpstr>Propagace sociálního podnikání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MPSV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Omelková Lenka Mgr. (MPSV)</dc:creator>
  <cp:lastModifiedBy>Paličková Markéta</cp:lastModifiedBy>
  <cp:revision>150</cp:revision>
  <cp:lastPrinted>2019-11-14T15:48:44Z</cp:lastPrinted>
  <dcterms:created xsi:type="dcterms:W3CDTF">2019-03-27T10:06:35Z</dcterms:created>
  <dcterms:modified xsi:type="dcterms:W3CDTF">2022-05-13T04:03:29Z</dcterms:modified>
</cp:coreProperties>
</file>