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5"/>
  </p:notesMasterIdLst>
  <p:handoutMasterIdLst>
    <p:handoutMasterId r:id="rId16"/>
  </p:handoutMasterIdLst>
  <p:sldIdLst>
    <p:sldId id="286" r:id="rId2"/>
    <p:sldId id="357" r:id="rId3"/>
    <p:sldId id="374" r:id="rId4"/>
    <p:sldId id="389" r:id="rId5"/>
    <p:sldId id="385" r:id="rId6"/>
    <p:sldId id="386" r:id="rId7"/>
    <p:sldId id="387" r:id="rId8"/>
    <p:sldId id="388" r:id="rId9"/>
    <p:sldId id="380" r:id="rId10"/>
    <p:sldId id="384" r:id="rId11"/>
    <p:sldId id="382" r:id="rId12"/>
    <p:sldId id="383" r:id="rId13"/>
    <p:sldId id="376" r:id="rId1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AAFC2AD-FCC3-8D29-AC4F-4EA522041050}" name="Jiří Buriánek" initials="JB" userId="503f2c8f1059bc30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9100"/>
    <a:srgbClr val="EE6C00"/>
    <a:srgbClr val="FF0000"/>
    <a:srgbClr val="FF3300"/>
    <a:srgbClr val="FFCC99"/>
    <a:srgbClr val="FCFDFE"/>
    <a:srgbClr val="F8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6" y="1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18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ubor\Desktop\01PROJEKTY_resene\2023_04_OLK_KPSS\analyza_PnP\prognoza_kraj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1"/>
          <c:order val="0"/>
          <c:tx>
            <c:strRef>
              <c:f>vyp_sluzeb_do_2051!$H$38</c:f>
              <c:strCache>
                <c:ptCount val="1"/>
                <c:pt idx="0">
                  <c:v>Sociální poradenství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vyp_sluzeb_do_2051!$H$39:$H$45</c:f>
              <c:numCache>
                <c:formatCode>0.00</c:formatCode>
                <c:ptCount val="7"/>
                <c:pt idx="0">
                  <c:v>1.127859596</c:v>
                </c:pt>
                <c:pt idx="1">
                  <c:v>1.1599010617954548</c:v>
                </c:pt>
                <c:pt idx="2">
                  <c:v>1.1876703321515152</c:v>
                </c:pt>
                <c:pt idx="3">
                  <c:v>1.2111674070681819</c:v>
                </c:pt>
                <c:pt idx="4">
                  <c:v>1.2325283842651515</c:v>
                </c:pt>
                <c:pt idx="5">
                  <c:v>1.2496171660227273</c:v>
                </c:pt>
                <c:pt idx="6">
                  <c:v>1.2667059477803029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24-487D-88D0-5CE36DCC2854}"/>
            </c:ext>
          </c:extLst>
        </c:ser>
        <c:ser>
          <c:idx val="6"/>
          <c:order val="1"/>
          <c:tx>
            <c:strRef>
              <c:f>vyp_sluzeb_do_2051!$M$38</c:f>
              <c:strCache>
                <c:ptCount val="1"/>
                <c:pt idx="0">
                  <c:v>Služby sociální prevence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vyp_sluzeb_do_2051!$M$39:$M$45</c:f>
              <c:numCache>
                <c:formatCode>0.00</c:formatCode>
                <c:ptCount val="7"/>
                <c:pt idx="0">
                  <c:v>6.9561389189999998</c:v>
                </c:pt>
                <c:pt idx="1">
                  <c:v>6.982871904995787</c:v>
                </c:pt>
                <c:pt idx="2">
                  <c:v>6.9600512691087744</c:v>
                </c:pt>
                <c:pt idx="3">
                  <c:v>6.9353314851633252</c:v>
                </c:pt>
                <c:pt idx="4">
                  <c:v>6.9289376688108382</c:v>
                </c:pt>
                <c:pt idx="5">
                  <c:v>6.9330673343156226</c:v>
                </c:pt>
                <c:pt idx="6">
                  <c:v>6.9332029100424641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424-487D-88D0-5CE36DCC2854}"/>
            </c:ext>
          </c:extLst>
        </c:ser>
        <c:ser>
          <c:idx val="5"/>
          <c:order val="2"/>
          <c:tx>
            <c:strRef>
              <c:f>vyp_sluzeb_do_2051!$L$38</c:f>
              <c:strCache>
                <c:ptCount val="1"/>
                <c:pt idx="0">
                  <c:v>Ostatní služby sociální péče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vyp_sluzeb_do_2051!$L$39:$L$45</c:f>
              <c:numCache>
                <c:formatCode>0.00</c:formatCode>
                <c:ptCount val="7"/>
                <c:pt idx="0">
                  <c:v>12.791269430000002</c:v>
                </c:pt>
                <c:pt idx="1">
                  <c:v>13.190811582392898</c:v>
                </c:pt>
                <c:pt idx="2">
                  <c:v>13.634624260571785</c:v>
                </c:pt>
                <c:pt idx="3">
                  <c:v>14.069833662392567</c:v>
                </c:pt>
                <c:pt idx="4">
                  <c:v>14.427656081609678</c:v>
                </c:pt>
                <c:pt idx="5">
                  <c:v>14.688213189682303</c:v>
                </c:pt>
                <c:pt idx="6">
                  <c:v>14.962914873508778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24-487D-88D0-5CE36DCC2854}"/>
            </c:ext>
          </c:extLst>
        </c:ser>
        <c:ser>
          <c:idx val="2"/>
          <c:order val="3"/>
          <c:tx>
            <c:strRef>
              <c:f>vyp_sluzeb_do_2051!$I$38</c:f>
              <c:strCache>
                <c:ptCount val="1"/>
                <c:pt idx="0">
                  <c:v>Domovy pro osoby se ZP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vyp_sluzeb_do_2051!$I$39:$I$45</c:f>
              <c:numCache>
                <c:formatCode>0.00</c:formatCode>
                <c:ptCount val="7"/>
                <c:pt idx="0">
                  <c:v>8.5819987250000001</c:v>
                </c:pt>
                <c:pt idx="1">
                  <c:v>8.7496215322234381</c:v>
                </c:pt>
                <c:pt idx="2">
                  <c:v>8.9186893636470774</c:v>
                </c:pt>
                <c:pt idx="3">
                  <c:v>9.0696943925681932</c:v>
                </c:pt>
                <c:pt idx="4">
                  <c:v>9.1600084050808217</c:v>
                </c:pt>
                <c:pt idx="5">
                  <c:v>9.1419456025782946</c:v>
                </c:pt>
                <c:pt idx="6">
                  <c:v>9.0769195135692033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424-487D-88D0-5CE36DCC2854}"/>
            </c:ext>
          </c:extLst>
        </c:ser>
        <c:ser>
          <c:idx val="4"/>
          <c:order val="4"/>
          <c:tx>
            <c:strRef>
              <c:f>vyp_sluzeb_do_2051!$K$38</c:f>
              <c:strCache>
                <c:ptCount val="1"/>
                <c:pt idx="0">
                  <c:v>Domovy se zvláštním režimem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vyp_sluzeb_do_2051!$K$39:$K$45</c:f>
              <c:numCache>
                <c:formatCode>0.00</c:formatCode>
                <c:ptCount val="7"/>
                <c:pt idx="0">
                  <c:v>12.692169954000001</c:v>
                </c:pt>
                <c:pt idx="1">
                  <c:v>14.128105747483634</c:v>
                </c:pt>
                <c:pt idx="2">
                  <c:v>15.894854356925837</c:v>
                </c:pt>
                <c:pt idx="3">
                  <c:v>17.79782000823333</c:v>
                </c:pt>
                <c:pt idx="4">
                  <c:v>19.442380573477429</c:v>
                </c:pt>
                <c:pt idx="5">
                  <c:v>20.669239046888755</c:v>
                </c:pt>
                <c:pt idx="6">
                  <c:v>21.807398051178495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24-487D-88D0-5CE36DCC2854}"/>
            </c:ext>
          </c:extLst>
        </c:ser>
        <c:ser>
          <c:idx val="3"/>
          <c:order val="5"/>
          <c:tx>
            <c:strRef>
              <c:f>vyp_sluzeb_do_2051!$J$38</c:f>
              <c:strCache>
                <c:ptCount val="1"/>
                <c:pt idx="0">
                  <c:v>Domovy pro seniory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numRef>
              <c:f>vyp_sluzeb_do_2051!$G$39:$G$45</c:f>
              <c:numCache>
                <c:formatCode>General</c:formatCode>
                <c:ptCount val="7"/>
                <c:pt idx="0">
                  <c:v>2021</c:v>
                </c:pt>
                <c:pt idx="1">
                  <c:v>2026</c:v>
                </c:pt>
                <c:pt idx="2">
                  <c:v>2031</c:v>
                </c:pt>
                <c:pt idx="3">
                  <c:v>2036</c:v>
                </c:pt>
                <c:pt idx="4">
                  <c:v>2041</c:v>
                </c:pt>
                <c:pt idx="5">
                  <c:v>2046</c:v>
                </c:pt>
                <c:pt idx="6">
                  <c:v>2051</c:v>
                </c:pt>
              </c:numCache>
            </c:numRef>
          </c:cat>
          <c:val>
            <c:numRef>
              <c:f>vyp_sluzeb_do_2051!$J$39:$J$45</c:f>
              <c:numCache>
                <c:formatCode>0.00</c:formatCode>
                <c:ptCount val="7"/>
                <c:pt idx="0">
                  <c:v>19.168312969999999</c:v>
                </c:pt>
                <c:pt idx="1">
                  <c:v>21.777685032824966</c:v>
                </c:pt>
                <c:pt idx="2">
                  <c:v>25.078331790605016</c:v>
                </c:pt>
                <c:pt idx="3">
                  <c:v>29.201924613807794</c:v>
                </c:pt>
                <c:pt idx="4">
                  <c:v>33.385022767894974</c:v>
                </c:pt>
                <c:pt idx="5">
                  <c:v>36.666256439003519</c:v>
                </c:pt>
                <c:pt idx="6">
                  <c:v>39.081075611490085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424-487D-88D0-5CE36DCC28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08202096"/>
        <c:axId val="1708208624"/>
      </c:areaChart>
      <c:lineChart>
        <c:grouping val="standard"/>
        <c:varyColors val="0"/>
        <c:ser>
          <c:idx val="0"/>
          <c:order val="6"/>
          <c:tx>
            <c:strRef>
              <c:f>vyp_sluzeb_do_2051!$N$38</c:f>
              <c:strCache>
                <c:ptCount val="1"/>
                <c:pt idx="0">
                  <c:v>CELKEM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127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6.5512908658521508E-4"/>
                  <c:y val="-5.08628634188832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vyp_sluzeb_do_2051!$N$39:$N$45</c:f>
              <c:numCache>
                <c:formatCode>0.00</c:formatCode>
                <c:ptCount val="7"/>
                <c:pt idx="0">
                  <c:v>61.317749593999999</c:v>
                </c:pt>
                <c:pt idx="1">
                  <c:v>65.988996861716174</c:v>
                </c:pt>
                <c:pt idx="2">
                  <c:v>71.674221373009999</c:v>
                </c:pt>
                <c:pt idx="3">
                  <c:v>78.28577156923339</c:v>
                </c:pt>
                <c:pt idx="4">
                  <c:v>84.576533881138886</c:v>
                </c:pt>
                <c:pt idx="5">
                  <c:v>89.348338778491225</c:v>
                </c:pt>
                <c:pt idx="6">
                  <c:v>93.128216907569325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4424-487D-88D0-5CE36DCC28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8202096"/>
        <c:axId val="1708208624"/>
      </c:lineChart>
      <c:catAx>
        <c:axId val="1708202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08208624"/>
        <c:crosses val="autoZero"/>
        <c:auto val="1"/>
        <c:lblAlgn val="ctr"/>
        <c:lblOffset val="100"/>
        <c:noMultiLvlLbl val="0"/>
      </c:catAx>
      <c:valAx>
        <c:axId val="170820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400" b="1"/>
                  <a:t>Náklady na sociální služby (mld. Kč/rok)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082020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Prognoza!$A$5</c:f>
              <c:strCache>
                <c:ptCount val="1"/>
                <c:pt idx="0">
                  <c:v>I. stupeň závislosti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cat>
            <c:numRef>
              <c:f>Prognoza!$B$4:$I$4</c:f>
              <c:numCache>
                <c:formatCode>0</c:formatCode>
                <c:ptCount val="8"/>
                <c:pt idx="0">
                  <c:v>2019</c:v>
                </c:pt>
                <c:pt idx="1">
                  <c:v>2024</c:v>
                </c:pt>
                <c:pt idx="2">
                  <c:v>2029</c:v>
                </c:pt>
                <c:pt idx="3">
                  <c:v>2034</c:v>
                </c:pt>
                <c:pt idx="4">
                  <c:v>2039</c:v>
                </c:pt>
                <c:pt idx="5">
                  <c:v>2044</c:v>
                </c:pt>
                <c:pt idx="6">
                  <c:v>2049</c:v>
                </c:pt>
                <c:pt idx="7">
                  <c:v>2054</c:v>
                </c:pt>
              </c:numCache>
            </c:numRef>
          </c:cat>
          <c:val>
            <c:numRef>
              <c:f>Prognoza!$B$5:$I$5</c:f>
              <c:numCache>
                <c:formatCode>#,##0</c:formatCode>
                <c:ptCount val="8"/>
                <c:pt idx="0">
                  <c:v>7477</c:v>
                </c:pt>
                <c:pt idx="1">
                  <c:v>8231.6992589858964</c:v>
                </c:pt>
                <c:pt idx="2">
                  <c:v>9192.6249056781835</c:v>
                </c:pt>
                <c:pt idx="3">
                  <c:v>10110.950229286687</c:v>
                </c:pt>
                <c:pt idx="4">
                  <c:v>10679.45162269769</c:v>
                </c:pt>
                <c:pt idx="5">
                  <c:v>10908.773614933998</c:v>
                </c:pt>
                <c:pt idx="6">
                  <c:v>11177.716789226028</c:v>
                </c:pt>
                <c:pt idx="7">
                  <c:v>11759.098707953868</c:v>
                </c:pt>
              </c:numCache>
            </c:numRef>
          </c:val>
        </c:ser>
        <c:ser>
          <c:idx val="1"/>
          <c:order val="1"/>
          <c:tx>
            <c:strRef>
              <c:f>Prognoza!$A$6</c:f>
              <c:strCache>
                <c:ptCount val="1"/>
                <c:pt idx="0">
                  <c:v>II. stupeň závislosti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Prognoza!$B$4:$I$4</c:f>
              <c:numCache>
                <c:formatCode>0</c:formatCode>
                <c:ptCount val="8"/>
                <c:pt idx="0">
                  <c:v>2019</c:v>
                </c:pt>
                <c:pt idx="1">
                  <c:v>2024</c:v>
                </c:pt>
                <c:pt idx="2">
                  <c:v>2029</c:v>
                </c:pt>
                <c:pt idx="3">
                  <c:v>2034</c:v>
                </c:pt>
                <c:pt idx="4">
                  <c:v>2039</c:v>
                </c:pt>
                <c:pt idx="5">
                  <c:v>2044</c:v>
                </c:pt>
                <c:pt idx="6">
                  <c:v>2049</c:v>
                </c:pt>
                <c:pt idx="7">
                  <c:v>2054</c:v>
                </c:pt>
              </c:numCache>
            </c:numRef>
          </c:cat>
          <c:val>
            <c:numRef>
              <c:f>Prognoza!$B$6:$I$6</c:f>
              <c:numCache>
                <c:formatCode>#,##0</c:formatCode>
                <c:ptCount val="8"/>
                <c:pt idx="0">
                  <c:v>7045</c:v>
                </c:pt>
                <c:pt idx="1">
                  <c:v>7747.9744920093826</c:v>
                </c:pt>
                <c:pt idx="2">
                  <c:v>8629.0179866375238</c:v>
                </c:pt>
                <c:pt idx="3">
                  <c:v>9620.1720994369916</c:v>
                </c:pt>
                <c:pt idx="4">
                  <c:v>10403.106302564047</c:v>
                </c:pt>
                <c:pt idx="5">
                  <c:v>10776.239226065123</c:v>
                </c:pt>
                <c:pt idx="6">
                  <c:v>11049.007748921551</c:v>
                </c:pt>
                <c:pt idx="7">
                  <c:v>11563.362968743597</c:v>
                </c:pt>
              </c:numCache>
            </c:numRef>
          </c:val>
        </c:ser>
        <c:ser>
          <c:idx val="2"/>
          <c:order val="2"/>
          <c:tx>
            <c:strRef>
              <c:f>Prognoza!$A$7</c:f>
              <c:strCache>
                <c:ptCount val="1"/>
                <c:pt idx="0">
                  <c:v>III. stupeň závislosti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Prognoza!$B$4:$I$4</c:f>
              <c:numCache>
                <c:formatCode>0</c:formatCode>
                <c:ptCount val="8"/>
                <c:pt idx="0">
                  <c:v>2019</c:v>
                </c:pt>
                <c:pt idx="1">
                  <c:v>2024</c:v>
                </c:pt>
                <c:pt idx="2">
                  <c:v>2029</c:v>
                </c:pt>
                <c:pt idx="3">
                  <c:v>2034</c:v>
                </c:pt>
                <c:pt idx="4">
                  <c:v>2039</c:v>
                </c:pt>
                <c:pt idx="5">
                  <c:v>2044</c:v>
                </c:pt>
                <c:pt idx="6">
                  <c:v>2049</c:v>
                </c:pt>
                <c:pt idx="7">
                  <c:v>2054</c:v>
                </c:pt>
              </c:numCache>
            </c:numRef>
          </c:cat>
          <c:val>
            <c:numRef>
              <c:f>Prognoza!$B$7:$I$7</c:f>
              <c:numCache>
                <c:formatCode>#,##0</c:formatCode>
                <c:ptCount val="8"/>
                <c:pt idx="0">
                  <c:v>5319</c:v>
                </c:pt>
                <c:pt idx="1">
                  <c:v>5861.5426621763745</c:v>
                </c:pt>
                <c:pt idx="2">
                  <c:v>6543.5410954462732</c:v>
                </c:pt>
                <c:pt idx="3">
                  <c:v>7373.8942176551227</c:v>
                </c:pt>
                <c:pt idx="4">
                  <c:v>8136.2433203535529</c:v>
                </c:pt>
                <c:pt idx="5">
                  <c:v>8607.8208560788462</c:v>
                </c:pt>
                <c:pt idx="6">
                  <c:v>8897.9905195986357</c:v>
                </c:pt>
                <c:pt idx="7">
                  <c:v>9285.1896363804135</c:v>
                </c:pt>
              </c:numCache>
            </c:numRef>
          </c:val>
        </c:ser>
        <c:ser>
          <c:idx val="3"/>
          <c:order val="3"/>
          <c:tx>
            <c:strRef>
              <c:f>Prognoza!$A$8</c:f>
              <c:strCache>
                <c:ptCount val="1"/>
                <c:pt idx="0">
                  <c:v>VI. stupeň závislosti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Prognoza!$B$4:$I$4</c:f>
              <c:numCache>
                <c:formatCode>0</c:formatCode>
                <c:ptCount val="8"/>
                <c:pt idx="0">
                  <c:v>2019</c:v>
                </c:pt>
                <c:pt idx="1">
                  <c:v>2024</c:v>
                </c:pt>
                <c:pt idx="2">
                  <c:v>2029</c:v>
                </c:pt>
                <c:pt idx="3">
                  <c:v>2034</c:v>
                </c:pt>
                <c:pt idx="4">
                  <c:v>2039</c:v>
                </c:pt>
                <c:pt idx="5">
                  <c:v>2044</c:v>
                </c:pt>
                <c:pt idx="6">
                  <c:v>2049</c:v>
                </c:pt>
                <c:pt idx="7">
                  <c:v>2054</c:v>
                </c:pt>
              </c:numCache>
            </c:numRef>
          </c:cat>
          <c:val>
            <c:numRef>
              <c:f>Prognoza!$B$8:$I$8</c:f>
              <c:numCache>
                <c:formatCode>#,##0</c:formatCode>
                <c:ptCount val="8"/>
                <c:pt idx="0">
                  <c:v>3373</c:v>
                </c:pt>
                <c:pt idx="1">
                  <c:v>3692.1176264312694</c:v>
                </c:pt>
                <c:pt idx="2">
                  <c:v>4105.1400510927151</c:v>
                </c:pt>
                <c:pt idx="3">
                  <c:v>4611.6355709117579</c:v>
                </c:pt>
                <c:pt idx="4">
                  <c:v>5092.2669636380087</c:v>
                </c:pt>
                <c:pt idx="5">
                  <c:v>5405.4013596428631</c:v>
                </c:pt>
                <c:pt idx="6">
                  <c:v>5600.4120403706766</c:v>
                </c:pt>
                <c:pt idx="7">
                  <c:v>5866.4460966754032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08206448"/>
        <c:axId val="1708206992"/>
      </c:barChart>
      <c:catAx>
        <c:axId val="1708206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08206992"/>
        <c:crosses val="autoZero"/>
        <c:auto val="1"/>
        <c:lblAlgn val="ctr"/>
        <c:lblOffset val="100"/>
        <c:noMultiLvlLbl val="0"/>
      </c:catAx>
      <c:valAx>
        <c:axId val="1708206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400"/>
                  <a:t>Počet osob s PnP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08206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fld id="{6310DB66-B0B7-44FB-852C-2FED7858B087}" type="datetimeFigureOut">
              <a:rPr lang="cs-CZ" smtClean="0"/>
              <a:t>25.09.2023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9817"/>
            <a:ext cx="2946247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81B6FA90-B42A-4A39-B3A7-74631BA97D5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389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/>
          <a:lstStyle>
            <a:lvl1pPr algn="r">
              <a:defRPr sz="1200"/>
            </a:lvl1pPr>
          </a:lstStyle>
          <a:p>
            <a:fld id="{2502EE75-9D59-4DB3-A3DA-A7FDE6689724}" type="datetimeFigureOut">
              <a:rPr lang="cs-CZ" smtClean="0"/>
              <a:t>25.09.2023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3" tIns="46051" rIns="92103" bIns="4605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2103" tIns="46051" rIns="92103" bIns="46051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lIns="92103" tIns="46051" rIns="92103" bIns="46051" rtlCol="0" anchor="b"/>
          <a:lstStyle>
            <a:lvl1pPr algn="r">
              <a:defRPr sz="1200"/>
            </a:lvl1pPr>
          </a:lstStyle>
          <a:p>
            <a:fld id="{E167AA20-0CFE-4516-9D5C-24519E1369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050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8900" y="744538"/>
            <a:ext cx="6619875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Výstupy projektu</a:t>
            </a:r>
          </a:p>
          <a:p>
            <a:pPr marL="230256" indent="-230256">
              <a:buFontTx/>
              <a:buAutoNum type="alphaLcParenR"/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Certifikovaná metodika určená zástupcům samospráv – začleňování novousedlíků do společnosti, podpora aktivity občanů</a:t>
            </a:r>
          </a:p>
          <a:p>
            <a:pPr marL="230256" indent="-230256">
              <a:buFontTx/>
              <a:buAutoNum type="alphaLcParenR"/>
              <a:defRPr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Návrh legislativních změn</a:t>
            </a:r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8332" indent="-28782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51279" indent="-230256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11791" indent="-230256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72302" indent="-230256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32814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93326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53838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914349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53741" fontAlgn="base">
              <a:spcBef>
                <a:spcPct val="0"/>
              </a:spcBef>
              <a:spcAft>
                <a:spcPct val="0"/>
              </a:spcAft>
              <a:defRPr/>
            </a:pPr>
            <a:fld id="{4195707C-C382-4E75-8892-6A345A794F01}" type="slidenum">
              <a:rPr lang="cs-CZ" altLang="cs-CZ" sz="1200"/>
              <a:pPr defTabSz="1053741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altLang="cs-CZ" sz="1200"/>
          </a:p>
        </p:txBody>
      </p:sp>
      <p:sp>
        <p:nvSpPr>
          <p:cNvPr id="14341" name="Zástupný symbol pro datum 4"/>
          <p:cNvSpPr>
            <a:spLocks noGrp="1"/>
          </p:cNvSpPr>
          <p:nvPr>
            <p:ph type="dt" sz="quarter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748332" indent="-287820">
              <a:defRPr sz="2100">
                <a:solidFill>
                  <a:schemeClr val="tx1"/>
                </a:solidFill>
                <a:latin typeface="Calibri" pitchFamily="34" charset="0"/>
              </a:defRPr>
            </a:lvl2pPr>
            <a:lvl3pPr marL="1151279" indent="-230256">
              <a:defRPr sz="2100">
                <a:solidFill>
                  <a:schemeClr val="tx1"/>
                </a:solidFill>
                <a:latin typeface="Calibri" pitchFamily="34" charset="0"/>
              </a:defRPr>
            </a:lvl3pPr>
            <a:lvl4pPr marL="1611791" indent="-230256"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72302" indent="-230256"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32814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93326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53838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914349" indent="-230256" defTabSz="1053741" fontAlgn="base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05374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altLang="cs-CZ" sz="1200"/>
              <a:t>7.10.2015</a:t>
            </a:r>
          </a:p>
        </p:txBody>
      </p:sp>
    </p:spTree>
    <p:extLst>
      <p:ext uri="{BB962C8B-B14F-4D97-AF65-F5344CB8AC3E}">
        <p14:creationId xmlns:p14="http://schemas.microsoft.com/office/powerpoint/2010/main" val="55987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70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6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4349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2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0036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903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312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5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0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12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47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7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4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78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5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49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2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emf"/><Relationship Id="rId7" Type="http://schemas.openxmlformats.org/officeDocument/2006/relationships/hyperlink" Target="mailto:Andrea.Hruskova@accendo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accendo.cz/" TargetMode="External"/><Relationship Id="rId10" Type="http://schemas.openxmlformats.org/officeDocument/2006/relationships/image" Target="../media/image5.jpeg"/><Relationship Id="rId4" Type="http://schemas.openxmlformats.org/officeDocument/2006/relationships/hyperlink" Target="mailto:Lubor.Hruska@accendo.cz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ccendo.cz/" TargetMode="External"/><Relationship Id="rId7" Type="http://schemas.openxmlformats.org/officeDocument/2006/relationships/image" Target="../media/image1.emf"/><Relationship Id="rId2" Type="http://schemas.openxmlformats.org/officeDocument/2006/relationships/hyperlink" Target="mailto:Lubor.Hruska@accendo.cz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mailto:Andrea.Hruskova@accendo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eniorivkrajich.mpsv.cz/wp-content/uploads/2022/11/Komparativni-analyza_Pflegeversicherung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linda.vyvialova@accendo.cz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0946" y="1499055"/>
            <a:ext cx="9247182" cy="17557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l" defTabSz="1047171">
              <a:defRPr/>
            </a:pPr>
            <a:r>
              <a:rPr lang="cs-CZ" sz="3600" b="1" dirty="0"/>
              <a:t>Podpora plánování sociálních služeb </a:t>
            </a: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na </a:t>
            </a:r>
            <a:r>
              <a:rPr lang="cs-CZ" sz="3600" b="1" dirty="0"/>
              <a:t>krajské a místní úrovni</a:t>
            </a:r>
            <a:endParaRPr lang="cs-CZ" sz="3600" i="1" dirty="0"/>
          </a:p>
        </p:txBody>
      </p:sp>
      <p:sp>
        <p:nvSpPr>
          <p:cNvPr id="8" name="Podnadpis 2"/>
          <p:cNvSpPr txBox="1">
            <a:spLocks/>
          </p:cNvSpPr>
          <p:nvPr/>
        </p:nvSpPr>
        <p:spPr bwMode="auto">
          <a:xfrm>
            <a:off x="870014" y="3465287"/>
            <a:ext cx="9349045" cy="43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717" tIns="52359" rIns="104717" bIns="52359">
            <a:normAutofit/>
          </a:bodyPr>
          <a:lstStyle>
            <a:lvl1pPr marL="457200" indent="-4572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indent="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9063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2938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5850" indent="-26035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385" lvl="1" indent="-342900" algn="just">
              <a:defRPr/>
            </a:pPr>
            <a:r>
              <a:rPr lang="cs-CZ" sz="2000" b="1" dirty="0">
                <a:solidFill>
                  <a:schemeClr val="tx2"/>
                </a:solidFill>
              </a:rPr>
              <a:t>ACCENDO – Centrum pro vědu a </a:t>
            </a:r>
            <a:r>
              <a:rPr lang="cs-CZ" sz="2000" b="1" dirty="0" smtClean="0">
                <a:solidFill>
                  <a:schemeClr val="tx2"/>
                </a:solidFill>
              </a:rPr>
              <a:t>výzkum, </a:t>
            </a:r>
            <a:r>
              <a:rPr lang="cs-CZ" sz="2000" b="1" dirty="0" err="1" smtClean="0">
                <a:solidFill>
                  <a:schemeClr val="tx2"/>
                </a:solidFill>
              </a:rPr>
              <a:t>z.ú</a:t>
            </a:r>
            <a:r>
              <a:rPr lang="cs-CZ" sz="2000" b="1" dirty="0" smtClean="0">
                <a:solidFill>
                  <a:schemeClr val="tx2"/>
                </a:solidFill>
              </a:rPr>
              <a:t>.</a:t>
            </a:r>
            <a:endParaRPr lang="cs-CZ" sz="2000" b="1" dirty="0">
              <a:solidFill>
                <a:schemeClr val="tx2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1516234" y="3997107"/>
            <a:ext cx="402830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700" b="1" dirty="0"/>
              <a:t>doc. Ing. Lubor Hruška, Ph.D.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604 279 758</a:t>
            </a:r>
            <a:r>
              <a:rPr lang="cs-CZ" sz="1700" dirty="0"/>
              <a:t> </a:t>
            </a:r>
          </a:p>
          <a:p>
            <a:pPr>
              <a:defRPr/>
            </a:pPr>
            <a:r>
              <a:rPr lang="pl-PL" sz="1700" b="1" dirty="0" smtClean="0"/>
              <a:t>Email</a:t>
            </a:r>
            <a:r>
              <a:rPr lang="pl-PL" sz="1700" b="1" dirty="0"/>
              <a:t>: </a:t>
            </a:r>
            <a:r>
              <a:rPr lang="cs-CZ" sz="1700" b="1" dirty="0">
                <a:hlinkClick r:id="rId4"/>
              </a:rPr>
              <a:t>Lubor.Hruska@accendo.cz</a:t>
            </a:r>
            <a:endParaRPr lang="cs-CZ" sz="1700" b="1" dirty="0"/>
          </a:p>
          <a:p>
            <a:pPr>
              <a:defRPr/>
            </a:pPr>
            <a:r>
              <a:rPr lang="cs-CZ" sz="1700" b="1" dirty="0"/>
              <a:t>Web: </a:t>
            </a:r>
            <a:r>
              <a:rPr lang="cs-CZ" sz="1700" b="1" dirty="0">
                <a:hlinkClick r:id="rId5"/>
              </a:rPr>
              <a:t>http://accendo.cz/</a:t>
            </a:r>
            <a:r>
              <a:rPr lang="cs-CZ" sz="1700" b="1" dirty="0"/>
              <a:t> </a:t>
            </a:r>
          </a:p>
          <a:p>
            <a:pPr>
              <a:defRPr/>
            </a:pPr>
            <a:endParaRPr lang="cs-CZ" sz="1700" b="1" dirty="0"/>
          </a:p>
        </p:txBody>
      </p:sp>
      <p:sp>
        <p:nvSpPr>
          <p:cNvPr id="9" name="Obdélník 8"/>
          <p:cNvSpPr/>
          <p:nvPr/>
        </p:nvSpPr>
        <p:spPr>
          <a:xfrm>
            <a:off x="791636" y="5780782"/>
            <a:ext cx="80790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i="1" dirty="0" smtClean="0"/>
              <a:t>Realizováno v </a:t>
            </a:r>
            <a:r>
              <a:rPr lang="cs-CZ" sz="1600" i="1" dirty="0"/>
              <a:t>rámci projektu „Podpora plánování sociálních služeb na území Olomouckého kraje“, registrační číslo projektu CZ.03.02.02/00/22_006/0000208, spolufinancovaného z Evropského sociálního fondu a státního rozpočtu ČR v rámci Operačního programu Zaměstnanost </a:t>
            </a:r>
            <a:r>
              <a:rPr lang="cs-CZ" sz="1600" i="1" dirty="0" smtClean="0"/>
              <a:t>plus.</a:t>
            </a:r>
            <a:endParaRPr lang="cs-CZ" sz="1600" i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09" y="107923"/>
            <a:ext cx="4553527" cy="1180673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6276461" y="4037390"/>
            <a:ext cx="402830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700" b="1" dirty="0" smtClean="0"/>
              <a:t>PhDr. Andrea Hrušková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739 515 848</a:t>
            </a:r>
            <a:endParaRPr lang="cs-CZ" sz="1700" dirty="0"/>
          </a:p>
          <a:p>
            <a:pPr>
              <a:defRPr/>
            </a:pPr>
            <a:r>
              <a:rPr lang="pl-PL" sz="1700" b="1" dirty="0" smtClean="0"/>
              <a:t>Email</a:t>
            </a:r>
            <a:r>
              <a:rPr lang="pl-PL" sz="1700" b="1" dirty="0"/>
              <a:t>: </a:t>
            </a:r>
            <a:r>
              <a:rPr lang="cs-CZ" sz="1700" b="1" dirty="0" smtClean="0">
                <a:hlinkClick r:id="rId7"/>
              </a:rPr>
              <a:t>Andrea.Hruskova@accendo.cz</a:t>
            </a:r>
            <a:endParaRPr lang="cs-CZ" sz="1700" b="1" dirty="0"/>
          </a:p>
          <a:p>
            <a:pPr>
              <a:defRPr/>
            </a:pPr>
            <a:endParaRPr lang="cs-CZ" sz="1700" b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82" y="1544"/>
            <a:ext cx="2900218" cy="1428138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7158" y="4045876"/>
            <a:ext cx="927701" cy="992539"/>
          </a:xfrm>
          <a:prstGeom prst="ellipse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2" descr="http://rozvoj-obce.cz/wp-content/themes/Optimale/images/default-slides/2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52469" y="3962089"/>
            <a:ext cx="923992" cy="979431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29379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výzvy pro poskytovatelé sociálních služeb do roku 2050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nárůst počtu osob pobírající příspěvek na péči v Olomouckém kraji</a:t>
            </a:r>
          </a:p>
          <a:p>
            <a:r>
              <a:rPr lang="cs-CZ" dirty="0" smtClean="0"/>
              <a:t>nutný dlouhodobý rozvoj sociálních služeb aby byly pokryty zvýšené potřeby obyvatel kraje včetně zajištění financování</a:t>
            </a:r>
          </a:p>
          <a:p>
            <a:r>
              <a:rPr lang="cs-CZ" dirty="0" smtClean="0"/>
              <a:t>důraz na udržení osob s </a:t>
            </a:r>
            <a:r>
              <a:rPr lang="cs-CZ" dirty="0" err="1" smtClean="0"/>
              <a:t>PnP</a:t>
            </a:r>
            <a:r>
              <a:rPr lang="cs-CZ" dirty="0" smtClean="0"/>
              <a:t> co nejdéle doma tj. podpora neformální péče a terénních služeb</a:t>
            </a:r>
          </a:p>
          <a:p>
            <a:r>
              <a:rPr lang="cs-CZ" dirty="0" smtClean="0"/>
              <a:t>využití nejnovějších technologií pro zvýšení soběstačnosti osob s </a:t>
            </a:r>
            <a:r>
              <a:rPr lang="cs-CZ" dirty="0" err="1" smtClean="0"/>
              <a:t>PnP</a:t>
            </a:r>
            <a:r>
              <a:rPr lang="cs-CZ" dirty="0" smtClean="0"/>
              <a:t> v domácím prostředí</a:t>
            </a:r>
          </a:p>
          <a:p>
            <a:r>
              <a:rPr lang="cs-CZ" dirty="0" smtClean="0"/>
              <a:t>řešit harmonický přechod mezi systémy</a:t>
            </a:r>
          </a:p>
          <a:p>
            <a:pPr lvl="1"/>
            <a:r>
              <a:rPr lang="cs-CZ" dirty="0" smtClean="0"/>
              <a:t>zdravotnictví =&gt; soc. služby</a:t>
            </a:r>
          </a:p>
          <a:p>
            <a:pPr lvl="1"/>
            <a:r>
              <a:rPr lang="cs-CZ" dirty="0" smtClean="0"/>
              <a:t>školství </a:t>
            </a:r>
            <a:r>
              <a:rPr lang="cs-CZ" dirty="0"/>
              <a:t>=&gt; soc. </a:t>
            </a:r>
            <a:r>
              <a:rPr lang="cs-CZ" dirty="0" smtClean="0"/>
              <a:t>služby (osoby  PAS, osoby z dětských domovů, výchovných ústavů)</a:t>
            </a:r>
            <a:endParaRPr lang="cs-CZ" dirty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317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11" y="0"/>
            <a:ext cx="9674225" cy="684587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2352193" cy="1320800"/>
          </a:xfrm>
        </p:spPr>
        <p:txBody>
          <a:bodyPr>
            <a:noAutofit/>
          </a:bodyPr>
          <a:lstStyle/>
          <a:p>
            <a:r>
              <a:rPr lang="cs-CZ" sz="2000" dirty="0" smtClean="0"/>
              <a:t>Nutnost efektivní podpory pečovatelských služeb </a:t>
            </a:r>
            <a:r>
              <a:rPr lang="cs-CZ" sz="2000" dirty="0"/>
              <a:t>(§ </a:t>
            </a:r>
            <a:r>
              <a:rPr lang="cs-CZ" sz="2000" dirty="0" smtClean="0"/>
              <a:t>40 ZSS), pokrytí potřeb v kraji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095091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312775" cy="34451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Mapový podklad pro samosprávy obcí z hlediska pokrytí správního obvodu ORP daným poskytovatelem pečovatelské služby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55" y="13855"/>
            <a:ext cx="6844145" cy="684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562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9465" y="321849"/>
            <a:ext cx="8596668" cy="2595460"/>
          </a:xfrm>
        </p:spPr>
        <p:txBody>
          <a:bodyPr/>
          <a:lstStyle/>
          <a:p>
            <a:r>
              <a:rPr lang="cs-CZ" dirty="0"/>
              <a:t>Děkujeme za pozornost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 bwMode="auto">
          <a:xfrm>
            <a:off x="400554" y="3164183"/>
            <a:ext cx="9349045" cy="43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717" tIns="52359" rIns="104717" bIns="52359">
            <a:normAutofit/>
          </a:bodyPr>
          <a:lstStyle>
            <a:lvl1pPr marL="457200" indent="-4572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3585" indent="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9063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2938" indent="-34290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55850" indent="-260350" algn="l" defTabSz="104616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79720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03305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26891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50476" indent="-261793" algn="l" defTabSz="104717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385" lvl="1" indent="-342900" algn="just">
              <a:defRPr/>
            </a:pPr>
            <a:r>
              <a:rPr lang="cs-CZ" sz="2000" b="1" dirty="0">
                <a:solidFill>
                  <a:schemeClr val="tx2"/>
                </a:solidFill>
              </a:rPr>
              <a:t>ACCENDO – Centrum pro vědu a </a:t>
            </a:r>
            <a:r>
              <a:rPr lang="cs-CZ" sz="2000" b="1" dirty="0" smtClean="0">
                <a:solidFill>
                  <a:schemeClr val="tx2"/>
                </a:solidFill>
              </a:rPr>
              <a:t>výzkum</a:t>
            </a:r>
            <a:endParaRPr lang="cs-CZ" sz="2000" b="1" dirty="0">
              <a:solidFill>
                <a:schemeClr val="tx2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545110" y="3994176"/>
            <a:ext cx="402830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1700" b="1" dirty="0"/>
              <a:t>doc. Ing. Lubor Hruška, Ph.D.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604 279 758</a:t>
            </a:r>
            <a:r>
              <a:rPr lang="cs-CZ" sz="1700" dirty="0"/>
              <a:t> </a:t>
            </a:r>
          </a:p>
          <a:p>
            <a:pPr>
              <a:defRPr/>
            </a:pPr>
            <a:r>
              <a:rPr lang="pl-PL" sz="1700" b="1" dirty="0" smtClean="0"/>
              <a:t>Email</a:t>
            </a:r>
            <a:r>
              <a:rPr lang="pl-PL" sz="1700" b="1" dirty="0"/>
              <a:t>: </a:t>
            </a:r>
            <a:r>
              <a:rPr lang="cs-CZ" sz="1700" b="1" dirty="0">
                <a:hlinkClick r:id="rId2"/>
              </a:rPr>
              <a:t>Lubor.Hruska@accendo.cz</a:t>
            </a:r>
            <a:endParaRPr lang="cs-CZ" sz="1700" b="1" dirty="0"/>
          </a:p>
          <a:p>
            <a:pPr>
              <a:defRPr/>
            </a:pPr>
            <a:r>
              <a:rPr lang="cs-CZ" sz="1700" b="1" dirty="0"/>
              <a:t>Web: </a:t>
            </a:r>
            <a:r>
              <a:rPr lang="cs-CZ" sz="1700" b="1" dirty="0">
                <a:hlinkClick r:id="rId3"/>
              </a:rPr>
              <a:t>http://accendo.cz/</a:t>
            </a:r>
            <a:r>
              <a:rPr lang="cs-CZ" sz="1700" b="1" dirty="0"/>
              <a:t> </a:t>
            </a:r>
          </a:p>
          <a:p>
            <a:pPr>
              <a:defRPr/>
            </a:pPr>
            <a:endParaRPr lang="cs-CZ" sz="1700" b="1" dirty="0"/>
          </a:p>
        </p:txBody>
      </p:sp>
      <p:sp>
        <p:nvSpPr>
          <p:cNvPr id="6" name="Obdélník 5"/>
          <p:cNvSpPr/>
          <p:nvPr/>
        </p:nvSpPr>
        <p:spPr>
          <a:xfrm>
            <a:off x="6305337" y="4034459"/>
            <a:ext cx="402830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1700" b="1" dirty="0" smtClean="0"/>
              <a:t>PhDr. Andrea Hrušková</a:t>
            </a:r>
            <a:endParaRPr lang="cs-CZ" sz="1700" b="1" dirty="0"/>
          </a:p>
          <a:p>
            <a:pPr>
              <a:defRPr/>
            </a:pPr>
            <a:r>
              <a:rPr lang="pl-PL" sz="1700" b="1" dirty="0"/>
              <a:t>Tel.: </a:t>
            </a:r>
            <a:r>
              <a:rPr lang="de-DE" sz="1700" dirty="0"/>
              <a:t> 739 515 848</a:t>
            </a:r>
            <a:endParaRPr lang="cs-CZ" sz="1700" dirty="0"/>
          </a:p>
          <a:p>
            <a:pPr>
              <a:defRPr/>
            </a:pPr>
            <a:r>
              <a:rPr lang="pl-PL" sz="1700" b="1" dirty="0" smtClean="0"/>
              <a:t>Email</a:t>
            </a:r>
            <a:r>
              <a:rPr lang="pl-PL" sz="1700" b="1" dirty="0"/>
              <a:t>: </a:t>
            </a:r>
            <a:r>
              <a:rPr lang="cs-CZ" sz="1700" b="1" dirty="0" smtClean="0">
                <a:hlinkClick r:id="rId4"/>
              </a:rPr>
              <a:t>Andrea.Hruskova@accendo.cz</a:t>
            </a:r>
            <a:endParaRPr lang="cs-CZ" sz="1700" b="1" dirty="0"/>
          </a:p>
          <a:p>
            <a:pPr>
              <a:defRPr/>
            </a:pPr>
            <a:endParaRPr lang="cs-CZ" sz="1700" b="1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0554" y="4036591"/>
            <a:ext cx="974086" cy="1042166"/>
          </a:xfrm>
          <a:prstGeom prst="ellipse">
            <a:avLst/>
          </a:prstGeom>
          <a:ln w="381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 descr="http://rozvoj-obce.cz/wp-content/themes/Optimale/images/default-slides/2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81345" y="4011702"/>
            <a:ext cx="923992" cy="979431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xtLst/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1199456" y="404664"/>
            <a:ext cx="8208912" cy="360040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cs-CZ" altLang="cs-CZ" sz="3100" b="1" dirty="0"/>
              <a:t>ACCENDO – Centrum pro vědu a výzkum, </a:t>
            </a:r>
            <a:r>
              <a:rPr lang="cs-CZ" altLang="cs-CZ" sz="3100" b="1" dirty="0" err="1"/>
              <a:t>z.ú</a:t>
            </a:r>
            <a:r>
              <a:rPr lang="cs-CZ" altLang="cs-CZ" sz="3100" b="1" dirty="0"/>
              <a:t>.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263352" y="1213811"/>
            <a:ext cx="8767047" cy="587727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cs-CZ" altLang="cs-CZ" sz="1700" b="1" dirty="0"/>
              <a:t>Je vědecko-výzkumný ústav 1. stupně registrovaný v seznamu výzkumných organizací, který je veden Ministerstvem školství, </a:t>
            </a:r>
            <a:r>
              <a:rPr lang="cs-CZ" altLang="cs-CZ" sz="1700" b="1" dirty="0" smtClean="0"/>
              <a:t>mládeže </a:t>
            </a:r>
            <a:r>
              <a:rPr lang="cs-CZ" altLang="cs-CZ" sz="1700" b="1" dirty="0"/>
              <a:t>dle § 33a </a:t>
            </a:r>
            <a:r>
              <a:rPr lang="cs-CZ" altLang="cs-CZ" sz="1700" b="1" dirty="0" smtClean="0"/>
              <a:t>zákona </a:t>
            </a:r>
            <a:br>
              <a:rPr lang="cs-CZ" altLang="cs-CZ" sz="1700" b="1" dirty="0" smtClean="0"/>
            </a:br>
            <a:r>
              <a:rPr lang="cs-CZ" altLang="cs-CZ" sz="1700" b="1" dirty="0" smtClean="0"/>
              <a:t>č</a:t>
            </a:r>
            <a:r>
              <a:rPr lang="cs-CZ" altLang="cs-CZ" sz="1700" b="1" dirty="0"/>
              <a:t>. 130/2002 Sb. o podpoře výzkumu, experimentálního vývoje a inovací.</a:t>
            </a:r>
          </a:p>
          <a:p>
            <a:pPr lvl="1">
              <a:spcBef>
                <a:spcPts val="1200"/>
              </a:spcBef>
            </a:pPr>
            <a:r>
              <a:rPr lang="cs-CZ" altLang="cs-CZ" sz="1700" dirty="0" smtClean="0"/>
              <a:t>Realizuje </a:t>
            </a:r>
            <a:r>
              <a:rPr lang="cs-CZ" altLang="cs-CZ" sz="1700" dirty="0"/>
              <a:t> aplikovaný výzkum pro potřeby </a:t>
            </a:r>
            <a:r>
              <a:rPr lang="cs-CZ" altLang="cs-CZ" sz="1700" dirty="0" smtClean="0"/>
              <a:t>veřejné správy. Naplňuje </a:t>
            </a:r>
            <a:r>
              <a:rPr lang="cs-CZ" altLang="cs-CZ" sz="1700" dirty="0"/>
              <a:t>cíle Results Based Managementu, tzn. strategie a politiky orientované na výsledek. a politiky orientované na výsledek a </a:t>
            </a:r>
            <a:r>
              <a:rPr lang="cs-CZ" altLang="cs-CZ" sz="1700" dirty="0" smtClean="0"/>
              <a:t>Evidence </a:t>
            </a:r>
            <a:r>
              <a:rPr lang="cs-CZ" altLang="cs-CZ" sz="1700" dirty="0" err="1"/>
              <a:t>Based</a:t>
            </a:r>
            <a:r>
              <a:rPr lang="cs-CZ" altLang="cs-CZ" sz="1700" dirty="0"/>
              <a:t> </a:t>
            </a:r>
            <a:r>
              <a:rPr lang="cs-CZ" altLang="cs-CZ" sz="1700" dirty="0" err="1" smtClean="0"/>
              <a:t>Policy</a:t>
            </a:r>
            <a:r>
              <a:rPr lang="cs-CZ" altLang="cs-CZ" sz="1700" dirty="0" smtClean="0"/>
              <a:t>. </a:t>
            </a:r>
            <a:endParaRPr lang="cs-CZ" altLang="cs-CZ" sz="1700" dirty="0"/>
          </a:p>
          <a:p>
            <a:pPr lvl="1">
              <a:spcBef>
                <a:spcPts val="1200"/>
              </a:spcBef>
            </a:pPr>
            <a:r>
              <a:rPr lang="cs-CZ" altLang="cs-CZ" sz="1700" dirty="0"/>
              <a:t>V ACCENDU pracují </a:t>
            </a:r>
            <a:r>
              <a:rPr lang="cs-CZ" altLang="cs-CZ" sz="1700" dirty="0" smtClean="0"/>
              <a:t>experti </a:t>
            </a:r>
            <a:r>
              <a:rPr lang="cs-CZ" altLang="cs-CZ" sz="1700" dirty="0"/>
              <a:t>v oblastech sociálních, ekonomických, právních, environmentálních věd a informačních technologií. </a:t>
            </a:r>
          </a:p>
          <a:p>
            <a:pPr lvl="1">
              <a:spcBef>
                <a:spcPts val="1200"/>
              </a:spcBef>
            </a:pPr>
            <a:r>
              <a:rPr lang="cs-CZ" altLang="cs-CZ" sz="1700" dirty="0"/>
              <a:t>Pracuje na celém území ČR, rozvíjí evropskou výzkumnou spolupráci a podílí se na mezinárodních </a:t>
            </a:r>
            <a:r>
              <a:rPr lang="cs-CZ" altLang="cs-CZ" sz="1700" dirty="0" smtClean="0"/>
              <a:t>projektech. </a:t>
            </a:r>
            <a:endParaRPr lang="cs-CZ" altLang="cs-CZ" sz="1700" dirty="0"/>
          </a:p>
          <a:p>
            <a:pPr lvl="1">
              <a:spcBef>
                <a:spcPts val="1200"/>
              </a:spcBef>
            </a:pPr>
            <a:r>
              <a:rPr lang="cs-CZ" altLang="cs-CZ" sz="1700" dirty="0"/>
              <a:t>Služeb ACCENDA </a:t>
            </a:r>
            <a:r>
              <a:rPr lang="cs-CZ" altLang="cs-CZ" sz="1700" dirty="0" smtClean="0"/>
              <a:t>jako poradenského a evaluačního subjektu využívá </a:t>
            </a:r>
            <a:r>
              <a:rPr lang="cs-CZ" altLang="cs-CZ" sz="1700" dirty="0"/>
              <a:t>Úřad vlády, </a:t>
            </a:r>
            <a:r>
              <a:rPr lang="cs-CZ" altLang="cs-CZ" sz="1700" dirty="0" smtClean="0"/>
              <a:t>ministerstva, kraje </a:t>
            </a:r>
            <a:r>
              <a:rPr lang="cs-CZ" altLang="cs-CZ" sz="1700" dirty="0"/>
              <a:t>a obce</a:t>
            </a:r>
            <a:r>
              <a:rPr lang="cs-CZ" altLang="cs-CZ" sz="1500" dirty="0"/>
              <a:t>. </a:t>
            </a:r>
          </a:p>
          <a:p>
            <a:pPr>
              <a:spcBef>
                <a:spcPts val="1200"/>
              </a:spcBef>
            </a:pPr>
            <a:endParaRPr lang="cs-CZ" altLang="cs-CZ" sz="18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2884"/>
            <a:ext cx="784703" cy="78470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790" y="2541382"/>
            <a:ext cx="3010200" cy="43166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01" y="5002983"/>
            <a:ext cx="2759638" cy="398804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0" t="10803" r="7464" b="13457"/>
          <a:stretch/>
        </p:blipFill>
        <p:spPr bwMode="auto">
          <a:xfrm>
            <a:off x="0" y="5002983"/>
            <a:ext cx="2816352" cy="3564253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73630" y="5002983"/>
            <a:ext cx="3299018" cy="4338394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28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/>
        </p:nvSpPr>
        <p:spPr>
          <a:xfrm>
            <a:off x="587481" y="836008"/>
            <a:ext cx="4746519" cy="5033750"/>
          </a:xfrm>
          <a:prstGeom prst="rect">
            <a:avLst/>
          </a:prstGeom>
        </p:spPr>
        <p:txBody>
          <a:bodyPr vert="horz" lIns="79818" tIns="39909" rIns="79818" bIns="39909" rtlCol="0">
            <a:noAutofit/>
          </a:bodyPr>
          <a:lstStyle>
            <a:lvl1pPr marL="342865" indent="-342865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74" indent="-285721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8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3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9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4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5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03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None/>
              <a:defRPr/>
            </a:pPr>
            <a:r>
              <a:rPr lang="cs-CZ" altLang="cs-CZ" sz="1600" b="1" dirty="0"/>
              <a:t>Aplikovaný výzkum </a:t>
            </a:r>
            <a:r>
              <a:rPr lang="cs-CZ" altLang="cs-CZ" sz="1600" b="1" dirty="0" smtClean="0"/>
              <a:t>2022+</a:t>
            </a:r>
            <a:endParaRPr lang="cs-CZ" altLang="cs-CZ" sz="1600" b="1" dirty="0"/>
          </a:p>
          <a:p>
            <a:pPr marL="0" lvl="1" indent="0">
              <a:spcBef>
                <a:spcPts val="600"/>
              </a:spcBef>
              <a:buNone/>
              <a:defRPr/>
            </a:pPr>
            <a:r>
              <a:rPr lang="cs-CZ" altLang="cs-CZ" sz="1600" b="1" dirty="0">
                <a:solidFill>
                  <a:srgbClr val="C00000"/>
                </a:solidFill>
                <a:latin typeface="Arial" pitchFamily="34" charset="0"/>
              </a:rPr>
              <a:t>► </a:t>
            </a:r>
            <a:r>
              <a:rPr lang="cs-CZ" altLang="cs-CZ" sz="1600" b="1" dirty="0"/>
              <a:t>pro </a:t>
            </a:r>
            <a:r>
              <a:rPr lang="cs-CZ" altLang="cs-CZ" sz="1600" b="1" dirty="0" smtClean="0"/>
              <a:t>MMR</a:t>
            </a:r>
          </a:p>
          <a:p>
            <a:pPr marL="285750" lvl="1" indent="-285750">
              <a:spcBef>
                <a:spcPts val="600"/>
              </a:spcBef>
              <a:defRPr/>
            </a:pPr>
            <a:r>
              <a:rPr lang="cs-CZ" altLang="cs-CZ" sz="1600" dirty="0"/>
              <a:t>Propojení strategií s finančními zdroji</a:t>
            </a:r>
          </a:p>
          <a:p>
            <a:pPr marL="285750" lvl="1" indent="-285750">
              <a:spcBef>
                <a:spcPts val="600"/>
              </a:spcBef>
              <a:defRPr/>
            </a:pPr>
            <a:r>
              <a:rPr lang="cs-CZ" altLang="cs-CZ" sz="1600" dirty="0" smtClean="0"/>
              <a:t>Výzkum </a:t>
            </a:r>
            <a:r>
              <a:rPr lang="cs-CZ" altLang="cs-CZ" sz="1600" dirty="0"/>
              <a:t>stanovení ukazatelů rozvoje venkova a </a:t>
            </a:r>
            <a:r>
              <a:rPr lang="cs-CZ" altLang="cs-CZ" sz="1600" b="1" dirty="0"/>
              <a:t>analýza </a:t>
            </a:r>
            <a:r>
              <a:rPr lang="cs-CZ" altLang="cs-CZ" sz="1600" b="1" dirty="0" smtClean="0"/>
              <a:t>image  venkova jako </a:t>
            </a:r>
            <a:r>
              <a:rPr lang="cs-CZ" altLang="cs-CZ" sz="1600" dirty="0"/>
              <a:t>součást vyhodnocování naplňování Koncepce rozvoje </a:t>
            </a:r>
            <a:r>
              <a:rPr lang="cs-CZ" altLang="cs-CZ" sz="1600" dirty="0" smtClean="0"/>
              <a:t>venkova</a:t>
            </a:r>
          </a:p>
          <a:p>
            <a:pPr marL="0" lvl="1" indent="0">
              <a:spcBef>
                <a:spcPts val="600"/>
              </a:spcBef>
              <a:buNone/>
              <a:defRPr/>
            </a:pPr>
            <a:r>
              <a:rPr lang="cs-CZ" altLang="cs-CZ" sz="1600" b="1" dirty="0" smtClean="0">
                <a:solidFill>
                  <a:srgbClr val="C00000"/>
                </a:solidFill>
                <a:latin typeface="Arial" charset="0"/>
              </a:rPr>
              <a:t>► </a:t>
            </a:r>
            <a:r>
              <a:rPr lang="cs-CZ" altLang="cs-CZ" sz="1600" b="1" dirty="0"/>
              <a:t>pro </a:t>
            </a:r>
            <a:r>
              <a:rPr lang="cs-CZ" altLang="cs-CZ" sz="1600" b="1" dirty="0" smtClean="0"/>
              <a:t>MPSV</a:t>
            </a:r>
            <a:endParaRPr lang="cs-CZ" altLang="cs-CZ" sz="1600" b="1" dirty="0"/>
          </a:p>
          <a:p>
            <a:pPr marL="285750" lvl="1" indent="-285750">
              <a:spcBef>
                <a:spcPts val="600"/>
              </a:spcBef>
              <a:defRPr/>
            </a:pPr>
            <a:r>
              <a:rPr lang="cs-CZ" altLang="cs-CZ" sz="1600" dirty="0" smtClean="0"/>
              <a:t>Komparativní </a:t>
            </a:r>
            <a:r>
              <a:rPr lang="cs-CZ" altLang="cs-CZ" sz="1600" dirty="0"/>
              <a:t>analýza zaměstnávání osob se zdravotním postižením v Evropě</a:t>
            </a:r>
            <a:endParaRPr lang="cs-CZ" altLang="cs-CZ" sz="1600" dirty="0" smtClean="0"/>
          </a:p>
          <a:p>
            <a:pPr marL="285750" lvl="1" indent="-285750">
              <a:spcBef>
                <a:spcPts val="600"/>
              </a:spcBef>
              <a:defRPr/>
            </a:pPr>
            <a:r>
              <a:rPr lang="cs-CZ" altLang="cs-CZ" sz="1600" dirty="0" smtClean="0"/>
              <a:t>Komparativní analýzy systému pojištění </a:t>
            </a:r>
            <a:r>
              <a:rPr lang="cs-CZ" altLang="cs-CZ" sz="1600" dirty="0" err="1" smtClean="0"/>
              <a:t>Pflegeversicherung</a:t>
            </a:r>
            <a:r>
              <a:rPr lang="cs-CZ" altLang="cs-CZ" sz="1600" dirty="0" smtClean="0"/>
              <a:t> v Německu</a:t>
            </a:r>
          </a:p>
          <a:p>
            <a:pPr marL="0" lvl="1" indent="0">
              <a:spcBef>
                <a:spcPts val="600"/>
              </a:spcBef>
              <a:buNone/>
              <a:defRPr/>
            </a:pPr>
            <a:r>
              <a:rPr lang="cs-CZ" altLang="cs-CZ" sz="1600" b="1" dirty="0" smtClean="0">
                <a:solidFill>
                  <a:srgbClr val="C00000"/>
                </a:solidFill>
                <a:latin typeface="Arial" charset="0"/>
              </a:rPr>
              <a:t>► </a:t>
            </a:r>
            <a:r>
              <a:rPr lang="cs-CZ" altLang="cs-CZ" sz="1600" b="1" dirty="0" smtClean="0">
                <a:latin typeface="+mj-lt"/>
              </a:rPr>
              <a:t>Ministerstvo obrany</a:t>
            </a:r>
          </a:p>
          <a:p>
            <a:pPr marL="285750" lvl="1" indent="-285750">
              <a:spcBef>
                <a:spcPts val="600"/>
              </a:spcBef>
              <a:defRPr/>
            </a:pPr>
            <a:r>
              <a:rPr lang="cs-CZ" altLang="cs-CZ" sz="1600" dirty="0" smtClean="0"/>
              <a:t>Kvalitativní </a:t>
            </a:r>
            <a:r>
              <a:rPr lang="cs-CZ" altLang="cs-CZ" sz="1600" dirty="0"/>
              <a:t>průzkumy veřejného mínění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k </a:t>
            </a:r>
            <a:r>
              <a:rPr lang="cs-CZ" altLang="cs-CZ" sz="1600" dirty="0"/>
              <a:t>tématice obrany a bezpečnosti 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r>
              <a:rPr lang="cs-CZ" altLang="cs-CZ" sz="1600" dirty="0" smtClean="0"/>
              <a:t>v letech 2023-2025</a:t>
            </a:r>
          </a:p>
          <a:p>
            <a:pPr marL="0" lvl="1" indent="0">
              <a:spcBef>
                <a:spcPts val="600"/>
              </a:spcBef>
              <a:buNone/>
              <a:defRPr/>
            </a:pPr>
            <a:r>
              <a:rPr lang="cs-CZ" altLang="cs-CZ" sz="1600" dirty="0" smtClean="0"/>
              <a:t> </a:t>
            </a:r>
            <a:r>
              <a:rPr lang="cs-CZ" altLang="cs-CZ" sz="1600" b="1" dirty="0" smtClean="0">
                <a:solidFill>
                  <a:srgbClr val="C00000"/>
                </a:solidFill>
                <a:latin typeface="Arial" charset="0"/>
              </a:rPr>
              <a:t>► </a:t>
            </a:r>
            <a:r>
              <a:rPr lang="cs-CZ" altLang="cs-CZ" sz="1600" b="1" dirty="0" smtClean="0"/>
              <a:t>pro MV </a:t>
            </a:r>
            <a:endParaRPr lang="cs-CZ" sz="1600" dirty="0" smtClean="0"/>
          </a:p>
          <a:p>
            <a:pPr marL="285750" lvl="1" indent="-285750">
              <a:spcBef>
                <a:spcPts val="0"/>
              </a:spcBef>
              <a:defRPr/>
            </a:pPr>
            <a:r>
              <a:rPr lang="cs-CZ" sz="1600" dirty="0" smtClean="0"/>
              <a:t>Komplexní </a:t>
            </a:r>
            <a:r>
              <a:rPr lang="cs-CZ" sz="1600" dirty="0"/>
              <a:t>přístup </a:t>
            </a:r>
            <a:r>
              <a:rPr lang="cs-CZ" sz="1600" dirty="0" smtClean="0"/>
              <a:t>k </a:t>
            </a:r>
            <a:r>
              <a:rPr lang="cs-CZ" sz="1600" dirty="0"/>
              <a:t>prevenci a potírání obchodování s </a:t>
            </a:r>
            <a:r>
              <a:rPr lang="cs-CZ" sz="1600" dirty="0" smtClean="0"/>
              <a:t>dětmi</a:t>
            </a:r>
          </a:p>
          <a:p>
            <a:pPr marL="285750" lvl="1" indent="-285750">
              <a:spcBef>
                <a:spcPts val="0"/>
              </a:spcBef>
              <a:defRPr/>
            </a:pPr>
            <a:r>
              <a:rPr lang="cs-CZ" sz="1600" dirty="0" smtClean="0"/>
              <a:t>Měření </a:t>
            </a:r>
            <a:r>
              <a:rPr lang="cs-CZ" sz="1600" dirty="0"/>
              <a:t>úspěšnosti a efektivity programů a projektů prevence </a:t>
            </a:r>
            <a:r>
              <a:rPr lang="cs-CZ" sz="1600" dirty="0" smtClean="0"/>
              <a:t>kriminality</a:t>
            </a:r>
          </a:p>
          <a:p>
            <a:pPr marL="285750" lvl="1" indent="-285750">
              <a:spcBef>
                <a:spcPts val="0"/>
              </a:spcBef>
              <a:defRPr/>
            </a:pPr>
            <a:endParaRPr lang="cs-CZ" sz="1600" dirty="0"/>
          </a:p>
        </p:txBody>
      </p:sp>
      <p:sp>
        <p:nvSpPr>
          <p:cNvPr id="6" name="Zástupný symbol pro obsah 3"/>
          <p:cNvSpPr>
            <a:spLocks noGrp="1"/>
          </p:cNvSpPr>
          <p:nvPr/>
        </p:nvSpPr>
        <p:spPr>
          <a:xfrm>
            <a:off x="5379877" y="822511"/>
            <a:ext cx="4163698" cy="6035489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vert="horz" lIns="79818" tIns="39909" rIns="79818" bIns="39909" rtlCol="0">
            <a:noAutofit/>
          </a:bodyPr>
          <a:lstStyle>
            <a:lvl1pPr marL="342865" indent="-342865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74" indent="-285721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8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3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9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44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7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50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03" indent="-228577" algn="l" defTabSz="91430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cs-CZ" altLang="cs-CZ" sz="1600" b="1" dirty="0" smtClean="0"/>
              <a:t>Strategie a plány, evaluace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600" dirty="0"/>
              <a:t>Střednědobý plán rozvoje sociálních služeb SO ORP Moravské </a:t>
            </a:r>
            <a:r>
              <a:rPr lang="cs-CZ" altLang="cs-CZ" sz="1600" dirty="0" smtClean="0"/>
              <a:t>Budějovice, Telč a Bystřice </a:t>
            </a:r>
            <a:r>
              <a:rPr lang="cs-CZ" altLang="cs-CZ" sz="1600" dirty="0"/>
              <a:t>nad Pernštejnem, </a:t>
            </a:r>
            <a:endParaRPr lang="cs-CZ" altLang="cs-CZ" sz="1600" dirty="0" smtClean="0"/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pl-PL" sz="1600" dirty="0" smtClean="0"/>
              <a:t>Koncepce rodinné politiky pro všechny generace 2020/2030 pro Jihomoravský kraj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600" dirty="0"/>
              <a:t>Komplexní analýza dat pro potřeby tvorby sociálně zdravotního pomezí v Kraji Vysočina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pl-PL" sz="1600" dirty="0" smtClean="0"/>
              <a:t>Nastavení systému a procesů spolupráce v rámci střednědobého plánování sociálních služeb v Kraji Vysočina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pl-PL" sz="1600" dirty="0" smtClean="0"/>
              <a:t>Komunikační strategie města Bílina, Orlová, Bílovec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600" dirty="0"/>
              <a:t>Evaluace operačních programů, nastavování absorpční kapacity, nastavování indikátorů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r>
              <a:rPr lang="cs-CZ" altLang="cs-CZ" sz="1600" dirty="0" smtClean="0"/>
              <a:t>Evaluace </a:t>
            </a:r>
            <a:r>
              <a:rPr lang="cs-CZ" altLang="cs-CZ" sz="1600" dirty="0"/>
              <a:t>efektivity komunikačních aktivit programu </a:t>
            </a:r>
            <a:r>
              <a:rPr lang="cs-CZ" altLang="cs-CZ" sz="1600" dirty="0" err="1"/>
              <a:t>Interreg</a:t>
            </a:r>
            <a:r>
              <a:rPr lang="cs-CZ" altLang="cs-CZ" sz="1600" dirty="0"/>
              <a:t> V-A </a:t>
            </a:r>
            <a:r>
              <a:rPr lang="cs-CZ" altLang="cs-CZ" sz="1600" dirty="0" smtClean="0"/>
              <a:t>ČR–PL</a:t>
            </a:r>
          </a:p>
          <a:p>
            <a:pPr marL="249457" lvl="1" indent="-249457">
              <a:spcBef>
                <a:spcPts val="600"/>
              </a:spcBef>
              <a:spcAft>
                <a:spcPts val="458"/>
              </a:spcAft>
              <a:buClr>
                <a:srgbClr val="C00000"/>
              </a:buClr>
              <a:buFont typeface="Arial" panose="020B0604020202020204" pitchFamily="34" charset="0"/>
              <a:buChar char="►"/>
              <a:defRPr/>
            </a:pPr>
            <a:endParaRPr lang="cs-CZ" altLang="cs-CZ" sz="1600" dirty="0"/>
          </a:p>
        </p:txBody>
      </p:sp>
      <p:sp>
        <p:nvSpPr>
          <p:cNvPr id="7" name="Nadpis 2"/>
          <p:cNvSpPr txBox="1">
            <a:spLocks/>
          </p:cNvSpPr>
          <p:nvPr/>
        </p:nvSpPr>
        <p:spPr>
          <a:xfrm>
            <a:off x="0" y="8412"/>
            <a:ext cx="10668000" cy="707886"/>
          </a:xfrm>
          <a:prstGeom prst="rect">
            <a:avLst/>
          </a:prstGeom>
          <a:noFill/>
          <a:ln w="12700" cap="rnd" cmpd="sng" algn="ctr">
            <a:noFill/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t">
            <a:sp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Klíčový přistup ve veřejné správě</a:t>
            </a:r>
            <a:b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Evidence </a:t>
            </a:r>
            <a:r>
              <a:rPr lang="cs-CZ" altLang="cs-CZ" sz="2000" b="1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based</a:t>
            </a: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altLang="cs-CZ" sz="2000" b="1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policy</a:t>
            </a: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&amp; </a:t>
            </a:r>
            <a:r>
              <a:rPr lang="cs-CZ" altLang="cs-CZ" sz="2000" b="1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Results</a:t>
            </a: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altLang="cs-CZ" sz="2000" b="1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based</a:t>
            </a:r>
            <a:r>
              <a:rPr lang="cs-CZ" altLang="cs-CZ" sz="2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management</a:t>
            </a:r>
            <a:endParaRPr lang="cs-CZ" sz="2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698" y="0"/>
            <a:ext cx="2712628" cy="29371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453" y="3176656"/>
            <a:ext cx="2602547" cy="368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7456" y="19215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cs-CZ" altLang="cs-CZ" dirty="0"/>
              <a:t>Komparativní analýzy systému pojištění </a:t>
            </a:r>
            <a:r>
              <a:rPr lang="cs-CZ" altLang="cs-CZ" dirty="0" err="1"/>
              <a:t>Pflegeversicherung</a:t>
            </a:r>
            <a:r>
              <a:rPr lang="cs-CZ" altLang="cs-CZ" dirty="0"/>
              <a:t> v Německu</a:t>
            </a:r>
            <a:br>
              <a:rPr lang="cs-CZ" altLang="cs-CZ" dirty="0"/>
            </a:br>
            <a:endParaRPr lang="cs-CZ" dirty="0"/>
          </a:p>
        </p:txBody>
      </p:sp>
      <p:graphicFrame>
        <p:nvGraphicFramePr>
          <p:cNvPr id="4" name="Zástupný symbol pro obsah 3">
            <a:extLst>
              <a:ext uri="{FF2B5EF4-FFF2-40B4-BE49-F238E27FC236}">
                <a16:creationId xmlns:a16="http://schemas.microsoft.com/office/drawing/2014/main" xmlns="" id="{B99600CD-F5A3-43C7-BEE7-872F40F23CB3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77091" y="2160588"/>
          <a:ext cx="959658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447098" y="6211669"/>
            <a:ext cx="10278052" cy="584775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Zdroj</a:t>
            </a:r>
            <a:r>
              <a:rPr lang="cs-CZ" sz="1600" dirty="0"/>
              <a:t>: MPSV, </a:t>
            </a:r>
            <a:r>
              <a:rPr lang="cs-CZ" sz="1600" dirty="0" smtClean="0"/>
              <a:t>2022 Komparativní </a:t>
            </a:r>
            <a:r>
              <a:rPr lang="cs-CZ" sz="1600" dirty="0"/>
              <a:t>analýzy systému pojištění </a:t>
            </a:r>
            <a:r>
              <a:rPr lang="cs-CZ" sz="1600" dirty="0" err="1"/>
              <a:t>Pflegeversicherung</a:t>
            </a:r>
            <a:r>
              <a:rPr lang="cs-CZ" sz="1600" dirty="0"/>
              <a:t> v Německu </a:t>
            </a:r>
            <a:r>
              <a:rPr lang="cs-CZ" sz="1600" dirty="0">
                <a:hlinkClick r:id="rId3"/>
              </a:rPr>
              <a:t>https://</a:t>
            </a:r>
            <a:r>
              <a:rPr lang="cs-CZ" sz="1600" dirty="0" smtClean="0">
                <a:hlinkClick r:id="rId3"/>
              </a:rPr>
              <a:t>seniorivkrajich.mpsv.cz/wp-content/uploads/2022/11/Komparativni-analyza_Pflegeversicherung.pdf</a:t>
            </a:r>
            <a:r>
              <a:rPr lang="cs-CZ" sz="1600" dirty="0" smtClean="0"/>
              <a:t> </a:t>
            </a:r>
            <a:endParaRPr lang="cs-CZ" sz="1600" dirty="0"/>
          </a:p>
        </p:txBody>
      </p:sp>
      <p:sp>
        <p:nvSpPr>
          <p:cNvPr id="8" name="Nadpis 1"/>
          <p:cNvSpPr txBox="1">
            <a:spLocks/>
          </p:cNvSpPr>
          <p:nvPr/>
        </p:nvSpPr>
        <p:spPr>
          <a:xfrm>
            <a:off x="657456" y="1682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1800" b="1" dirty="0" smtClean="0"/>
              <a:t>Prognóza</a:t>
            </a:r>
            <a:r>
              <a:rPr lang="en-US" sz="1800" b="1" dirty="0" smtClean="0"/>
              <a:t> </a:t>
            </a:r>
            <a:r>
              <a:rPr lang="cs-CZ" sz="1800" b="1" dirty="0" smtClean="0"/>
              <a:t>nákladů</a:t>
            </a:r>
            <a:r>
              <a:rPr lang="en-US" sz="1800" b="1" dirty="0" smtClean="0"/>
              <a:t> </a:t>
            </a:r>
            <a:r>
              <a:rPr lang="cs-CZ" sz="1800" b="1" dirty="0" smtClean="0"/>
              <a:t>na sociální služby v ČR do roku 2051 (</a:t>
            </a:r>
            <a:r>
              <a:rPr lang="cs-CZ" sz="1800" dirty="0" smtClean="0"/>
              <a:t>v cenách roku 2021)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91320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Cílem 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256145"/>
            <a:ext cx="8596668" cy="4785217"/>
          </a:xfrm>
        </p:spPr>
        <p:txBody>
          <a:bodyPr>
            <a:normAutofit/>
          </a:bodyPr>
          <a:lstStyle/>
          <a:p>
            <a:r>
              <a:rPr lang="cs-CZ" dirty="0" smtClean="0"/>
              <a:t>podpořit rozvoj </a:t>
            </a:r>
            <a:r>
              <a:rPr lang="cs-CZ" dirty="0"/>
              <a:t>procesu plánování sociálních </a:t>
            </a:r>
            <a:r>
              <a:rPr lang="cs-CZ" dirty="0" smtClean="0"/>
              <a:t>služeb, </a:t>
            </a:r>
          </a:p>
          <a:p>
            <a:r>
              <a:rPr lang="cs-CZ" dirty="0" smtClean="0"/>
              <a:t>zajistit </a:t>
            </a:r>
            <a:r>
              <a:rPr lang="cs-CZ" dirty="0"/>
              <a:t>kontinuity procesu, </a:t>
            </a:r>
            <a:endParaRPr lang="cs-CZ" dirty="0" smtClean="0"/>
          </a:p>
          <a:p>
            <a:r>
              <a:rPr lang="cs-CZ" dirty="0" smtClean="0"/>
              <a:t>prohloubit </a:t>
            </a:r>
            <a:r>
              <a:rPr lang="cs-CZ" dirty="0"/>
              <a:t>a </a:t>
            </a:r>
            <a:r>
              <a:rPr lang="cs-CZ" dirty="0" smtClean="0"/>
              <a:t>posilovat </a:t>
            </a:r>
            <a:r>
              <a:rPr lang="cs-CZ" dirty="0"/>
              <a:t>spolupráce kraje s obcemi </a:t>
            </a:r>
            <a:endParaRPr lang="cs-CZ" dirty="0" smtClean="0"/>
          </a:p>
          <a:p>
            <a:r>
              <a:rPr lang="cs-CZ" dirty="0" smtClean="0"/>
              <a:t>rozvoj </a:t>
            </a:r>
            <a:r>
              <a:rPr lang="cs-CZ" dirty="0"/>
              <a:t>a </a:t>
            </a:r>
            <a:r>
              <a:rPr lang="cs-CZ" dirty="0" smtClean="0"/>
              <a:t>kvalita </a:t>
            </a:r>
            <a:r>
              <a:rPr lang="cs-CZ" dirty="0"/>
              <a:t>sociálních služeb poskytovaných na území kraje v návaznosti na modelaci sítě sociálních služeb v Olomouckém kraji, tak aby síť sociálních služeb saturovala zjištěné potřeby osob, byla udržitelná, funkční, efektivní, časově a místně dostupná, splňovala kritéria hospodárnosti a byla finančně udržitelná.</a:t>
            </a:r>
          </a:p>
          <a:p>
            <a:r>
              <a:rPr lang="cs-CZ" dirty="0" smtClean="0"/>
              <a:t>udržet</a:t>
            </a:r>
            <a:r>
              <a:rPr lang="cs-CZ" dirty="0"/>
              <a:t>, podpořit a aktualizovat proces KPSS dle dokumentu Aktualizovaná metodická doporučení pro oblast plánování sociálních služeb (MPSV 2020</a:t>
            </a:r>
            <a:r>
              <a:rPr lang="cs-CZ" dirty="0" smtClean="0"/>
              <a:t>)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39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595745"/>
            <a:ext cx="8596668" cy="1320800"/>
          </a:xfrm>
        </p:spPr>
        <p:txBody>
          <a:bodyPr/>
          <a:lstStyle/>
          <a:p>
            <a:r>
              <a:rPr lang="cs-CZ" dirty="0" smtClean="0"/>
              <a:t>Činnosti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256145"/>
            <a:ext cx="8596668" cy="4785217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metodická </a:t>
            </a:r>
          </a:p>
          <a:p>
            <a:r>
              <a:rPr lang="cs-CZ" dirty="0" smtClean="0"/>
              <a:t>analytická </a:t>
            </a:r>
          </a:p>
          <a:p>
            <a:r>
              <a:rPr lang="cs-CZ" dirty="0" smtClean="0"/>
              <a:t>evaluační </a:t>
            </a:r>
          </a:p>
          <a:p>
            <a:endParaRPr lang="cs-CZ" dirty="0"/>
          </a:p>
          <a:p>
            <a:r>
              <a:rPr lang="cs-CZ" dirty="0" smtClean="0"/>
              <a:t>Dále </a:t>
            </a:r>
            <a:r>
              <a:rPr lang="cs-CZ" dirty="0"/>
              <a:t>je záměrem upevnění spolupráce a partnerství obcí s krajem na úrovni jednotlivých regionů a motivace obcí k udržení a rozvoji procesu plánování a v neposlední řadě na spoluúčasti k aktivnímu financování sociálních služeb. </a:t>
            </a:r>
            <a:endParaRPr lang="cs-CZ" dirty="0" smtClean="0"/>
          </a:p>
          <a:p>
            <a:r>
              <a:rPr lang="cs-CZ" dirty="0" smtClean="0"/>
              <a:t>To </a:t>
            </a:r>
            <a:r>
              <a:rPr lang="cs-CZ" dirty="0"/>
              <a:t>vše za účelem zajištění kontinuity procesu, zvýšení vzájemné informovanosti o plánování na místí i krajské úrovni a získání nových podnětů pro rozvoj či aktualizaci sítě sociálních služeb.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3851564" y="1794316"/>
            <a:ext cx="5338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zaměřená na plánování sociálních služeb na obecní a krajské úrovni v návaznosti na modelaci sítě sociálních služeb OK</a:t>
            </a:r>
          </a:p>
        </p:txBody>
      </p:sp>
      <p:sp>
        <p:nvSpPr>
          <p:cNvPr id="5" name="Šipka doprava 4"/>
          <p:cNvSpPr/>
          <p:nvPr/>
        </p:nvSpPr>
        <p:spPr>
          <a:xfrm>
            <a:off x="2872509" y="1657926"/>
            <a:ext cx="618836" cy="1048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62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3" y="1411357"/>
            <a:ext cx="8844353" cy="5446644"/>
          </a:xfrm>
        </p:spPr>
        <p:txBody>
          <a:bodyPr/>
          <a:lstStyle/>
          <a:p>
            <a:r>
              <a:rPr lang="cs-CZ" dirty="0" smtClean="0"/>
              <a:t>Poskytování podpory do 30.06.2025</a:t>
            </a:r>
          </a:p>
          <a:p>
            <a:r>
              <a:rPr lang="cs-CZ" dirty="0" smtClean="0"/>
              <a:t>Oblasti poskytování</a:t>
            </a:r>
          </a:p>
          <a:p>
            <a:pPr lvl="1"/>
            <a:r>
              <a:rPr lang="cs-CZ" dirty="0" smtClean="0"/>
              <a:t>a) Metodická </a:t>
            </a:r>
            <a:r>
              <a:rPr lang="cs-CZ" dirty="0"/>
              <a:t>podpora na krajské a místní </a:t>
            </a:r>
            <a:r>
              <a:rPr lang="cs-CZ" dirty="0" smtClean="0"/>
              <a:t>úrovni (1000 hodin)</a:t>
            </a:r>
          </a:p>
          <a:p>
            <a:pPr lvl="2"/>
            <a:r>
              <a:rPr lang="cs-CZ" sz="1600" dirty="0"/>
              <a:t>každá ORP má nárok na 70 hodin podpory (celkem 910 hodin pro ORP)</a:t>
            </a:r>
          </a:p>
          <a:p>
            <a:pPr lvl="2"/>
            <a:r>
              <a:rPr lang="cs-CZ" sz="1600" dirty="0"/>
              <a:t>KÚOK má nárok na 90 hodin podpory</a:t>
            </a:r>
          </a:p>
          <a:p>
            <a:pPr lvl="1"/>
            <a:r>
              <a:rPr lang="cs-CZ" dirty="0" smtClean="0"/>
              <a:t>b) Odborné </a:t>
            </a:r>
            <a:r>
              <a:rPr lang="cs-CZ" dirty="0"/>
              <a:t>vedení </a:t>
            </a:r>
            <a:r>
              <a:rPr lang="cs-CZ" dirty="0" smtClean="0"/>
              <a:t>13xdiskuzních </a:t>
            </a:r>
            <a:r>
              <a:rPr lang="cs-CZ" dirty="0"/>
              <a:t>fór v jednotlivých </a:t>
            </a:r>
            <a:r>
              <a:rPr lang="cs-CZ" dirty="0" smtClean="0"/>
              <a:t>ORP</a:t>
            </a:r>
          </a:p>
          <a:p>
            <a:pPr lvl="2"/>
            <a:r>
              <a:rPr lang="cs-CZ" sz="1600" dirty="0" smtClean="0"/>
              <a:t>náplní </a:t>
            </a:r>
            <a:r>
              <a:rPr lang="cs-CZ" sz="1600" dirty="0"/>
              <a:t>bude diskuse a předávání informací z oblasti plánování sociálních služeb, financování sociálních služeb ze stran obcí či optimálního nastavení služeb v síti sociálních služeb OK. </a:t>
            </a:r>
          </a:p>
          <a:p>
            <a:pPr lvl="1"/>
            <a:r>
              <a:rPr lang="cs-CZ" dirty="0" smtClean="0"/>
              <a:t>c) Prezentace </a:t>
            </a:r>
            <a:r>
              <a:rPr lang="cs-CZ" dirty="0"/>
              <a:t>průběžných výstupů z metodické podpory v Olomouckém kraji na setkání poskytovatelů sociálních služeb</a:t>
            </a:r>
          </a:p>
          <a:p>
            <a:pPr lvl="1"/>
            <a:r>
              <a:rPr lang="cs-CZ" dirty="0" smtClean="0"/>
              <a:t>d) Komplexní </a:t>
            </a:r>
            <a:r>
              <a:rPr lang="cs-CZ" dirty="0"/>
              <a:t>facilitace pracovního setkání včetně podrobné prezentace výstupů z metodické podpory v Olomouckém kraji v rámci dvoudenního výjezdního setkání týmu pracovníků KÚOK a členů pracovní Skupiny ORP a KRKOS</a:t>
            </a:r>
          </a:p>
          <a:p>
            <a:pPr lvl="1"/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902" y="6156548"/>
            <a:ext cx="2669540" cy="612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579704" y="811192"/>
            <a:ext cx="4173771" cy="1200329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dirty="0" smtClean="0"/>
              <a:t>Kontaktní osoba:</a:t>
            </a:r>
          </a:p>
          <a:p>
            <a:r>
              <a:rPr lang="cs-CZ" b="1" dirty="0"/>
              <a:t>Bc. Linda </a:t>
            </a:r>
            <a:r>
              <a:rPr lang="cs-CZ" b="1" dirty="0" err="1" smtClean="0"/>
              <a:t>Vyvialová</a:t>
            </a:r>
            <a:endParaRPr lang="cs-CZ" b="1" dirty="0" smtClean="0"/>
          </a:p>
          <a:p>
            <a:r>
              <a:rPr lang="cs-CZ" b="1" dirty="0" smtClean="0"/>
              <a:t>Tel.: 733 </a:t>
            </a:r>
            <a:r>
              <a:rPr lang="cs-CZ" b="1" dirty="0"/>
              <a:t>734 307</a:t>
            </a:r>
          </a:p>
          <a:p>
            <a:r>
              <a:rPr lang="cs-CZ" b="1" dirty="0" smtClean="0"/>
              <a:t>E-mail</a:t>
            </a:r>
            <a:r>
              <a:rPr lang="cs-CZ" b="1" dirty="0"/>
              <a:t>: </a:t>
            </a:r>
            <a:r>
              <a:rPr lang="cs-CZ" b="1" dirty="0" smtClean="0">
                <a:hlinkClick r:id="rId3"/>
              </a:rPr>
              <a:t>linda.vyvialova@accendo.cz</a:t>
            </a:r>
            <a:r>
              <a:rPr lang="cs-CZ" b="1" dirty="0" smtClean="0"/>
              <a:t>  </a:t>
            </a:r>
            <a:endParaRPr lang="cs-CZ" dirty="0"/>
          </a:p>
        </p:txBody>
      </p:sp>
      <p:sp>
        <p:nvSpPr>
          <p:cNvPr id="6" name="Ohnutá šipka 5"/>
          <p:cNvSpPr/>
          <p:nvPr/>
        </p:nvSpPr>
        <p:spPr>
          <a:xfrm>
            <a:off x="5446643" y="1103243"/>
            <a:ext cx="1133061" cy="113306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328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Zjištěné potřeby obcí v rámci metodické podpory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773383"/>
            <a:ext cx="8596668" cy="4525818"/>
          </a:xfrm>
        </p:spPr>
        <p:txBody>
          <a:bodyPr>
            <a:normAutofit fontScale="92500"/>
          </a:bodyPr>
          <a:lstStyle/>
          <a:p>
            <a:r>
              <a:rPr lang="cs-CZ" dirty="0"/>
              <a:t>analytická podpora </a:t>
            </a:r>
            <a:r>
              <a:rPr lang="cs-CZ" dirty="0" smtClean="0"/>
              <a:t>rozhodování územních samospráv</a:t>
            </a:r>
            <a:endParaRPr lang="cs-CZ" dirty="0"/>
          </a:p>
          <a:p>
            <a:r>
              <a:rPr lang="cs-CZ" dirty="0" smtClean="0"/>
              <a:t>zdůvodnění </a:t>
            </a:r>
            <a:r>
              <a:rPr lang="cs-CZ" dirty="0"/>
              <a:t>potřebnosti sociální služby případně navazujících služeb</a:t>
            </a:r>
          </a:p>
          <a:p>
            <a:r>
              <a:rPr lang="cs-CZ" dirty="0" smtClean="0"/>
              <a:t>dlouhodobá </a:t>
            </a:r>
            <a:r>
              <a:rPr lang="cs-CZ" dirty="0"/>
              <a:t>komunikační </a:t>
            </a:r>
            <a:r>
              <a:rPr lang="cs-CZ" dirty="0" smtClean="0"/>
              <a:t>strategie, zaměřená na zlepšení znalosti sociálních služeb u občanů, potenciálních uživatelů, starostů obcí ve správním obvodu ORP zvýšení povědomí i o terénních sociálních </a:t>
            </a:r>
            <a:r>
              <a:rPr lang="cs-CZ" dirty="0"/>
              <a:t>službách a </a:t>
            </a:r>
            <a:r>
              <a:rPr lang="cs-CZ" dirty="0" err="1" smtClean="0"/>
              <a:t>asistivních</a:t>
            </a:r>
            <a:r>
              <a:rPr lang="cs-CZ" dirty="0" smtClean="0"/>
              <a:t> technologiích</a:t>
            </a:r>
          </a:p>
          <a:p>
            <a:r>
              <a:rPr lang="cs-CZ" dirty="0" smtClean="0"/>
              <a:t>tvorba komunikačních materiálů např</a:t>
            </a:r>
            <a:r>
              <a:rPr lang="cs-CZ" dirty="0"/>
              <a:t>. </a:t>
            </a:r>
            <a:r>
              <a:rPr lang="cs-CZ" dirty="0" err="1"/>
              <a:t>Newsletter</a:t>
            </a:r>
            <a:r>
              <a:rPr lang="cs-CZ" dirty="0"/>
              <a:t> pro </a:t>
            </a:r>
            <a:r>
              <a:rPr lang="cs-CZ" dirty="0" smtClean="0"/>
              <a:t>komunikaci s obcemi ve správním obvodu</a:t>
            </a:r>
          </a:p>
          <a:p>
            <a:r>
              <a:rPr lang="cs-CZ" dirty="0" smtClean="0"/>
              <a:t>nastavení spolupráce obcí v oblasti sociálních služeb např. společné financování</a:t>
            </a:r>
            <a:endParaRPr lang="cs-CZ" dirty="0"/>
          </a:p>
          <a:p>
            <a:r>
              <a:rPr lang="cs-CZ" dirty="0" smtClean="0"/>
              <a:t>podpora efektivního plánovaní a evaluace dokumentů, tvorba SMART cílů a nastavení indikátorů výsledků i dopadů (např. počet jedinečných žadatelů o soc. službu v SO ORP viz prezentace v KISSOS)</a:t>
            </a:r>
          </a:p>
          <a:p>
            <a:r>
              <a:rPr lang="cs-CZ" dirty="0" smtClean="0"/>
              <a:t>proškolení nových pracovníků s procesem KPSS prezenčně ve dnech 20. - 21. 11 2023 na KÚ Olomouckého kraje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6608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="" xmlns:a16="http://schemas.microsoft.com/office/drawing/2014/main" id="{95017D9A-81BE-4424-8585-DAA641EC27DF}"/>
              </a:ext>
            </a:extLst>
          </p:cNvPr>
          <p:cNvSpPr/>
          <p:nvPr/>
        </p:nvSpPr>
        <p:spPr>
          <a:xfrm>
            <a:off x="4199432" y="668135"/>
            <a:ext cx="4978203" cy="120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="" xmlns:a16="http://schemas.microsoft.com/office/drawing/2014/main" id="{37AAA79D-6D3E-46E0-B513-15C52A2B9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382" y="116632"/>
            <a:ext cx="8596668" cy="1320800"/>
          </a:xfrm>
        </p:spPr>
        <p:txBody>
          <a:bodyPr/>
          <a:lstStyle/>
          <a:p>
            <a:pPr algn="ctr"/>
            <a:r>
              <a:rPr lang="cs-CZ" b="1" dirty="0"/>
              <a:t>Vývoj počtu osob pobírající příspěvek na </a:t>
            </a:r>
            <a:r>
              <a:rPr lang="cs-CZ" b="1" dirty="0" smtClean="0"/>
              <a:t>péči v Olomouckém kraji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DFC6ABE3-8BAD-4AD9-BBF1-20CF0AAA5C3C}"/>
              </a:ext>
            </a:extLst>
          </p:cNvPr>
          <p:cNvSpPr txBox="1">
            <a:spLocks/>
          </p:cNvSpPr>
          <p:nvPr/>
        </p:nvSpPr>
        <p:spPr>
          <a:xfrm>
            <a:off x="150553" y="1321252"/>
            <a:ext cx="2476500" cy="3600400"/>
          </a:xfrm>
          <a:prstGeom prst="rect">
            <a:avLst/>
          </a:prstGeom>
        </p:spPr>
        <p:txBody>
          <a:bodyPr>
            <a:noAutofit/>
          </a:bodyPr>
          <a:lstStyle>
            <a:lvl1pPr marL="257175" indent="-257175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3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Model předpokládá, že podíl obyvatel závislých na sociální péči ve skupinách určených věkem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zůstane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stejný.</a:t>
            </a:r>
          </a:p>
          <a:p>
            <a:pPr fontAlgn="auto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Jedná se o „nulový“ scénář předpokládající, že nedojde k významné změně v kvalitě zdravotní péče a zdravotního stavu populace.</a:t>
            </a:r>
          </a:p>
          <a:p>
            <a:pPr fontAlgn="auto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Model nepředpokládá možnost existence důležité neočekávané události, které mají významný dopad na společnost („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black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swan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err="1"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“).</a:t>
            </a:r>
          </a:p>
        </p:txBody>
      </p:sp>
      <p:sp>
        <p:nvSpPr>
          <p:cNvPr id="7" name="Šipka doprava 6"/>
          <p:cNvSpPr/>
          <p:nvPr/>
        </p:nvSpPr>
        <p:spPr>
          <a:xfrm>
            <a:off x="8992133" y="2534218"/>
            <a:ext cx="371004" cy="724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2" name="Graf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77158"/>
              </p:ext>
            </p:extLst>
          </p:nvPr>
        </p:nvGraphicFramePr>
        <p:xfrm>
          <a:off x="2812555" y="1699491"/>
          <a:ext cx="6197137" cy="3241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778150"/>
              </p:ext>
            </p:extLst>
          </p:nvPr>
        </p:nvGraphicFramePr>
        <p:xfrm>
          <a:off x="9615055" y="1437432"/>
          <a:ext cx="2198254" cy="3368040"/>
        </p:xfrm>
        <a:graphic>
          <a:graphicData uri="http://schemas.openxmlformats.org/drawingml/2006/table">
            <a:tbl>
              <a:tblPr/>
              <a:tblGrid>
                <a:gridCol w="858981"/>
                <a:gridCol w="606522"/>
                <a:gridCol w="732751"/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III. </a:t>
                      </a:r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st. 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VI. </a:t>
                      </a:r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st. 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3 373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5 862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F4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3 692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AED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6 544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9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4 105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1D4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7 374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CB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4 612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3B6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8 136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D0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5 092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799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8 608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EC9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587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8 898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C58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5 600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97B"/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9 285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5 866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Rozdíl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3 966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2 493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Procenta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ovéPole 12"/>
          <p:cNvSpPr txBox="1"/>
          <p:nvPr/>
        </p:nvSpPr>
        <p:spPr>
          <a:xfrm>
            <a:off x="4544291" y="5578764"/>
            <a:ext cx="4436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Kontrolní soubor: data z MPSV k 1.1.2023</a:t>
            </a:r>
          </a:p>
          <a:p>
            <a:r>
              <a:rPr lang="cs-CZ" dirty="0" smtClean="0"/>
              <a:t>Počet příjemců v Olomouckém kraji</a:t>
            </a:r>
            <a:endParaRPr lang="cs-CZ" dirty="0"/>
          </a:p>
          <a:p>
            <a:r>
              <a:rPr lang="cs-CZ" dirty="0"/>
              <a:t>III</a:t>
            </a:r>
            <a:r>
              <a:rPr lang="cs-CZ" dirty="0" smtClean="0"/>
              <a:t>. st. 5 956 osob</a:t>
            </a:r>
            <a:endParaRPr lang="cs-CZ" dirty="0"/>
          </a:p>
          <a:p>
            <a:r>
              <a:rPr lang="cs-CZ" dirty="0"/>
              <a:t>IV</a:t>
            </a:r>
            <a:r>
              <a:rPr lang="cs-CZ" dirty="0" smtClean="0"/>
              <a:t>. st. 3 791 osob</a:t>
            </a:r>
            <a:endParaRPr lang="cs-CZ" dirty="0"/>
          </a:p>
          <a:p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9615055" y="406852"/>
            <a:ext cx="2198254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Optimistický scénář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3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Modrá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12728</TotalTime>
  <Words>1053</Words>
  <Application>Microsoft Office PowerPoint</Application>
  <PresentationFormat>Širokoúhlá obrazovka</PresentationFormat>
  <Paragraphs>145</Paragraphs>
  <Slides>13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</vt:lpstr>
      <vt:lpstr>Wingdings 3</vt:lpstr>
      <vt:lpstr>Faseta</vt:lpstr>
      <vt:lpstr>Podpora plánování sociálních služeb  na krajské a místní úrovni</vt:lpstr>
      <vt:lpstr>ACCENDO – Centrum pro vědu a výzkum, z.ú.</vt:lpstr>
      <vt:lpstr>Prezentace aplikace PowerPoint</vt:lpstr>
      <vt:lpstr>Komparativní analýzy systému pojištění Pflegeversicherung v Německu </vt:lpstr>
      <vt:lpstr>Cílem je</vt:lpstr>
      <vt:lpstr>Činnosti</vt:lpstr>
      <vt:lpstr>Základní informace</vt:lpstr>
      <vt:lpstr>Zjištěné potřeby obcí v rámci metodické podpory</vt:lpstr>
      <vt:lpstr>Vývoj počtu osob pobírající příspěvek na péči v Olomouckém kraji</vt:lpstr>
      <vt:lpstr>Základní výzvy pro poskytovatelé sociálních služeb do roku 2050</vt:lpstr>
      <vt:lpstr>Nutnost efektivní podpory pečovatelských služeb (§ 40 ZSS), pokrytí potřeb v kraji </vt:lpstr>
      <vt:lpstr>Mapový podklad pro samosprávy obcí z hlediska pokrytí správního obvodu ORP daným poskytovatelem pečovatelské služby</vt:lpstr>
      <vt:lpstr>Děkujeme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MAPY BUDOUCNOSTI</dc:title>
  <dc:creator>Proces</dc:creator>
  <cp:lastModifiedBy>Účet Microsoft</cp:lastModifiedBy>
  <cp:revision>364</cp:revision>
  <cp:lastPrinted>2023-02-07T16:40:48Z</cp:lastPrinted>
  <dcterms:created xsi:type="dcterms:W3CDTF">2015-03-23T16:36:51Z</dcterms:created>
  <dcterms:modified xsi:type="dcterms:W3CDTF">2023-09-25T15:52:25Z</dcterms:modified>
</cp:coreProperties>
</file>