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8" r:id="rId2"/>
    <p:sldId id="260" r:id="rId3"/>
    <p:sldId id="268" r:id="rId4"/>
    <p:sldId id="269" r:id="rId5"/>
    <p:sldId id="270" r:id="rId6"/>
    <p:sldId id="273" r:id="rId7"/>
    <p:sldId id="266" r:id="rId8"/>
    <p:sldId id="274" r:id="rId9"/>
    <p:sldId id="271" r:id="rId10"/>
    <p:sldId id="267" r:id="rId11"/>
    <p:sldId id="272" r:id="rId12"/>
    <p:sldId id="265" r:id="rId13"/>
  </p:sldIdLst>
  <p:sldSz cx="9144000" cy="6858000" type="screen4x3"/>
  <p:notesSz cx="6858000" cy="9144000"/>
  <p:defaultTextStyle>
    <a:defPPr>
      <a:defRPr lang="cs-C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EAF6"/>
    <a:srgbClr val="B7D6EB"/>
    <a:srgbClr val="5891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7791" autoAdjust="0"/>
  </p:normalViewPr>
  <p:slideViewPr>
    <p:cSldViewPr>
      <p:cViewPr varScale="1">
        <p:scale>
          <a:sx n="89" d="100"/>
          <a:sy n="89" d="100"/>
        </p:scale>
        <p:origin x="224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ok_doso7668\Documents\POV\POV%202013-202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rgbClr val="0070C0"/>
            </a:solidFill>
            <a:ln>
              <a:noFill/>
            </a:ln>
            <a:effectLst/>
            <a:sp3d/>
          </c:spPr>
          <c:invertIfNegative val="0"/>
          <c:cat>
            <c:numRef>
              <c:f>List1!$A$1:$A$8</c:f>
              <c:numCache>
                <c:formatCode>0</c:formatCode>
                <c:ptCount val="8"/>
                <c:pt idx="0">
                  <c:v>2013</c:v>
                </c:pt>
                <c:pt idx="1">
                  <c:v>2014</c:v>
                </c:pt>
                <c:pt idx="2">
                  <c:v>2015</c:v>
                </c:pt>
                <c:pt idx="3">
                  <c:v>2016</c:v>
                </c:pt>
                <c:pt idx="4">
                  <c:v>2017</c:v>
                </c:pt>
                <c:pt idx="5">
                  <c:v>2018</c:v>
                </c:pt>
                <c:pt idx="6">
                  <c:v>2019</c:v>
                </c:pt>
                <c:pt idx="7">
                  <c:v>2020</c:v>
                </c:pt>
              </c:numCache>
            </c:numRef>
          </c:cat>
          <c:val>
            <c:numRef>
              <c:f>List1!$B$1:$B$8</c:f>
              <c:numCache>
                <c:formatCode>0.00</c:formatCode>
                <c:ptCount val="8"/>
                <c:pt idx="0">
                  <c:v>22000000</c:v>
                </c:pt>
                <c:pt idx="1">
                  <c:v>12000000</c:v>
                </c:pt>
                <c:pt idx="2">
                  <c:v>17000000</c:v>
                </c:pt>
                <c:pt idx="3">
                  <c:v>30000000</c:v>
                </c:pt>
                <c:pt idx="4">
                  <c:v>30321199</c:v>
                </c:pt>
                <c:pt idx="5">
                  <c:v>45000000</c:v>
                </c:pt>
                <c:pt idx="6">
                  <c:v>61880500</c:v>
                </c:pt>
                <c:pt idx="7">
                  <c:v>77194700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61-4458-A9E7-65C51D9628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26404272"/>
        <c:axId val="426402960"/>
        <c:axId val="0"/>
      </c:bar3DChart>
      <c:catAx>
        <c:axId val="426404272"/>
        <c:scaling>
          <c:orientation val="minMax"/>
        </c:scaling>
        <c:delete val="0"/>
        <c:axPos val="b"/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26402960"/>
        <c:crosses val="autoZero"/>
        <c:auto val="1"/>
        <c:lblAlgn val="ctr"/>
        <c:lblOffset val="100"/>
        <c:noMultiLvlLbl val="0"/>
      </c:catAx>
      <c:valAx>
        <c:axId val="4264029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26404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9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2EAA7174-E1BA-4D61-8366-EFA8C87AEE49}" type="datetimeFigureOut">
              <a:rPr lang="cs-CZ"/>
              <a:pPr>
                <a:defRPr/>
              </a:pPr>
              <a:t>04.09.2020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6B6D3BE-707A-442E-8DD8-8AF28AC3EA6D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smtClean="0"/>
          </a:p>
        </p:txBody>
      </p:sp>
      <p:sp>
        <p:nvSpPr>
          <p:cNvPr id="1024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7130C35-55B4-4ADB-B046-0EFA9AFFFB66}" type="slidenum">
              <a:rPr lang="cs-CZ" altLang="cs-CZ"/>
              <a:pPr/>
              <a:t>1</a:t>
            </a:fld>
            <a:endParaRPr lang="cs-CZ" alt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i="1" kern="1200" dirty="0" smtClean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75AC04-EA97-4473-93B7-4CBF444D74A3}" type="slidenum">
              <a:rPr lang="cs-CZ" altLang="cs-CZ"/>
              <a:pPr/>
              <a:t>10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9537453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75AC04-EA97-4473-93B7-4CBF444D74A3}" type="slidenum">
              <a:rPr lang="cs-CZ" altLang="cs-CZ"/>
              <a:pPr/>
              <a:t>11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53145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smtClean="0"/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75AC04-EA97-4473-93B7-4CBF444D74A3}" type="slidenum">
              <a:rPr lang="cs-CZ" altLang="cs-CZ"/>
              <a:pPr/>
              <a:t>2</a:t>
            </a:fld>
            <a:endParaRPr lang="cs-CZ" alt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altLang="cs-CZ" dirty="0" smtClean="0"/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75AC04-EA97-4473-93B7-4CBF444D74A3}" type="slidenum">
              <a:rPr lang="cs-CZ" altLang="cs-CZ"/>
              <a:pPr/>
              <a:t>3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290458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>
              <a:solidFill>
                <a:srgbClr val="FF0000"/>
              </a:solidFill>
            </a:endParaRPr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75AC04-EA97-4473-93B7-4CBF444D74A3}" type="slidenum">
              <a:rPr lang="cs-CZ" altLang="cs-CZ"/>
              <a:pPr/>
              <a:t>4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419177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baseline="0" dirty="0" smtClean="0"/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75AC04-EA97-4473-93B7-4CBF444D74A3}" type="slidenum">
              <a:rPr lang="cs-CZ" altLang="cs-CZ"/>
              <a:pPr/>
              <a:t>5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184592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baseline="0" dirty="0" smtClean="0"/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75AC04-EA97-4473-93B7-4CBF444D74A3}" type="slidenum">
              <a:rPr lang="cs-CZ" altLang="cs-CZ"/>
              <a:pPr/>
              <a:t>6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355479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75AC04-EA97-4473-93B7-4CBF444D74A3}" type="slidenum">
              <a:rPr lang="cs-CZ" altLang="cs-CZ"/>
              <a:pPr/>
              <a:t>7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0067263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 smtClean="0"/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75AC04-EA97-4473-93B7-4CBF444D74A3}" type="slidenum">
              <a:rPr lang="cs-CZ" altLang="cs-CZ"/>
              <a:pPr/>
              <a:t>8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6931723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cs-CZ" altLang="cs-CZ" dirty="0" smtClean="0"/>
          </a:p>
        </p:txBody>
      </p:sp>
      <p:sp>
        <p:nvSpPr>
          <p:cNvPr id="1126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75AC04-EA97-4473-93B7-4CBF444D74A3}" type="slidenum">
              <a:rPr lang="cs-CZ" altLang="cs-CZ"/>
              <a:pPr/>
              <a:t>9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2538477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BC14A9-74D3-45C9-9801-D5050C46D2A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49331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25A2C7-1AA7-4C16-B3E6-C619DC986190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25083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29D18B-35C2-4D10-8A8F-DB05CE36FF85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942529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F1F47A-6F9F-4B62-B6B4-EDA8303361AE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06079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426D49-25D0-4DE4-96BD-47CA4CA3DED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2629726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0BA4A9-8AC1-44EA-BA19-AC13E734403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840231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E3E3550-EC9E-48AC-9D1F-85FBA048274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209484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833363-5EF3-4E8F-A26E-AC1449429040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823745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DAF5AF-B77E-4D7D-AF93-4D882BCCA2F9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47119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C83FF3-CD86-4347-BCFF-1BC0A196CB74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682171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DF3BF0-2E34-4EE5-8173-CB685785B68B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419035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A3F106B5-66EB-4024-8E20-145B80E97C20}" type="slidenum">
              <a:rPr lang="cs-CZ" altLang="cs-CZ"/>
              <a:pPr/>
              <a:t>‹#›</a:t>
            </a:fld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ovaceok.cz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1905000"/>
            <a:ext cx="8382000" cy="1905000"/>
          </a:xfrm>
        </p:spPr>
        <p:txBody>
          <a:bodyPr/>
          <a:lstStyle/>
          <a:p>
            <a:pPr>
              <a:defRPr/>
            </a:pPr>
            <a:r>
              <a:rPr lang="cs-CZ" altLang="cs-CZ" sz="4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Strategický rozvoj kraje</a:t>
            </a:r>
            <a:endParaRPr lang="cs-CZ" altLang="cs-CZ" sz="40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648200"/>
            <a:ext cx="7848600" cy="990600"/>
          </a:xfrm>
        </p:spPr>
        <p:txBody>
          <a:bodyPr/>
          <a:lstStyle/>
          <a:p>
            <a:r>
              <a:rPr lang="cs-CZ" altLang="cs-CZ" sz="2400" dirty="0" smtClean="0">
                <a:solidFill>
                  <a:srgbClr val="002060"/>
                </a:solidFill>
              </a:rPr>
              <a:t>XVII. Konference samospráv Olomouckého kraje 2020</a:t>
            </a:r>
          </a:p>
          <a:p>
            <a:r>
              <a:rPr lang="cs-CZ" altLang="cs-CZ" sz="2400" dirty="0" smtClean="0">
                <a:solidFill>
                  <a:srgbClr val="002060"/>
                </a:solidFill>
              </a:rPr>
              <a:t>Olomouc 7. 9. 2020</a:t>
            </a:r>
            <a:endParaRPr lang="cs-CZ" altLang="cs-CZ" sz="18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FC30DD-CC06-40D7-976C-33CC30FBF3D1}" type="slidenum">
              <a:rPr lang="cs-CZ" altLang="cs-CZ" sz="1400"/>
              <a:pPr>
                <a:spcBef>
                  <a:spcPct val="0"/>
                </a:spcBef>
                <a:buFontTx/>
                <a:buNone/>
              </a:pPr>
              <a:t>10</a:t>
            </a:fld>
            <a:endParaRPr lang="cs-CZ" altLang="cs-CZ" sz="1400"/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title"/>
          </p:nvPr>
        </p:nvSpPr>
        <p:spPr>
          <a:xfrm>
            <a:off x="2362200" y="2689"/>
            <a:ext cx="6629400" cy="1189038"/>
          </a:xfrm>
        </p:spPr>
        <p:txBody>
          <a:bodyPr/>
          <a:lstStyle/>
          <a:p>
            <a:pPr eaLnBrk="1" hangingPunct="1"/>
            <a:r>
              <a:rPr lang="cs-CZ" altLang="cs-CZ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Alokace POV v jednotlivých letech</a:t>
            </a:r>
          </a:p>
        </p:txBody>
      </p:sp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426873"/>
              </p:ext>
            </p:extLst>
          </p:nvPr>
        </p:nvGraphicFramePr>
        <p:xfrm>
          <a:off x="533400" y="1676400"/>
          <a:ext cx="77724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67924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FC30DD-CC06-40D7-976C-33CC30FBF3D1}" type="slidenum">
              <a:rPr lang="cs-CZ" altLang="cs-CZ" sz="1400"/>
              <a:pPr>
                <a:spcBef>
                  <a:spcPct val="0"/>
                </a:spcBef>
                <a:buFontTx/>
                <a:buNone/>
              </a:pPr>
              <a:t>11</a:t>
            </a:fld>
            <a:endParaRPr lang="cs-CZ" altLang="cs-CZ" sz="1400"/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title"/>
          </p:nvPr>
        </p:nvSpPr>
        <p:spPr>
          <a:xfrm>
            <a:off x="2362200" y="0"/>
            <a:ext cx="6629400" cy="1189038"/>
          </a:xfrm>
        </p:spPr>
        <p:txBody>
          <a:bodyPr/>
          <a:lstStyle/>
          <a:p>
            <a:pPr eaLnBrk="1" hangingPunct="1"/>
            <a:r>
              <a:rPr lang="cs-CZ" altLang="cs-CZ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Příprava OK na programové období EU 2021-2027 na krajské úrovni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152400" y="1436464"/>
            <a:ext cx="8534400" cy="689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b="1" dirty="0" smtClean="0"/>
          </a:p>
          <a:p>
            <a:r>
              <a:rPr lang="cs-CZ" b="1" dirty="0" smtClean="0">
                <a:solidFill>
                  <a:srgbClr val="002060"/>
                </a:solidFill>
              </a:rPr>
              <a:t>Kroky na krajské úrovni</a:t>
            </a:r>
          </a:p>
          <a:p>
            <a:endParaRPr lang="cs-CZ" b="1" dirty="0" smtClean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</a:pPr>
            <a:r>
              <a:rPr lang="cs-CZ" sz="2000" dirty="0" smtClean="0">
                <a:solidFill>
                  <a:srgbClr val="002060"/>
                </a:solidFill>
              </a:rPr>
              <a:t>Prioritní projekty a prioritní záměry Olomouckého kraje </a:t>
            </a:r>
            <a:r>
              <a:rPr lang="cs-CZ" sz="2000" dirty="0">
                <a:solidFill>
                  <a:srgbClr val="002060"/>
                </a:solidFill>
              </a:rPr>
              <a:t>– </a:t>
            </a:r>
            <a:r>
              <a:rPr lang="cs-CZ" sz="2000" dirty="0" smtClean="0">
                <a:solidFill>
                  <a:srgbClr val="002060"/>
                </a:solidFill>
              </a:rPr>
              <a:t>ROK 15. 7. 2019 schválila </a:t>
            </a:r>
            <a:r>
              <a:rPr lang="cs-CZ" sz="2000" dirty="0">
                <a:solidFill>
                  <a:srgbClr val="002060"/>
                </a:solidFill>
              </a:rPr>
              <a:t>zahájení projektové přípravy z rozpočtu </a:t>
            </a:r>
            <a:r>
              <a:rPr lang="cs-CZ" sz="2000" dirty="0" smtClean="0">
                <a:solidFill>
                  <a:srgbClr val="002060"/>
                </a:solidFill>
              </a:rPr>
              <a:t>kraje pro rok 2020</a:t>
            </a:r>
            <a:endParaRPr lang="cs-CZ" sz="2000" dirty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</a:pPr>
            <a:r>
              <a:rPr lang="cs-CZ" sz="2000" dirty="0" smtClean="0">
                <a:solidFill>
                  <a:srgbClr val="002060"/>
                </a:solidFill>
              </a:rPr>
              <a:t>Spolupráce s ITI OA – strategické projekty kraje vhodné do integrovaného nástroje dodány Statutárnímu městu Olomouce – srpen 2020</a:t>
            </a:r>
          </a:p>
          <a:p>
            <a:pPr marL="285750" indent="-285750">
              <a:buFontTx/>
              <a:buChar char="-"/>
            </a:pPr>
            <a:r>
              <a:rPr lang="cs-CZ" sz="2000" dirty="0" smtClean="0">
                <a:solidFill>
                  <a:srgbClr val="002060"/>
                </a:solidFill>
              </a:rPr>
              <a:t>Národní plán obnovy – pro potřeby AK ČR Olomoucký kraj připravil absorpční kapacitu k projednání s Ministerstvem průmyslu a obchodu – srpen 2020</a:t>
            </a:r>
          </a:p>
          <a:p>
            <a:pPr marL="285750" indent="-285750">
              <a:buFontTx/>
              <a:buChar char="-"/>
            </a:pPr>
            <a:r>
              <a:rPr lang="cs-CZ" sz="2000" dirty="0" smtClean="0">
                <a:solidFill>
                  <a:srgbClr val="002060"/>
                </a:solidFill>
              </a:rPr>
              <a:t>Příprava Regionálního akčního plánu (RAP) Olomouckého kraje pro čerpání dotací z Integrovaného regionálního operačního programu (IROP) – absorpční kapacita bude projednána v RSK OK dne 17. 9. 2020</a:t>
            </a:r>
          </a:p>
          <a:p>
            <a:pPr marL="285750" indent="-285750">
              <a:buFontTx/>
              <a:buChar char="-"/>
            </a:pPr>
            <a:endParaRPr lang="cs-CZ" sz="2000" dirty="0"/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pPr marL="285750" indent="-285750">
              <a:buFontTx/>
              <a:buChar char="-"/>
            </a:pPr>
            <a:endParaRPr lang="cs-CZ" dirty="0"/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pPr marL="285750" indent="-285750">
              <a:buFontTx/>
              <a:buChar char="-"/>
            </a:pPr>
            <a:endParaRPr lang="cs-CZ" dirty="0"/>
          </a:p>
          <a:p>
            <a:pPr marL="285750" indent="-285750">
              <a:buFontTx/>
              <a:buChar char="-"/>
            </a:pPr>
            <a:endParaRPr lang="cs-CZ" dirty="0" smtClean="0"/>
          </a:p>
          <a:p>
            <a:pPr marL="285750" indent="-285750"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1999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altLang="cs-CZ" sz="3600" b="1" smtClean="0"/>
              <a:t>       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cs-CZ" dirty="0" smtClean="0"/>
          </a:p>
          <a:p>
            <a:pPr marL="0" indent="0" algn="ctr">
              <a:buFontTx/>
              <a:buNone/>
              <a:defRPr/>
            </a:pPr>
            <a:r>
              <a:rPr lang="cs-CZ" dirty="0" smtClean="0">
                <a:solidFill>
                  <a:srgbClr val="002060"/>
                </a:solidFill>
              </a:rPr>
              <a:t>Děkuji za pozornost.</a:t>
            </a:r>
          </a:p>
          <a:p>
            <a:pPr marL="0" indent="0" algn="ctr">
              <a:buFontTx/>
              <a:buNone/>
              <a:defRPr/>
            </a:pPr>
            <a:endParaRPr lang="cs-CZ" b="1" dirty="0" smtClean="0"/>
          </a:p>
          <a:p>
            <a:pPr marL="0" indent="0" algn="ctr">
              <a:buFontTx/>
              <a:buNone/>
              <a:defRPr/>
            </a:pPr>
            <a:r>
              <a:rPr lang="cs-CZ" b="1" dirty="0" smtClean="0">
                <a:solidFill>
                  <a:srgbClr val="002060"/>
                </a:solidFill>
              </a:rPr>
              <a:t>Bc. Pavel Šoltys, </a:t>
            </a:r>
            <a:r>
              <a:rPr lang="cs-CZ" b="1" dirty="0" err="1" smtClean="0">
                <a:solidFill>
                  <a:srgbClr val="002060"/>
                </a:solidFill>
              </a:rPr>
              <a:t>DiS</a:t>
            </a:r>
            <a:r>
              <a:rPr lang="cs-CZ" b="1" dirty="0" smtClean="0">
                <a:solidFill>
                  <a:srgbClr val="002060"/>
                </a:solidFill>
              </a:rPr>
              <a:t>.</a:t>
            </a:r>
          </a:p>
          <a:p>
            <a:pPr marL="0" indent="0" algn="ctr">
              <a:buFontTx/>
              <a:buNone/>
              <a:defRPr/>
            </a:pPr>
            <a:r>
              <a:rPr lang="cs-CZ" sz="2400" dirty="0">
                <a:solidFill>
                  <a:srgbClr val="002060"/>
                </a:solidFill>
              </a:rPr>
              <a:t>n</a:t>
            </a:r>
            <a:r>
              <a:rPr lang="cs-CZ" sz="2400" dirty="0" smtClean="0">
                <a:solidFill>
                  <a:srgbClr val="002060"/>
                </a:solidFill>
              </a:rPr>
              <a:t>áměstek hejtmana Olomouckého kraje</a:t>
            </a:r>
            <a:endParaRPr lang="cs-CZ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FC30DD-CC06-40D7-976C-33CC30FBF3D1}" type="slidenum">
              <a:rPr lang="cs-CZ" altLang="cs-CZ" sz="1400"/>
              <a:pPr>
                <a:spcBef>
                  <a:spcPct val="0"/>
                </a:spcBef>
                <a:buFontTx/>
                <a:buNone/>
              </a:pPr>
              <a:t>2</a:t>
            </a:fld>
            <a:endParaRPr lang="cs-CZ" altLang="cs-CZ" sz="1400"/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title"/>
          </p:nvPr>
        </p:nvSpPr>
        <p:spPr>
          <a:xfrm>
            <a:off x="2362200" y="2689"/>
            <a:ext cx="6629400" cy="1189038"/>
          </a:xfrm>
        </p:spPr>
        <p:txBody>
          <a:bodyPr/>
          <a:lstStyle/>
          <a:p>
            <a:pPr eaLnBrk="1" hangingPunct="1"/>
            <a:r>
              <a:rPr lang="cs-CZ" altLang="cs-CZ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Zásadní události v oblasti strategického rozvoje kraje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762000" y="1600200"/>
            <a:ext cx="7467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  <a:p>
            <a:r>
              <a:rPr lang="cs-CZ" dirty="0" smtClean="0">
                <a:solidFill>
                  <a:srgbClr val="002060"/>
                </a:solidFill>
              </a:rPr>
              <a:t>V oblasti energetiky</a:t>
            </a:r>
          </a:p>
          <a:p>
            <a:endParaRPr lang="cs-CZ" dirty="0" smtClean="0">
              <a:solidFill>
                <a:srgbClr val="002060"/>
              </a:solidFill>
            </a:endParaRPr>
          </a:p>
          <a:p>
            <a:r>
              <a:rPr lang="cs-CZ" dirty="0" smtClean="0">
                <a:solidFill>
                  <a:srgbClr val="002060"/>
                </a:solidFill>
              </a:rPr>
              <a:t>V oblasti kotlíkových dotací</a:t>
            </a:r>
            <a:endParaRPr lang="cs-CZ" dirty="0">
              <a:solidFill>
                <a:srgbClr val="002060"/>
              </a:solidFill>
            </a:endParaRPr>
          </a:p>
          <a:p>
            <a:endParaRPr lang="cs-CZ" dirty="0" smtClean="0">
              <a:solidFill>
                <a:srgbClr val="002060"/>
              </a:solidFill>
            </a:endParaRPr>
          </a:p>
          <a:p>
            <a:r>
              <a:rPr lang="cs-CZ" dirty="0" smtClean="0">
                <a:solidFill>
                  <a:srgbClr val="002060"/>
                </a:solidFill>
              </a:rPr>
              <a:t>V oblasti strategického a územního plánování</a:t>
            </a:r>
          </a:p>
          <a:p>
            <a:endParaRPr lang="cs-CZ" dirty="0">
              <a:solidFill>
                <a:srgbClr val="002060"/>
              </a:solidFill>
            </a:endParaRPr>
          </a:p>
          <a:p>
            <a:r>
              <a:rPr lang="cs-CZ" dirty="0" smtClean="0">
                <a:solidFill>
                  <a:srgbClr val="002060"/>
                </a:solidFill>
              </a:rPr>
              <a:t>V oblasti inovací a </a:t>
            </a:r>
            <a:r>
              <a:rPr lang="cs-CZ" dirty="0" err="1" smtClean="0">
                <a:solidFill>
                  <a:srgbClr val="002060"/>
                </a:solidFill>
              </a:rPr>
              <a:t>smart</a:t>
            </a:r>
            <a:r>
              <a:rPr lang="cs-CZ" dirty="0" smtClean="0">
                <a:solidFill>
                  <a:srgbClr val="002060"/>
                </a:solidFill>
              </a:rPr>
              <a:t> regionu</a:t>
            </a:r>
          </a:p>
          <a:p>
            <a:endParaRPr lang="cs-CZ" dirty="0">
              <a:solidFill>
                <a:srgbClr val="002060"/>
              </a:solidFill>
            </a:endParaRPr>
          </a:p>
          <a:p>
            <a:r>
              <a:rPr lang="cs-CZ" dirty="0" smtClean="0">
                <a:solidFill>
                  <a:srgbClr val="002060"/>
                </a:solidFill>
              </a:rPr>
              <a:t>V oblasti venkova</a:t>
            </a:r>
          </a:p>
          <a:p>
            <a:pPr marL="285750" indent="-285750">
              <a:buFontTx/>
              <a:buChar char="-"/>
            </a:pPr>
            <a:endParaRPr lang="cs-CZ" dirty="0" smtClean="0">
              <a:solidFill>
                <a:srgbClr val="002060"/>
              </a:solidFill>
            </a:endParaRP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FC30DD-CC06-40D7-976C-33CC30FBF3D1}" type="slidenum">
              <a:rPr lang="cs-CZ" altLang="cs-CZ" sz="1400"/>
              <a:pPr>
                <a:spcBef>
                  <a:spcPct val="0"/>
                </a:spcBef>
                <a:buFontTx/>
                <a:buNone/>
              </a:pPr>
              <a:t>3</a:t>
            </a:fld>
            <a:endParaRPr lang="cs-CZ" altLang="cs-CZ" sz="1400"/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title"/>
          </p:nvPr>
        </p:nvSpPr>
        <p:spPr>
          <a:xfrm>
            <a:off x="2362200" y="2689"/>
            <a:ext cx="6629400" cy="1189038"/>
          </a:xfrm>
        </p:spPr>
        <p:txBody>
          <a:bodyPr/>
          <a:lstStyle/>
          <a:p>
            <a:pPr eaLnBrk="1" hangingPunct="1"/>
            <a:r>
              <a:rPr lang="cs-CZ" altLang="cs-CZ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Oblast energetiky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762000" y="1600200"/>
            <a:ext cx="7467600" cy="4878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cs-CZ" b="1" dirty="0">
                <a:solidFill>
                  <a:srgbClr val="002060"/>
                </a:solidFill>
              </a:rPr>
              <a:t>ČSN EN ISO 50001 - Systémy managementu hospodaření s energií (</a:t>
            </a:r>
            <a:r>
              <a:rPr lang="cs-CZ" b="1" dirty="0" err="1">
                <a:solidFill>
                  <a:srgbClr val="002060"/>
                </a:solidFill>
              </a:rPr>
              <a:t>EnMS</a:t>
            </a:r>
            <a:r>
              <a:rPr lang="cs-CZ" b="1" dirty="0">
                <a:solidFill>
                  <a:srgbClr val="002060"/>
                </a:solidFill>
              </a:rPr>
              <a:t>) </a:t>
            </a:r>
          </a:p>
          <a:p>
            <a:pPr marL="285750" indent="-285750">
              <a:buFontTx/>
              <a:buChar char="-"/>
            </a:pPr>
            <a:r>
              <a:rPr lang="cs-CZ" dirty="0">
                <a:solidFill>
                  <a:srgbClr val="002060"/>
                </a:solidFill>
              </a:rPr>
              <a:t>Olomoucký kraj certifikován nezávislou agenturou v březnu 2020</a:t>
            </a:r>
          </a:p>
          <a:p>
            <a:pPr marL="285750" indent="-285750">
              <a:buFontTx/>
              <a:buChar char="-"/>
            </a:pPr>
            <a:r>
              <a:rPr lang="cs-CZ" dirty="0">
                <a:solidFill>
                  <a:srgbClr val="002060"/>
                </a:solidFill>
              </a:rPr>
              <a:t>Kraj tímto plní zákonnou povinnost § 9 zákona č. 406/2000 Sb., o hospodaření energií</a:t>
            </a:r>
          </a:p>
          <a:p>
            <a:pPr marL="285750" indent="-285750">
              <a:buFontTx/>
              <a:buChar char="-"/>
            </a:pPr>
            <a:r>
              <a:rPr lang="cs-CZ" dirty="0">
                <a:solidFill>
                  <a:srgbClr val="002060"/>
                </a:solidFill>
              </a:rPr>
              <a:t>Realizuje cíle vytyčené v Územní energetické koncepci OK</a:t>
            </a:r>
          </a:p>
          <a:p>
            <a:endParaRPr lang="cs-CZ" dirty="0">
              <a:solidFill>
                <a:srgbClr val="002060"/>
              </a:solidFill>
            </a:endParaRPr>
          </a:p>
          <a:p>
            <a:r>
              <a:rPr lang="cs-CZ" b="1" dirty="0">
                <a:solidFill>
                  <a:srgbClr val="002060"/>
                </a:solidFill>
              </a:rPr>
              <a:t>Informační systém </a:t>
            </a:r>
            <a:r>
              <a:rPr lang="cs-CZ" b="1" dirty="0" err="1">
                <a:solidFill>
                  <a:srgbClr val="002060"/>
                </a:solidFill>
              </a:rPr>
              <a:t>Energy</a:t>
            </a:r>
            <a:r>
              <a:rPr lang="cs-CZ" b="1" dirty="0">
                <a:solidFill>
                  <a:srgbClr val="002060"/>
                </a:solidFill>
              </a:rPr>
              <a:t> Broker </a:t>
            </a:r>
          </a:p>
          <a:p>
            <a:pPr marL="285750" indent="-285750">
              <a:buFontTx/>
              <a:buChar char="-"/>
            </a:pPr>
            <a:r>
              <a:rPr lang="cs-CZ" dirty="0">
                <a:solidFill>
                  <a:srgbClr val="002060"/>
                </a:solidFill>
              </a:rPr>
              <a:t>Funkční od pol. roku 2018</a:t>
            </a:r>
          </a:p>
          <a:p>
            <a:pPr marL="285750" indent="-285750">
              <a:buFontTx/>
              <a:buChar char="-"/>
            </a:pPr>
            <a:r>
              <a:rPr lang="cs-CZ" dirty="0">
                <a:solidFill>
                  <a:srgbClr val="002060"/>
                </a:solidFill>
              </a:rPr>
              <a:t>Přehledná evidence dat odběrných míst PO pro komodity elektrická energie, zemní plyn, teplo a voda, od roku 2020 je sledována také spotřeba pohonných hmot</a:t>
            </a:r>
          </a:p>
          <a:p>
            <a:pPr marL="285750" indent="-285750">
              <a:buFontTx/>
              <a:buChar char="-"/>
            </a:pPr>
            <a:endParaRPr lang="cs-CZ" dirty="0">
              <a:solidFill>
                <a:srgbClr val="002060"/>
              </a:solidFill>
            </a:endParaRPr>
          </a:p>
          <a:p>
            <a:r>
              <a:rPr lang="cs-CZ" b="1" dirty="0">
                <a:solidFill>
                  <a:srgbClr val="002060"/>
                </a:solidFill>
              </a:rPr>
              <a:t>Pilotní studie na hospodaření s vodou  v PO OK</a:t>
            </a:r>
          </a:p>
          <a:p>
            <a:pPr marL="285750" indent="-285750">
              <a:buFontTx/>
              <a:buChar char="-"/>
            </a:pPr>
            <a:r>
              <a:rPr lang="cs-CZ" dirty="0">
                <a:solidFill>
                  <a:srgbClr val="002060"/>
                </a:solidFill>
              </a:rPr>
              <a:t>Studie, ověření a zpracování 37 dílčích studií o hospodaření s dešťovými vodami v areálech PO (podklad pro zpracování projektových dokumentací v rámci OPŽP</a:t>
            </a:r>
            <a:r>
              <a:rPr lang="cs-CZ" dirty="0" smtClean="0">
                <a:solidFill>
                  <a:srgbClr val="002060"/>
                </a:solidFill>
              </a:rPr>
              <a:t>)</a:t>
            </a:r>
            <a:endParaRPr lang="cs-CZ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957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FC30DD-CC06-40D7-976C-33CC30FBF3D1}" type="slidenum">
              <a:rPr lang="cs-CZ" altLang="cs-CZ" sz="140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cs-CZ" altLang="cs-CZ" sz="1400"/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title"/>
          </p:nvPr>
        </p:nvSpPr>
        <p:spPr>
          <a:xfrm>
            <a:off x="2362200" y="94496"/>
            <a:ext cx="6629400" cy="1189038"/>
          </a:xfrm>
        </p:spPr>
        <p:txBody>
          <a:bodyPr/>
          <a:lstStyle/>
          <a:p>
            <a:pPr eaLnBrk="1" hangingPunct="1"/>
            <a:r>
              <a:rPr lang="cs-CZ" altLang="cs-CZ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Oblast kotlíkových dotací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762000" y="1600200"/>
            <a:ext cx="7467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 smtClean="0"/>
          </a:p>
          <a:p>
            <a:r>
              <a:rPr lang="cs-CZ" b="1" dirty="0">
                <a:solidFill>
                  <a:srgbClr val="002060"/>
                </a:solidFill>
              </a:rPr>
              <a:t>Dotační program Kotlíkové dotace v Olomouckém kraji III.</a:t>
            </a:r>
            <a:endParaRPr lang="cs-CZ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2060"/>
                </a:solidFill>
              </a:rPr>
              <a:t>K 31. 8. 2020 schváleno celkem 2 179 žádostí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2060"/>
                </a:solidFill>
              </a:rPr>
              <a:t>z toho 920 žádostí v částce </a:t>
            </a:r>
            <a:r>
              <a:rPr lang="cs-CZ" b="1" dirty="0">
                <a:solidFill>
                  <a:srgbClr val="002060"/>
                </a:solidFill>
              </a:rPr>
              <a:t>102 328 340,19 Kč </a:t>
            </a:r>
            <a:r>
              <a:rPr lang="cs-CZ" dirty="0">
                <a:solidFill>
                  <a:srgbClr val="002060"/>
                </a:solidFill>
              </a:rPr>
              <a:t>vyplaceno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cs-CZ" dirty="0">
              <a:solidFill>
                <a:srgbClr val="002060"/>
              </a:solidFill>
            </a:endParaRPr>
          </a:p>
          <a:p>
            <a:pPr marL="0" lvl="1"/>
            <a:r>
              <a:rPr lang="cs-CZ" b="1" dirty="0">
                <a:solidFill>
                  <a:srgbClr val="002060"/>
                </a:solidFill>
              </a:rPr>
              <a:t>Dotační program Kotlíkové dotace v Olomouckém kraji II.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2060"/>
                </a:solidFill>
              </a:rPr>
              <a:t>Celkově podpořeno 1 581 příjemců částkou </a:t>
            </a:r>
            <a:r>
              <a:rPr lang="cs-CZ" b="1" dirty="0">
                <a:solidFill>
                  <a:srgbClr val="002060"/>
                </a:solidFill>
              </a:rPr>
              <a:t>163 793 381,53 </a:t>
            </a:r>
            <a:r>
              <a:rPr lang="cs-CZ" dirty="0">
                <a:solidFill>
                  <a:srgbClr val="002060"/>
                </a:solidFill>
              </a:rPr>
              <a:t>Kč</a:t>
            </a:r>
          </a:p>
          <a:p>
            <a:pPr marL="0" lvl="1"/>
            <a:endParaRPr lang="cs-CZ" dirty="0">
              <a:solidFill>
                <a:srgbClr val="002060"/>
              </a:solidFill>
            </a:endParaRPr>
          </a:p>
          <a:p>
            <a:pPr marL="0" lvl="1"/>
            <a:r>
              <a:rPr lang="cs-CZ" b="1" dirty="0">
                <a:solidFill>
                  <a:srgbClr val="002060"/>
                </a:solidFill>
              </a:rPr>
              <a:t>Dotační program Kotlíkové dotace v Olomouckém kraji I.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2060"/>
                </a:solidFill>
              </a:rPr>
              <a:t>Celkově podpořeno 1 553 příjemců částkou </a:t>
            </a:r>
            <a:r>
              <a:rPr lang="cs-CZ" b="1" dirty="0">
                <a:solidFill>
                  <a:srgbClr val="002060"/>
                </a:solidFill>
              </a:rPr>
              <a:t>179 924 667,10 </a:t>
            </a:r>
            <a:r>
              <a:rPr lang="cs-CZ" dirty="0">
                <a:solidFill>
                  <a:srgbClr val="002060"/>
                </a:solidFill>
              </a:rPr>
              <a:t>Kč</a:t>
            </a:r>
          </a:p>
          <a:p>
            <a:endParaRPr lang="cs-CZ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32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FC30DD-CC06-40D7-976C-33CC30FBF3D1}" type="slidenum">
              <a:rPr lang="cs-CZ" altLang="cs-CZ" sz="140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cs-CZ" altLang="cs-CZ" sz="1400"/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title"/>
          </p:nvPr>
        </p:nvSpPr>
        <p:spPr>
          <a:xfrm>
            <a:off x="2362200" y="76200"/>
            <a:ext cx="6629400" cy="1189038"/>
          </a:xfrm>
        </p:spPr>
        <p:txBody>
          <a:bodyPr/>
          <a:lstStyle/>
          <a:p>
            <a:pPr eaLnBrk="1" hangingPunct="1"/>
            <a:r>
              <a:rPr lang="cs-CZ" altLang="cs-CZ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Oblast strategického a územního plánování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533400" y="1425706"/>
            <a:ext cx="8458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Strategie rozvoje územního obvodu Olomouckého kraje (SRUOK) 2021-2027</a:t>
            </a:r>
          </a:p>
          <a:p>
            <a:pPr marL="285750" indent="-285750">
              <a:buFontTx/>
              <a:buChar char="-"/>
            </a:pPr>
            <a:r>
              <a:rPr lang="cs-CZ" altLang="cs-CZ" dirty="0" smtClean="0">
                <a:solidFill>
                  <a:srgbClr val="002060"/>
                </a:solidFill>
              </a:rPr>
              <a:t>Cílem </a:t>
            </a:r>
            <a:r>
              <a:rPr lang="cs-CZ" altLang="cs-CZ" dirty="0">
                <a:solidFill>
                  <a:srgbClr val="002060"/>
                </a:solidFill>
              </a:rPr>
              <a:t>je koordinace rozvoje území Olomouckého kraje, účelem je příprava OK na čerpání EU fondů 21+ a soulad se Strategií regionálního rozvoje </a:t>
            </a:r>
            <a:r>
              <a:rPr lang="cs-CZ" altLang="cs-CZ" dirty="0" smtClean="0">
                <a:solidFill>
                  <a:srgbClr val="002060"/>
                </a:solidFill>
              </a:rPr>
              <a:t>ČR.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002060"/>
                </a:solidFill>
              </a:rPr>
              <a:t>Aktualizace SRUOK proběhla v letošním roce a je předložena na ZOK 21. 9. 2020</a:t>
            </a:r>
          </a:p>
          <a:p>
            <a:endParaRPr lang="cs-CZ" dirty="0" smtClean="0">
              <a:solidFill>
                <a:srgbClr val="002060"/>
              </a:solidFill>
            </a:endParaRPr>
          </a:p>
          <a:p>
            <a:endParaRPr lang="cs-CZ" dirty="0" smtClean="0">
              <a:solidFill>
                <a:srgbClr val="002060"/>
              </a:solidFill>
            </a:endParaRPr>
          </a:p>
          <a:p>
            <a:r>
              <a:rPr lang="cs-CZ" b="1" dirty="0">
                <a:solidFill>
                  <a:srgbClr val="002060"/>
                </a:solidFill>
              </a:rPr>
              <a:t>Ukončení pořizování Aktualizace č. 2a Zásad územního rozvoje Olomouckého kraje</a:t>
            </a:r>
          </a:p>
          <a:p>
            <a:pPr marL="0" indent="0">
              <a:buFontTx/>
              <a:buNone/>
            </a:pPr>
            <a:r>
              <a:rPr lang="cs-CZ" altLang="cs-CZ" b="1" dirty="0">
                <a:solidFill>
                  <a:srgbClr val="002060"/>
                </a:solidFill>
              </a:rPr>
              <a:t>Aktualizace č. 2a ZÚR OK byla vydaná </a:t>
            </a:r>
            <a:r>
              <a:rPr lang="cs-CZ" altLang="cs-CZ" dirty="0">
                <a:solidFill>
                  <a:srgbClr val="002060"/>
                </a:solidFill>
              </a:rPr>
              <a:t>ZOK dne </a:t>
            </a:r>
            <a:r>
              <a:rPr lang="cs-CZ" altLang="cs-CZ" b="1" dirty="0">
                <a:solidFill>
                  <a:srgbClr val="002060"/>
                </a:solidFill>
              </a:rPr>
              <a:t>23. 9. 2019 </a:t>
            </a:r>
            <a:r>
              <a:rPr lang="cs-CZ" altLang="cs-CZ" dirty="0">
                <a:solidFill>
                  <a:srgbClr val="002060"/>
                </a:solidFill>
              </a:rPr>
              <a:t>usnesením UZ/17/60/2019, účinnosti nabyla 15. 11. 2019</a:t>
            </a:r>
          </a:p>
          <a:p>
            <a:endParaRPr lang="cs-CZ" dirty="0" smtClean="0"/>
          </a:p>
          <a:p>
            <a:endParaRPr lang="cs-CZ" dirty="0" smtClean="0"/>
          </a:p>
          <a:p>
            <a:pPr marL="285750" indent="-285750"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713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FC30DD-CC06-40D7-976C-33CC30FBF3D1}" type="slidenum">
              <a:rPr lang="cs-CZ" altLang="cs-CZ" sz="1400"/>
              <a:pPr>
                <a:spcBef>
                  <a:spcPct val="0"/>
                </a:spcBef>
                <a:buFontTx/>
                <a:buNone/>
              </a:pPr>
              <a:t>6</a:t>
            </a:fld>
            <a:endParaRPr lang="cs-CZ" altLang="cs-CZ" sz="1400" dirty="0"/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title"/>
          </p:nvPr>
        </p:nvSpPr>
        <p:spPr>
          <a:xfrm>
            <a:off x="2362200" y="2689"/>
            <a:ext cx="6629400" cy="1189038"/>
          </a:xfrm>
        </p:spPr>
        <p:txBody>
          <a:bodyPr/>
          <a:lstStyle/>
          <a:p>
            <a:pPr eaLnBrk="1" hangingPunct="1"/>
            <a:r>
              <a:rPr lang="cs-CZ" altLang="cs-CZ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Oblast strategického a územního plánování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600200"/>
            <a:ext cx="8458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002060"/>
                </a:solidFill>
              </a:rPr>
              <a:t>Nyní je pořizována Aktualizace č. 4 Zásad územního rozvoje Olomouckého kraje</a:t>
            </a:r>
          </a:p>
          <a:p>
            <a:r>
              <a:rPr lang="cs-CZ" altLang="cs-CZ" dirty="0" smtClean="0">
                <a:solidFill>
                  <a:srgbClr val="002060"/>
                </a:solidFill>
              </a:rPr>
              <a:t>na </a:t>
            </a:r>
            <a:r>
              <a:rPr lang="cs-CZ" altLang="cs-CZ" dirty="0">
                <a:solidFill>
                  <a:srgbClr val="002060"/>
                </a:solidFill>
              </a:rPr>
              <a:t>návrh oprávněného investora Správy železniční dopravní cesty, s. o. </a:t>
            </a:r>
          </a:p>
          <a:p>
            <a:r>
              <a:rPr lang="cs-CZ" altLang="cs-CZ" dirty="0" smtClean="0">
                <a:solidFill>
                  <a:srgbClr val="002060"/>
                </a:solidFill>
              </a:rPr>
              <a:t>pro vymezení návrhového koridoru (namísto </a:t>
            </a:r>
            <a:r>
              <a:rPr lang="cs-CZ" altLang="cs-CZ" dirty="0">
                <a:solidFill>
                  <a:srgbClr val="002060"/>
                </a:solidFill>
              </a:rPr>
              <a:t>koridoru územní </a:t>
            </a:r>
            <a:r>
              <a:rPr lang="cs-CZ" altLang="cs-CZ" dirty="0" smtClean="0">
                <a:solidFill>
                  <a:srgbClr val="002060"/>
                </a:solidFill>
              </a:rPr>
              <a:t>rezervy) v </a:t>
            </a:r>
            <a:r>
              <a:rPr lang="cs-CZ" altLang="cs-CZ" dirty="0">
                <a:solidFill>
                  <a:srgbClr val="002060"/>
                </a:solidFill>
              </a:rPr>
              <a:t>úseku od Prosenic po hranici Olomouckého a Moravskoslezského kraje a stavbu v tomto koridoru zařadit mezi veřejně prospěšné stavby, neboť úsek VRT Ostrava – Přerov je zařazen jako pilotní úsek VRT se zahájením realizace již v roce 2025</a:t>
            </a:r>
            <a:r>
              <a:rPr lang="cs-CZ" altLang="cs-CZ" dirty="0" smtClean="0">
                <a:solidFill>
                  <a:srgbClr val="002060"/>
                </a:solidFill>
              </a:rPr>
              <a:t>.</a:t>
            </a:r>
          </a:p>
          <a:p>
            <a:endParaRPr lang="cs-CZ" altLang="cs-CZ" dirty="0">
              <a:solidFill>
                <a:srgbClr val="002060"/>
              </a:solidFill>
            </a:endParaRPr>
          </a:p>
          <a:p>
            <a:r>
              <a:rPr lang="cs-CZ" b="1" dirty="0" smtClean="0">
                <a:solidFill>
                  <a:srgbClr val="002060"/>
                </a:solidFill>
              </a:rPr>
              <a:t>Koncepce </a:t>
            </a:r>
            <a:r>
              <a:rPr lang="cs-CZ" b="1" dirty="0">
                <a:solidFill>
                  <a:srgbClr val="002060"/>
                </a:solidFill>
              </a:rPr>
              <a:t>rozvoje cyklistické dopravy v Olomouckém </a:t>
            </a:r>
            <a:r>
              <a:rPr lang="cs-CZ" b="1" dirty="0" smtClean="0">
                <a:solidFill>
                  <a:srgbClr val="002060"/>
                </a:solidFill>
              </a:rPr>
              <a:t>kraji 2017-2025</a:t>
            </a:r>
            <a:endParaRPr lang="cs-CZ" b="1" dirty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002060"/>
                </a:solidFill>
              </a:rPr>
              <a:t>Účelem koncepce </a:t>
            </a:r>
            <a:r>
              <a:rPr lang="cs-CZ" dirty="0">
                <a:solidFill>
                  <a:srgbClr val="002060"/>
                </a:solidFill>
              </a:rPr>
              <a:t>je efektivně podporovat rozvoj cyklistické dopravy a rekreační </a:t>
            </a:r>
            <a:r>
              <a:rPr lang="cs-CZ" dirty="0" smtClean="0">
                <a:solidFill>
                  <a:srgbClr val="002060"/>
                </a:solidFill>
              </a:rPr>
              <a:t>cyklistiky v kraji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002060"/>
                </a:solidFill>
              </a:rPr>
              <a:t>Schválena vč. tříletého akčního plánu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002060"/>
                </a:solidFill>
              </a:rPr>
              <a:t>Role </a:t>
            </a:r>
            <a:r>
              <a:rPr lang="cs-CZ" dirty="0" err="1" smtClean="0">
                <a:solidFill>
                  <a:srgbClr val="002060"/>
                </a:solidFill>
              </a:rPr>
              <a:t>cyklokoordinátora</a:t>
            </a:r>
            <a:r>
              <a:rPr lang="cs-CZ" dirty="0" smtClean="0">
                <a:solidFill>
                  <a:srgbClr val="002060"/>
                </a:solidFill>
              </a:rPr>
              <a:t> (3 externí experti)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002060"/>
                </a:solidFill>
              </a:rPr>
              <a:t>OK členem Asociace pro cyklisty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002060"/>
                </a:solidFill>
              </a:rPr>
              <a:t>V</a:t>
            </a:r>
            <a:r>
              <a:rPr lang="cs-CZ" dirty="0">
                <a:solidFill>
                  <a:srgbClr val="002060"/>
                </a:solidFill>
              </a:rPr>
              <a:t> r</a:t>
            </a:r>
            <a:r>
              <a:rPr lang="cs-CZ" dirty="0" smtClean="0">
                <a:solidFill>
                  <a:srgbClr val="002060"/>
                </a:solidFill>
              </a:rPr>
              <a:t>oce 2020 byla </a:t>
            </a:r>
            <a:r>
              <a:rPr lang="cs-CZ" dirty="0">
                <a:solidFill>
                  <a:srgbClr val="002060"/>
                </a:solidFill>
              </a:rPr>
              <a:t>provedena aktualizace </a:t>
            </a:r>
            <a:r>
              <a:rPr lang="cs-CZ" dirty="0" smtClean="0">
                <a:solidFill>
                  <a:srgbClr val="002060"/>
                </a:solidFill>
              </a:rPr>
              <a:t>projektů ve spolupráci </a:t>
            </a:r>
            <a:r>
              <a:rPr lang="cs-CZ" dirty="0">
                <a:solidFill>
                  <a:srgbClr val="002060"/>
                </a:solidFill>
              </a:rPr>
              <a:t>s </a:t>
            </a:r>
            <a:r>
              <a:rPr lang="cs-CZ" dirty="0" smtClean="0">
                <a:solidFill>
                  <a:srgbClr val="002060"/>
                </a:solidFill>
              </a:rPr>
              <a:t>obcemi a byl připraven akční </a:t>
            </a:r>
            <a:r>
              <a:rPr lang="cs-CZ" dirty="0">
                <a:solidFill>
                  <a:srgbClr val="002060"/>
                </a:solidFill>
              </a:rPr>
              <a:t>plán </a:t>
            </a:r>
            <a:r>
              <a:rPr lang="cs-CZ" dirty="0" smtClean="0">
                <a:solidFill>
                  <a:srgbClr val="002060"/>
                </a:solidFill>
              </a:rPr>
              <a:t>pro </a:t>
            </a:r>
            <a:r>
              <a:rPr lang="cs-CZ" dirty="0">
                <a:solidFill>
                  <a:srgbClr val="002060"/>
                </a:solidFill>
              </a:rPr>
              <a:t>rozvoj </a:t>
            </a:r>
            <a:r>
              <a:rPr lang="cs-CZ" dirty="0" err="1">
                <a:solidFill>
                  <a:srgbClr val="002060"/>
                </a:solidFill>
              </a:rPr>
              <a:t>cyklodopravy</a:t>
            </a:r>
            <a:r>
              <a:rPr lang="cs-CZ" dirty="0">
                <a:solidFill>
                  <a:srgbClr val="002060"/>
                </a:solidFill>
              </a:rPr>
              <a:t> na roky 2021-2023. </a:t>
            </a:r>
          </a:p>
          <a:p>
            <a:pPr marL="285750" indent="-285750"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59880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FC30DD-CC06-40D7-976C-33CC30FBF3D1}" type="slidenum">
              <a:rPr lang="cs-CZ" altLang="cs-CZ" sz="140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cs-CZ" altLang="cs-CZ" sz="1400"/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title"/>
          </p:nvPr>
        </p:nvSpPr>
        <p:spPr>
          <a:xfrm>
            <a:off x="2438400" y="24205"/>
            <a:ext cx="6629400" cy="1189038"/>
          </a:xfrm>
        </p:spPr>
        <p:txBody>
          <a:bodyPr/>
          <a:lstStyle/>
          <a:p>
            <a:pPr eaLnBrk="1" hangingPunct="1"/>
            <a:r>
              <a:rPr lang="cs-CZ" altLang="cs-CZ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Inovace a Smart region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449014"/>
            <a:ext cx="83820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Oblast inovací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002060"/>
                </a:solidFill>
              </a:rPr>
              <a:t>Restart inovačního centra Olomouckého kraje – změna OK4Inovace na Inovační centrum Olomouckého kraje – ICOK, www.inovaceok.cz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002060"/>
                </a:solidFill>
              </a:rPr>
              <a:t>Členové: Olomoucký kraj a Univerzita Palackého v Olomouci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002060"/>
                </a:solidFill>
              </a:rPr>
              <a:t>Krajská příloha národní RIS3 strategie pro OK (červen 2020 schválená aktualizace v zastupitelstvu OK)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002060"/>
                </a:solidFill>
              </a:rPr>
              <a:t>Realizace projektu Smart Akcelerátor Olomouckého kraje II (Olomoucký kraj v partnerství s ICOK)</a:t>
            </a:r>
          </a:p>
          <a:p>
            <a:pPr marL="285750" indent="-285750">
              <a:buFontTx/>
              <a:buChar char="-"/>
            </a:pPr>
            <a:endParaRPr lang="cs-CZ" dirty="0" smtClean="0">
              <a:solidFill>
                <a:srgbClr val="002060"/>
              </a:solidFill>
            </a:endParaRPr>
          </a:p>
          <a:p>
            <a:r>
              <a:rPr lang="cs-CZ" b="1" dirty="0" smtClean="0">
                <a:solidFill>
                  <a:srgbClr val="002060"/>
                </a:solidFill>
              </a:rPr>
              <a:t>Smart region</a:t>
            </a:r>
            <a:endParaRPr lang="cs-CZ" b="1" dirty="0">
              <a:solidFill>
                <a:srgbClr val="002060"/>
              </a:solidFill>
            </a:endParaRP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002060"/>
                </a:solidFill>
              </a:rPr>
              <a:t>Zavedení </a:t>
            </a:r>
            <a:r>
              <a:rPr lang="cs-CZ" dirty="0">
                <a:solidFill>
                  <a:srgbClr val="002060"/>
                </a:solidFill>
              </a:rPr>
              <a:t>konceptu Smart regionu Olomoucký kraj včetně vytvoření implementační </a:t>
            </a:r>
            <a:r>
              <a:rPr lang="cs-CZ" dirty="0" smtClean="0">
                <a:solidFill>
                  <a:srgbClr val="002060"/>
                </a:solidFill>
              </a:rPr>
              <a:t>struktury a </a:t>
            </a:r>
            <a:r>
              <a:rPr lang="cs-CZ" dirty="0">
                <a:solidFill>
                  <a:srgbClr val="002060"/>
                </a:solidFill>
              </a:rPr>
              <a:t>ustavení </a:t>
            </a:r>
            <a:r>
              <a:rPr lang="cs-CZ" dirty="0" smtClean="0">
                <a:solidFill>
                  <a:srgbClr val="002060"/>
                </a:solidFill>
              </a:rPr>
              <a:t>Řídícího výboru </a:t>
            </a:r>
            <a:r>
              <a:rPr lang="cs-CZ" dirty="0">
                <a:solidFill>
                  <a:srgbClr val="002060"/>
                </a:solidFill>
              </a:rPr>
              <a:t>konceptu Smart region Olomoucký kraj – </a:t>
            </a:r>
            <a:r>
              <a:rPr lang="cs-CZ" dirty="0" smtClean="0">
                <a:solidFill>
                  <a:srgbClr val="002060"/>
                </a:solidFill>
              </a:rPr>
              <a:t>březen 2019  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002060"/>
                </a:solidFill>
              </a:rPr>
              <a:t>Témata </a:t>
            </a:r>
            <a:r>
              <a:rPr lang="cs-CZ" dirty="0" err="1" smtClean="0">
                <a:solidFill>
                  <a:srgbClr val="002060"/>
                </a:solidFill>
              </a:rPr>
              <a:t>eGovernment</a:t>
            </a:r>
            <a:r>
              <a:rPr lang="cs-CZ" dirty="0" smtClean="0">
                <a:solidFill>
                  <a:srgbClr val="002060"/>
                </a:solidFill>
              </a:rPr>
              <a:t>, Energetika, Doprava, Životní prostředí, Koordinace a spolupráce (pro ně ustaveny pracovní skupiny)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002060"/>
                </a:solidFill>
              </a:rPr>
              <a:t>Nový dotační titul Olomouckého kraje pro rok 2021 – Smart Region Olomoucký kraj (příprava a realizace pilotních projektů měst a obcí OK)</a:t>
            </a:r>
            <a:endParaRPr lang="cs-CZ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60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FC30DD-CC06-40D7-976C-33CC30FBF3D1}" type="slidenum">
              <a:rPr lang="cs-CZ" altLang="cs-CZ" sz="1400"/>
              <a:pPr>
                <a:spcBef>
                  <a:spcPct val="0"/>
                </a:spcBef>
                <a:buFontTx/>
                <a:buNone/>
              </a:pPr>
              <a:t>8</a:t>
            </a:fld>
            <a:endParaRPr lang="cs-CZ" altLang="cs-CZ" sz="1400"/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title"/>
          </p:nvPr>
        </p:nvSpPr>
        <p:spPr>
          <a:xfrm>
            <a:off x="2514600" y="228600"/>
            <a:ext cx="6629400" cy="1189038"/>
          </a:xfrm>
        </p:spPr>
        <p:txBody>
          <a:bodyPr/>
          <a:lstStyle/>
          <a:p>
            <a:pPr eaLnBrk="1" hangingPunct="1"/>
            <a:r>
              <a:rPr lang="cs-CZ" altLang="cs-CZ" sz="2400" b="1" dirty="0" smtClean="0">
                <a:solidFill>
                  <a:srgbClr val="002060"/>
                </a:solidFill>
              </a:rPr>
              <a:t>Inovace a Smart region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69274"/>
            <a:ext cx="8382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>
                <a:solidFill>
                  <a:srgbClr val="002060"/>
                </a:solidFill>
              </a:rPr>
              <a:t>Podpora v oblasti inovací pro obce v Olomouckém kraji </a:t>
            </a:r>
            <a:endParaRPr lang="cs-CZ" dirty="0">
              <a:solidFill>
                <a:srgbClr val="002060"/>
              </a:solidFill>
            </a:endParaRPr>
          </a:p>
          <a:p>
            <a:pPr lvl="0" algn="just"/>
            <a:r>
              <a:rPr lang="cs-CZ" dirty="0">
                <a:solidFill>
                  <a:srgbClr val="002060"/>
                </a:solidFill>
              </a:rPr>
              <a:t>Inovační centrum Olomouckého kraje (ICOK) nabízí pomoc primárně podnikatelům. ICOK je však otevřeno i samosprávám v uplatňování inovací ve všech směrech rozvoje. </a:t>
            </a:r>
          </a:p>
          <a:p>
            <a:pPr lvl="0"/>
            <a:r>
              <a:rPr lang="cs-CZ" dirty="0">
                <a:solidFill>
                  <a:srgbClr val="002060"/>
                </a:solidFill>
              </a:rPr>
              <a:t>Možné oblasti podpory: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2060"/>
                </a:solidFill>
              </a:rPr>
              <a:t>ekologie a životní prostředí, </a:t>
            </a:r>
            <a:r>
              <a:rPr lang="cs-CZ" dirty="0" err="1">
                <a:solidFill>
                  <a:srgbClr val="002060"/>
                </a:solidFill>
              </a:rPr>
              <a:t>ekoinovace</a:t>
            </a:r>
            <a:endParaRPr lang="cs-CZ" dirty="0">
              <a:solidFill>
                <a:srgbClr val="00206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2060"/>
                </a:solidFill>
              </a:rPr>
              <a:t>adaptace obcí na změny klimatu, adaptační strategie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2060"/>
                </a:solidFill>
              </a:rPr>
              <a:t>inovativní přístupy k řešení sucha, zadržování a hospodaření s vodou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2060"/>
                </a:solidFill>
              </a:rPr>
              <a:t>moderní a udržitelná energetika, energetický management, </a:t>
            </a:r>
            <a:r>
              <a:rPr lang="cs-CZ" dirty="0" err="1">
                <a:solidFill>
                  <a:srgbClr val="002060"/>
                </a:solidFill>
              </a:rPr>
              <a:t>elektromobilita</a:t>
            </a:r>
            <a:endParaRPr lang="cs-CZ" dirty="0">
              <a:solidFill>
                <a:srgbClr val="002060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2060"/>
                </a:solidFill>
              </a:rPr>
              <a:t>dotační poradentství, strategické plánování, podpora získávání investic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2060"/>
                </a:solidFill>
              </a:rPr>
              <a:t>vzdělávání, informace, přenos </a:t>
            </a:r>
            <a:r>
              <a:rPr lang="cs-CZ" dirty="0" err="1">
                <a:solidFill>
                  <a:srgbClr val="002060"/>
                </a:solidFill>
              </a:rPr>
              <a:t>know</a:t>
            </a:r>
            <a:r>
              <a:rPr lang="cs-CZ" dirty="0">
                <a:solidFill>
                  <a:srgbClr val="002060"/>
                </a:solidFill>
              </a:rPr>
              <a:t> </a:t>
            </a:r>
            <a:r>
              <a:rPr lang="cs-CZ" dirty="0" err="1">
                <a:solidFill>
                  <a:srgbClr val="002060"/>
                </a:solidFill>
              </a:rPr>
              <a:t>how</a:t>
            </a:r>
            <a:r>
              <a:rPr lang="cs-CZ" dirty="0">
                <a:solidFill>
                  <a:srgbClr val="002060"/>
                </a:solidFill>
              </a:rPr>
              <a:t>, partnerství, spolupráce s akademickou sférou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2060"/>
                </a:solidFill>
              </a:rPr>
              <a:t>a další aktivity v souladu s inovační strategií České republiky „Country </a:t>
            </a:r>
            <a:r>
              <a:rPr lang="cs-CZ" dirty="0" err="1">
                <a:solidFill>
                  <a:srgbClr val="002060"/>
                </a:solidFill>
              </a:rPr>
              <a:t>for</a:t>
            </a:r>
            <a:r>
              <a:rPr lang="cs-CZ" dirty="0">
                <a:solidFill>
                  <a:srgbClr val="002060"/>
                </a:solidFill>
              </a:rPr>
              <a:t> </a:t>
            </a:r>
            <a:r>
              <a:rPr lang="cs-CZ" dirty="0" err="1">
                <a:solidFill>
                  <a:srgbClr val="002060"/>
                </a:solidFill>
              </a:rPr>
              <a:t>the</a:t>
            </a:r>
            <a:r>
              <a:rPr lang="cs-CZ" dirty="0">
                <a:solidFill>
                  <a:srgbClr val="002060"/>
                </a:solidFill>
              </a:rPr>
              <a:t> </a:t>
            </a:r>
            <a:r>
              <a:rPr lang="cs-CZ" dirty="0" err="1">
                <a:solidFill>
                  <a:srgbClr val="002060"/>
                </a:solidFill>
              </a:rPr>
              <a:t>Future</a:t>
            </a:r>
            <a:r>
              <a:rPr lang="cs-CZ" dirty="0">
                <a:solidFill>
                  <a:srgbClr val="002060"/>
                </a:solidFill>
              </a:rPr>
              <a:t>“</a:t>
            </a:r>
          </a:p>
          <a:p>
            <a:pPr lvl="0"/>
            <a:r>
              <a:rPr lang="cs-CZ" dirty="0">
                <a:solidFill>
                  <a:srgbClr val="002060"/>
                </a:solidFill>
              </a:rPr>
              <a:t>Kontakt: </a:t>
            </a:r>
            <a:r>
              <a:rPr lang="cs-CZ" u="sng" dirty="0">
                <a:hlinkClick r:id="rId3"/>
              </a:rPr>
              <a:t>www.inovaceok.cz</a:t>
            </a:r>
            <a:r>
              <a:rPr lang="cs-CZ" dirty="0"/>
              <a:t> </a:t>
            </a:r>
          </a:p>
          <a:p>
            <a:r>
              <a:rPr lang="cs-CZ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7871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Zástupný symbol pro číslo snímku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FC30DD-CC06-40D7-976C-33CC30FBF3D1}" type="slidenum">
              <a:rPr lang="cs-CZ" altLang="cs-CZ" sz="140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cs-CZ" altLang="cs-CZ" sz="1400"/>
          </a:p>
        </p:txBody>
      </p:sp>
      <p:sp>
        <p:nvSpPr>
          <p:cNvPr id="3075" name="Rectangle 10"/>
          <p:cNvSpPr>
            <a:spLocks noGrp="1" noChangeArrowheads="1"/>
          </p:cNvSpPr>
          <p:nvPr>
            <p:ph type="title"/>
          </p:nvPr>
        </p:nvSpPr>
        <p:spPr>
          <a:xfrm>
            <a:off x="2286896" y="36684"/>
            <a:ext cx="6629400" cy="1189038"/>
          </a:xfrm>
        </p:spPr>
        <p:txBody>
          <a:bodyPr/>
          <a:lstStyle/>
          <a:p>
            <a:pPr eaLnBrk="1" hangingPunct="1"/>
            <a:r>
              <a:rPr lang="cs-CZ" altLang="cs-CZ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POV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81000" y="1417638"/>
            <a:ext cx="85344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2060"/>
                </a:solidFill>
              </a:rPr>
              <a:t>Program obnovy venkova (POV)</a:t>
            </a:r>
            <a:endParaRPr lang="cs-CZ" b="1" dirty="0">
              <a:solidFill>
                <a:srgbClr val="002060"/>
              </a:solidFill>
            </a:endParaRPr>
          </a:p>
          <a:p>
            <a:r>
              <a:rPr lang="cs-CZ" dirty="0" smtClean="0">
                <a:solidFill>
                  <a:srgbClr val="002060"/>
                </a:solidFill>
              </a:rPr>
              <a:t>Zavedení nových dotačních titulů POV ve volebním období krajské samosprávy: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002060"/>
                </a:solidFill>
              </a:rPr>
              <a:t>Podpora přípravy projektové dokumentace od roku 2018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002060"/>
                </a:solidFill>
              </a:rPr>
              <a:t>Podpora venkovských prodejen od roku 2019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002060"/>
                </a:solidFill>
              </a:rPr>
              <a:t>Rekonstrukce a oprava kulturních domů </a:t>
            </a:r>
            <a:r>
              <a:rPr lang="cs-CZ" dirty="0">
                <a:solidFill>
                  <a:srgbClr val="002060"/>
                </a:solidFill>
              </a:rPr>
              <a:t>od roku </a:t>
            </a:r>
            <a:r>
              <a:rPr lang="cs-CZ" dirty="0" smtClean="0">
                <a:solidFill>
                  <a:srgbClr val="002060"/>
                </a:solidFill>
              </a:rPr>
              <a:t>2019</a:t>
            </a:r>
          </a:p>
          <a:p>
            <a:pPr marL="285750" indent="-285750">
              <a:buFontTx/>
              <a:buChar char="-"/>
            </a:pPr>
            <a:r>
              <a:rPr lang="cs-CZ" dirty="0" smtClean="0">
                <a:solidFill>
                  <a:srgbClr val="002060"/>
                </a:solidFill>
              </a:rPr>
              <a:t>Podpora pořízení komunální techniky a mechanizace </a:t>
            </a:r>
            <a:r>
              <a:rPr lang="cs-CZ" dirty="0">
                <a:solidFill>
                  <a:srgbClr val="002060"/>
                </a:solidFill>
              </a:rPr>
              <a:t>od roku </a:t>
            </a:r>
            <a:r>
              <a:rPr lang="cs-CZ" dirty="0" smtClean="0">
                <a:solidFill>
                  <a:srgbClr val="002060"/>
                </a:solidFill>
              </a:rPr>
              <a:t>2021 - návrh</a:t>
            </a:r>
          </a:p>
          <a:p>
            <a:endParaRPr lang="cs-CZ" dirty="0">
              <a:solidFill>
                <a:srgbClr val="002060"/>
              </a:solidFill>
            </a:endParaRPr>
          </a:p>
          <a:p>
            <a:r>
              <a:rPr lang="cs-CZ" b="1" dirty="0" smtClean="0">
                <a:solidFill>
                  <a:srgbClr val="002060"/>
                </a:solidFill>
              </a:rPr>
              <a:t>Program obnovy venkova 2021 - návrh</a:t>
            </a:r>
          </a:p>
          <a:p>
            <a:r>
              <a:rPr lang="cs-CZ" dirty="0" smtClean="0">
                <a:solidFill>
                  <a:srgbClr val="002060"/>
                </a:solidFill>
              </a:rPr>
              <a:t>DT </a:t>
            </a:r>
            <a:r>
              <a:rPr lang="cs-CZ" dirty="0">
                <a:solidFill>
                  <a:srgbClr val="002060"/>
                </a:solidFill>
              </a:rPr>
              <a:t>1 – </a:t>
            </a:r>
            <a:r>
              <a:rPr lang="pl-PL" dirty="0">
                <a:solidFill>
                  <a:srgbClr val="002060"/>
                </a:solidFill>
              </a:rPr>
              <a:t>Podpora budování a obnovy infrastruktury </a:t>
            </a:r>
            <a:r>
              <a:rPr lang="pl-PL" dirty="0" smtClean="0">
                <a:solidFill>
                  <a:srgbClr val="002060"/>
                </a:solidFill>
              </a:rPr>
              <a:t>obce</a:t>
            </a:r>
          </a:p>
          <a:p>
            <a:r>
              <a:rPr lang="cs-CZ" dirty="0" smtClean="0">
                <a:solidFill>
                  <a:srgbClr val="002060"/>
                </a:solidFill>
              </a:rPr>
              <a:t>DT </a:t>
            </a:r>
            <a:r>
              <a:rPr lang="cs-CZ" dirty="0">
                <a:solidFill>
                  <a:srgbClr val="002060"/>
                </a:solidFill>
              </a:rPr>
              <a:t>2 – Podpora zpracování územně plánovací dokumentace</a:t>
            </a:r>
          </a:p>
          <a:p>
            <a:r>
              <a:rPr lang="cs-CZ" dirty="0">
                <a:solidFill>
                  <a:srgbClr val="002060"/>
                </a:solidFill>
              </a:rPr>
              <a:t>DT 3 – </a:t>
            </a:r>
            <a:r>
              <a:rPr lang="pl-PL" dirty="0">
                <a:solidFill>
                  <a:srgbClr val="002060"/>
                </a:solidFill>
              </a:rPr>
              <a:t>Podpora přípravy projektové dokumentace</a:t>
            </a:r>
            <a:endParaRPr lang="cs-CZ" dirty="0">
              <a:solidFill>
                <a:srgbClr val="002060"/>
              </a:solidFill>
            </a:endParaRPr>
          </a:p>
          <a:p>
            <a:r>
              <a:rPr lang="cs-CZ" dirty="0">
                <a:solidFill>
                  <a:srgbClr val="002060"/>
                </a:solidFill>
              </a:rPr>
              <a:t>DT 4 – Rekonstrukce a oprava kulturních </a:t>
            </a:r>
            <a:r>
              <a:rPr lang="cs-CZ" dirty="0" smtClean="0">
                <a:solidFill>
                  <a:srgbClr val="002060"/>
                </a:solidFill>
              </a:rPr>
              <a:t>domů</a:t>
            </a:r>
          </a:p>
          <a:p>
            <a:r>
              <a:rPr lang="cs-CZ" dirty="0" smtClean="0">
                <a:solidFill>
                  <a:srgbClr val="002060"/>
                </a:solidFill>
              </a:rPr>
              <a:t>DT </a:t>
            </a:r>
            <a:r>
              <a:rPr lang="cs-CZ" dirty="0">
                <a:solidFill>
                  <a:srgbClr val="002060"/>
                </a:solidFill>
              </a:rPr>
              <a:t>5 – Podpora venkovských prodejen</a:t>
            </a:r>
          </a:p>
          <a:p>
            <a:r>
              <a:rPr lang="cs-CZ" dirty="0">
                <a:solidFill>
                  <a:srgbClr val="002060"/>
                </a:solidFill>
              </a:rPr>
              <a:t>DT 6 – Podpora pořízení komunální techniky a mechanizace</a:t>
            </a:r>
            <a:endParaRPr lang="cs-CZ" dirty="0" smtClean="0">
              <a:solidFill>
                <a:srgbClr val="002060"/>
              </a:solidFill>
            </a:endParaRPr>
          </a:p>
          <a:p>
            <a:endParaRPr lang="cs-CZ" sz="1000" b="1" dirty="0" smtClean="0">
              <a:solidFill>
                <a:srgbClr val="002060"/>
              </a:solidFill>
            </a:endParaRPr>
          </a:p>
          <a:p>
            <a:r>
              <a:rPr lang="cs-CZ" b="1" dirty="0" smtClean="0">
                <a:solidFill>
                  <a:srgbClr val="002060"/>
                </a:solidFill>
              </a:rPr>
              <a:t>Termíny seminářů:</a:t>
            </a:r>
            <a:endParaRPr lang="cs-CZ" b="1" dirty="0">
              <a:solidFill>
                <a:srgbClr val="002060"/>
              </a:solidFill>
            </a:endParaRPr>
          </a:p>
          <a:p>
            <a:r>
              <a:rPr lang="cs-CZ" dirty="0">
                <a:solidFill>
                  <a:srgbClr val="002060"/>
                </a:solidFill>
              </a:rPr>
              <a:t>Olomouc, Jeseník, Šumperk 5. 1. </a:t>
            </a:r>
            <a:r>
              <a:rPr lang="cs-CZ" dirty="0" smtClean="0">
                <a:solidFill>
                  <a:srgbClr val="002060"/>
                </a:solidFill>
              </a:rPr>
              <a:t>2021</a:t>
            </a:r>
          </a:p>
          <a:p>
            <a:r>
              <a:rPr lang="cs-CZ" dirty="0" smtClean="0">
                <a:solidFill>
                  <a:srgbClr val="002060"/>
                </a:solidFill>
              </a:rPr>
              <a:t>Prostějov </a:t>
            </a:r>
            <a:r>
              <a:rPr lang="cs-CZ" dirty="0">
                <a:solidFill>
                  <a:srgbClr val="002060"/>
                </a:solidFill>
              </a:rPr>
              <a:t>6. 1. 2021</a:t>
            </a:r>
            <a:br>
              <a:rPr lang="cs-CZ" dirty="0">
                <a:solidFill>
                  <a:srgbClr val="002060"/>
                </a:solidFill>
              </a:rPr>
            </a:br>
            <a:r>
              <a:rPr lang="cs-CZ" dirty="0" smtClean="0">
                <a:solidFill>
                  <a:srgbClr val="002060"/>
                </a:solidFill>
              </a:rPr>
              <a:t>Přerov </a:t>
            </a:r>
            <a:r>
              <a:rPr lang="cs-CZ" dirty="0">
                <a:solidFill>
                  <a:srgbClr val="002060"/>
                </a:solidFill>
              </a:rPr>
              <a:t>15. 1. 2021</a:t>
            </a:r>
            <a:br>
              <a:rPr lang="cs-CZ" dirty="0">
                <a:solidFill>
                  <a:srgbClr val="002060"/>
                </a:solidFill>
              </a:rPr>
            </a:br>
            <a:r>
              <a:rPr lang="cs-CZ" dirty="0" smtClean="0">
                <a:solidFill>
                  <a:srgbClr val="002060"/>
                </a:solidFill>
              </a:rPr>
              <a:t>náhradní </a:t>
            </a:r>
            <a:r>
              <a:rPr lang="cs-CZ" dirty="0">
                <a:solidFill>
                  <a:srgbClr val="002060"/>
                </a:solidFill>
              </a:rPr>
              <a:t>termín 18. 1. </a:t>
            </a:r>
            <a:r>
              <a:rPr lang="cs-CZ" dirty="0" smtClean="0">
                <a:solidFill>
                  <a:srgbClr val="002060"/>
                </a:solidFill>
              </a:rPr>
              <a:t>2021</a:t>
            </a:r>
            <a:endParaRPr lang="cs-CZ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4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</TotalTime>
  <Words>1030</Words>
  <Application>Microsoft Office PowerPoint</Application>
  <PresentationFormat>Předvádění na obrazovce (4:3)</PresentationFormat>
  <Paragraphs>141</Paragraphs>
  <Slides>12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5" baseType="lpstr">
      <vt:lpstr>Arial</vt:lpstr>
      <vt:lpstr>Calibri</vt:lpstr>
      <vt:lpstr>Výchozí návrh</vt:lpstr>
      <vt:lpstr>Strategický rozvoj kraje</vt:lpstr>
      <vt:lpstr>Zásadní události v oblasti strategického rozvoje kraje</vt:lpstr>
      <vt:lpstr>Oblast energetiky</vt:lpstr>
      <vt:lpstr>Oblast kotlíkových dotací</vt:lpstr>
      <vt:lpstr>Oblast strategického a územního plánování</vt:lpstr>
      <vt:lpstr>Oblast strategického a územního plánování</vt:lpstr>
      <vt:lpstr>Inovace a Smart region</vt:lpstr>
      <vt:lpstr>Inovace a Smart region</vt:lpstr>
      <vt:lpstr>POV</vt:lpstr>
      <vt:lpstr>Alokace POV v jednotlivých letech</vt:lpstr>
      <vt:lpstr>Příprava OK na programové období EU 2021-2027 na krajské úrovni</vt:lpstr>
      <vt:lpstr>     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Niče Luděk</cp:lastModifiedBy>
  <cp:revision>77</cp:revision>
  <dcterms:created xsi:type="dcterms:W3CDTF">2008-01-15T11:19:01Z</dcterms:created>
  <dcterms:modified xsi:type="dcterms:W3CDTF">2020-09-04T14:17:11Z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>Šablona prezentace s logem - Č</vt:lpwstr>
  </property>
  <property fmtid="{D5CDD505-2E9C-101B-9397-08002B2CF9AE}" pid="3" name="Status">
    <vt:lpwstr/>
  </property>
</Properties>
</file>