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8"/>
  </p:notesMasterIdLst>
  <p:sldIdLst>
    <p:sldId id="260" r:id="rId5"/>
    <p:sldId id="278" r:id="rId6"/>
    <p:sldId id="283" r:id="rId7"/>
    <p:sldId id="291" r:id="rId8"/>
    <p:sldId id="292" r:id="rId9"/>
    <p:sldId id="293" r:id="rId10"/>
    <p:sldId id="284" r:id="rId11"/>
    <p:sldId id="289" r:id="rId12"/>
    <p:sldId id="290" r:id="rId13"/>
    <p:sldId id="285" r:id="rId14"/>
    <p:sldId id="287" r:id="rId15"/>
    <p:sldId id="286" r:id="rId16"/>
    <p:sldId id="288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76"/>
    <a:srgbClr val="FF7D28"/>
    <a:srgbClr val="AFC32D"/>
    <a:srgbClr val="005F8C"/>
    <a:srgbClr val="AA0546"/>
    <a:srgbClr val="9CBC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606" autoAdjust="0"/>
    <p:restoredTop sz="94660"/>
  </p:normalViewPr>
  <p:slideViewPr>
    <p:cSldViewPr snapToGrid="0">
      <p:cViewPr varScale="1">
        <p:scale>
          <a:sx n="57" d="100"/>
          <a:sy n="57" d="100"/>
        </p:scale>
        <p:origin x="840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E92A5-ECDC-4BF6-8FAC-B6C65DD2D5E0}" type="datetimeFigureOut">
              <a:rPr lang="cs-CZ" smtClean="0"/>
              <a:t>18.09.2023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2F7DB-1B3F-4585-8ABF-8B9D978B967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8656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EDADCD9-4CC7-4358-808D-5ADDCFF09F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44246" y="974884"/>
            <a:ext cx="9188246" cy="1856807"/>
          </a:xfrm>
          <a:noFill/>
          <a:ln>
            <a:noFill/>
          </a:ln>
        </p:spPr>
        <p:txBody>
          <a:bodyPr lIns="648000" anchor="ctr" anchorCtr="0">
            <a:normAutofit/>
          </a:bodyPr>
          <a:lstStyle>
            <a:lvl1pPr marL="0" indent="0" algn="l">
              <a:defRPr sz="3300">
                <a:solidFill>
                  <a:srgbClr val="008276"/>
                </a:solidFill>
              </a:defRPr>
            </a:lvl1pPr>
          </a:lstStyle>
          <a:p>
            <a:r>
              <a:rPr lang="cs-CZ" dirty="0"/>
              <a:t>SLAĎOVÁNÍ PRACOVNÍHO,</a:t>
            </a:r>
            <a:br>
              <a:rPr lang="cs-CZ" dirty="0"/>
            </a:br>
            <a:r>
              <a:rPr lang="cs-CZ" dirty="0"/>
              <a:t>OSOBNÍHO A RODINNÉHO ŽIVOTA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5B32B835-7194-48BC-950F-A2A23A61C69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-44245" y="5202238"/>
            <a:ext cx="6315997" cy="1655762"/>
          </a:xfrm>
          <a:solidFill>
            <a:srgbClr val="008276"/>
          </a:solidFill>
          <a:ln>
            <a:solidFill>
              <a:srgbClr val="008276"/>
            </a:solidFill>
          </a:ln>
        </p:spPr>
        <p:txBody>
          <a:bodyPr lIns="720000" anchor="ctr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400" b="1" i="0" cap="all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 dirty="0"/>
              <a:t>typ zprávy</a:t>
            </a:r>
          </a:p>
          <a:p>
            <a:r>
              <a:rPr lang="cs-CZ" dirty="0"/>
              <a:t>z čeho</a:t>
            </a:r>
          </a:p>
        </p:txBody>
      </p:sp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DBA5C3D0-A166-48A6-AE13-A7DB25D831D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59845" y="486697"/>
            <a:ext cx="2141823" cy="502777"/>
          </a:xfrm>
        </p:spPr>
        <p:txBody>
          <a:bodyPr anchor="ctr" anchorCtr="0">
            <a:noAutofit/>
          </a:bodyPr>
          <a:lstStyle>
            <a:lvl1pPr marL="0" indent="0" algn="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jméno příjmení</a:t>
            </a:r>
          </a:p>
        </p:txBody>
      </p:sp>
      <p:pic>
        <p:nvPicPr>
          <p:cNvPr id="17" name="Obrázek 16">
            <a:extLst>
              <a:ext uri="{FF2B5EF4-FFF2-40B4-BE49-F238E27FC236}">
                <a16:creationId xmlns:a16="http://schemas.microsoft.com/office/drawing/2014/main" id="{42F32869-EB23-4FB0-8023-EFDC01D2FB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88298"/>
            <a:ext cx="9144000" cy="170688"/>
          </a:xfrm>
          <a:prstGeom prst="rect">
            <a:avLst/>
          </a:prstGeom>
        </p:spPr>
      </p:pic>
      <p:sp>
        <p:nvSpPr>
          <p:cNvPr id="19" name="Zástupný symbol obrázku 18">
            <a:extLst>
              <a:ext uri="{FF2B5EF4-FFF2-40B4-BE49-F238E27FC236}">
                <a16:creationId xmlns:a16="http://schemas.microsoft.com/office/drawing/2014/main" id="{4663E019-A5B4-4EE3-8096-7C363D1D5D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44246" y="2906971"/>
            <a:ext cx="4536000" cy="2232000"/>
          </a:xfrm>
        </p:spPr>
        <p:txBody>
          <a:bodyPr/>
          <a:lstStyle/>
          <a:p>
            <a:r>
              <a:rPr lang="cs-CZ"/>
              <a:t>Kliknutím na ikonu přidáte obrázek.</a:t>
            </a:r>
          </a:p>
        </p:txBody>
      </p:sp>
      <p:sp>
        <p:nvSpPr>
          <p:cNvPr id="20" name="Zástupný symbol obrázku 18">
            <a:extLst>
              <a:ext uri="{FF2B5EF4-FFF2-40B4-BE49-F238E27FC236}">
                <a16:creationId xmlns:a16="http://schemas.microsoft.com/office/drawing/2014/main" id="{0F48F9AC-F5BF-43EE-A2C7-DCB85B97D3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97764" y="2910237"/>
            <a:ext cx="4583768" cy="2232000"/>
          </a:xfrm>
        </p:spPr>
        <p:txBody>
          <a:bodyPr/>
          <a:lstStyle/>
          <a:p>
            <a:r>
              <a:rPr lang="cs-CZ"/>
              <a:t>Kliknutím na ikonu přidáte obrázek.</a:t>
            </a:r>
          </a:p>
        </p:txBody>
      </p:sp>
      <p:sp>
        <p:nvSpPr>
          <p:cNvPr id="22" name="Zástupný symbol pro text 21">
            <a:extLst>
              <a:ext uri="{FF2B5EF4-FFF2-40B4-BE49-F238E27FC236}">
                <a16:creationId xmlns:a16="http://schemas.microsoft.com/office/drawing/2014/main" id="{5E08AF9F-5C2D-405E-9A0F-732E205093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07894" y="5200190"/>
            <a:ext cx="3173638" cy="1655762"/>
          </a:xfrm>
          <a:solidFill>
            <a:srgbClr val="008276"/>
          </a:solidFill>
          <a:ln>
            <a:solidFill>
              <a:srgbClr val="008276"/>
            </a:solidFill>
          </a:ln>
        </p:spPr>
        <p:txBody>
          <a:bodyPr tIns="360000" rIns="720000" anchor="ctr" anchorCtr="0">
            <a:normAutofit/>
          </a:bodyPr>
          <a:lstStyle>
            <a:lvl1pPr marL="0" indent="0" algn="r">
              <a:buNone/>
              <a:defRPr sz="2400" b="1" cap="all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cs-CZ" dirty="0"/>
              <a:t>rok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79BD23CA-37E6-47BE-A3BD-E76D7EB89C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59" y="208796"/>
            <a:ext cx="2880000" cy="73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903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ředělová strana modr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DB7BFEE9-F05E-4DF8-9177-4E764E1480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Nadpis 1">
            <a:extLst>
              <a:ext uri="{FF2B5EF4-FFF2-40B4-BE49-F238E27FC236}">
                <a16:creationId xmlns:a16="http://schemas.microsoft.com/office/drawing/2014/main" id="{0FBD9941-1351-4307-864A-F5EA5E0FD7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191302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nadpis předělové strany</a:t>
            </a:r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CB904088-836B-4F96-832E-C43FDB462D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6618" y="4596063"/>
            <a:ext cx="8527382" cy="1648325"/>
          </a:xfrm>
          <a:solidFill>
            <a:srgbClr val="008276">
              <a:alpha val="80000"/>
            </a:srgbClr>
          </a:solidFill>
          <a:ln>
            <a:solidFill>
              <a:srgbClr val="008276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text předělové strany</a:t>
            </a:r>
          </a:p>
        </p:txBody>
      </p:sp>
    </p:spTree>
    <p:extLst>
      <p:ext uri="{BB962C8B-B14F-4D97-AF65-F5344CB8AC3E}">
        <p14:creationId xmlns:p14="http://schemas.microsoft.com/office/powerpoint/2010/main" val="46878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jednořadkový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>
            <a:extLst>
              <a:ext uri="{FF2B5EF4-FFF2-40B4-BE49-F238E27FC236}">
                <a16:creationId xmlns:a16="http://schemas.microsoft.com/office/drawing/2014/main" id="{6D773097-E1D1-4068-BFDF-28B0431E804D}"/>
              </a:ext>
            </a:extLst>
          </p:cNvPr>
          <p:cNvSpPr/>
          <p:nvPr userDrawn="1"/>
        </p:nvSpPr>
        <p:spPr>
          <a:xfrm>
            <a:off x="0" y="0"/>
            <a:ext cx="9180000" cy="1385155"/>
          </a:xfrm>
          <a:prstGeom prst="rect">
            <a:avLst/>
          </a:prstGeom>
          <a:solidFill>
            <a:srgbClr val="008276"/>
          </a:solidFill>
          <a:ln>
            <a:solidFill>
              <a:srgbClr val="0082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sp>
        <p:nvSpPr>
          <p:cNvPr id="15" name="Nadpis 1">
            <a:extLst>
              <a:ext uri="{FF2B5EF4-FFF2-40B4-BE49-F238E27FC236}">
                <a16:creationId xmlns:a16="http://schemas.microsoft.com/office/drawing/2014/main" id="{0FBD9941-1351-4307-864A-F5EA5E0FD7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1385155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jednořádkový nadpis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EB65C06-7458-4B09-87AF-9E8F9E339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78676"/>
            <a:ext cx="7945391" cy="443970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A4CE084-D11D-42CE-A2D3-310DA1C55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78418" y="6479183"/>
            <a:ext cx="2095623" cy="365125"/>
          </a:xfrm>
        </p:spPr>
        <p:txBody>
          <a:bodyPr/>
          <a:lstStyle>
            <a:lvl1pPr>
              <a:defRPr>
                <a:solidFill>
                  <a:srgbClr val="008276"/>
                </a:solidFill>
              </a:defRPr>
            </a:lvl1pPr>
          </a:lstStyle>
          <a:p>
            <a:fld id="{D83BD07D-5885-48DF-B570-0C7EF7FA7CBC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6" name="Obrázek 15">
            <a:extLst>
              <a:ext uri="{FF2B5EF4-FFF2-40B4-BE49-F238E27FC236}">
                <a16:creationId xmlns:a16="http://schemas.microsoft.com/office/drawing/2014/main" id="{E99A084F-AC47-4B73-B5F9-CCA9E4D875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8025"/>
            <a:ext cx="9144000" cy="128015"/>
          </a:xfrm>
          <a:prstGeom prst="rect">
            <a:avLst/>
          </a:prstGeom>
        </p:spPr>
      </p:pic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CB904088-836B-4F96-832E-C43FDB462D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8650" y="6478589"/>
            <a:ext cx="5716191" cy="3651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cs-CZ" dirty="0"/>
              <a:t>místo pro poznámku</a:t>
            </a:r>
          </a:p>
        </p:txBody>
      </p:sp>
      <p:pic>
        <p:nvPicPr>
          <p:cNvPr id="17" name="Obrázek 16">
            <a:extLst>
              <a:ext uri="{FF2B5EF4-FFF2-40B4-BE49-F238E27FC236}">
                <a16:creationId xmlns:a16="http://schemas.microsoft.com/office/drawing/2014/main" id="{C8A78607-7E5D-4949-B270-A553FDC2611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875" y="485421"/>
            <a:ext cx="2160000" cy="54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874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dvouřádkov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>
            <a:extLst>
              <a:ext uri="{FF2B5EF4-FFF2-40B4-BE49-F238E27FC236}">
                <a16:creationId xmlns:a16="http://schemas.microsoft.com/office/drawing/2014/main" id="{6D773097-E1D1-4068-BFDF-28B0431E804D}"/>
              </a:ext>
            </a:extLst>
          </p:cNvPr>
          <p:cNvSpPr/>
          <p:nvPr userDrawn="1"/>
        </p:nvSpPr>
        <p:spPr>
          <a:xfrm>
            <a:off x="0" y="0"/>
            <a:ext cx="9180000" cy="1385155"/>
          </a:xfrm>
          <a:prstGeom prst="rect">
            <a:avLst/>
          </a:prstGeom>
          <a:solidFill>
            <a:srgbClr val="008276"/>
          </a:solidFill>
          <a:ln>
            <a:solidFill>
              <a:srgbClr val="0082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sp>
        <p:nvSpPr>
          <p:cNvPr id="15" name="Nadpis 1">
            <a:extLst>
              <a:ext uri="{FF2B5EF4-FFF2-40B4-BE49-F238E27FC236}">
                <a16:creationId xmlns:a16="http://schemas.microsoft.com/office/drawing/2014/main" id="{0FBD9941-1351-4307-864A-F5EA5E0FD7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1385155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první řádek  nadpisu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A4CE084-D11D-42CE-A2D3-310DA1C55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78418" y="6479183"/>
            <a:ext cx="2095623" cy="365125"/>
          </a:xfrm>
        </p:spPr>
        <p:txBody>
          <a:bodyPr/>
          <a:lstStyle>
            <a:lvl1pPr>
              <a:defRPr>
                <a:solidFill>
                  <a:srgbClr val="008276"/>
                </a:solidFill>
              </a:defRPr>
            </a:lvl1pPr>
          </a:lstStyle>
          <a:p>
            <a:fld id="{D83BD07D-5885-48DF-B570-0C7EF7FA7CB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CB904088-836B-4F96-832E-C43FDB462D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8650" y="6478589"/>
            <a:ext cx="5716191" cy="3651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cs-CZ" dirty="0"/>
              <a:t>místo pro poznámku</a:t>
            </a:r>
          </a:p>
        </p:txBody>
      </p:sp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61BD0127-6D03-4DD7-BD1B-E839F028DB5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69957" y="871622"/>
            <a:ext cx="5476001" cy="405266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druhý řádek textu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7A915072-897B-4804-B9BD-4FD362EC66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8025"/>
            <a:ext cx="9144000" cy="128015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BB45C629-7A24-45BB-B3BA-D965F55DDB2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875" y="485421"/>
            <a:ext cx="2160000" cy="540001"/>
          </a:xfrm>
          <a:prstGeom prst="rect">
            <a:avLst/>
          </a:prstGeom>
        </p:spPr>
      </p:pic>
      <p:sp>
        <p:nvSpPr>
          <p:cNvPr id="13" name="Zástupný symbol pro obsah 2">
            <a:extLst>
              <a:ext uri="{FF2B5EF4-FFF2-40B4-BE49-F238E27FC236}">
                <a16:creationId xmlns:a16="http://schemas.microsoft.com/office/drawing/2014/main" id="{A017C051-1828-4A92-9E1C-7FDBD7B04F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78676"/>
            <a:ext cx="7945391" cy="443970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4052601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jednořadkový a cit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délník 13">
            <a:extLst>
              <a:ext uri="{FF2B5EF4-FFF2-40B4-BE49-F238E27FC236}">
                <a16:creationId xmlns:a16="http://schemas.microsoft.com/office/drawing/2014/main" id="{0E3082C6-27F3-4E0F-A78D-958E911D15E1}"/>
              </a:ext>
            </a:extLst>
          </p:cNvPr>
          <p:cNvSpPr/>
          <p:nvPr userDrawn="1"/>
        </p:nvSpPr>
        <p:spPr>
          <a:xfrm>
            <a:off x="6407623" y="1678634"/>
            <a:ext cx="2160000" cy="2160000"/>
          </a:xfrm>
          <a:prstGeom prst="rect">
            <a:avLst/>
          </a:prstGeom>
          <a:solidFill>
            <a:srgbClr val="008276"/>
          </a:solidFill>
          <a:ln>
            <a:solidFill>
              <a:srgbClr val="0082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6D773097-E1D1-4068-BFDF-28B0431E804D}"/>
              </a:ext>
            </a:extLst>
          </p:cNvPr>
          <p:cNvSpPr/>
          <p:nvPr userDrawn="1"/>
        </p:nvSpPr>
        <p:spPr>
          <a:xfrm>
            <a:off x="0" y="0"/>
            <a:ext cx="9180000" cy="1385155"/>
          </a:xfrm>
          <a:prstGeom prst="rect">
            <a:avLst/>
          </a:prstGeom>
          <a:solidFill>
            <a:srgbClr val="008276"/>
          </a:solidFill>
          <a:ln>
            <a:solidFill>
              <a:srgbClr val="0082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CD481A2F-9ED0-49D2-8CCC-7E3C3115561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07623" y="1701770"/>
            <a:ext cx="2160000" cy="2160000"/>
          </a:xfrm>
          <a:noFill/>
          <a:ln>
            <a:noFill/>
          </a:ln>
        </p:spPr>
        <p:txBody>
          <a:bodyPr anchor="ctr" anchorCtr="0">
            <a:normAutofit/>
          </a:bodyPr>
          <a:lstStyle>
            <a:lvl1pPr marL="266700" indent="0">
              <a:buNone/>
              <a:defRPr sz="21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citace nebo drobný text</a:t>
            </a:r>
          </a:p>
        </p:txBody>
      </p:sp>
      <p:sp>
        <p:nvSpPr>
          <p:cNvPr id="15" name="Nadpis 1">
            <a:extLst>
              <a:ext uri="{FF2B5EF4-FFF2-40B4-BE49-F238E27FC236}">
                <a16:creationId xmlns:a16="http://schemas.microsoft.com/office/drawing/2014/main" id="{0FBD9941-1351-4307-864A-F5EA5E0FD7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1385155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jednořádkový nadpis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EB65C06-7458-4B09-87AF-9E8F9E339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78676"/>
            <a:ext cx="5615201" cy="218309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A4CE084-D11D-42CE-A2D3-310DA1C55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78418" y="6479183"/>
            <a:ext cx="2095623" cy="365125"/>
          </a:xfrm>
        </p:spPr>
        <p:txBody>
          <a:bodyPr/>
          <a:lstStyle>
            <a:lvl1pPr>
              <a:defRPr>
                <a:solidFill>
                  <a:srgbClr val="008276"/>
                </a:solidFill>
              </a:defRPr>
            </a:lvl1pPr>
          </a:lstStyle>
          <a:p>
            <a:fld id="{D83BD07D-5885-48DF-B570-0C7EF7FA7CB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text 6">
            <a:extLst>
              <a:ext uri="{FF2B5EF4-FFF2-40B4-BE49-F238E27FC236}">
                <a16:creationId xmlns:a16="http://schemas.microsoft.com/office/drawing/2014/main" id="{A35A8BBC-20BC-4A89-8DEB-027CA02E140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49" y="4001974"/>
            <a:ext cx="7945393" cy="2294604"/>
          </a:xfrm>
        </p:spPr>
        <p:txBody>
          <a:bodyPr/>
          <a:lstStyle>
            <a:lvl2pPr marL="342900" indent="0">
              <a:buNone/>
              <a:defRPr/>
            </a:lvl2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CB904088-836B-4F96-832E-C43FDB462D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8650" y="6478589"/>
            <a:ext cx="5716191" cy="3651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cs-CZ" dirty="0"/>
              <a:t>místo pro poznámku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A6362E37-B6F4-406F-8C9D-377ECF469B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96" y="1757281"/>
            <a:ext cx="324000" cy="317390"/>
          </a:xfrm>
          <a:prstGeom prst="rect">
            <a:avLst/>
          </a:prstGeom>
        </p:spPr>
      </p:pic>
      <p:pic>
        <p:nvPicPr>
          <p:cNvPr id="20" name="Obrázek 19">
            <a:extLst>
              <a:ext uri="{FF2B5EF4-FFF2-40B4-BE49-F238E27FC236}">
                <a16:creationId xmlns:a16="http://schemas.microsoft.com/office/drawing/2014/main" id="{4762E413-8D66-41C2-9D7A-31C92C7524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24214" y="3451884"/>
            <a:ext cx="324000" cy="317390"/>
          </a:xfrm>
          <a:prstGeom prst="rect">
            <a:avLst/>
          </a:prstGeom>
        </p:spPr>
      </p:pic>
      <p:pic>
        <p:nvPicPr>
          <p:cNvPr id="18" name="Obrázek 17">
            <a:extLst>
              <a:ext uri="{FF2B5EF4-FFF2-40B4-BE49-F238E27FC236}">
                <a16:creationId xmlns:a16="http://schemas.microsoft.com/office/drawing/2014/main" id="{EF73BD70-9296-47EC-8865-48DC50BD33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8025"/>
            <a:ext cx="9144000" cy="128015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DA679B2A-8239-4640-86B2-33DF7F06A5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875" y="485421"/>
            <a:ext cx="2160000" cy="54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55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dvouřadkový a cit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délník 13">
            <a:extLst>
              <a:ext uri="{FF2B5EF4-FFF2-40B4-BE49-F238E27FC236}">
                <a16:creationId xmlns:a16="http://schemas.microsoft.com/office/drawing/2014/main" id="{0E3082C6-27F3-4E0F-A78D-958E911D15E1}"/>
              </a:ext>
            </a:extLst>
          </p:cNvPr>
          <p:cNvSpPr/>
          <p:nvPr userDrawn="1"/>
        </p:nvSpPr>
        <p:spPr>
          <a:xfrm>
            <a:off x="6407623" y="1678634"/>
            <a:ext cx="2160000" cy="2160000"/>
          </a:xfrm>
          <a:prstGeom prst="rect">
            <a:avLst/>
          </a:prstGeom>
          <a:solidFill>
            <a:srgbClr val="008276"/>
          </a:solidFill>
          <a:ln>
            <a:solidFill>
              <a:srgbClr val="0082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6D773097-E1D1-4068-BFDF-28B0431E804D}"/>
              </a:ext>
            </a:extLst>
          </p:cNvPr>
          <p:cNvSpPr/>
          <p:nvPr userDrawn="1"/>
        </p:nvSpPr>
        <p:spPr>
          <a:xfrm>
            <a:off x="0" y="0"/>
            <a:ext cx="9180000" cy="1385155"/>
          </a:xfrm>
          <a:prstGeom prst="rect">
            <a:avLst/>
          </a:prstGeom>
          <a:solidFill>
            <a:srgbClr val="008276"/>
          </a:solidFill>
          <a:ln>
            <a:solidFill>
              <a:srgbClr val="0082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CD481A2F-9ED0-49D2-8CCC-7E3C3115561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07623" y="1701770"/>
            <a:ext cx="2160000" cy="2160000"/>
          </a:xfrm>
          <a:noFill/>
          <a:ln>
            <a:noFill/>
          </a:ln>
        </p:spPr>
        <p:txBody>
          <a:bodyPr anchor="ctr" anchorCtr="0">
            <a:normAutofit/>
          </a:bodyPr>
          <a:lstStyle>
            <a:lvl1pPr marL="266700" indent="0">
              <a:buNone/>
              <a:defRPr sz="21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citace nebo drobný text</a:t>
            </a:r>
          </a:p>
        </p:txBody>
      </p:sp>
      <p:sp>
        <p:nvSpPr>
          <p:cNvPr id="15" name="Nadpis 1">
            <a:extLst>
              <a:ext uri="{FF2B5EF4-FFF2-40B4-BE49-F238E27FC236}">
                <a16:creationId xmlns:a16="http://schemas.microsoft.com/office/drawing/2014/main" id="{0FBD9941-1351-4307-864A-F5EA5E0FD7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1385155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první řádek nadpisu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EB65C06-7458-4B09-87AF-9E8F9E339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78676"/>
            <a:ext cx="5615201" cy="218309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A4CE084-D11D-42CE-A2D3-310DA1C55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78418" y="6479183"/>
            <a:ext cx="2095623" cy="365125"/>
          </a:xfrm>
        </p:spPr>
        <p:txBody>
          <a:bodyPr/>
          <a:lstStyle>
            <a:lvl1pPr>
              <a:defRPr>
                <a:solidFill>
                  <a:srgbClr val="008276"/>
                </a:solidFill>
              </a:defRPr>
            </a:lvl1pPr>
          </a:lstStyle>
          <a:p>
            <a:fld id="{D83BD07D-5885-48DF-B570-0C7EF7FA7CB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text 6">
            <a:extLst>
              <a:ext uri="{FF2B5EF4-FFF2-40B4-BE49-F238E27FC236}">
                <a16:creationId xmlns:a16="http://schemas.microsoft.com/office/drawing/2014/main" id="{A35A8BBC-20BC-4A89-8DEB-027CA02E140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49" y="4001974"/>
            <a:ext cx="7945393" cy="2294604"/>
          </a:xfrm>
        </p:spPr>
        <p:txBody>
          <a:bodyPr/>
          <a:lstStyle>
            <a:lvl2pPr marL="342900" indent="0">
              <a:buNone/>
              <a:defRPr/>
            </a:lvl2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CB904088-836B-4F96-832E-C43FDB462D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8650" y="6478589"/>
            <a:ext cx="5716191" cy="3651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cs-CZ" dirty="0"/>
              <a:t>místo pro poznámku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A6362E37-B6F4-406F-8C9D-377ECF469B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96" y="1757281"/>
            <a:ext cx="324000" cy="317390"/>
          </a:xfrm>
          <a:prstGeom prst="rect">
            <a:avLst/>
          </a:prstGeom>
        </p:spPr>
      </p:pic>
      <p:pic>
        <p:nvPicPr>
          <p:cNvPr id="20" name="Obrázek 19">
            <a:extLst>
              <a:ext uri="{FF2B5EF4-FFF2-40B4-BE49-F238E27FC236}">
                <a16:creationId xmlns:a16="http://schemas.microsoft.com/office/drawing/2014/main" id="{4762E413-8D66-41C2-9D7A-31C92C7524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24214" y="3451884"/>
            <a:ext cx="324000" cy="317390"/>
          </a:xfrm>
          <a:prstGeom prst="rect">
            <a:avLst/>
          </a:prstGeom>
        </p:spPr>
      </p:pic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61BD0127-6D03-4DD7-BD1B-E839F028DB5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69957" y="871622"/>
            <a:ext cx="5476001" cy="405266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druhý řádek textu</a:t>
            </a:r>
          </a:p>
        </p:txBody>
      </p:sp>
      <p:pic>
        <p:nvPicPr>
          <p:cNvPr id="18" name="Obrázek 17">
            <a:extLst>
              <a:ext uri="{FF2B5EF4-FFF2-40B4-BE49-F238E27FC236}">
                <a16:creationId xmlns:a16="http://schemas.microsoft.com/office/drawing/2014/main" id="{60710F27-5468-472A-903B-2917B09C8B2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8025"/>
            <a:ext cx="9144000" cy="128015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CF80FE6C-EA42-4F15-9CDE-A35EB5850C0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875" y="485421"/>
            <a:ext cx="2160000" cy="54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571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dvouřadkový , text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>
            <a:extLst>
              <a:ext uri="{FF2B5EF4-FFF2-40B4-BE49-F238E27FC236}">
                <a16:creationId xmlns:a16="http://schemas.microsoft.com/office/drawing/2014/main" id="{6D773097-E1D1-4068-BFDF-28B0431E804D}"/>
              </a:ext>
            </a:extLst>
          </p:cNvPr>
          <p:cNvSpPr/>
          <p:nvPr userDrawn="1"/>
        </p:nvSpPr>
        <p:spPr>
          <a:xfrm>
            <a:off x="0" y="0"/>
            <a:ext cx="9180000" cy="1385155"/>
          </a:xfrm>
          <a:prstGeom prst="rect">
            <a:avLst/>
          </a:prstGeom>
          <a:solidFill>
            <a:srgbClr val="008276"/>
          </a:solidFill>
          <a:ln>
            <a:solidFill>
              <a:srgbClr val="0082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sp>
        <p:nvSpPr>
          <p:cNvPr id="15" name="Nadpis 1">
            <a:extLst>
              <a:ext uri="{FF2B5EF4-FFF2-40B4-BE49-F238E27FC236}">
                <a16:creationId xmlns:a16="http://schemas.microsoft.com/office/drawing/2014/main" id="{0FBD9941-1351-4307-864A-F5EA5E0FD7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1385155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první řádek nadpisu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EB65C06-7458-4B09-87AF-9E8F9E339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678675"/>
            <a:ext cx="3565314" cy="46179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A4CE084-D11D-42CE-A2D3-310DA1C55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78418" y="6479183"/>
            <a:ext cx="2095623" cy="365125"/>
          </a:xfrm>
        </p:spPr>
        <p:txBody>
          <a:bodyPr/>
          <a:lstStyle>
            <a:lvl1pPr>
              <a:defRPr>
                <a:solidFill>
                  <a:srgbClr val="008276"/>
                </a:solidFill>
              </a:defRPr>
            </a:lvl1pPr>
          </a:lstStyle>
          <a:p>
            <a:fld id="{D83BD07D-5885-48DF-B570-0C7EF7FA7CB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text 6">
            <a:extLst>
              <a:ext uri="{FF2B5EF4-FFF2-40B4-BE49-F238E27FC236}">
                <a16:creationId xmlns:a16="http://schemas.microsoft.com/office/drawing/2014/main" id="{A35A8BBC-20BC-4A89-8DEB-027CA02E14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53636" y="5845248"/>
            <a:ext cx="4220406" cy="45132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342900" indent="0">
              <a:buNone/>
              <a:defRPr/>
            </a:lvl2pPr>
          </a:lstStyle>
          <a:p>
            <a:pPr lvl="0"/>
            <a:r>
              <a:rPr lang="cs-CZ" dirty="0"/>
              <a:t>Popis obrázku</a:t>
            </a:r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CB904088-836B-4F96-832E-C43FDB462D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8650" y="6478589"/>
            <a:ext cx="5716191" cy="3651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cs-CZ" dirty="0"/>
              <a:t>místo pro poznámku</a:t>
            </a:r>
          </a:p>
        </p:txBody>
      </p:sp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61BD0127-6D03-4DD7-BD1B-E839F028DB5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69957" y="871622"/>
            <a:ext cx="5476001" cy="405266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druhý řádek textu</a:t>
            </a:r>
          </a:p>
        </p:txBody>
      </p:sp>
      <p:sp>
        <p:nvSpPr>
          <p:cNvPr id="5" name="Zástupný symbol obrázku 4">
            <a:extLst>
              <a:ext uri="{FF2B5EF4-FFF2-40B4-BE49-F238E27FC236}">
                <a16:creationId xmlns:a16="http://schemas.microsoft.com/office/drawing/2014/main" id="{FB267E21-4D34-405D-8160-E0851099358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352925" y="1677987"/>
            <a:ext cx="4221163" cy="406394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BED52422-AA53-462A-9588-C2EB15DD92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8025"/>
            <a:ext cx="9144000" cy="128015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85662FE-56AF-4473-8FB8-F94BA27361B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875" y="485421"/>
            <a:ext cx="2160000" cy="54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748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dvouřadkový a tři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>
            <a:extLst>
              <a:ext uri="{FF2B5EF4-FFF2-40B4-BE49-F238E27FC236}">
                <a16:creationId xmlns:a16="http://schemas.microsoft.com/office/drawing/2014/main" id="{6D773097-E1D1-4068-BFDF-28B0431E804D}"/>
              </a:ext>
            </a:extLst>
          </p:cNvPr>
          <p:cNvSpPr/>
          <p:nvPr userDrawn="1"/>
        </p:nvSpPr>
        <p:spPr>
          <a:xfrm>
            <a:off x="0" y="0"/>
            <a:ext cx="9180000" cy="1385155"/>
          </a:xfrm>
          <a:prstGeom prst="rect">
            <a:avLst/>
          </a:prstGeom>
          <a:solidFill>
            <a:srgbClr val="008276"/>
          </a:solidFill>
          <a:ln>
            <a:solidFill>
              <a:srgbClr val="0082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sp>
        <p:nvSpPr>
          <p:cNvPr id="15" name="Nadpis 1">
            <a:extLst>
              <a:ext uri="{FF2B5EF4-FFF2-40B4-BE49-F238E27FC236}">
                <a16:creationId xmlns:a16="http://schemas.microsoft.com/office/drawing/2014/main" id="{0FBD9941-1351-4307-864A-F5EA5E0FD7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1385155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první řádek  nadpisu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A4CE084-D11D-42CE-A2D3-310DA1C55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78418" y="6479183"/>
            <a:ext cx="2095623" cy="365125"/>
          </a:xfrm>
        </p:spPr>
        <p:txBody>
          <a:bodyPr/>
          <a:lstStyle>
            <a:lvl1pPr>
              <a:defRPr>
                <a:solidFill>
                  <a:srgbClr val="008276"/>
                </a:solidFill>
              </a:defRPr>
            </a:lvl1pPr>
          </a:lstStyle>
          <a:p>
            <a:fld id="{D83BD07D-5885-48DF-B570-0C7EF7FA7CB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CB904088-836B-4F96-832E-C43FDB462D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8650" y="6478589"/>
            <a:ext cx="5716191" cy="3651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cs-CZ" dirty="0"/>
              <a:t>místo pro poznámku</a:t>
            </a:r>
          </a:p>
        </p:txBody>
      </p:sp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61BD0127-6D03-4DD7-BD1B-E839F028DB5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69957" y="871622"/>
            <a:ext cx="5476001" cy="405266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druhý řádek textu</a:t>
            </a:r>
          </a:p>
        </p:txBody>
      </p:sp>
      <p:sp>
        <p:nvSpPr>
          <p:cNvPr id="5" name="Zástupný symbol obrázku 4">
            <a:extLst>
              <a:ext uri="{FF2B5EF4-FFF2-40B4-BE49-F238E27FC236}">
                <a16:creationId xmlns:a16="http://schemas.microsoft.com/office/drawing/2014/main" id="{FB267E21-4D34-405D-8160-E0851099358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54941" y="1752144"/>
            <a:ext cx="2556000" cy="2412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2" name="Zástupný symbol obrázku 4">
            <a:extLst>
              <a:ext uri="{FF2B5EF4-FFF2-40B4-BE49-F238E27FC236}">
                <a16:creationId xmlns:a16="http://schemas.microsoft.com/office/drawing/2014/main" id="{D8B971FF-A85B-47DA-8BFA-B06608B8912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977717" y="1752144"/>
            <a:ext cx="2556000" cy="2412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ACBDDBB8-5CD5-4978-AD19-CD6573CF53C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266329" y="1752144"/>
            <a:ext cx="2556000" cy="2412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8FEF2F59-3EE8-4600-99BC-5C4F539738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5625" y="4313239"/>
            <a:ext cx="2555875" cy="186756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cs-CZ" dirty="0"/>
              <a:t>První text</a:t>
            </a:r>
          </a:p>
        </p:txBody>
      </p:sp>
      <p:sp>
        <p:nvSpPr>
          <p:cNvPr id="18" name="Zástupný symbol pro text 3">
            <a:extLst>
              <a:ext uri="{FF2B5EF4-FFF2-40B4-BE49-F238E27FC236}">
                <a16:creationId xmlns:a16="http://schemas.microsoft.com/office/drawing/2014/main" id="{452B7608-4F61-44E9-905F-EE70505C300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6329" y="4312635"/>
            <a:ext cx="2555875" cy="186817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cs-CZ" dirty="0"/>
              <a:t>Druhý text</a:t>
            </a:r>
          </a:p>
        </p:txBody>
      </p:sp>
      <p:sp>
        <p:nvSpPr>
          <p:cNvPr id="20" name="Zástupný symbol pro text 3">
            <a:extLst>
              <a:ext uri="{FF2B5EF4-FFF2-40B4-BE49-F238E27FC236}">
                <a16:creationId xmlns:a16="http://schemas.microsoft.com/office/drawing/2014/main" id="{A9694961-1D4B-4475-9E48-A42C702077D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977842" y="4312634"/>
            <a:ext cx="2555875" cy="186817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cs-CZ" dirty="0"/>
              <a:t>Třetí text</a:t>
            </a:r>
          </a:p>
        </p:txBody>
      </p:sp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171D9D79-92EA-4B0D-8D70-6BE34D85F006}"/>
              </a:ext>
            </a:extLst>
          </p:cNvPr>
          <p:cNvCxnSpPr/>
          <p:nvPr userDrawn="1"/>
        </p:nvCxnSpPr>
        <p:spPr>
          <a:xfrm>
            <a:off x="3198089" y="4312633"/>
            <a:ext cx="0" cy="1836000"/>
          </a:xfrm>
          <a:prstGeom prst="line">
            <a:avLst/>
          </a:prstGeom>
          <a:ln w="12700">
            <a:solidFill>
              <a:srgbClr val="0082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20">
            <a:extLst>
              <a:ext uri="{FF2B5EF4-FFF2-40B4-BE49-F238E27FC236}">
                <a16:creationId xmlns:a16="http://schemas.microsoft.com/office/drawing/2014/main" id="{9EC8B389-96FC-47B0-8D2E-ED3E56AECA9E}"/>
              </a:ext>
            </a:extLst>
          </p:cNvPr>
          <p:cNvCxnSpPr/>
          <p:nvPr userDrawn="1"/>
        </p:nvCxnSpPr>
        <p:spPr>
          <a:xfrm>
            <a:off x="5895829" y="4344804"/>
            <a:ext cx="0" cy="1836000"/>
          </a:xfrm>
          <a:prstGeom prst="line">
            <a:avLst/>
          </a:prstGeom>
          <a:ln w="12700">
            <a:solidFill>
              <a:srgbClr val="0082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Obrázek 21">
            <a:extLst>
              <a:ext uri="{FF2B5EF4-FFF2-40B4-BE49-F238E27FC236}">
                <a16:creationId xmlns:a16="http://schemas.microsoft.com/office/drawing/2014/main" id="{312025C9-8689-4B48-8F17-3C68DA4CF7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8025"/>
            <a:ext cx="9144000" cy="128015"/>
          </a:xfrm>
          <a:prstGeom prst="rect">
            <a:avLst/>
          </a:prstGeom>
        </p:spPr>
      </p:pic>
      <p:pic>
        <p:nvPicPr>
          <p:cNvPr id="23" name="Obrázek 22">
            <a:extLst>
              <a:ext uri="{FF2B5EF4-FFF2-40B4-BE49-F238E27FC236}">
                <a16:creationId xmlns:a16="http://schemas.microsoft.com/office/drawing/2014/main" id="{FB8D566A-8B04-4DFE-B5E0-C4423183D70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875" y="485421"/>
            <a:ext cx="2160000" cy="54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393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dvouřadkový a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>
            <a:extLst>
              <a:ext uri="{FF2B5EF4-FFF2-40B4-BE49-F238E27FC236}">
                <a16:creationId xmlns:a16="http://schemas.microsoft.com/office/drawing/2014/main" id="{6D773097-E1D1-4068-BFDF-28B0431E804D}"/>
              </a:ext>
            </a:extLst>
          </p:cNvPr>
          <p:cNvSpPr/>
          <p:nvPr userDrawn="1"/>
        </p:nvSpPr>
        <p:spPr>
          <a:xfrm>
            <a:off x="0" y="0"/>
            <a:ext cx="9180000" cy="1385155"/>
          </a:xfrm>
          <a:prstGeom prst="rect">
            <a:avLst/>
          </a:prstGeom>
          <a:solidFill>
            <a:srgbClr val="008276"/>
          </a:solidFill>
          <a:ln>
            <a:solidFill>
              <a:srgbClr val="0082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sp>
        <p:nvSpPr>
          <p:cNvPr id="15" name="Nadpis 1">
            <a:extLst>
              <a:ext uri="{FF2B5EF4-FFF2-40B4-BE49-F238E27FC236}">
                <a16:creationId xmlns:a16="http://schemas.microsoft.com/office/drawing/2014/main" id="{0FBD9941-1351-4307-864A-F5EA5E0FD7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1385155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první řádek nadpisu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A4CE084-D11D-42CE-A2D3-310DA1C55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78418" y="6479183"/>
            <a:ext cx="2095623" cy="365125"/>
          </a:xfrm>
        </p:spPr>
        <p:txBody>
          <a:bodyPr/>
          <a:lstStyle>
            <a:lvl1pPr>
              <a:defRPr>
                <a:solidFill>
                  <a:srgbClr val="008276"/>
                </a:solidFill>
              </a:defRPr>
            </a:lvl1pPr>
          </a:lstStyle>
          <a:p>
            <a:fld id="{D83BD07D-5885-48DF-B570-0C7EF7FA7CB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CB904088-836B-4F96-832E-C43FDB462D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8650" y="6478589"/>
            <a:ext cx="5716191" cy="3651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cs-CZ" dirty="0"/>
              <a:t>místo pro poznámku</a:t>
            </a:r>
          </a:p>
        </p:txBody>
      </p:sp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61BD0127-6D03-4DD7-BD1B-E839F028DB5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69957" y="871622"/>
            <a:ext cx="5476001" cy="405266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druhý řádek textu</a:t>
            </a:r>
          </a:p>
        </p:txBody>
      </p:sp>
      <p:sp>
        <p:nvSpPr>
          <p:cNvPr id="3" name="Zástupný symbol pro graf 2">
            <a:extLst>
              <a:ext uri="{FF2B5EF4-FFF2-40B4-BE49-F238E27FC236}">
                <a16:creationId xmlns:a16="http://schemas.microsoft.com/office/drawing/2014/main" id="{39625EF4-0D99-4573-ABCD-83E81C13C3A5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569913" y="1684338"/>
            <a:ext cx="8004175" cy="46053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cs-CZ"/>
              <a:t>Kliknutím na ikonu přidáte graf.</a:t>
            </a:r>
            <a:endParaRPr lang="cs-CZ" dirty="0"/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02BBCD4E-1929-4BB6-B4D2-8C703C395C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8025"/>
            <a:ext cx="9144000" cy="128015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8F41ACE1-C640-451F-93CF-8AAB4D7F28A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875" y="485421"/>
            <a:ext cx="2160000" cy="54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59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dvouřadkový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>
            <a:extLst>
              <a:ext uri="{FF2B5EF4-FFF2-40B4-BE49-F238E27FC236}">
                <a16:creationId xmlns:a16="http://schemas.microsoft.com/office/drawing/2014/main" id="{6D773097-E1D1-4068-BFDF-28B0431E804D}"/>
              </a:ext>
            </a:extLst>
          </p:cNvPr>
          <p:cNvSpPr/>
          <p:nvPr userDrawn="1"/>
        </p:nvSpPr>
        <p:spPr>
          <a:xfrm>
            <a:off x="0" y="0"/>
            <a:ext cx="9180000" cy="1385155"/>
          </a:xfrm>
          <a:prstGeom prst="rect">
            <a:avLst/>
          </a:prstGeom>
          <a:solidFill>
            <a:srgbClr val="008276"/>
          </a:solidFill>
          <a:ln>
            <a:solidFill>
              <a:srgbClr val="0082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sp>
        <p:nvSpPr>
          <p:cNvPr id="15" name="Nadpis 1">
            <a:extLst>
              <a:ext uri="{FF2B5EF4-FFF2-40B4-BE49-F238E27FC236}">
                <a16:creationId xmlns:a16="http://schemas.microsoft.com/office/drawing/2014/main" id="{0FBD9941-1351-4307-864A-F5EA5E0FD7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1385155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první řádek  nadpisu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A4CE084-D11D-42CE-A2D3-310DA1C55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78418" y="6479183"/>
            <a:ext cx="2095623" cy="365125"/>
          </a:xfrm>
        </p:spPr>
        <p:txBody>
          <a:bodyPr/>
          <a:lstStyle>
            <a:lvl1pPr>
              <a:defRPr>
                <a:solidFill>
                  <a:srgbClr val="008276"/>
                </a:solidFill>
              </a:defRPr>
            </a:lvl1pPr>
          </a:lstStyle>
          <a:p>
            <a:fld id="{D83BD07D-5885-48DF-B570-0C7EF7FA7CB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CB904088-836B-4F96-832E-C43FDB462D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8650" y="6478589"/>
            <a:ext cx="5716191" cy="3651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cs-CZ" dirty="0"/>
              <a:t>místo pro poznámku</a:t>
            </a:r>
          </a:p>
        </p:txBody>
      </p:sp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61BD0127-6D03-4DD7-BD1B-E839F028DB5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69957" y="871622"/>
            <a:ext cx="5476001" cy="405266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druhý řádek textu</a:t>
            </a:r>
          </a:p>
        </p:txBody>
      </p:sp>
      <p:sp>
        <p:nvSpPr>
          <p:cNvPr id="3" name="Zástupný symbol pro tabulku 2">
            <a:extLst>
              <a:ext uri="{FF2B5EF4-FFF2-40B4-BE49-F238E27FC236}">
                <a16:creationId xmlns:a16="http://schemas.microsoft.com/office/drawing/2014/main" id="{243075CB-445F-451D-B78F-591C98050237}"/>
              </a:ext>
            </a:extLst>
          </p:cNvPr>
          <p:cNvSpPr>
            <a:spLocks noGrp="1"/>
          </p:cNvSpPr>
          <p:nvPr>
            <p:ph type="tbl" sz="quarter" idx="17"/>
          </p:nvPr>
        </p:nvSpPr>
        <p:spPr>
          <a:xfrm>
            <a:off x="2815388" y="1744663"/>
            <a:ext cx="5758699" cy="384114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r>
              <a:rPr lang="cs-CZ"/>
              <a:t>Kliknutím na ikonu přidáte tabulku.</a:t>
            </a:r>
            <a:endParaRPr lang="cs-CZ" dirty="0"/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841296A6-9ACC-42C7-B6BE-AB8D41837E1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69913" y="5690937"/>
            <a:ext cx="8004175" cy="59873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342900" indent="0">
              <a:buNone/>
              <a:defRPr/>
            </a:lvl2pPr>
          </a:lstStyle>
          <a:p>
            <a:pPr lvl="0"/>
            <a:r>
              <a:rPr lang="cs-CZ" dirty="0"/>
              <a:t>Popis tabulky</a:t>
            </a: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4D7D2839-C647-4D3B-864E-39146D81B9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8025"/>
            <a:ext cx="9144000" cy="128015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0C8BC9D6-C0AA-488F-B9DB-80A7D07B30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875" y="485421"/>
            <a:ext cx="2160000" cy="54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811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5C41B7A3-1625-4A50-AEAD-39F18A946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555844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F2A020AA-ECC7-4474-B826-21223D6C4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2499" y="1774210"/>
            <a:ext cx="8167333" cy="4580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B52E7AF-D4B8-4711-9A70-4E416AD504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652431" y="647918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008276"/>
                </a:solidFill>
              </a:defRPr>
            </a:lvl1pPr>
          </a:lstStyle>
          <a:p>
            <a:fld id="{D83BD07D-5885-48DF-B570-0C7EF7FA7CBC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20A03B06-45A5-4573-A15C-112DB4EA109A}"/>
              </a:ext>
            </a:extLst>
          </p:cNvPr>
          <p:cNvCxnSpPr>
            <a:cxnSpLocks/>
          </p:cNvCxnSpPr>
          <p:nvPr userDrawn="1"/>
        </p:nvCxnSpPr>
        <p:spPr>
          <a:xfrm>
            <a:off x="-30707" y="6354387"/>
            <a:ext cx="9207000" cy="0"/>
          </a:xfrm>
          <a:prstGeom prst="line">
            <a:avLst/>
          </a:prstGeom>
          <a:ln w="28575">
            <a:solidFill>
              <a:srgbClr val="0082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2651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70" r:id="rId3"/>
    <p:sldLayoutId id="2147483656" r:id="rId4"/>
    <p:sldLayoutId id="2147483664" r:id="rId5"/>
    <p:sldLayoutId id="2147483665" r:id="rId6"/>
    <p:sldLayoutId id="2147483666" r:id="rId7"/>
    <p:sldLayoutId id="2147483668" r:id="rId8"/>
    <p:sldLayoutId id="2147483669" r:id="rId9"/>
    <p:sldLayoutId id="2147483671" r:id="rId10"/>
  </p:sldLayoutIdLst>
  <p:hf hdr="0" ftr="0" dt="0"/>
  <p:txStyles>
    <p:titleStyle>
      <a:lvl1pPr marL="542925" indent="0" algn="l" defTabSz="685800" rtl="0" eaLnBrk="1" latinLnBrk="0" hangingPunct="1">
        <a:lnSpc>
          <a:spcPct val="90000"/>
        </a:lnSpc>
        <a:spcBef>
          <a:spcPct val="0"/>
        </a:spcBef>
        <a:buNone/>
        <a:defRPr sz="3000" b="1" i="0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008276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8276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svecova@ochrance.cz" TargetMode="External"/><Relationship Id="rId2" Type="http://schemas.openxmlformats.org/officeDocument/2006/relationships/hyperlink" Target="http://www.ochrance.cz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D029154-D157-4F9F-AE4C-C3C312A5E2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Veřejný ochránce práv</a:t>
            </a: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6FF9B8F2-02D4-49C6-947A-DE6B3211517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/>
              <a:t>Romana Švecová</a:t>
            </a:r>
          </a:p>
        </p:txBody>
      </p:sp>
      <p:pic>
        <p:nvPicPr>
          <p:cNvPr id="9" name="Zástupný symbol obrázku 8">
            <a:extLst>
              <a:ext uri="{FF2B5EF4-FFF2-40B4-BE49-F238E27FC236}">
                <a16:creationId xmlns:a16="http://schemas.microsoft.com/office/drawing/2014/main" id="{1D9ABF97-777C-4C49-B5E0-3D0C4000213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9" r="5269"/>
          <a:stretch>
            <a:fillRect/>
          </a:stretch>
        </p:blipFill>
        <p:spPr/>
      </p:pic>
      <p:pic>
        <p:nvPicPr>
          <p:cNvPr id="11" name="Zástupný symbol obrázku 10">
            <a:extLst>
              <a:ext uri="{FF2B5EF4-FFF2-40B4-BE49-F238E27FC236}">
                <a16:creationId xmlns:a16="http://schemas.microsoft.com/office/drawing/2014/main" id="{FD9B705C-970D-4B8C-B0DD-1A17DDA0779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" r="4783"/>
          <a:stretch>
            <a:fillRect/>
          </a:stretch>
        </p:blipFill>
        <p:spPr/>
      </p:pic>
      <p:sp>
        <p:nvSpPr>
          <p:cNvPr id="7" name="Zástupný symbol pro text 6">
            <a:extLst>
              <a:ext uri="{FF2B5EF4-FFF2-40B4-BE49-F238E27FC236}">
                <a16:creationId xmlns:a16="http://schemas.microsoft.com/office/drawing/2014/main" id="{AFF1EB3C-17A2-477F-B6CA-C4DBEFC228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/>
              <a:t>2023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Uvolňování Žáků z tělesné výchovy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45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dělá ombudsman: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531920"/>
            <a:ext cx="4440061" cy="3363466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endParaRPr lang="cs-CZ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3800" dirty="0"/>
              <a:t>Šetří individuální stížnosti</a:t>
            </a:r>
          </a:p>
          <a:p>
            <a:endParaRPr lang="cs-CZ" sz="38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cs-CZ" sz="3800" dirty="0"/>
              <a:t>Pochybení veřejné správy </a:t>
            </a:r>
          </a:p>
          <a:p>
            <a:r>
              <a:rPr lang="cs-CZ" sz="3800" dirty="0"/>
              <a:t>     v oblasti školství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cs-CZ" sz="3800" dirty="0"/>
              <a:t>Diskriminace ve školství </a:t>
            </a:r>
          </a:p>
          <a:p>
            <a:r>
              <a:rPr lang="cs-CZ" sz="3800" dirty="0"/>
              <a:t>    dle antidiskriminačního  </a:t>
            </a:r>
          </a:p>
          <a:p>
            <a:r>
              <a:rPr lang="cs-CZ" sz="3800" dirty="0"/>
              <a:t>    zákona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BD07D-5885-48DF-B570-0C7EF7FA7CBC}" type="slidenum">
              <a:rPr lang="cs-CZ" smtClean="0"/>
              <a:pPr/>
              <a:t>10</a:t>
            </a:fld>
            <a:endParaRPr lang="cs-CZ"/>
          </a:p>
        </p:txBody>
      </p:sp>
      <p:pic>
        <p:nvPicPr>
          <p:cNvPr id="6" name="Zástupný symbol obrázku 16">
            <a:extLst>
              <a:ext uri="{FF2B5EF4-FFF2-40B4-BE49-F238E27FC236}">
                <a16:creationId xmlns:a16="http://schemas.microsoft.com/office/drawing/2014/main" id="{62A1D1DF-A426-4F1C-8526-7B94CE63FD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" r="969"/>
          <a:stretch>
            <a:fillRect/>
          </a:stretch>
        </p:blipFill>
        <p:spPr>
          <a:xfrm>
            <a:off x="5244396" y="2214540"/>
            <a:ext cx="3329645" cy="322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35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dělá ombudsman: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dirty="0"/>
              <a:t>Řeší systémové nedostatky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cs-CZ" dirty="0"/>
              <a:t>Legislativní doporučení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cs-CZ" dirty="0" smtClean="0"/>
              <a:t>Návrhy </a:t>
            </a:r>
            <a:r>
              <a:rPr lang="cs-CZ" dirty="0"/>
              <a:t>na zrušení </a:t>
            </a:r>
            <a:r>
              <a:rPr lang="cs-CZ" dirty="0" smtClean="0"/>
              <a:t>podzákonných předpisů k Ústavnímu soudu</a:t>
            </a:r>
            <a:endParaRPr lang="cs-CZ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cs-CZ" dirty="0"/>
              <a:t>Výzkumy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cs-CZ" dirty="0"/>
              <a:t>Osvěta </a:t>
            </a:r>
          </a:p>
          <a:p>
            <a:r>
              <a:rPr lang="cs-CZ" dirty="0"/>
              <a:t>      - akce 	</a:t>
            </a:r>
          </a:p>
          <a:p>
            <a:r>
              <a:rPr lang="cs-CZ" dirty="0"/>
              <a:t>      - materiály („</a:t>
            </a:r>
            <a:r>
              <a:rPr lang="cs-CZ" i="1" dirty="0"/>
              <a:t>Jak mluvit a psát o lidech s postižením</a:t>
            </a:r>
            <a:r>
              <a:rPr lang="cs-CZ" dirty="0"/>
              <a:t>“)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cs-CZ" dirty="0"/>
              <a:t>Návštěvy zařízení – dětské domovy, výchovné ústavy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BD07D-5885-48DF-B570-0C7EF7FA7CBC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574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Aktivity ombudsmana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/>
              <a:t>Mapování dopadů změny </a:t>
            </a:r>
            <a:r>
              <a:rPr lang="cs-CZ" i="1" dirty="0" smtClean="0"/>
              <a:t>vyhlášky </a:t>
            </a:r>
            <a:r>
              <a:rPr lang="cs-CZ" i="1" dirty="0"/>
              <a:t>o</a:t>
            </a:r>
            <a:r>
              <a:rPr lang="cs-CZ" i="1" dirty="0" smtClean="0"/>
              <a:t> </a:t>
            </a:r>
            <a:r>
              <a:rPr lang="cs-CZ" i="1" dirty="0"/>
              <a:t>vzdělávání žáků se speciálními </a:t>
            </a:r>
            <a:r>
              <a:rPr lang="cs-CZ" i="1" dirty="0" smtClean="0"/>
              <a:t>vzdělávacími potřebami</a:t>
            </a:r>
            <a:r>
              <a:rPr lang="cs-CZ" dirty="0" smtClean="0"/>
              <a:t> </a:t>
            </a:r>
            <a:r>
              <a:rPr lang="cs-CZ" dirty="0"/>
              <a:t>ve speciálních školách a třídách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/>
              <a:t>Uplatnění připomínek k návrhu změny </a:t>
            </a:r>
            <a:r>
              <a:rPr lang="cs-CZ" i="1" dirty="0"/>
              <a:t>Š</a:t>
            </a:r>
            <a:r>
              <a:rPr lang="cs-CZ" i="1" dirty="0" smtClean="0"/>
              <a:t>kolského zákona </a:t>
            </a:r>
            <a:r>
              <a:rPr lang="cs-CZ" dirty="0"/>
              <a:t>dopadající na žáky ve všech školách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/>
              <a:t>Doporučení </a:t>
            </a:r>
            <a:r>
              <a:rPr lang="cs-CZ" dirty="0" smtClean="0"/>
              <a:t>k otázce zdravotních úkonů </a:t>
            </a:r>
            <a:r>
              <a:rPr lang="cs-CZ" dirty="0"/>
              <a:t>na školách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/>
              <a:t>Nadužívání a změna </a:t>
            </a:r>
            <a:r>
              <a:rPr lang="cs-CZ" i="1" dirty="0"/>
              <a:t>vyhlášky </a:t>
            </a:r>
            <a:r>
              <a:rPr lang="cs-CZ" i="1"/>
              <a:t>o </a:t>
            </a:r>
            <a:r>
              <a:rPr lang="cs-CZ" i="1" smtClean="0"/>
              <a:t>způsobilosti </a:t>
            </a:r>
            <a:r>
              <a:rPr lang="cs-CZ" i="1" dirty="0"/>
              <a:t>k tělesné výchově a sportu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BD07D-5885-48DF-B570-0C7EF7FA7CBC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766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Ombudsman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78676"/>
            <a:ext cx="7465483" cy="2024080"/>
          </a:xfrm>
        </p:spPr>
        <p:txBody>
          <a:bodyPr/>
          <a:lstStyle/>
          <a:p>
            <a:pPr algn="ctr"/>
            <a:endParaRPr lang="cs-CZ" dirty="0"/>
          </a:p>
          <a:p>
            <a:pPr algn="ctr"/>
            <a:r>
              <a:rPr lang="cs-CZ" dirty="0"/>
              <a:t>Děkuji za pozornost! </a:t>
            </a:r>
            <a:r>
              <a:rPr lang="cs-CZ" dirty="0">
                <a:sym typeface="Wingdings" panose="05000000000000000000" pitchFamily="2" charset="2"/>
              </a:rPr>
              <a:t> </a:t>
            </a:r>
          </a:p>
          <a:p>
            <a:pPr algn="ctr"/>
            <a:r>
              <a:rPr lang="cs-CZ" dirty="0">
                <a:sym typeface="Wingdings" panose="05000000000000000000" pitchFamily="2" charset="2"/>
                <a:hlinkClick r:id="rId2"/>
              </a:rPr>
              <a:t>www.ochrance.cz</a:t>
            </a:r>
            <a:r>
              <a:rPr lang="cs-CZ" dirty="0">
                <a:sym typeface="Wingdings" panose="05000000000000000000" pitchFamily="2" charset="2"/>
              </a:rPr>
              <a:t> </a:t>
            </a:r>
            <a:endParaRPr lang="cs-CZ" dirty="0" smtClean="0">
              <a:sym typeface="Wingdings" panose="05000000000000000000" pitchFamily="2" charset="2"/>
            </a:endParaRPr>
          </a:p>
          <a:p>
            <a:pPr algn="ctr"/>
            <a:r>
              <a:rPr lang="cs-CZ" dirty="0" smtClean="0">
                <a:solidFill>
                  <a:srgbClr val="008276"/>
                </a:solidFill>
                <a:sym typeface="Wingdings" panose="05000000000000000000" pitchFamily="2" charset="2"/>
                <a:hlinkClick r:id="rId3"/>
              </a:rPr>
              <a:t>svecova@ochrance.cz</a:t>
            </a:r>
            <a:endParaRPr lang="cs-CZ" dirty="0">
              <a:solidFill>
                <a:srgbClr val="008276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BD07D-5885-48DF-B570-0C7EF7FA7CBC}" type="slidenum">
              <a:rPr lang="cs-CZ" smtClean="0"/>
              <a:pPr/>
              <a:t>13</a:t>
            </a:fld>
            <a:endParaRPr lang="cs-CZ"/>
          </a:p>
        </p:txBody>
      </p:sp>
      <p:pic>
        <p:nvPicPr>
          <p:cNvPr id="7" name="Zástupný symbol pro obráze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0" b="4840"/>
          <a:stretch>
            <a:fillRect/>
          </a:stretch>
        </p:blipFill>
        <p:spPr>
          <a:xfrm>
            <a:off x="1625600" y="3421453"/>
            <a:ext cx="6076297" cy="2570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03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C8D122C-247A-4BDB-854D-9EC8C2FC4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Dozvíte se zde více o: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8115E2F-CA2C-42FA-AB38-D2D21FB6DC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678676"/>
            <a:ext cx="4778728" cy="2972346"/>
          </a:xfrm>
        </p:spPr>
        <p:txBody>
          <a:bodyPr/>
          <a:lstStyle/>
          <a:p>
            <a:endParaRPr lang="cs-CZ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2800" dirty="0"/>
              <a:t>Právní úpravě</a:t>
            </a:r>
          </a:p>
          <a:p>
            <a:endParaRPr lang="cs-CZ" sz="3200" dirty="0"/>
          </a:p>
          <a:p>
            <a:endParaRPr lang="cs-CZ" sz="32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2800" dirty="0"/>
              <a:t>Činnosti ombudsmana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2F3AD02-DEA4-44EA-BF0F-462D7078D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BD07D-5885-48DF-B570-0C7EF7FA7CBC}" type="slidenum">
              <a:rPr lang="cs-CZ" smtClean="0"/>
              <a:pPr/>
              <a:t>2</a:t>
            </a:fld>
            <a:endParaRPr lang="cs-CZ" dirty="0"/>
          </a:p>
        </p:txBody>
      </p:sp>
      <p:pic>
        <p:nvPicPr>
          <p:cNvPr id="6" name="Zástupný symbol obrázku 9">
            <a:extLst>
              <a:ext uri="{FF2B5EF4-FFF2-40B4-BE49-F238E27FC236}">
                <a16:creationId xmlns:a16="http://schemas.microsoft.com/office/drawing/2014/main" id="{8DDDF7D1-E110-4E49-B122-18A07D48D9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9" r="8929"/>
          <a:stretch>
            <a:fillRect/>
          </a:stretch>
        </p:blipFill>
        <p:spPr>
          <a:xfrm>
            <a:off x="4572000" y="1768299"/>
            <a:ext cx="4221163" cy="406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38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Právní úprava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dirty="0"/>
              <a:t>Mezinárodní úprava: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dirty="0"/>
              <a:t>Úmluva o právech osob se zdravotním postižením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dirty="0"/>
              <a:t>Pro ČR v platnosti od roku 2009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dirty="0"/>
              <a:t>Závazek pro stát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cs-CZ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dirty="0"/>
              <a:t>Čl. 5 Diskriminace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dirty="0"/>
              <a:t>Čl. 24 Vzdělávání</a:t>
            </a:r>
          </a:p>
          <a:p>
            <a:r>
              <a:rPr lang="cs-CZ" dirty="0"/>
              <a:t>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BD07D-5885-48DF-B570-0C7EF7FA7CBC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781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7E3A2-8A87-A140-ACAF-445BE302A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/>
              <a:t>Úmluva</a:t>
            </a:r>
            <a:r>
              <a:rPr lang="cs-CZ" dirty="0"/>
              <a:t> o ochraně práv</a:t>
            </a:r>
            <a:br>
              <a:rPr lang="cs-CZ" dirty="0"/>
            </a:br>
            <a:r>
              <a:rPr lang="cs-CZ" dirty="0"/>
              <a:t>osob se zdravotním postižením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F8745-7597-0240-BF48-6E49FF0DA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224" y="1678676"/>
            <a:ext cx="7995817" cy="4439736"/>
          </a:xfrm>
        </p:spPr>
        <p:txBody>
          <a:bodyPr/>
          <a:lstStyle/>
          <a:p>
            <a:endParaRPr lang="en-GB" dirty="0"/>
          </a:p>
          <a:p>
            <a:pPr algn="ctr"/>
            <a:endParaRPr lang="cs-CZ" i="1" dirty="0" smtClean="0"/>
          </a:p>
          <a:p>
            <a:pPr algn="ctr"/>
            <a:r>
              <a:rPr lang="cs-CZ" dirty="0" smtClean="0"/>
              <a:t>Lidé s postižením jsou ti, kteří mají:</a:t>
            </a:r>
            <a:endParaRPr lang="cs-CZ" dirty="0"/>
          </a:p>
          <a:p>
            <a:pPr algn="ctr"/>
            <a:r>
              <a:rPr lang="cs-CZ" i="1" dirty="0" smtClean="0"/>
              <a:t>dlouhodobé </a:t>
            </a:r>
            <a:r>
              <a:rPr lang="cs-CZ" i="1" dirty="0"/>
              <a:t>fyzické, duševní, mentální nebo smyslové postižení, které v interakci s různými překážkami může bránit </a:t>
            </a:r>
            <a:r>
              <a:rPr lang="cs-CZ" i="1" dirty="0" smtClean="0"/>
              <a:t>jejich  plnému </a:t>
            </a:r>
            <a:r>
              <a:rPr lang="cs-CZ" i="1" dirty="0"/>
              <a:t>a </a:t>
            </a:r>
            <a:r>
              <a:rPr lang="cs-CZ" i="1" dirty="0" smtClean="0"/>
              <a:t>účinnému </a:t>
            </a:r>
            <a:r>
              <a:rPr lang="cs-CZ" i="1" dirty="0"/>
              <a:t>zapojení do společnosti na rovnoprávném základě s ostatními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A781AD-DDC6-6740-9124-529814395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BD07D-5885-48DF-B570-0C7EF7FA7CBC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777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FF56E-E38A-6048-90C7-1ACDCEDCB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Vzdělávání </a:t>
            </a:r>
            <a:r>
              <a:rPr lang="cs-CZ" dirty="0"/>
              <a:t>dle Úmluvy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8B68B2-1220-3E47-ACEF-73625D468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Při uskutečňování tohoto práva státy, které jsou smluvní stranou této úmluvy, zajistí aby:</a:t>
            </a:r>
          </a:p>
          <a:p>
            <a:r>
              <a:rPr lang="cs-CZ" b="1" dirty="0"/>
              <a:t>a)</a:t>
            </a:r>
            <a:r>
              <a:rPr lang="cs-CZ" dirty="0"/>
              <a:t> osoby se zdravotním postižením </a:t>
            </a:r>
            <a:r>
              <a:rPr lang="cs-CZ" b="1" dirty="0"/>
              <a:t>nebyly</a:t>
            </a:r>
            <a:r>
              <a:rPr lang="cs-CZ" dirty="0"/>
              <a:t> z důvodu svého postižení </a:t>
            </a:r>
            <a:r>
              <a:rPr lang="cs-CZ" b="1" dirty="0"/>
              <a:t>vyloučeny ze všeobecné vzdělávací soustavy </a:t>
            </a:r>
            <a:r>
              <a:rPr lang="cs-CZ" dirty="0"/>
              <a:t>a aby děti se zdravotním postižením nebyly z důvodu svého postižení </a:t>
            </a:r>
            <a:r>
              <a:rPr lang="cs-CZ" b="1" dirty="0"/>
              <a:t>vyloučeny z bezplatného a povinného základního vzdělávání nebo středního vzdělávání</a:t>
            </a:r>
            <a:r>
              <a:rPr lang="cs-CZ" dirty="0"/>
              <a:t>;</a:t>
            </a:r>
          </a:p>
          <a:p>
            <a:r>
              <a:rPr lang="cs-CZ" b="1" dirty="0"/>
              <a:t>b)</a:t>
            </a:r>
            <a:r>
              <a:rPr lang="cs-CZ" dirty="0"/>
              <a:t> osoby se zdravotním postižením měly na rovnoprávném základě s ostatními </a:t>
            </a:r>
            <a:r>
              <a:rPr lang="cs-CZ" b="1" dirty="0"/>
              <a:t>přístup k začleňujícímu, kvalitnímu </a:t>
            </a:r>
            <a:r>
              <a:rPr lang="cs-CZ" dirty="0"/>
              <a:t>a bezplatnému základnímu vzdělávání a střednímu vzdělávání v místě, kde žijí;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220858-4053-CE4C-9549-E61531244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BD07D-5885-48DF-B570-0C7EF7FA7CBC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016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136A2-1E3D-C542-A158-8BE2E5B60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Vzdělávání </a:t>
            </a:r>
            <a:r>
              <a:rPr lang="cs-CZ" dirty="0"/>
              <a:t>dle Úmluvy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EB6890-264B-084D-B508-34EC611C92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c)</a:t>
            </a:r>
            <a:r>
              <a:rPr lang="cs-CZ" dirty="0"/>
              <a:t> byla jim poskytována </a:t>
            </a:r>
            <a:r>
              <a:rPr lang="cs-CZ" b="1" dirty="0"/>
              <a:t>přiměřená úprava </a:t>
            </a:r>
            <a:r>
              <a:rPr lang="cs-CZ" dirty="0"/>
              <a:t>podle </a:t>
            </a:r>
            <a:r>
              <a:rPr lang="cs-CZ" b="1" dirty="0"/>
              <a:t>individuálních potřeb;</a:t>
            </a:r>
          </a:p>
          <a:p>
            <a:r>
              <a:rPr lang="cs-CZ" b="1" dirty="0"/>
              <a:t>d)</a:t>
            </a:r>
            <a:r>
              <a:rPr lang="cs-CZ" dirty="0"/>
              <a:t> osobám se zdravotním postižením byla v rámci všeobecné vzdělávací soustavy </a:t>
            </a:r>
            <a:r>
              <a:rPr lang="cs-CZ" b="1" dirty="0"/>
              <a:t>poskytována nezbytná podpora umožňující jejich účinné vzdělávání</a:t>
            </a:r>
            <a:r>
              <a:rPr lang="cs-CZ" dirty="0"/>
              <a:t>;</a:t>
            </a:r>
          </a:p>
          <a:p>
            <a:r>
              <a:rPr lang="cs-CZ" b="1" dirty="0"/>
              <a:t>e)</a:t>
            </a:r>
            <a:r>
              <a:rPr lang="cs-CZ" dirty="0"/>
              <a:t> účinná opatření individualizované podpory byla </a:t>
            </a:r>
            <a:r>
              <a:rPr lang="cs-CZ" b="1" dirty="0"/>
              <a:t>realizována v prostředí</a:t>
            </a:r>
            <a:r>
              <a:rPr lang="cs-CZ" dirty="0"/>
              <a:t>, které v souladu </a:t>
            </a:r>
            <a:r>
              <a:rPr lang="cs-CZ" b="1" dirty="0"/>
              <a:t>s cílem plného začlenění </a:t>
            </a:r>
            <a:r>
              <a:rPr lang="cs-CZ" dirty="0"/>
              <a:t>maximalizuje </a:t>
            </a:r>
            <a:r>
              <a:rPr lang="cs-CZ" b="1" dirty="0"/>
              <a:t>vzdělávací pokroky a sociální rozvoj.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A2CD96-8B8A-B540-8809-F14AB75CF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BD07D-5885-48DF-B570-0C7EF7FA7CBC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255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Právní úprava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cs-CZ" sz="2000" dirty="0"/>
              <a:t>Vnitrostátní: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cs-CZ" sz="2000" dirty="0"/>
              <a:t>Listina základních práv a svobod</a:t>
            </a:r>
          </a:p>
          <a:p>
            <a:pPr marL="800100" lvl="1" indent="-28575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2000" dirty="0"/>
              <a:t>Čl. </a:t>
            </a:r>
            <a:r>
              <a:rPr lang="cs-CZ" sz="2000" dirty="0" smtClean="0"/>
              <a:t>33</a:t>
            </a:r>
            <a:endParaRPr lang="cs-CZ" sz="2000"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cs-CZ" sz="2000" dirty="0"/>
              <a:t>Školský zákon (561/2004 Sb</a:t>
            </a:r>
            <a:r>
              <a:rPr lang="cs-CZ" sz="2000" dirty="0" smtClean="0"/>
              <a:t>.)</a:t>
            </a:r>
          </a:p>
          <a:p>
            <a:pPr marL="685800"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2000" dirty="0" smtClean="0"/>
              <a:t>   § 2</a:t>
            </a:r>
            <a:endParaRPr lang="cs-CZ" sz="2000" dirty="0"/>
          </a:p>
          <a:p>
            <a:pPr marL="857250" lvl="1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2000" dirty="0" smtClean="0"/>
              <a:t>§ 16</a:t>
            </a:r>
            <a:endParaRPr lang="cs-CZ" sz="2000" dirty="0"/>
          </a:p>
          <a:p>
            <a:pPr marL="857250" lvl="1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2000" dirty="0"/>
              <a:t>§ </a:t>
            </a:r>
            <a:r>
              <a:rPr lang="cs-CZ" sz="2000" dirty="0" smtClean="0"/>
              <a:t>29</a:t>
            </a:r>
          </a:p>
          <a:p>
            <a:pPr marL="857250" lvl="1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cs-CZ" sz="2000" dirty="0" smtClean="0"/>
              <a:t>§ 50 odst. 2, § 67 odst. 2</a:t>
            </a:r>
            <a:endParaRPr lang="cs-CZ" sz="2000"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cs-CZ" sz="2000" dirty="0"/>
              <a:t>Vyhláška o vzdělávání žáků se speciálními vzdělávacími potřebami (27/2016 Sb</a:t>
            </a:r>
            <a:r>
              <a:rPr lang="cs-CZ" sz="2000" dirty="0" smtClean="0"/>
              <a:t>.)</a:t>
            </a:r>
            <a:endParaRPr lang="cs-CZ" sz="2000"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cs-CZ" sz="2000" dirty="0"/>
              <a:t>Vyhl. o způsobilosti k tělesné výchově a sportu (391/2013 Sb.)</a:t>
            </a:r>
          </a:p>
          <a:p>
            <a:pPr>
              <a:lnSpc>
                <a:spcPct val="100000"/>
              </a:lnSpc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BD07D-5885-48DF-B570-0C7EF7FA7CBC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953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45446-21F3-5A4F-A820-C6DFCB2AA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Zásady školského zákona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C8484-9EF0-DA48-A8C5-0E376D24F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404008"/>
            <a:ext cx="7945391" cy="4439706"/>
          </a:xfrm>
        </p:spPr>
        <p:txBody>
          <a:bodyPr/>
          <a:lstStyle/>
          <a:p>
            <a:r>
              <a:rPr lang="cs-CZ" b="1" dirty="0"/>
              <a:t>§ 2</a:t>
            </a:r>
            <a:r>
              <a:rPr lang="cs-CZ" dirty="0"/>
              <a:t> Vzdělávání je založeno na </a:t>
            </a:r>
            <a:r>
              <a:rPr lang="cs-CZ" b="1" dirty="0"/>
              <a:t>zásadách</a:t>
            </a:r>
          </a:p>
          <a:p>
            <a:r>
              <a:rPr lang="cs-CZ" b="1" dirty="0"/>
              <a:t>a)</a:t>
            </a:r>
            <a:r>
              <a:rPr lang="cs-CZ" dirty="0"/>
              <a:t> </a:t>
            </a:r>
            <a:r>
              <a:rPr lang="cs-CZ" b="1" dirty="0"/>
              <a:t>rovného přístupu </a:t>
            </a:r>
            <a:r>
              <a:rPr lang="cs-CZ" dirty="0"/>
              <a:t>každého státního občana České republiky nebo jiného členského státu Evropské unie ke vzdělávání </a:t>
            </a:r>
            <a:r>
              <a:rPr lang="cs-CZ" b="1" dirty="0"/>
              <a:t>bez jakékoli diskriminace z důvodu</a:t>
            </a:r>
            <a:r>
              <a:rPr lang="cs-CZ" dirty="0"/>
              <a:t> (…) </a:t>
            </a:r>
            <a:r>
              <a:rPr lang="cs-CZ" b="1" dirty="0"/>
              <a:t>zdravotního stavu </a:t>
            </a:r>
            <a:r>
              <a:rPr lang="cs-CZ" dirty="0"/>
              <a:t>nebo jiného postavení občana,</a:t>
            </a:r>
          </a:p>
          <a:p>
            <a:endParaRPr lang="cs-CZ" dirty="0"/>
          </a:p>
          <a:p>
            <a:r>
              <a:rPr lang="cs-CZ" b="1" dirty="0"/>
              <a:t>b)</a:t>
            </a:r>
            <a:r>
              <a:rPr lang="cs-CZ" dirty="0"/>
              <a:t> </a:t>
            </a:r>
            <a:r>
              <a:rPr lang="cs-CZ" b="1" dirty="0"/>
              <a:t>zohledňování vzdělávacích potřeb </a:t>
            </a:r>
            <a:r>
              <a:rPr lang="cs-CZ" dirty="0"/>
              <a:t>jednotlivce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A508C-4D37-FF49-BEB0-838D2083D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BD07D-5885-48DF-B570-0C7EF7FA7CBC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509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9224A-BADF-C449-B3AF-B4098A759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Podpůrná opatření </a:t>
            </a:r>
            <a:br>
              <a:rPr lang="cs-CZ" dirty="0"/>
            </a:br>
            <a:r>
              <a:rPr lang="cs-CZ" dirty="0"/>
              <a:t>ve vzdělávání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DFDFC5-FA8C-3A4C-B93C-8E560C30C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200" b="1" dirty="0"/>
              <a:t>§ 16</a:t>
            </a:r>
          </a:p>
          <a:p>
            <a:r>
              <a:rPr lang="cs-CZ" sz="2200" b="1" dirty="0"/>
              <a:t>Podpora vzdělávání dětí, žáků a studentů se speciálními vzdělávacími potřebami</a:t>
            </a:r>
          </a:p>
          <a:p>
            <a:r>
              <a:rPr lang="cs-CZ" sz="2200" b="1" dirty="0"/>
              <a:t>(1)</a:t>
            </a:r>
            <a:r>
              <a:rPr lang="cs-CZ" sz="2200" dirty="0"/>
              <a:t> </a:t>
            </a:r>
            <a:r>
              <a:rPr lang="cs-CZ" sz="2200" b="1" dirty="0"/>
              <a:t>Dítětem, žákem a studentem se speciálními vzdělávacími potřebami se rozumí </a:t>
            </a:r>
            <a:r>
              <a:rPr lang="cs-CZ" sz="2200" dirty="0"/>
              <a:t>osoba, která k naplnění svých vzdělávacích možností nebo </a:t>
            </a:r>
            <a:r>
              <a:rPr lang="cs-CZ" sz="2200" b="1" dirty="0"/>
              <a:t>k uplatnění nebo užívání svých práv na rovnoprávném základě</a:t>
            </a:r>
            <a:r>
              <a:rPr lang="cs-CZ" sz="2200" dirty="0"/>
              <a:t> s ostatními potřebuje </a:t>
            </a:r>
            <a:r>
              <a:rPr lang="cs-CZ" sz="2200" b="1" dirty="0"/>
              <a:t>poskytnutí podpůrných opatření</a:t>
            </a:r>
            <a:r>
              <a:rPr lang="cs-CZ" sz="2200" dirty="0"/>
              <a:t>. Podpůrnými opatřeními se rozumí </a:t>
            </a:r>
            <a:r>
              <a:rPr lang="cs-CZ" sz="2200" b="1" dirty="0"/>
              <a:t>nezbytné úpravy ve vzdělávání a školských službách odpovídající zdravotnímu stavu</a:t>
            </a:r>
            <a:r>
              <a:rPr lang="cs-CZ" sz="2200" dirty="0"/>
              <a:t>, (..). Děti, žáci a studenti se speciálními vzdělávacími potřebami </a:t>
            </a:r>
            <a:r>
              <a:rPr lang="cs-CZ" sz="2200" b="1" dirty="0"/>
              <a:t>mají právo </a:t>
            </a:r>
            <a:r>
              <a:rPr lang="cs-CZ" sz="2200" dirty="0"/>
              <a:t>na bezplatné </a:t>
            </a:r>
            <a:r>
              <a:rPr lang="cs-CZ" sz="2200" b="1" dirty="0"/>
              <a:t>poskytování podpůrných opatření </a:t>
            </a:r>
            <a:r>
              <a:rPr lang="cs-CZ" sz="2200" dirty="0"/>
              <a:t>školou a školským zařízením.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A06354-5575-D943-8F17-F1630947E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BD07D-5885-48DF-B570-0C7EF7FA7CBC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060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mbudsman">
  <a:themeElements>
    <a:clrScheme name="Ombudsman_obecny">
      <a:dk1>
        <a:sysClr val="windowText" lastClr="000000"/>
      </a:dk1>
      <a:lt1>
        <a:sysClr val="window" lastClr="FFFFFF"/>
      </a:lt1>
      <a:dk2>
        <a:srgbClr val="FFFFFF"/>
      </a:dk2>
      <a:lt2>
        <a:srgbClr val="E7E6E6"/>
      </a:lt2>
      <a:accent1>
        <a:srgbClr val="008276"/>
      </a:accent1>
      <a:accent2>
        <a:srgbClr val="00C8B5"/>
      </a:accent2>
      <a:accent3>
        <a:srgbClr val="9CBCB7"/>
      </a:accent3>
      <a:accent4>
        <a:srgbClr val="E2EFD9"/>
      </a:accent4>
      <a:accent5>
        <a:srgbClr val="D8D8D8"/>
      </a:accent5>
      <a:accent6>
        <a:srgbClr val="7F7F7F"/>
      </a:accent6>
      <a:hlink>
        <a:srgbClr val="008276"/>
      </a:hlink>
      <a:folHlink>
        <a:srgbClr val="008276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_obecna.potx" id="{82BFD354-4129-4076-81A7-54445153569D}" vid="{D397CD1C-49B6-4104-9CA4-24B98667806D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um_x0020_vzniku xmlns="7aea5b64-986d-4ed0-9f25-146f1d978e9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3A71DC738674B4893D02C4CA0E22FAC" ma:contentTypeVersion="6" ma:contentTypeDescription="Vytvořit nový dokument" ma:contentTypeScope="" ma:versionID="a10d2442972f6aea282a9bd37d066590">
  <xsd:schema xmlns:xsd="http://www.w3.org/2001/XMLSchema" xmlns:xs="http://www.w3.org/2001/XMLSchema" xmlns:p="http://schemas.microsoft.com/office/2006/metadata/properties" xmlns:ns2="7aea5b64-986d-4ed0-9f25-146f1d978e98" targetNamespace="http://schemas.microsoft.com/office/2006/metadata/properties" ma:root="true" ma:fieldsID="59a29dd26b28b9f2e04c9198312141b3" ns2:_="">
    <xsd:import namespace="7aea5b64-986d-4ed0-9f25-146f1d978e98"/>
    <xsd:element name="properties">
      <xsd:complexType>
        <xsd:sequence>
          <xsd:element name="documentManagement">
            <xsd:complexType>
              <xsd:all>
                <xsd:element ref="ns2:datum_x0020_vzniku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ea5b64-986d-4ed0-9f25-146f1d978e98" elementFormDefault="qualified">
    <xsd:import namespace="http://schemas.microsoft.com/office/2006/documentManagement/types"/>
    <xsd:import namespace="http://schemas.microsoft.com/office/infopath/2007/PartnerControls"/>
    <xsd:element name="datum_x0020_vzniku" ma:index="8" nillable="true" ma:displayName="datum vzniku" ma:internalName="datum_x0020_vzniku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06E7102-53F2-496C-BB8D-47E473B0066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C60E3B-E2D0-4E6E-A1CE-8A9F09C59C8A}">
  <ds:schemaRefs>
    <ds:schemaRef ds:uri="http://schemas.microsoft.com/office/2006/metadata/properties"/>
    <ds:schemaRef ds:uri="http://schemas.microsoft.com/office/infopath/2007/PartnerControls"/>
    <ds:schemaRef ds:uri="7aea5b64-986d-4ed0-9f25-146f1d978e98"/>
  </ds:schemaRefs>
</ds:datastoreItem>
</file>

<file path=customXml/itemProps3.xml><?xml version="1.0" encoding="utf-8"?>
<ds:datastoreItem xmlns:ds="http://schemas.openxmlformats.org/officeDocument/2006/customXml" ds:itemID="{B929062C-6995-46A4-833B-16F9AD662E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ea5b64-986d-4ed0-9f25-146f1d978e9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Prezentace_obecna</Template>
  <TotalTime>293</TotalTime>
  <Words>318</Words>
  <Application>Microsoft Office PowerPoint</Application>
  <PresentationFormat>Předvádění na obrazovce (4:3)</PresentationFormat>
  <Paragraphs>93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8" baseType="lpstr">
      <vt:lpstr>Arial</vt:lpstr>
      <vt:lpstr>Calibri</vt:lpstr>
      <vt:lpstr>Courier New</vt:lpstr>
      <vt:lpstr>Wingdings</vt:lpstr>
      <vt:lpstr>Ombudsman</vt:lpstr>
      <vt:lpstr>Veřejný ochránce práv</vt:lpstr>
      <vt:lpstr>Dozvíte se zde více o:</vt:lpstr>
      <vt:lpstr>Právní úprava</vt:lpstr>
      <vt:lpstr>Úmluva o ochraně práv osob se zdravotním postižením</vt:lpstr>
      <vt:lpstr>Vzdělávání dle Úmluvy</vt:lpstr>
      <vt:lpstr>Vzdělávání dle Úmluvy</vt:lpstr>
      <vt:lpstr>Právní úprava</vt:lpstr>
      <vt:lpstr>Zásady školského zákona</vt:lpstr>
      <vt:lpstr>Podpůrná opatření  ve vzdělávání</vt:lpstr>
      <vt:lpstr>Co dělá ombudsman:</vt:lpstr>
      <vt:lpstr>Co dělá ombudsman:</vt:lpstr>
      <vt:lpstr>Aktivity ombudsmana</vt:lpstr>
      <vt:lpstr>Ombudsman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Veřejný ochránce práv</dc:title>
  <dc:creator>Švecová Romana, Mgr.</dc:creator>
  <cp:keywords>MF</cp:keywords>
  <cp:lastModifiedBy>KVOP</cp:lastModifiedBy>
  <cp:revision>34</cp:revision>
  <dcterms:created xsi:type="dcterms:W3CDTF">2023-05-16T13:56:38Z</dcterms:created>
  <dcterms:modified xsi:type="dcterms:W3CDTF">2023-09-18T11:37:38Z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0x010100D3A71DC738674B4893D02C4CA0E22FAC</vt:lpwstr>
  </property>
</Properties>
</file>