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sldIdLst>
    <p:sldId id="256" r:id="rId2"/>
    <p:sldId id="257" r:id="rId3"/>
    <p:sldId id="272" r:id="rId4"/>
    <p:sldId id="268" r:id="rId5"/>
    <p:sldId id="270" r:id="rId6"/>
    <p:sldId id="271" r:id="rId7"/>
    <p:sldId id="262" r:id="rId8"/>
    <p:sldId id="269" r:id="rId9"/>
    <p:sldId id="258" r:id="rId10"/>
    <p:sldId id="260" r:id="rId11"/>
    <p:sldId id="259" r:id="rId12"/>
    <p:sldId id="261" r:id="rId13"/>
    <p:sldId id="263" r:id="rId14"/>
    <p:sldId id="265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AA8223A-3842-4490-BFA3-C2C161C5AED3}">
          <p14:sldIdLst>
            <p14:sldId id="256"/>
            <p14:sldId id="257"/>
            <p14:sldId id="272"/>
            <p14:sldId id="268"/>
            <p14:sldId id="270"/>
            <p14:sldId id="271"/>
            <p14:sldId id="262"/>
            <p14:sldId id="269"/>
            <p14:sldId id="258"/>
            <p14:sldId id="260"/>
            <p14:sldId id="259"/>
            <p14:sldId id="261"/>
            <p14:sldId id="263"/>
            <p14:sldId id="265"/>
          </p14:sldIdLst>
        </p14:section>
        <p14:section name="Oddíl bez názvu" id="{AF95B869-8610-4830-9DC4-F7124C539AA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54592-B0BA-46D1-BF06-9D932300E3BC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F0DFC-2336-4D30-BCB9-81A40C53ABC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672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866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019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114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032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368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671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0921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775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112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337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015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14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71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72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462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393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6B59E-DA7F-44C4-B608-F82F651EB4D6}" type="datetimeFigureOut">
              <a:rPr lang="cs-CZ" smtClean="0"/>
              <a:t>13.10.2021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6D6D99E-7FEE-42F3-8973-D46DFC2268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62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5256584" cy="1702160"/>
          </a:xfrm>
        </p:spPr>
        <p:txBody>
          <a:bodyPr>
            <a:normAutofit/>
          </a:bodyPr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akademie, </a:t>
            </a:r>
            <a:r>
              <a:rPr lang="cs-CZ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cs-CZ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Olomouc</a:t>
            </a:r>
            <a:r>
              <a:rPr lang="cs-CZ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, tř. Spojenců 11</a:t>
            </a:r>
            <a:endParaRPr lang="cs-CZ" sz="24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763688" y="3573016"/>
            <a:ext cx="5256584" cy="1296144"/>
          </a:xfrm>
        </p:spPr>
        <p:txBody>
          <a:bodyPr/>
          <a:lstStyle/>
          <a:p>
            <a:pPr algn="ctr"/>
            <a:endParaRPr lang="cs-CZ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latin typeface="Cambria" panose="02040503050406030204" pitchFamily="18" charset="0"/>
              </a:rPr>
              <a:t>Ing. Romana Novotníková</a:t>
            </a:r>
            <a:endParaRPr lang="cs-CZ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02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1268760"/>
            <a:ext cx="6777317" cy="5067925"/>
          </a:xfrm>
        </p:spPr>
        <p:txBody>
          <a:bodyPr/>
          <a:lstStyle/>
          <a:p>
            <a:r>
              <a:rPr lang="cs-CZ" sz="2000" dirty="0">
                <a:latin typeface="Calibri" panose="020F0502020204030204" pitchFamily="34" charset="0"/>
              </a:rPr>
              <a:t>Automaticky se započítá </a:t>
            </a:r>
            <a:r>
              <a:rPr lang="cs-CZ" sz="2000" dirty="0" smtClean="0">
                <a:latin typeface="Calibri" panose="020F0502020204030204" pitchFamily="34" charset="0"/>
              </a:rPr>
              <a:t>lepší </a:t>
            </a:r>
            <a:r>
              <a:rPr lang="cs-CZ" sz="2000" dirty="0">
                <a:latin typeface="Calibri" panose="020F0502020204030204" pitchFamily="34" charset="0"/>
              </a:rPr>
              <a:t>výsledek u dané zkoušky.</a:t>
            </a:r>
          </a:p>
          <a:p>
            <a:r>
              <a:rPr lang="cs-CZ" sz="2000" dirty="0">
                <a:latin typeface="Calibri" panose="020F0502020204030204" pitchFamily="34" charset="0"/>
              </a:rPr>
              <a:t>Obchodní akademie </a:t>
            </a:r>
            <a:r>
              <a:rPr lang="cs-CZ" sz="2000" dirty="0" smtClean="0">
                <a:latin typeface="Calibri" panose="020F0502020204030204" pitchFamily="34" charset="0"/>
              </a:rPr>
              <a:t>budou hodnotit uchazeče takto</a:t>
            </a:r>
            <a:r>
              <a:rPr lang="cs-CZ" sz="2000" dirty="0">
                <a:latin typeface="Calibri" panose="020F0502020204030204" pitchFamily="34" charset="0"/>
              </a:rPr>
              <a:t>: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jednotná přijímací </a:t>
            </a:r>
            <a:r>
              <a:rPr lang="cs-CZ" sz="1800" dirty="0" smtClean="0">
                <a:latin typeface="Calibri" panose="020F0502020204030204" pitchFamily="34" charset="0"/>
              </a:rPr>
              <a:t>zkouška:	60 %</a:t>
            </a:r>
            <a:endParaRPr lang="cs-CZ" sz="1800" dirty="0">
              <a:latin typeface="Calibri" panose="020F0502020204030204" pitchFamily="34" charset="0"/>
            </a:endParaRP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prospěch ze ZŠ:	</a:t>
            </a:r>
            <a:r>
              <a:rPr lang="cs-CZ" sz="1800" dirty="0" smtClean="0">
                <a:latin typeface="Calibri" panose="020F0502020204030204" pitchFamily="34" charset="0"/>
              </a:rPr>
              <a:t>	</a:t>
            </a:r>
            <a:r>
              <a:rPr lang="cs-CZ" sz="1800" dirty="0">
                <a:latin typeface="Calibri" panose="020F0502020204030204" pitchFamily="34" charset="0"/>
              </a:rPr>
              <a:t>	</a:t>
            </a:r>
            <a:r>
              <a:rPr lang="cs-CZ" sz="1800" dirty="0" smtClean="0">
                <a:latin typeface="Calibri" panose="020F0502020204030204" pitchFamily="34" charset="0"/>
              </a:rPr>
              <a:t>	40 </a:t>
            </a:r>
            <a:r>
              <a:rPr lang="cs-CZ" sz="1800" dirty="0" smtClean="0">
                <a:latin typeface="Calibri" panose="020F0502020204030204" pitchFamily="34" charset="0"/>
              </a:rPr>
              <a:t>%</a:t>
            </a:r>
          </a:p>
          <a:p>
            <a:pPr marL="457200" lvl="1" indent="0">
              <a:buNone/>
            </a:pPr>
            <a:endParaRPr lang="cs-CZ" sz="1800" dirty="0">
              <a:latin typeface="Calibri" panose="020F0502020204030204" pitchFamily="34" charset="0"/>
            </a:endParaRPr>
          </a:p>
          <a:p>
            <a:pPr marL="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Každá škola zveřejní kritéria přijímacího řízení do 31.1.</a:t>
            </a:r>
            <a:endParaRPr lang="cs-CZ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20860"/>
            <a:ext cx="336037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Uplatnění absolventa obchodní akademie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V </a:t>
            </a:r>
            <a:r>
              <a:rPr lang="cs-CZ" sz="2000" dirty="0">
                <a:latin typeface="Calibri" panose="020F0502020204030204" pitchFamily="34" charset="0"/>
              </a:rPr>
              <a:t>povoláních zaměřených na výkon ekonomických, obchodně podnikatelských a administrativních činností </a:t>
            </a:r>
            <a:r>
              <a:rPr lang="cs-CZ" sz="2000" dirty="0" smtClean="0">
                <a:latin typeface="Calibri" panose="020F0502020204030204" pitchFamily="34" charset="0"/>
              </a:rPr>
              <a:t>v</a:t>
            </a:r>
            <a:r>
              <a:rPr lang="cs-CZ" dirty="0"/>
              <a:t> </a:t>
            </a:r>
            <a:r>
              <a:rPr lang="cs-CZ" sz="2000" dirty="0" smtClean="0">
                <a:latin typeface="Calibri" panose="020F0502020204030204" pitchFamily="34" charset="0"/>
              </a:rPr>
              <a:t>podnicích a v</a:t>
            </a:r>
            <a:r>
              <a:rPr lang="cs-CZ" sz="2000" dirty="0"/>
              <a:t> </a:t>
            </a:r>
            <a:r>
              <a:rPr lang="cs-CZ" sz="2000" dirty="0" smtClean="0">
                <a:latin typeface="Calibri" panose="020F0502020204030204" pitchFamily="34" charset="0"/>
              </a:rPr>
              <a:t>organizacích </a:t>
            </a:r>
            <a:r>
              <a:rPr lang="cs-CZ" sz="2000" dirty="0">
                <a:latin typeface="Calibri" panose="020F0502020204030204" pitchFamily="34" charset="0"/>
              </a:rPr>
              <a:t>včetně oblasti veřejné správy. </a:t>
            </a:r>
            <a:endParaRPr lang="cs-CZ" sz="2000" dirty="0" smtClean="0">
              <a:latin typeface="Calibri" panose="020F0502020204030204" pitchFamily="34" charset="0"/>
            </a:endParaRPr>
          </a:p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Například: </a:t>
            </a:r>
            <a:r>
              <a:rPr lang="cs-CZ" sz="2000" dirty="0">
                <a:latin typeface="Calibri" panose="020F0502020204030204" pitchFamily="34" charset="0"/>
              </a:rPr>
              <a:t>ekonom, účetní, finanční referent, referent marketingu, sekretářka a další.</a:t>
            </a:r>
          </a:p>
          <a:p>
            <a:pPr algn="just"/>
            <a:r>
              <a:rPr lang="cs-CZ" sz="2000" dirty="0">
                <a:latin typeface="Calibri" panose="020F0502020204030204" pitchFamily="34" charset="0"/>
              </a:rPr>
              <a:t>Absolvent je </a:t>
            </a:r>
            <a:r>
              <a:rPr lang="cs-CZ" sz="2000" dirty="0" smtClean="0">
                <a:latin typeface="Calibri" panose="020F0502020204030204" pitchFamily="34" charset="0"/>
              </a:rPr>
              <a:t>také připraven, </a:t>
            </a:r>
            <a:r>
              <a:rPr lang="cs-CZ" sz="2000" dirty="0">
                <a:latin typeface="Calibri" panose="020F0502020204030204" pitchFamily="34" charset="0"/>
              </a:rPr>
              <a:t>aby po složení maturitní zkoušky mohl nastoupit ke studiu na vysoké škole </a:t>
            </a:r>
            <a:r>
              <a:rPr lang="cs-CZ" sz="2000" dirty="0" smtClean="0">
                <a:latin typeface="Calibri" panose="020F0502020204030204" pitchFamily="34" charset="0"/>
              </a:rPr>
              <a:t>(ekonomického směru, </a:t>
            </a:r>
            <a:r>
              <a:rPr lang="cs-CZ" sz="2000" dirty="0">
                <a:latin typeface="Calibri" panose="020F0502020204030204" pitchFamily="34" charset="0"/>
              </a:rPr>
              <a:t>ale i na další</a:t>
            </a:r>
            <a:r>
              <a:rPr lang="cs-CZ" sz="2000" dirty="0" smtClean="0">
                <a:latin typeface="Calibri" panose="020F0502020204030204" pitchFamily="34" charset="0"/>
              </a:rPr>
              <a:t>).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6896534" cy="1080938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Ekonomické lyceum</a:t>
            </a:r>
            <a:endParaRPr lang="cs-CZ" sz="36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sz="2200" dirty="0">
                <a:latin typeface="Calibri" panose="020F0502020204030204" pitchFamily="34" charset="0"/>
              </a:rPr>
              <a:t>Obchodní akademie v Olomouci a v Šumperku </a:t>
            </a:r>
            <a:r>
              <a:rPr lang="cs-CZ" sz="2200" dirty="0" smtClean="0">
                <a:latin typeface="Calibri" panose="020F0502020204030204" pitchFamily="34" charset="0"/>
              </a:rPr>
              <a:t>nabízejí </a:t>
            </a:r>
            <a:r>
              <a:rPr lang="cs-CZ" sz="2200" dirty="0">
                <a:latin typeface="Calibri" panose="020F0502020204030204" pitchFamily="34" charset="0"/>
              </a:rPr>
              <a:t>také studijní obor ekonomické </a:t>
            </a:r>
            <a:r>
              <a:rPr lang="cs-CZ" sz="2200" dirty="0" smtClean="0">
                <a:latin typeface="Calibri" panose="020F0502020204030204" pitchFamily="34" charset="0"/>
              </a:rPr>
              <a:t>lyceum.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Výhodou oboru je </a:t>
            </a:r>
            <a:r>
              <a:rPr lang="cs-CZ" sz="2200" dirty="0" smtClean="0">
                <a:latin typeface="Calibri" panose="020F0502020204030204" pitchFamily="34" charset="0"/>
              </a:rPr>
              <a:t>univerzálnost. Jsou </a:t>
            </a:r>
            <a:r>
              <a:rPr lang="cs-CZ" sz="2200" dirty="0">
                <a:latin typeface="Calibri" panose="020F0502020204030204" pitchFamily="34" charset="0"/>
              </a:rPr>
              <a:t>zde skloubeny výhody odborného a všeobecného </a:t>
            </a:r>
            <a:r>
              <a:rPr lang="cs-CZ" sz="2200" dirty="0" smtClean="0">
                <a:latin typeface="Calibri" panose="020F0502020204030204" pitchFamily="34" charset="0"/>
              </a:rPr>
              <a:t>vzdělávání.</a:t>
            </a:r>
            <a:endParaRPr lang="cs-CZ" sz="2200" dirty="0">
              <a:latin typeface="Calibri" panose="020F0502020204030204" pitchFamily="34" charset="0"/>
            </a:endParaRP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Absolventi </a:t>
            </a:r>
            <a:r>
              <a:rPr lang="cs-CZ" sz="2200" dirty="0" smtClean="0">
                <a:latin typeface="Calibri" panose="020F0502020204030204" pitchFamily="34" charset="0"/>
              </a:rPr>
              <a:t>lycea </a:t>
            </a:r>
            <a:r>
              <a:rPr lang="cs-CZ" sz="2200" dirty="0">
                <a:latin typeface="Calibri" panose="020F0502020204030204" pitchFamily="34" charset="0"/>
              </a:rPr>
              <a:t>jsou připraveni na další studium, zejména na ekonomických a právnických fakultách </a:t>
            </a:r>
            <a:r>
              <a:rPr lang="cs-CZ" sz="2200" dirty="0" smtClean="0">
                <a:latin typeface="Calibri" panose="020F0502020204030204" pitchFamily="34" charset="0"/>
              </a:rPr>
              <a:t>VŠ. Někteří studují </a:t>
            </a:r>
            <a:r>
              <a:rPr lang="cs-CZ" sz="2200" dirty="0">
                <a:latin typeface="Calibri" panose="020F0502020204030204" pitchFamily="34" charset="0"/>
              </a:rPr>
              <a:t>na VŠ </a:t>
            </a:r>
            <a:r>
              <a:rPr lang="cs-CZ" sz="2200" dirty="0" smtClean="0">
                <a:latin typeface="Calibri" panose="020F0502020204030204" pitchFamily="34" charset="0"/>
              </a:rPr>
              <a:t>cizí </a:t>
            </a:r>
            <a:r>
              <a:rPr lang="cs-CZ" sz="2200" dirty="0">
                <a:latin typeface="Calibri" panose="020F0502020204030204" pitchFamily="34" charset="0"/>
              </a:rPr>
              <a:t>jazyky, veřejnou správu atd.</a:t>
            </a:r>
          </a:p>
          <a:p>
            <a:pPr algn="just"/>
            <a:r>
              <a:rPr lang="cs-CZ" sz="2200" dirty="0">
                <a:latin typeface="Calibri" panose="020F0502020204030204" pitchFamily="34" charset="0"/>
              </a:rPr>
              <a:t>Osvojené dovednosti jim </a:t>
            </a:r>
            <a:r>
              <a:rPr lang="cs-CZ" sz="2200" dirty="0" smtClean="0">
                <a:latin typeface="Calibri" panose="020F0502020204030204" pitchFamily="34" charset="0"/>
              </a:rPr>
              <a:t>umožňují hned po maturitě obdobné </a:t>
            </a:r>
            <a:r>
              <a:rPr lang="cs-CZ" sz="2200" dirty="0">
                <a:latin typeface="Calibri" panose="020F0502020204030204" pitchFamily="34" charset="0"/>
              </a:rPr>
              <a:t>uplatnění v praxi </a:t>
            </a:r>
            <a:r>
              <a:rPr lang="cs-CZ" sz="2200" dirty="0" smtClean="0">
                <a:latin typeface="Calibri" panose="020F0502020204030204" pitchFamily="34" charset="0"/>
              </a:rPr>
              <a:t>jako </a:t>
            </a:r>
            <a:r>
              <a:rPr lang="cs-CZ" sz="2200" dirty="0">
                <a:latin typeface="Calibri" panose="020F0502020204030204" pitchFamily="34" charset="0"/>
              </a:rPr>
              <a:t>absolventům obchodní </a:t>
            </a:r>
            <a:r>
              <a:rPr lang="cs-CZ" sz="2200" dirty="0" smtClean="0">
                <a:latin typeface="Calibri" panose="020F0502020204030204" pitchFamily="34" charset="0"/>
              </a:rPr>
              <a:t>akademie.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1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024744" cy="936104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tx1"/>
                </a:solidFill>
                <a:latin typeface="Cambria" panose="02040503050406030204" pitchFamily="18" charset="0"/>
              </a:rPr>
              <a:t>Studijní podpora žákům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Calibri" panose="020F0502020204030204" pitchFamily="34" charset="0"/>
              </a:rPr>
              <a:t>Workshop  Efektivní  metody  učení  </a:t>
            </a:r>
            <a:r>
              <a:rPr lang="cs-CZ" sz="2000" dirty="0">
                <a:latin typeface="Calibri" panose="020F0502020204030204" pitchFamily="34" charset="0"/>
              </a:rPr>
              <a:t>pro </a:t>
            </a:r>
            <a:r>
              <a:rPr lang="cs-CZ" sz="2000" dirty="0" smtClean="0">
                <a:latin typeface="Calibri" panose="020F0502020204030204" pitchFamily="34" charset="0"/>
              </a:rPr>
              <a:t>žáky 1</a:t>
            </a:r>
            <a:r>
              <a:rPr lang="cs-CZ" sz="2000" dirty="0">
                <a:latin typeface="Calibri" panose="020F0502020204030204" pitchFamily="34" charset="0"/>
              </a:rPr>
              <a:t>. </a:t>
            </a:r>
            <a:r>
              <a:rPr lang="cs-CZ" sz="2000" dirty="0" smtClean="0">
                <a:latin typeface="Calibri" panose="020F0502020204030204" pitchFamily="34" charset="0"/>
              </a:rPr>
              <a:t>ročníku.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Úprava studijních podmínek žákům se speciálními vzdělávacími </a:t>
            </a:r>
            <a:r>
              <a:rPr lang="cs-CZ" sz="2000" dirty="0" smtClean="0">
                <a:latin typeface="Calibri" panose="020F0502020204030204" pitchFamily="34" charset="0"/>
              </a:rPr>
              <a:t>potřebami.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Podpora sportovcům – </a:t>
            </a:r>
            <a:r>
              <a:rPr lang="cs-CZ" sz="2000" dirty="0" smtClean="0">
                <a:latin typeface="Calibri" panose="020F0502020204030204" pitchFamily="34" charset="0"/>
              </a:rPr>
              <a:t>nastavení individuálního způsobu zkoušení.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Konzultace dle </a:t>
            </a:r>
            <a:r>
              <a:rPr lang="cs-CZ" sz="2000" dirty="0" smtClean="0">
                <a:latin typeface="Calibri" panose="020F0502020204030204" pitchFamily="34" charset="0"/>
              </a:rPr>
              <a:t>potřeby.</a:t>
            </a:r>
          </a:p>
          <a:p>
            <a:r>
              <a:rPr lang="cs-CZ" sz="2000" dirty="0" smtClean="0">
                <a:latin typeface="Calibri" panose="020F0502020204030204" pitchFamily="34" charset="0"/>
              </a:rPr>
              <a:t>Doučování.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9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sz="3600" dirty="0">
                <a:latin typeface="Cambria" panose="02040503050406030204" pitchFamily="18" charset="0"/>
                <a:ea typeface="Cambria" panose="02040503050406030204" pitchFamily="18" charset="0"/>
              </a:rPr>
              <a:t>Děkuji za pozornost.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036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59766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Obchodní </a:t>
            </a: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akademie</a:t>
            </a:r>
            <a:b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v </a:t>
            </a: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Olomouckém </a:t>
            </a:r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kraji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44824"/>
            <a:ext cx="7740849" cy="4752528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cs-CZ" sz="2400" dirty="0" smtClean="0">
                <a:latin typeface="Calibri" panose="020F0502020204030204" pitchFamily="34" charset="0"/>
              </a:rPr>
              <a:t>Obchodní akademie Olomouc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Obchodní akademie Prostějov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Obchodní 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Přerov</a:t>
            </a:r>
          </a:p>
          <a:p>
            <a:pPr>
              <a:spcBef>
                <a:spcPts val="1800"/>
              </a:spcBef>
            </a:pPr>
            <a:r>
              <a:rPr lang="cs-CZ" sz="2400" dirty="0" smtClean="0">
                <a:latin typeface="Calibri" panose="020F0502020204030204" pitchFamily="34" charset="0"/>
              </a:rPr>
              <a:t>Obchodní </a:t>
            </a:r>
            <a:r>
              <a:rPr lang="cs-CZ" sz="2400" dirty="0">
                <a:latin typeface="Calibri" panose="020F0502020204030204" pitchFamily="34" charset="0"/>
              </a:rPr>
              <a:t>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Šumperk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Hotelová škola </a:t>
            </a:r>
            <a:r>
              <a:rPr lang="cs-CZ" sz="2400" dirty="0" err="1">
                <a:latin typeface="Calibri" panose="020F0502020204030204" pitchFamily="34" charset="0"/>
              </a:rPr>
              <a:t>Vincenze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err="1">
                <a:latin typeface="Calibri" panose="020F0502020204030204" pitchFamily="34" charset="0"/>
              </a:rPr>
              <a:t>Priessnitze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br>
              <a:rPr lang="cs-CZ" sz="2400" dirty="0">
                <a:latin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</a:rPr>
              <a:t>a Obchodní akademie, </a:t>
            </a:r>
            <a:r>
              <a:rPr lang="cs-CZ" sz="2400" dirty="0" smtClean="0">
                <a:latin typeface="Calibri" panose="020F0502020204030204" pitchFamily="34" charset="0"/>
              </a:rPr>
              <a:t>Jeseník</a:t>
            </a:r>
          </a:p>
          <a:p>
            <a:pPr>
              <a:spcBef>
                <a:spcPts val="1800"/>
              </a:spcBef>
            </a:pPr>
            <a:r>
              <a:rPr lang="cs-CZ" sz="2400" dirty="0">
                <a:latin typeface="Calibri" panose="020F0502020204030204" pitchFamily="34" charset="0"/>
              </a:rPr>
              <a:t>Střední průmyslová škola </a:t>
            </a:r>
            <a:br>
              <a:rPr lang="cs-CZ" sz="2400" dirty="0">
                <a:latin typeface="Calibri" panose="020F0502020204030204" pitchFamily="34" charset="0"/>
              </a:rPr>
            </a:br>
            <a:r>
              <a:rPr lang="cs-CZ" sz="2400" dirty="0">
                <a:latin typeface="Calibri" panose="020F0502020204030204" pitchFamily="34" charset="0"/>
              </a:rPr>
              <a:t>a Střední odborné učiliště, Uničov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23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9572" y="1124744"/>
            <a:ext cx="7452816" cy="4137323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Obchodní akademie Olomouc</a:t>
            </a: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obory: obchodní akademie, ekonomické lyceum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ředitelka školy: Ing. Romana Novotníková</a:t>
            </a: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kontakt: www.oaol.cz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8" name="Picture 4" descr="OA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68960"/>
            <a:ext cx="475020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	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110876"/>
            <a:ext cx="7452816" cy="4137323"/>
          </a:xfrm>
        </p:spPr>
        <p:txBody>
          <a:bodyPr>
            <a:normAutofit/>
          </a:bodyPr>
          <a:lstStyle/>
          <a:p>
            <a:r>
              <a:rPr lang="cs-CZ" sz="2400" dirty="0">
                <a:latin typeface="Calibri" panose="020F0502020204030204" pitchFamily="34" charset="0"/>
              </a:rPr>
              <a:t>Obchodní </a:t>
            </a:r>
            <a:r>
              <a:rPr lang="cs-CZ" sz="2400" dirty="0" smtClean="0">
                <a:latin typeface="Calibri" panose="020F0502020204030204" pitchFamily="34" charset="0"/>
              </a:rPr>
              <a:t>akademie Prostějov</a:t>
            </a: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</a:t>
            </a:r>
            <a:r>
              <a:rPr lang="cs-CZ" sz="1800" dirty="0">
                <a:latin typeface="Calibri" panose="020F0502020204030204" pitchFamily="34" charset="0"/>
              </a:rPr>
              <a:t>: obchodní akademie</a:t>
            </a:r>
          </a:p>
          <a:p>
            <a:pPr marL="0" indent="0">
              <a:buFont typeface="Wingdings 3" charset="2"/>
              <a:buNone/>
            </a:pPr>
            <a:r>
              <a:rPr lang="cs-CZ" dirty="0" smtClean="0">
                <a:latin typeface="Calibri" panose="020F0502020204030204" pitchFamily="34" charset="0"/>
              </a:rPr>
              <a:t>	ř</a:t>
            </a:r>
            <a:r>
              <a:rPr lang="cs-CZ" sz="1600" dirty="0" smtClean="0">
                <a:latin typeface="Calibri" panose="020F0502020204030204" pitchFamily="34" charset="0"/>
              </a:rPr>
              <a:t>editelka </a:t>
            </a:r>
            <a:r>
              <a:rPr lang="cs-CZ" sz="1600" dirty="0">
                <a:latin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</a:rPr>
              <a:t>Eva Lošťáková</a:t>
            </a:r>
            <a:endParaRPr lang="cs-CZ" sz="1600" dirty="0">
              <a:latin typeface="Calibri" panose="020F0502020204030204" pitchFamily="34" charset="0"/>
            </a:endParaRPr>
          </a:p>
          <a:p>
            <a:pPr marL="0" indent="0">
              <a:buFont typeface="Wingdings 3" charset="2"/>
              <a:buNone/>
            </a:pPr>
            <a:r>
              <a:rPr lang="cs-CZ" sz="1600" dirty="0">
                <a:latin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</a:rPr>
              <a:t>www.oapv.cz</a:t>
            </a:r>
            <a:endParaRPr lang="cs-CZ" sz="1600" dirty="0">
              <a:latin typeface="Calibri" panose="020F0502020204030204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12976"/>
            <a:ext cx="5148064" cy="289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11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5988" y="1196752"/>
            <a:ext cx="6347714" cy="3880773"/>
          </a:xfrm>
        </p:spPr>
        <p:txBody>
          <a:bodyPr/>
          <a:lstStyle/>
          <a:p>
            <a:r>
              <a:rPr lang="cs-CZ" sz="2400" dirty="0">
                <a:latin typeface="Calibri" panose="020F0502020204030204" pitchFamily="34" charset="0"/>
              </a:rPr>
              <a:t>Obchodní 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Přerov</a:t>
            </a: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</a:t>
            </a:r>
            <a:r>
              <a:rPr lang="cs-CZ" dirty="0">
                <a:latin typeface="Calibri" panose="020F0502020204030204" pitchFamily="34" charset="0"/>
              </a:rPr>
              <a:t>: obchodní akademie</a:t>
            </a:r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ředitelka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Hana Štěpanovská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www.oaprerov.cz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45" y="3466793"/>
            <a:ext cx="4571999" cy="322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5988" y="1196752"/>
            <a:ext cx="6347714" cy="3880773"/>
          </a:xfrm>
        </p:spPr>
        <p:txBody>
          <a:bodyPr/>
          <a:lstStyle/>
          <a:p>
            <a:r>
              <a:rPr lang="cs-CZ" sz="2400" dirty="0" smtClean="0">
                <a:latin typeface="Calibri" panose="020F0502020204030204" pitchFamily="34" charset="0"/>
              </a:rPr>
              <a:t>Obchodní </a:t>
            </a:r>
            <a:r>
              <a:rPr lang="cs-CZ" sz="2400" dirty="0">
                <a:latin typeface="Calibri" panose="020F0502020204030204" pitchFamily="34" charset="0"/>
              </a:rPr>
              <a:t>akademie a Jazyková škola s právem státní jazykové zkoušky, </a:t>
            </a:r>
            <a:r>
              <a:rPr lang="cs-CZ" sz="2400" dirty="0" smtClean="0">
                <a:latin typeface="Calibri" panose="020F0502020204030204" pitchFamily="34" charset="0"/>
              </a:rPr>
              <a:t>Šumperk</a:t>
            </a: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obory</a:t>
            </a:r>
            <a:r>
              <a:rPr lang="cs-CZ" dirty="0">
                <a:latin typeface="Calibri" panose="020F0502020204030204" pitchFamily="34" charset="0"/>
              </a:rPr>
              <a:t>: obchodní akademie, ekonomické lyceum</a:t>
            </a:r>
            <a:endParaRPr lang="cs-CZ" dirty="0"/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Tom </a:t>
            </a:r>
            <a:r>
              <a:rPr lang="cs-CZ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Ristovský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www.oa-sumperk.cz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2050" name="Picture 2" descr="Vchod budovy obchodní akadem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66" y="3356992"/>
            <a:ext cx="4495706" cy="329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7776864" cy="4188471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Hotelová </a:t>
            </a:r>
            <a:r>
              <a:rPr lang="cs-CZ" sz="2400" dirty="0">
                <a:latin typeface="Calibri" panose="020F0502020204030204" pitchFamily="34" charset="0"/>
              </a:rPr>
              <a:t>škola </a:t>
            </a:r>
            <a:r>
              <a:rPr lang="cs-CZ" sz="2400" dirty="0" err="1">
                <a:latin typeface="Calibri" panose="020F0502020204030204" pitchFamily="34" charset="0"/>
              </a:rPr>
              <a:t>Vincenze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err="1">
                <a:latin typeface="Calibri" panose="020F0502020204030204" pitchFamily="34" charset="0"/>
              </a:rPr>
              <a:t>Priessnitze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latin typeface="Calibri" panose="020F0502020204030204" pitchFamily="34" charset="0"/>
              </a:rPr>
              <a:t/>
            </a:r>
            <a:br>
              <a:rPr lang="cs-CZ" sz="2400" dirty="0" smtClean="0">
                <a:latin typeface="Calibri" panose="020F0502020204030204" pitchFamily="34" charset="0"/>
              </a:rPr>
            </a:br>
            <a:r>
              <a:rPr lang="cs-CZ" sz="2400" dirty="0" smtClean="0">
                <a:latin typeface="Calibri" panose="020F0502020204030204" pitchFamily="34" charset="0"/>
              </a:rPr>
              <a:t>a </a:t>
            </a:r>
            <a:r>
              <a:rPr lang="cs-CZ" sz="2400" dirty="0">
                <a:latin typeface="Calibri" panose="020F0502020204030204" pitchFamily="34" charset="0"/>
              </a:rPr>
              <a:t>Obchodní akademie, </a:t>
            </a:r>
            <a:r>
              <a:rPr lang="cs-CZ" sz="2400" dirty="0" smtClean="0">
                <a:latin typeface="Calibri" panose="020F0502020204030204" pitchFamily="34" charset="0"/>
              </a:rPr>
              <a:t>Jeseník</a:t>
            </a:r>
          </a:p>
          <a:p>
            <a:pPr marL="457200" lvl="1" indent="0">
              <a:buNone/>
            </a:pPr>
            <a:r>
              <a:rPr lang="cs-CZ" dirty="0" smtClean="0">
                <a:latin typeface="Calibri" panose="020F0502020204030204" pitchFamily="34" charset="0"/>
              </a:rPr>
              <a:t>obor</a:t>
            </a:r>
            <a:r>
              <a:rPr lang="cs-CZ" dirty="0">
                <a:latin typeface="Calibri" panose="020F0502020204030204" pitchFamily="34" charset="0"/>
              </a:rPr>
              <a:t>: obchodní </a:t>
            </a:r>
            <a:r>
              <a:rPr lang="cs-CZ" dirty="0" smtClean="0">
                <a:latin typeface="Calibri" panose="020F0502020204030204" pitchFamily="34" charset="0"/>
              </a:rPr>
              <a:t>akademie</a:t>
            </a:r>
          </a:p>
          <a:p>
            <a:pPr marL="0" indent="0">
              <a:buNone/>
            </a:pP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	ředitel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školy: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Mgr. Petr Procházka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www.hotelovkajes.cz</a:t>
            </a:r>
          </a:p>
          <a:p>
            <a:pPr marL="811213" lvl="2" indent="-179388">
              <a:tabLst>
                <a:tab pos="541338" algn="l"/>
              </a:tabLst>
            </a:pP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73016"/>
            <a:ext cx="6957312" cy="279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4188471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Střední </a:t>
            </a:r>
            <a:r>
              <a:rPr lang="cs-CZ" sz="2400" dirty="0">
                <a:latin typeface="Calibri" panose="020F0502020204030204" pitchFamily="34" charset="0"/>
              </a:rPr>
              <a:t>průmyslová škola </a:t>
            </a:r>
            <a:r>
              <a:rPr lang="cs-CZ" sz="2400" dirty="0" smtClean="0">
                <a:latin typeface="Calibri" panose="020F0502020204030204" pitchFamily="34" charset="0"/>
              </a:rPr>
              <a:t/>
            </a:r>
            <a:br>
              <a:rPr lang="cs-CZ" sz="2400" dirty="0" smtClean="0">
                <a:latin typeface="Calibri" panose="020F0502020204030204" pitchFamily="34" charset="0"/>
              </a:rPr>
            </a:br>
            <a:r>
              <a:rPr lang="cs-CZ" sz="2400" dirty="0" smtClean="0">
                <a:latin typeface="Calibri" panose="020F0502020204030204" pitchFamily="34" charset="0"/>
              </a:rPr>
              <a:t>a </a:t>
            </a:r>
            <a:r>
              <a:rPr lang="cs-CZ" sz="2400" dirty="0">
                <a:latin typeface="Calibri" panose="020F0502020204030204" pitchFamily="34" charset="0"/>
              </a:rPr>
              <a:t>Střední odborné učiliště, </a:t>
            </a:r>
            <a:r>
              <a:rPr lang="cs-CZ" sz="2400" dirty="0" smtClean="0">
                <a:latin typeface="Calibri" panose="020F0502020204030204" pitchFamily="34" charset="0"/>
              </a:rPr>
              <a:t>Uničov</a:t>
            </a:r>
          </a:p>
          <a:p>
            <a:pPr marL="457200" lvl="1" indent="0">
              <a:buNone/>
            </a:pPr>
            <a:r>
              <a:rPr lang="cs-CZ" sz="1800" dirty="0" smtClean="0">
                <a:latin typeface="Calibri" panose="020F0502020204030204" pitchFamily="34" charset="0"/>
              </a:rPr>
              <a:t>obor</a:t>
            </a:r>
            <a:r>
              <a:rPr lang="cs-CZ" sz="1800" dirty="0">
                <a:latin typeface="Calibri" panose="020F0502020204030204" pitchFamily="34" charset="0"/>
              </a:rPr>
              <a:t>: obchodní </a:t>
            </a:r>
            <a:r>
              <a:rPr lang="cs-CZ" sz="1800" dirty="0" smtClean="0">
                <a:latin typeface="Calibri" panose="020F0502020204030204" pitchFamily="34" charset="0"/>
              </a:rPr>
              <a:t>akademie</a:t>
            </a: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ředitel školy: Ing.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Pavel Nováček, Ph.D.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	kontakt: </a:t>
            </a:r>
            <a:r>
              <a:rPr lang="cs-CZ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www.unicprum.cz</a:t>
            </a:r>
            <a:endParaRPr lang="cs-CZ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7532" lvl="3"/>
            <a:endParaRPr lang="cs-CZ" sz="2000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https://www.unicprum.cz/images/phocagallery/vybaveni/thumbs/phoca_thumb_l_skola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4335784" cy="325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2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1143000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  <a:latin typeface="Cambria" panose="02040503050406030204" pitchFamily="18" charset="0"/>
              </a:rPr>
              <a:t>Jednotná přijímací zkouška</a:t>
            </a:r>
            <a:endParaRPr lang="cs-CZ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2336873"/>
            <a:ext cx="7999040" cy="3599316"/>
          </a:xfrm>
        </p:spPr>
        <p:txBody>
          <a:bodyPr>
            <a:normAutofit/>
          </a:bodyPr>
          <a:lstStyle/>
          <a:p>
            <a:r>
              <a:rPr lang="cs-CZ" sz="2000" dirty="0">
                <a:latin typeface="Calibri" panose="020F0502020204030204" pitchFamily="34" charset="0"/>
              </a:rPr>
              <a:t>Do všech čtyřletých maturitních oborů se bude konat povinná jednotná přijímací </a:t>
            </a:r>
            <a:r>
              <a:rPr lang="cs-CZ" sz="2000" dirty="0" smtClean="0">
                <a:latin typeface="Calibri" panose="020F0502020204030204" pitchFamily="34" charset="0"/>
              </a:rPr>
              <a:t>zkouška</a:t>
            </a:r>
            <a:endParaRPr lang="cs-CZ" sz="2000" dirty="0">
              <a:latin typeface="Calibri" panose="020F0502020204030204" pitchFamily="34" charset="0"/>
            </a:endParaRPr>
          </a:p>
          <a:p>
            <a:r>
              <a:rPr lang="cs-CZ" sz="2000" dirty="0">
                <a:latin typeface="Calibri" panose="020F0502020204030204" pitchFamily="34" charset="0"/>
              </a:rPr>
              <a:t>Český jazyk a literatura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60 minut, zisk max. 50 bodů</a:t>
            </a:r>
          </a:p>
          <a:p>
            <a:r>
              <a:rPr lang="cs-CZ" sz="2000" dirty="0">
                <a:latin typeface="Calibri" panose="020F0502020204030204" pitchFamily="34" charset="0"/>
              </a:rPr>
              <a:t>Matematika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</a:rPr>
              <a:t>70 minut, zisk max. 50 bodů</a:t>
            </a:r>
          </a:p>
          <a:p>
            <a:r>
              <a:rPr lang="cs-CZ" sz="2000" dirty="0">
                <a:latin typeface="Calibri" panose="020F0502020204030204" pitchFamily="34" charset="0"/>
              </a:rPr>
              <a:t>Termín: </a:t>
            </a:r>
            <a:r>
              <a:rPr lang="cs-CZ" sz="2000" dirty="0" smtClean="0">
                <a:latin typeface="Calibri" panose="020F0502020204030204" pitchFamily="34" charset="0"/>
              </a:rPr>
              <a:t>12. </a:t>
            </a:r>
            <a:r>
              <a:rPr lang="cs-CZ" sz="2000" dirty="0">
                <a:latin typeface="Calibri" panose="020F0502020204030204" pitchFamily="34" charset="0"/>
              </a:rPr>
              <a:t>4. </a:t>
            </a:r>
            <a:r>
              <a:rPr lang="cs-CZ" sz="2000" dirty="0" smtClean="0">
                <a:latin typeface="Calibri" panose="020F0502020204030204" pitchFamily="34" charset="0"/>
              </a:rPr>
              <a:t>2022 </a:t>
            </a:r>
            <a:r>
              <a:rPr lang="cs-CZ" sz="2000" dirty="0">
                <a:latin typeface="Calibri" panose="020F0502020204030204" pitchFamily="34" charset="0"/>
              </a:rPr>
              <a:t>a </a:t>
            </a:r>
            <a:r>
              <a:rPr lang="cs-CZ" sz="2000" dirty="0" smtClean="0">
                <a:latin typeface="Calibri" panose="020F0502020204030204" pitchFamily="34" charset="0"/>
              </a:rPr>
              <a:t>13. </a:t>
            </a:r>
            <a:r>
              <a:rPr lang="cs-CZ" sz="2000" dirty="0">
                <a:latin typeface="Calibri" panose="020F0502020204030204" pitchFamily="34" charset="0"/>
              </a:rPr>
              <a:t>4. </a:t>
            </a:r>
            <a:r>
              <a:rPr lang="cs-CZ" sz="2000" dirty="0" smtClean="0">
                <a:latin typeface="Calibri" panose="020F0502020204030204" pitchFamily="34" charset="0"/>
              </a:rPr>
              <a:t>2022 </a:t>
            </a:r>
          </a:p>
          <a:p>
            <a:pPr marL="0" indent="0">
              <a:buNone/>
            </a:pPr>
            <a:r>
              <a:rPr lang="cs-CZ" sz="2000" dirty="0" smtClean="0">
                <a:latin typeface="Calibri" panose="020F0502020204030204" pitchFamily="34" charset="0"/>
              </a:rPr>
              <a:t>    (</a:t>
            </a:r>
            <a:r>
              <a:rPr lang="cs-CZ" sz="2000" dirty="0">
                <a:latin typeface="Calibri" panose="020F0502020204030204" pitchFamily="34" charset="0"/>
              </a:rPr>
              <a:t>oba </a:t>
            </a:r>
            <a:r>
              <a:rPr lang="cs-CZ" sz="2000" dirty="0" smtClean="0">
                <a:latin typeface="Calibri" panose="020F0502020204030204" pitchFamily="34" charset="0"/>
              </a:rPr>
              <a:t>předměty v </a:t>
            </a:r>
            <a:r>
              <a:rPr lang="cs-CZ" sz="2000" dirty="0">
                <a:latin typeface="Calibri" panose="020F0502020204030204" pitchFamily="34" charset="0"/>
              </a:rPr>
              <a:t>každém dni</a:t>
            </a:r>
            <a:r>
              <a:rPr lang="cs-CZ" sz="2000" dirty="0" smtClean="0">
                <a:latin typeface="Calibri" panose="020F0502020204030204" pitchFamily="34" charset="0"/>
              </a:rPr>
              <a:t>)</a:t>
            </a:r>
          </a:p>
          <a:p>
            <a:endParaRPr lang="cs-CZ" sz="2000" dirty="0"/>
          </a:p>
          <a:p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920" y="2816977"/>
            <a:ext cx="3960440" cy="2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2036</TotalTime>
  <Words>309</Words>
  <Application>Microsoft Office PowerPoint</Application>
  <PresentationFormat>Předvádění na obrazovce (4:3)</PresentationFormat>
  <Paragraphs>98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</vt:lpstr>
      <vt:lpstr>Trebuchet MS</vt:lpstr>
      <vt:lpstr>Wingdings 3</vt:lpstr>
      <vt:lpstr>Fazeta</vt:lpstr>
      <vt:lpstr>Obchodní akademie,  Olomouc, tř. Spojenců 11</vt:lpstr>
      <vt:lpstr>Obchodní akademie v Olomouckém kraji</vt:lpstr>
      <vt:lpstr>Prezentace aplikace PowerPoint</vt:lpstr>
      <vt:lpstr> </vt:lpstr>
      <vt:lpstr>Prezentace aplikace PowerPoint</vt:lpstr>
      <vt:lpstr>Prezentace aplikace PowerPoint</vt:lpstr>
      <vt:lpstr>Prezentace aplikace PowerPoint</vt:lpstr>
      <vt:lpstr>Prezentace aplikace PowerPoint</vt:lpstr>
      <vt:lpstr>Jednotná přijímací zkouška</vt:lpstr>
      <vt:lpstr>Prezentace aplikace PowerPoint</vt:lpstr>
      <vt:lpstr>Uplatnění absolventa obchodní akademie</vt:lpstr>
      <vt:lpstr>Ekonomické lyceum</vt:lpstr>
      <vt:lpstr>Studijní podpora žákům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DELL</dc:creator>
  <cp:lastModifiedBy>Uživatel systému Windows</cp:lastModifiedBy>
  <cp:revision>67</cp:revision>
  <dcterms:created xsi:type="dcterms:W3CDTF">2016-11-26T22:05:50Z</dcterms:created>
  <dcterms:modified xsi:type="dcterms:W3CDTF">2021-10-13T05:45:31Z</dcterms:modified>
</cp:coreProperties>
</file>