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8" r:id="rId15"/>
    <p:sldId id="269" r:id="rId16"/>
    <p:sldId id="270" r:id="rId17"/>
    <p:sldId id="271" r:id="rId18"/>
    <p:sldId id="272" r:id="rId19"/>
    <p:sldId id="279" r:id="rId20"/>
    <p:sldId id="273" r:id="rId21"/>
    <p:sldId id="274" r:id="rId22"/>
    <p:sldId id="275" r:id="rId23"/>
    <p:sldId id="276" r:id="rId24"/>
    <p:sldId id="277" r:id="rId2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A350-40B0-468E-8427-A85E6E6AEB18}" type="datetimeFigureOut">
              <a:rPr lang="cs-CZ" smtClean="0"/>
              <a:t>06.01.2021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B1516-0E50-4891-8434-462AA4B222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8977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A350-40B0-468E-8427-A85E6E6AEB18}" type="datetimeFigureOut">
              <a:rPr lang="cs-CZ" smtClean="0"/>
              <a:t>06.01.2021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B1516-0E50-4891-8434-462AA4B222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421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A350-40B0-468E-8427-A85E6E6AEB18}" type="datetimeFigureOut">
              <a:rPr lang="cs-CZ" smtClean="0"/>
              <a:t>06.01.2021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B1516-0E50-4891-8434-462AA4B222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9047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A350-40B0-468E-8427-A85E6E6AEB18}" type="datetimeFigureOut">
              <a:rPr lang="cs-CZ" smtClean="0"/>
              <a:t>06.01.2021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B1516-0E50-4891-8434-462AA4B222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2770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A350-40B0-468E-8427-A85E6E6AEB18}" type="datetimeFigureOut">
              <a:rPr lang="cs-CZ" smtClean="0"/>
              <a:t>06.01.2021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B1516-0E50-4891-8434-462AA4B222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3002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A350-40B0-468E-8427-A85E6E6AEB18}" type="datetimeFigureOut">
              <a:rPr lang="cs-CZ" smtClean="0"/>
              <a:t>06.01.2021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B1516-0E50-4891-8434-462AA4B222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4646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A350-40B0-468E-8427-A85E6E6AEB18}" type="datetimeFigureOut">
              <a:rPr lang="cs-CZ" smtClean="0"/>
              <a:t>06.01.2021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B1516-0E50-4891-8434-462AA4B222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6805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A350-40B0-468E-8427-A85E6E6AEB18}" type="datetimeFigureOut">
              <a:rPr lang="cs-CZ" smtClean="0"/>
              <a:t>06.01.2021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B1516-0E50-4891-8434-462AA4B222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8549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A350-40B0-468E-8427-A85E6E6AEB18}" type="datetimeFigureOut">
              <a:rPr lang="cs-CZ" smtClean="0"/>
              <a:t>06.01.2021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B1516-0E50-4891-8434-462AA4B222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302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A350-40B0-468E-8427-A85E6E6AEB18}" type="datetimeFigureOut">
              <a:rPr lang="cs-CZ" smtClean="0"/>
              <a:t>06.01.2021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B1516-0E50-4891-8434-462AA4B222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2045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A350-40B0-468E-8427-A85E6E6AEB18}" type="datetimeFigureOut">
              <a:rPr lang="cs-CZ" smtClean="0"/>
              <a:t>06.01.2021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B1516-0E50-4891-8434-462AA4B222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7964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9A350-40B0-468E-8427-A85E6E6AEB18}" type="datetimeFigureOut">
              <a:rPr lang="cs-CZ" smtClean="0"/>
              <a:t>06.01.2021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B1516-0E50-4891-8434-462AA4B222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6889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mailto:dotace@olkraj.cz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905" y="952240"/>
            <a:ext cx="3533705" cy="1541579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512916" y="3167149"/>
            <a:ext cx="9534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Vyplňování formuláře žádosti o dotace poskytované Olomouckým krajem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85223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3516" y="0"/>
            <a:ext cx="6627044" cy="6823513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6504" y="2048772"/>
            <a:ext cx="3554166" cy="2854013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4376" y="2048772"/>
            <a:ext cx="4154603" cy="259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830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-0.36393 0.005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03" y="25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2.96296E-6 L 0.28437 -0.0055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1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2985" y="0"/>
            <a:ext cx="6465794" cy="6758643"/>
          </a:xfrm>
          <a:prstGeom prst="rect">
            <a:avLst/>
          </a:prstGeom>
        </p:spPr>
      </p:pic>
      <p:sp>
        <p:nvSpPr>
          <p:cNvPr id="5" name="Oválný bublinový popisek 4"/>
          <p:cNvSpPr/>
          <p:nvPr/>
        </p:nvSpPr>
        <p:spPr>
          <a:xfrm>
            <a:off x="75414" y="716436"/>
            <a:ext cx="3327662" cy="1800520"/>
          </a:xfrm>
          <a:prstGeom prst="wedgeEllipseCallout">
            <a:avLst>
              <a:gd name="adj1" fmla="val 113279"/>
              <a:gd name="adj2" fmla="val 5202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Pokud u právnické osoby zadáme IČ, doplní se další údaje dle rejstříku ARES</a:t>
            </a:r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414779" y="2799761"/>
            <a:ext cx="3157980" cy="3063711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Zkontrolujeme správnost předvyplněných údajů a doplníme chybějící údaje.</a:t>
            </a:r>
          </a:p>
          <a:p>
            <a:pPr algn="ctr"/>
            <a:endParaRPr lang="cs-CZ" dirty="0"/>
          </a:p>
          <a:p>
            <a:pPr algn="ctr"/>
            <a:r>
              <a:rPr lang="cs-CZ" dirty="0" smtClean="0"/>
              <a:t>Zatrhneme podmínky užití a klikneme na tlačítko „Registrovat“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39258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624" y="1518400"/>
            <a:ext cx="11431022" cy="4215649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458624" y="622169"/>
            <a:ext cx="11579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Pokud jsme se zaregistrovali a aktivovali účet přes odkaz zaslaný na e-mail, nebo máme přihlašovací údaje z dřívější registrace, </a:t>
            </a:r>
            <a:r>
              <a:rPr lang="cs-CZ" b="1" u="sng" dirty="0" smtClean="0"/>
              <a:t>můžeme se přihlásit</a:t>
            </a:r>
            <a:r>
              <a:rPr lang="cs-CZ" dirty="0" smtClean="0"/>
              <a:t>.</a:t>
            </a: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7953" y="2963758"/>
            <a:ext cx="3564590" cy="243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629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57" y="789709"/>
            <a:ext cx="11109641" cy="6068291"/>
          </a:xfrm>
          <a:prstGeom prst="rect">
            <a:avLst/>
          </a:prstGeom>
        </p:spPr>
      </p:pic>
      <p:sp>
        <p:nvSpPr>
          <p:cNvPr id="6" name="Zaoblený obdélník 5"/>
          <p:cNvSpPr/>
          <p:nvPr/>
        </p:nvSpPr>
        <p:spPr>
          <a:xfrm>
            <a:off x="5050452" y="1873192"/>
            <a:ext cx="5590095" cy="119720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Po prvním přihlášení je sekce „Moje formuláře“ prázdná</a:t>
            </a:r>
            <a:endParaRPr lang="cs-CZ" dirty="0"/>
          </a:p>
        </p:txBody>
      </p:sp>
      <p:sp>
        <p:nvSpPr>
          <p:cNvPr id="7" name="Zaoblený obdélník 6"/>
          <p:cNvSpPr/>
          <p:nvPr/>
        </p:nvSpPr>
        <p:spPr>
          <a:xfrm>
            <a:off x="5879784" y="4663554"/>
            <a:ext cx="4985208" cy="119720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Pokud máme odeslané, nebo rozpracované žádosti z minula, vidíme jejich dlaždice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8116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988" y="837940"/>
            <a:ext cx="3219450" cy="4467225"/>
          </a:xfrm>
          <a:prstGeom prst="rect">
            <a:avLst/>
          </a:prstGeom>
        </p:spPr>
      </p:pic>
      <p:sp>
        <p:nvSpPr>
          <p:cNvPr id="5" name="Ovál 4"/>
          <p:cNvSpPr/>
          <p:nvPr/>
        </p:nvSpPr>
        <p:spPr>
          <a:xfrm>
            <a:off x="989215" y="1296786"/>
            <a:ext cx="714894" cy="36576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989215" y="1432193"/>
            <a:ext cx="714894" cy="133304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988" y="837940"/>
            <a:ext cx="4829625" cy="4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012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" y="898094"/>
            <a:ext cx="12062883" cy="4705469"/>
          </a:xfrm>
          <a:prstGeom prst="rect">
            <a:avLst/>
          </a:prstGeom>
        </p:spPr>
      </p:pic>
      <p:sp>
        <p:nvSpPr>
          <p:cNvPr id="6" name="Oválný bublinový popisek 5"/>
          <p:cNvSpPr/>
          <p:nvPr/>
        </p:nvSpPr>
        <p:spPr>
          <a:xfrm>
            <a:off x="115178" y="4967352"/>
            <a:ext cx="5260158" cy="1291472"/>
          </a:xfrm>
          <a:prstGeom prst="wedgeEllipseCallout">
            <a:avLst>
              <a:gd name="adj1" fmla="val -36801"/>
              <a:gd name="adj2" fmla="val -16932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V levém menu „Dotace“ v </a:t>
            </a:r>
            <a:r>
              <a:rPr lang="cs-CZ" dirty="0" err="1" smtClean="0"/>
              <a:t>podmenu</a:t>
            </a:r>
            <a:r>
              <a:rPr lang="cs-CZ" dirty="0" smtClean="0"/>
              <a:t> „Dotační tituly/programy“ vybereme dotační program</a:t>
            </a:r>
            <a:endParaRPr lang="cs-CZ" dirty="0"/>
          </a:p>
        </p:txBody>
      </p:sp>
      <p:sp>
        <p:nvSpPr>
          <p:cNvPr id="8" name="Oválný bublinový popisek 7"/>
          <p:cNvSpPr/>
          <p:nvPr/>
        </p:nvSpPr>
        <p:spPr>
          <a:xfrm>
            <a:off x="6636470" y="2281287"/>
            <a:ext cx="4485959" cy="1359688"/>
          </a:xfrm>
          <a:prstGeom prst="wedgeEllipseCallout">
            <a:avLst>
              <a:gd name="adj1" fmla="val -134181"/>
              <a:gd name="adj2" fmla="val 7356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Z nabízených dlaždic vybereme požadovaný dotační titul klinutím na „ Detail formuláře“</a:t>
            </a:r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44450" y="1746250"/>
            <a:ext cx="1524000" cy="2921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215900" y="2057400"/>
            <a:ext cx="1339850" cy="28575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3403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2" grpId="0" animBg="1"/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21" y="774174"/>
            <a:ext cx="11982989" cy="4314875"/>
          </a:xfrm>
          <a:prstGeom prst="rect">
            <a:avLst/>
          </a:prstGeom>
        </p:spPr>
      </p:pic>
      <p:sp>
        <p:nvSpPr>
          <p:cNvPr id="6" name="Ovál 5"/>
          <p:cNvSpPr/>
          <p:nvPr/>
        </p:nvSpPr>
        <p:spPr>
          <a:xfrm>
            <a:off x="1687398" y="1225484"/>
            <a:ext cx="1112363" cy="37707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válný bublinový popisek 6"/>
          <p:cNvSpPr/>
          <p:nvPr/>
        </p:nvSpPr>
        <p:spPr>
          <a:xfrm>
            <a:off x="1687398" y="1781666"/>
            <a:ext cx="1809946" cy="942680"/>
          </a:xfrm>
          <a:prstGeom prst="wedgeEllipseCallout">
            <a:avLst>
              <a:gd name="adj1" fmla="val 2696"/>
              <a:gd name="adj2" fmla="val -69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Klikneme na „Vyplnit formulář“</a:t>
            </a:r>
            <a:endParaRPr lang="cs-CZ" dirty="0"/>
          </a:p>
        </p:txBody>
      </p:sp>
      <p:sp>
        <p:nvSpPr>
          <p:cNvPr id="8" name="Oválný bublinový popisek 7"/>
          <p:cNvSpPr/>
          <p:nvPr/>
        </p:nvSpPr>
        <p:spPr>
          <a:xfrm>
            <a:off x="8477839" y="3277322"/>
            <a:ext cx="3522483" cy="1502068"/>
          </a:xfrm>
          <a:prstGeom prst="wedgeEllipseCallout">
            <a:avLst>
              <a:gd name="adj1" fmla="val -77275"/>
              <a:gd name="adj2" fmla="val -106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Tento název slouží pouze k rozlišení rozpracovaných a odeslaných formulářů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4555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936" y="313014"/>
            <a:ext cx="9676270" cy="6018656"/>
          </a:xfrm>
          <a:prstGeom prst="rect">
            <a:avLst/>
          </a:prstGeom>
        </p:spPr>
      </p:pic>
      <p:sp>
        <p:nvSpPr>
          <p:cNvPr id="7" name="Zaoblený obdélníkový bublinový popisek 6"/>
          <p:cNvSpPr/>
          <p:nvPr/>
        </p:nvSpPr>
        <p:spPr>
          <a:xfrm>
            <a:off x="1187777" y="2168164"/>
            <a:ext cx="3685881" cy="942680"/>
          </a:xfrm>
          <a:prstGeom prst="wedgeRoundRectCallout">
            <a:avLst>
              <a:gd name="adj1" fmla="val 41998"/>
              <a:gd name="adj2" fmla="val 165500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Růžová pole jsou kontrolována, zda jsou vyplněná</a:t>
            </a:r>
            <a:endParaRPr lang="cs-CZ" dirty="0"/>
          </a:p>
        </p:txBody>
      </p:sp>
      <p:sp>
        <p:nvSpPr>
          <p:cNvPr id="8" name="Zaoblený obdélníkový bublinový popisek 7"/>
          <p:cNvSpPr/>
          <p:nvPr/>
        </p:nvSpPr>
        <p:spPr>
          <a:xfrm>
            <a:off x="6297105" y="2356701"/>
            <a:ext cx="3318235" cy="565607"/>
          </a:xfrm>
          <a:prstGeom prst="wedgeRoundRectCallout">
            <a:avLst>
              <a:gd name="adj1" fmla="val -69697"/>
              <a:gd name="adj2" fmla="val 222500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Po najetí kurzorem na některá pole, se zobrazí nápověda</a:t>
            </a:r>
            <a:endParaRPr lang="cs-CZ" dirty="0"/>
          </a:p>
        </p:txBody>
      </p:sp>
      <p:sp>
        <p:nvSpPr>
          <p:cNvPr id="9" name="Zaoblený obdélníkový bublinový popisek 8"/>
          <p:cNvSpPr/>
          <p:nvPr/>
        </p:nvSpPr>
        <p:spPr>
          <a:xfrm>
            <a:off x="1310325" y="3827282"/>
            <a:ext cx="2554664" cy="1027522"/>
          </a:xfrm>
          <a:prstGeom prst="wedgeRoundRectCallout">
            <a:avLst>
              <a:gd name="adj1" fmla="val 98355"/>
              <a:gd name="adj2" fmla="val 13956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Zelená pole vyplňte prosím, pokud jsou relevantní</a:t>
            </a:r>
            <a:endParaRPr lang="cs-CZ" dirty="0"/>
          </a:p>
        </p:txBody>
      </p:sp>
      <p:sp>
        <p:nvSpPr>
          <p:cNvPr id="10" name="Zaoblený obdélníkový bublinový popisek 9"/>
          <p:cNvSpPr/>
          <p:nvPr/>
        </p:nvSpPr>
        <p:spPr>
          <a:xfrm>
            <a:off x="8729221" y="3205113"/>
            <a:ext cx="3167406" cy="867266"/>
          </a:xfrm>
          <a:prstGeom prst="wedgeRoundRectCallout">
            <a:avLst>
              <a:gd name="adj1" fmla="val -92857"/>
              <a:gd name="adj2" fmla="val 13641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Základní údaje o žadateli se přetahují z registrace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929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10" grpId="0" animBg="1"/>
      <p:bldP spid="1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825" y="290512"/>
            <a:ext cx="8134350" cy="6276975"/>
          </a:xfrm>
          <a:prstGeom prst="rect">
            <a:avLst/>
          </a:prstGeom>
        </p:spPr>
      </p:pic>
      <p:sp>
        <p:nvSpPr>
          <p:cNvPr id="5" name="Zaoblený obdélníkový bublinový popisek 4"/>
          <p:cNvSpPr/>
          <p:nvPr/>
        </p:nvSpPr>
        <p:spPr>
          <a:xfrm>
            <a:off x="200025" y="999241"/>
            <a:ext cx="1939860" cy="2382622"/>
          </a:xfrm>
          <a:prstGeom prst="wedgeRoundRectCallout">
            <a:avLst>
              <a:gd name="adj1" fmla="val 65765"/>
              <a:gd name="adj2" fmla="val -6635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Žádost průběžně ukládejte. Uloženou žádost můžete zavřít a pokračovat ve vyplňování později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2506" y="1389542"/>
            <a:ext cx="3316123" cy="1992321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1404" y="4082437"/>
            <a:ext cx="4695565" cy="1929186"/>
          </a:xfrm>
          <a:prstGeom prst="rect">
            <a:avLst/>
          </a:prstGeom>
        </p:spPr>
      </p:pic>
      <p:sp>
        <p:nvSpPr>
          <p:cNvPr id="15" name="Zaoblený obdélník 14"/>
          <p:cNvSpPr/>
          <p:nvPr/>
        </p:nvSpPr>
        <p:spPr>
          <a:xfrm>
            <a:off x="4312506" y="5432711"/>
            <a:ext cx="796393" cy="23253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Zaoblený obdélník 15"/>
          <p:cNvSpPr/>
          <p:nvPr/>
        </p:nvSpPr>
        <p:spPr>
          <a:xfrm>
            <a:off x="6657095" y="5432711"/>
            <a:ext cx="280604" cy="23384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0027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825" y="290512"/>
            <a:ext cx="8134350" cy="6276975"/>
          </a:xfrm>
          <a:prstGeom prst="rect">
            <a:avLst/>
          </a:prstGeom>
        </p:spPr>
      </p:pic>
      <p:sp>
        <p:nvSpPr>
          <p:cNvPr id="5" name="Zaoblený obdélníkový bublinový popisek 4"/>
          <p:cNvSpPr/>
          <p:nvPr/>
        </p:nvSpPr>
        <p:spPr>
          <a:xfrm>
            <a:off x="200025" y="999241"/>
            <a:ext cx="1939860" cy="2382622"/>
          </a:xfrm>
          <a:prstGeom prst="wedgeRoundRectCallout">
            <a:avLst>
              <a:gd name="adj1" fmla="val 65765"/>
              <a:gd name="adj2" fmla="val -6635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Žádost průběžně ukládejte. Uloženou žádost můžete zavřít a </a:t>
            </a:r>
            <a:r>
              <a:rPr lang="cs-CZ" dirty="0" smtClean="0"/>
              <a:t>pokračovat </a:t>
            </a:r>
            <a:r>
              <a:rPr lang="cs-CZ" dirty="0" smtClean="0"/>
              <a:t>ve vyplňování později</a:t>
            </a:r>
            <a:endParaRPr lang="cs-CZ" dirty="0"/>
          </a:p>
        </p:txBody>
      </p:sp>
      <p:sp>
        <p:nvSpPr>
          <p:cNvPr id="6" name="Zaoblený obdélníkový bublinový popisek 5"/>
          <p:cNvSpPr/>
          <p:nvPr/>
        </p:nvSpPr>
        <p:spPr>
          <a:xfrm>
            <a:off x="2250354" y="999241"/>
            <a:ext cx="5253381" cy="612648"/>
          </a:xfrm>
          <a:prstGeom prst="wedgeRoundRectCallout">
            <a:avLst>
              <a:gd name="adj1" fmla="val -27897"/>
              <a:gd name="adj2" fmla="val -10521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Tento opis k tisku slouží jako náhled rozpracované žádosti. Nelze jej použít pro odeslání žádosti.</a:t>
            </a:r>
            <a:endParaRPr lang="cs-CZ" dirty="0"/>
          </a:p>
        </p:txBody>
      </p:sp>
      <p:sp>
        <p:nvSpPr>
          <p:cNvPr id="11" name="Šipka nahoru 10"/>
          <p:cNvSpPr/>
          <p:nvPr/>
        </p:nvSpPr>
        <p:spPr>
          <a:xfrm rot="16200000">
            <a:off x="7670550" y="2766253"/>
            <a:ext cx="448795" cy="782425"/>
          </a:xfrm>
          <a:prstGeom prst="up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Šipka nahoru 8"/>
          <p:cNvSpPr/>
          <p:nvPr/>
        </p:nvSpPr>
        <p:spPr>
          <a:xfrm>
            <a:off x="9162855" y="1838227"/>
            <a:ext cx="452486" cy="782425"/>
          </a:xfrm>
          <a:prstGeom prst="up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Šipka nahoru 9"/>
          <p:cNvSpPr/>
          <p:nvPr/>
        </p:nvSpPr>
        <p:spPr>
          <a:xfrm rot="17118212">
            <a:off x="8039983" y="2388844"/>
            <a:ext cx="379233" cy="463614"/>
          </a:xfrm>
          <a:prstGeom prst="up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Zaoblený obdélník 7"/>
          <p:cNvSpPr/>
          <p:nvPr/>
        </p:nvSpPr>
        <p:spPr>
          <a:xfrm>
            <a:off x="8229600" y="2604153"/>
            <a:ext cx="3648173" cy="164969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Celkové předpokládané uznatelné výdaje akce/projektu se sčítají automaticky z výše požadované dotace, vlastních zdrojů a cizích zdrojů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545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1" grpId="0" animBg="1"/>
      <p:bldP spid="9" grpId="0" animBg="1"/>
      <p:bldP spid="10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34" y="1345546"/>
            <a:ext cx="12141200" cy="6874528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1072342" y="756458"/>
            <a:ext cx="10033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Na titulní straně Olomouckého kraje na adrese: </a:t>
            </a:r>
            <a:r>
              <a:rPr lang="cs-CZ" sz="2400" b="1" u="sng" dirty="0" smtClean="0"/>
              <a:t>www.olkraj.cz</a:t>
            </a:r>
            <a:endParaRPr lang="cs-CZ" sz="2400" b="1" u="sng" dirty="0"/>
          </a:p>
        </p:txBody>
      </p:sp>
    </p:spTree>
    <p:extLst>
      <p:ext uri="{BB962C8B-B14F-4D97-AF65-F5344CB8AC3E}">
        <p14:creationId xmlns:p14="http://schemas.microsoft.com/office/powerpoint/2010/main" val="27628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423" y="2212246"/>
            <a:ext cx="6357854" cy="6020405"/>
          </a:xfrm>
          <a:prstGeom prst="rect">
            <a:avLst/>
          </a:prstGeom>
        </p:spPr>
      </p:pic>
      <p:sp>
        <p:nvSpPr>
          <p:cNvPr id="6" name="Zaoblený obdélníkový bublinový popisek 5"/>
          <p:cNvSpPr/>
          <p:nvPr/>
        </p:nvSpPr>
        <p:spPr>
          <a:xfrm>
            <a:off x="367646" y="487210"/>
            <a:ext cx="4157220" cy="1234912"/>
          </a:xfrm>
          <a:prstGeom prst="wedgeRoundRectCallout">
            <a:avLst>
              <a:gd name="adj1" fmla="val 32955"/>
              <a:gd name="adj2" fmla="val 16708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Pokud potřebujete přiložit přílohu, která obsahově neodpovídá nadpisům příloh, vložte jí do kteréhokoliv řádku</a:t>
            </a:r>
            <a:endParaRPr lang="cs-CZ" dirty="0"/>
          </a:p>
        </p:txBody>
      </p:sp>
      <p:sp>
        <p:nvSpPr>
          <p:cNvPr id="7" name="Zaoblený obdélníkový bublinový popisek 6"/>
          <p:cNvSpPr/>
          <p:nvPr/>
        </p:nvSpPr>
        <p:spPr>
          <a:xfrm>
            <a:off x="433633" y="2752627"/>
            <a:ext cx="2856322" cy="820132"/>
          </a:xfrm>
          <a:prstGeom prst="wedgeRoundRectCallout">
            <a:avLst>
              <a:gd name="adj1" fmla="val 66956"/>
              <a:gd name="adj2" fmla="val 831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Do jednoho řádku lze vložit více příloh</a:t>
            </a:r>
            <a:endParaRPr lang="cs-CZ" dirty="0"/>
          </a:p>
        </p:txBody>
      </p:sp>
      <p:sp>
        <p:nvSpPr>
          <p:cNvPr id="8" name="Zaoblený obdélníkový bublinový popisek 7"/>
          <p:cNvSpPr/>
          <p:nvPr/>
        </p:nvSpPr>
        <p:spPr>
          <a:xfrm>
            <a:off x="75415" y="4364610"/>
            <a:ext cx="2780907" cy="857839"/>
          </a:xfrm>
          <a:prstGeom prst="wedgeRoundRectCallout">
            <a:avLst>
              <a:gd name="adj1" fmla="val 83574"/>
              <a:gd name="adj2" fmla="val -101236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Soubor prosím pojmenujte shodně s obsahem přílohy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66260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5237" y="1343766"/>
            <a:ext cx="7335134" cy="5514234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4991" y="2697342"/>
            <a:ext cx="3095625" cy="1933575"/>
          </a:xfrm>
          <a:prstGeom prst="rect">
            <a:avLst/>
          </a:prstGeom>
        </p:spPr>
      </p:pic>
      <p:sp>
        <p:nvSpPr>
          <p:cNvPr id="6" name="Zaoblený obdélníkový bublinový popisek 5"/>
          <p:cNvSpPr/>
          <p:nvPr/>
        </p:nvSpPr>
        <p:spPr>
          <a:xfrm>
            <a:off x="193249" y="2055043"/>
            <a:ext cx="10939807" cy="348792"/>
          </a:xfrm>
          <a:prstGeom prst="wedgeRoundRectCallout">
            <a:avLst>
              <a:gd name="adj1" fmla="val 2119"/>
              <a:gd name="adj2" fmla="val -16805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Pokud máte žádost řádně vyplněnou, zkontrolovanou (včetně vložených příloh) a uloženou, můžete jí Odeslat.</a:t>
            </a:r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4990" y="2697342"/>
            <a:ext cx="3095625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712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92" y="1918447"/>
            <a:ext cx="12153146" cy="4481513"/>
          </a:xfrm>
          <a:prstGeom prst="rect">
            <a:avLst/>
          </a:prstGeom>
        </p:spPr>
      </p:pic>
      <p:sp>
        <p:nvSpPr>
          <p:cNvPr id="6" name="Zaoblený obdélník 5"/>
          <p:cNvSpPr/>
          <p:nvPr/>
        </p:nvSpPr>
        <p:spPr>
          <a:xfrm>
            <a:off x="2884602" y="2224079"/>
            <a:ext cx="7588577" cy="69758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U odeslané žádosti, klikneme na „Detail žádosti“</a:t>
            </a:r>
            <a:endParaRPr lang="cs-CZ" dirty="0"/>
          </a:p>
        </p:txBody>
      </p:sp>
      <p:sp>
        <p:nvSpPr>
          <p:cNvPr id="2" name="Zaoblený obdélník 1"/>
          <p:cNvSpPr/>
          <p:nvPr/>
        </p:nvSpPr>
        <p:spPr>
          <a:xfrm>
            <a:off x="3980329" y="3490916"/>
            <a:ext cx="2115671" cy="2784377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5646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0744" y="0"/>
            <a:ext cx="8413643" cy="6885252"/>
          </a:xfrm>
          <a:prstGeom prst="rect">
            <a:avLst/>
          </a:prstGeom>
        </p:spPr>
      </p:pic>
      <p:sp>
        <p:nvSpPr>
          <p:cNvPr id="6" name="Zaoblený obdélníkový bublinový popisek 5"/>
          <p:cNvSpPr/>
          <p:nvPr/>
        </p:nvSpPr>
        <p:spPr>
          <a:xfrm>
            <a:off x="8474697" y="1046375"/>
            <a:ext cx="3233394" cy="1159497"/>
          </a:xfrm>
          <a:prstGeom prst="wedgeRoundRectCallout">
            <a:avLst>
              <a:gd name="adj1" fmla="val -105381"/>
              <a:gd name="adj2" fmla="val -70833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Zde stáhnete žádost, která je opatřena čárovým kódem a kterou musíte odeslat na Krajský úřad dle pravidel.</a:t>
            </a:r>
            <a:endParaRPr lang="cs-CZ" dirty="0"/>
          </a:p>
        </p:txBody>
      </p:sp>
      <p:sp>
        <p:nvSpPr>
          <p:cNvPr id="8" name="Zaoblený obdélníkový bublinový popisek 7"/>
          <p:cNvSpPr/>
          <p:nvPr/>
        </p:nvSpPr>
        <p:spPr>
          <a:xfrm>
            <a:off x="1800520" y="1404593"/>
            <a:ext cx="3516198" cy="801279"/>
          </a:xfrm>
          <a:prstGeom prst="wedgeRoundRectCallout">
            <a:avLst>
              <a:gd name="adj1" fmla="val 62229"/>
              <a:gd name="adj2" fmla="val -33952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Pokud budete potřebovat komunikovat ohledně žádosti, používejte tento kód</a:t>
            </a:r>
            <a:endParaRPr lang="cs-CZ" dirty="0"/>
          </a:p>
        </p:txBody>
      </p:sp>
      <p:sp>
        <p:nvSpPr>
          <p:cNvPr id="9" name="Zaoblený obdélníkový bublinový popisek 8"/>
          <p:cNvSpPr/>
          <p:nvPr/>
        </p:nvSpPr>
        <p:spPr>
          <a:xfrm>
            <a:off x="1800520" y="3921551"/>
            <a:ext cx="2686639" cy="2384982"/>
          </a:xfrm>
          <a:prstGeom prst="wedgeRoundRectCallout">
            <a:avLst>
              <a:gd name="adj1" fmla="val 110695"/>
              <a:gd name="adj2" fmla="val 5060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cs-CZ" dirty="0" smtClean="0"/>
              <a:t>Stav žádosti může být:</a:t>
            </a:r>
          </a:p>
          <a:p>
            <a:pPr marL="285750" indent="-285750" algn="just">
              <a:buFontTx/>
              <a:buChar char="-"/>
            </a:pPr>
            <a:r>
              <a:rPr lang="cs-CZ" dirty="0" smtClean="0"/>
              <a:t>Přijata elektronicky</a:t>
            </a:r>
          </a:p>
          <a:p>
            <a:pPr marL="285750" indent="-285750" algn="just">
              <a:buFontTx/>
              <a:buChar char="-"/>
            </a:pPr>
            <a:r>
              <a:rPr lang="cs-CZ" dirty="0" smtClean="0"/>
              <a:t>Evidována kompletní</a:t>
            </a:r>
          </a:p>
          <a:p>
            <a:pPr marL="285750" indent="-285750" algn="just">
              <a:buFontTx/>
              <a:buChar char="-"/>
            </a:pPr>
            <a:r>
              <a:rPr lang="cs-CZ" dirty="0" smtClean="0"/>
              <a:t>Schválena</a:t>
            </a:r>
          </a:p>
          <a:p>
            <a:pPr marL="285750" indent="-285750" algn="just">
              <a:buFontTx/>
              <a:buChar char="-"/>
            </a:pPr>
            <a:r>
              <a:rPr lang="cs-CZ" dirty="0" smtClean="0"/>
              <a:t>Zamítnuta</a:t>
            </a:r>
          </a:p>
          <a:p>
            <a:pPr marL="285750" indent="-285750" algn="just">
              <a:buFontTx/>
              <a:buChar char="-"/>
            </a:pPr>
            <a:r>
              <a:rPr lang="cs-CZ" dirty="0" smtClean="0"/>
              <a:t>Náhradník</a:t>
            </a:r>
          </a:p>
          <a:p>
            <a:pPr marL="285750" indent="-285750" algn="just">
              <a:buFontTx/>
              <a:buChar char="-"/>
            </a:pPr>
            <a:r>
              <a:rPr lang="cs-CZ" dirty="0" smtClean="0"/>
              <a:t>Stornována</a:t>
            </a:r>
          </a:p>
          <a:p>
            <a:pPr algn="just"/>
            <a:endParaRPr lang="cs-CZ" dirty="0"/>
          </a:p>
        </p:txBody>
      </p:sp>
      <p:sp>
        <p:nvSpPr>
          <p:cNvPr id="10" name="Zaoblený obdélníkový bublinový popisek 9"/>
          <p:cNvSpPr/>
          <p:nvPr/>
        </p:nvSpPr>
        <p:spPr>
          <a:xfrm>
            <a:off x="8955463" y="5448693"/>
            <a:ext cx="2752627" cy="509047"/>
          </a:xfrm>
          <a:prstGeom prst="wedgeRoundRectCallout">
            <a:avLst>
              <a:gd name="adj1" fmla="val -83048"/>
              <a:gd name="adj2" fmla="val 15694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Zde naleznete aktuálního zpracovatele Vaší žádosti</a:t>
            </a:r>
            <a:endParaRPr lang="cs-CZ" dirty="0"/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9591" y="914401"/>
            <a:ext cx="4535135" cy="6366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821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4374038" y="2762053"/>
            <a:ext cx="33376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Technická podpora:</a:t>
            </a:r>
          </a:p>
          <a:p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</a:t>
            </a:r>
            <a:r>
              <a:rPr lang="cs-CZ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cs-CZ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dotace@olkraj.cz</a:t>
            </a:r>
            <a:endParaRPr lang="cs-CZ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Tel.: + 420 585 508 457</a:t>
            </a: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93" y="66121"/>
            <a:ext cx="3533705" cy="154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51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4395" y="355138"/>
            <a:ext cx="6563850" cy="6502862"/>
          </a:xfrm>
          <a:prstGeom prst="rect">
            <a:avLst/>
          </a:prstGeom>
        </p:spPr>
      </p:pic>
      <p:sp>
        <p:nvSpPr>
          <p:cNvPr id="5" name="Ovál 4"/>
          <p:cNvSpPr/>
          <p:nvPr/>
        </p:nvSpPr>
        <p:spPr>
          <a:xfrm>
            <a:off x="3318320" y="819365"/>
            <a:ext cx="3478491" cy="55618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Zaoblený obdélník 5"/>
          <p:cNvSpPr/>
          <p:nvPr/>
        </p:nvSpPr>
        <p:spPr>
          <a:xfrm>
            <a:off x="3535052" y="2846895"/>
            <a:ext cx="4374037" cy="295059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V sekci Krajské dotační programy </a:t>
            </a:r>
            <a:r>
              <a:rPr lang="cs-CZ" dirty="0" smtClean="0"/>
              <a:t>2021 </a:t>
            </a:r>
            <a:r>
              <a:rPr lang="cs-CZ" dirty="0" smtClean="0"/>
              <a:t>je odkaz na vstup do sekce</a:t>
            </a:r>
          </a:p>
          <a:p>
            <a:pPr algn="ctr"/>
            <a:r>
              <a:rPr lang="cs-CZ" dirty="0" smtClean="0"/>
              <a:t>PORTÁLU KOMUNIKACE PRO OBČANY</a:t>
            </a:r>
          </a:p>
          <a:p>
            <a:pPr algn="ctr"/>
            <a:r>
              <a:rPr lang="cs-CZ" dirty="0" smtClean="0"/>
              <a:t>(</a:t>
            </a:r>
            <a:r>
              <a:rPr lang="cs-CZ" dirty="0" smtClean="0">
                <a:solidFill>
                  <a:srgbClr val="FF0000"/>
                </a:solidFill>
              </a:rPr>
              <a:t>jediný červený odkaz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12" name="Zahnutá šipka doleva 11"/>
          <p:cNvSpPr/>
          <p:nvPr/>
        </p:nvSpPr>
        <p:spPr>
          <a:xfrm flipH="1">
            <a:off x="2441541" y="4119513"/>
            <a:ext cx="1093509" cy="2347789"/>
          </a:xfrm>
          <a:prstGeom prst="curvedLeftArrow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474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2034" y="19199"/>
            <a:ext cx="5718017" cy="6779832"/>
          </a:xfrm>
          <a:prstGeom prst="rect">
            <a:avLst/>
          </a:prstGeom>
        </p:spPr>
      </p:pic>
      <p:sp>
        <p:nvSpPr>
          <p:cNvPr id="5" name="Zaoblený obdélník 4"/>
          <p:cNvSpPr/>
          <p:nvPr/>
        </p:nvSpPr>
        <p:spPr>
          <a:xfrm>
            <a:off x="3770722" y="2177592"/>
            <a:ext cx="4835950" cy="204561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Doporučujeme nejdříve si stáhnout „Návod pro Portál komunikace pro občany“ ve formátu PDF, který popisuje jak kroky registrace, tak práci v při vyplňování formulářů.</a:t>
            </a:r>
            <a:endParaRPr lang="cs-CZ" dirty="0"/>
          </a:p>
        </p:txBody>
      </p:sp>
      <p:sp>
        <p:nvSpPr>
          <p:cNvPr id="6" name="Zahnutá šipka doleva 5"/>
          <p:cNvSpPr/>
          <p:nvPr/>
        </p:nvSpPr>
        <p:spPr>
          <a:xfrm>
            <a:off x="8606672" y="3421930"/>
            <a:ext cx="1197204" cy="3269815"/>
          </a:xfrm>
          <a:prstGeom prst="curvedLef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361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2034" y="19199"/>
            <a:ext cx="5718017" cy="6779832"/>
          </a:xfrm>
          <a:prstGeom prst="rect">
            <a:avLst/>
          </a:prstGeom>
        </p:spPr>
      </p:pic>
      <p:sp>
        <p:nvSpPr>
          <p:cNvPr id="5" name="Zaoblený obdélník 4"/>
          <p:cNvSpPr/>
          <p:nvPr/>
        </p:nvSpPr>
        <p:spPr>
          <a:xfrm>
            <a:off x="3255244" y="2177592"/>
            <a:ext cx="4835950" cy="204561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Dále zde nalezete sekci „Nápověda a často kladené otázky“. Pokud budete mít problém podívejte se do této sekce, zda se již podobný problém neřešil.</a:t>
            </a:r>
          </a:p>
        </p:txBody>
      </p:sp>
      <p:sp>
        <p:nvSpPr>
          <p:cNvPr id="6" name="Zahnutá šipka doleva 5"/>
          <p:cNvSpPr/>
          <p:nvPr/>
        </p:nvSpPr>
        <p:spPr>
          <a:xfrm flipH="1">
            <a:off x="1822372" y="2960017"/>
            <a:ext cx="1432875" cy="2833954"/>
          </a:xfrm>
          <a:prstGeom prst="curvedLef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30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775" y="170329"/>
            <a:ext cx="11613284" cy="15822985"/>
          </a:xfrm>
          <a:prstGeom prst="rect">
            <a:avLst/>
          </a:prstGeom>
        </p:spPr>
      </p:pic>
      <p:sp>
        <p:nvSpPr>
          <p:cNvPr id="5" name="Ovál 4"/>
          <p:cNvSpPr/>
          <p:nvPr/>
        </p:nvSpPr>
        <p:spPr>
          <a:xfrm>
            <a:off x="4634753" y="5620871"/>
            <a:ext cx="2886635" cy="972721"/>
          </a:xfrm>
          <a:prstGeom prst="ellipse">
            <a:avLst/>
          </a:prstGeom>
          <a:noFill/>
          <a:ln w="25400">
            <a:solidFill>
              <a:srgbClr val="FF0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3929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22222E-6 L -2.70833E-6 -1.341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7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2034" y="19199"/>
            <a:ext cx="5718017" cy="6779832"/>
          </a:xfrm>
          <a:prstGeom prst="rect">
            <a:avLst/>
          </a:prstGeom>
        </p:spPr>
      </p:pic>
      <p:sp>
        <p:nvSpPr>
          <p:cNvPr id="5" name="Zaoblený obdélník 4"/>
          <p:cNvSpPr/>
          <p:nvPr/>
        </p:nvSpPr>
        <p:spPr>
          <a:xfrm>
            <a:off x="3263557" y="2177592"/>
            <a:ext cx="4835950" cy="204561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Červený odkaz slouží pro samotný vstup do portálu Komunikace pro občany</a:t>
            </a:r>
          </a:p>
        </p:txBody>
      </p:sp>
      <p:sp>
        <p:nvSpPr>
          <p:cNvPr id="6" name="Zahnutá šipka doleva 5"/>
          <p:cNvSpPr/>
          <p:nvPr/>
        </p:nvSpPr>
        <p:spPr>
          <a:xfrm flipH="1">
            <a:off x="1830684" y="2960018"/>
            <a:ext cx="1432875" cy="2501444"/>
          </a:xfrm>
          <a:prstGeom prst="curvedLef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187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61" y="160257"/>
            <a:ext cx="12196962" cy="6569844"/>
          </a:xfrm>
          <a:prstGeom prst="rect">
            <a:avLst/>
          </a:prstGeom>
        </p:spPr>
      </p:pic>
      <p:sp>
        <p:nvSpPr>
          <p:cNvPr id="9" name="Zahnutá šipka doleva 8"/>
          <p:cNvSpPr/>
          <p:nvPr/>
        </p:nvSpPr>
        <p:spPr>
          <a:xfrm rot="19331266" flipV="1">
            <a:off x="11072898" y="1178710"/>
            <a:ext cx="642315" cy="219878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6733" y="1147201"/>
            <a:ext cx="5372100" cy="3667125"/>
          </a:xfrm>
          <a:prstGeom prst="rect">
            <a:avLst/>
          </a:prstGeom>
        </p:spPr>
      </p:pic>
      <p:sp>
        <p:nvSpPr>
          <p:cNvPr id="10" name="Zaoblený obdélník 9"/>
          <p:cNvSpPr/>
          <p:nvPr/>
        </p:nvSpPr>
        <p:spPr>
          <a:xfrm>
            <a:off x="7979789" y="3122013"/>
            <a:ext cx="3907411" cy="8330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ovéPole 7"/>
          <p:cNvSpPr txBox="1"/>
          <p:nvPr/>
        </p:nvSpPr>
        <p:spPr>
          <a:xfrm>
            <a:off x="7979789" y="3122013"/>
            <a:ext cx="4138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Pokud doposud nejste zaregistrovaní, pokračujte přes odkaz „Nová registrace“</a:t>
            </a:r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2036190" y="1272619"/>
            <a:ext cx="5712643" cy="3252247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Přihlašovací údaje jsou stejné jako v letech </a:t>
            </a:r>
            <a:r>
              <a:rPr lang="cs-CZ" dirty="0" smtClean="0"/>
              <a:t>2017 -2020. </a:t>
            </a:r>
            <a:r>
              <a:rPr lang="cs-CZ" dirty="0" smtClean="0"/>
              <a:t>Pokud si nepamatujete přihlašovací údaje, prosím obraťte se na technickou podporu: </a:t>
            </a:r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dotace@olkraj.cz</a:t>
            </a:r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7772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8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3516" y="0"/>
            <a:ext cx="6627044" cy="6823513"/>
          </a:xfrm>
          <a:prstGeom prst="rect">
            <a:avLst/>
          </a:prstGeom>
        </p:spPr>
      </p:pic>
      <p:sp>
        <p:nvSpPr>
          <p:cNvPr id="5" name="Oválný bublinový popisek 4"/>
          <p:cNvSpPr/>
          <p:nvPr/>
        </p:nvSpPr>
        <p:spPr>
          <a:xfrm>
            <a:off x="8936610" y="84841"/>
            <a:ext cx="3091991" cy="1470581"/>
          </a:xfrm>
          <a:prstGeom prst="wedgeEllipseCallout">
            <a:avLst>
              <a:gd name="adj1" fmla="val -69499"/>
              <a:gd name="adj2" fmla="val 27244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Pečlivě si zkontrolujte správnost e-mailové adresy.</a:t>
            </a:r>
            <a:endParaRPr lang="cs-CZ" dirty="0"/>
          </a:p>
        </p:txBody>
      </p:sp>
      <p:sp>
        <p:nvSpPr>
          <p:cNvPr id="6" name="Oválný bublinový popisek 5"/>
          <p:cNvSpPr/>
          <p:nvPr/>
        </p:nvSpPr>
        <p:spPr>
          <a:xfrm>
            <a:off x="0" y="1036949"/>
            <a:ext cx="4204355" cy="1216058"/>
          </a:xfrm>
          <a:prstGeom prst="wedgeEllipseCallout">
            <a:avLst>
              <a:gd name="adj1" fmla="val 73218"/>
              <a:gd name="adj2" fmla="val -1567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Doporučujeme nechat zatrhnutou volbu a používat e-mail jako přihlašovací jméno.</a:t>
            </a:r>
            <a:endParaRPr lang="cs-CZ" dirty="0"/>
          </a:p>
        </p:txBody>
      </p:sp>
      <p:sp>
        <p:nvSpPr>
          <p:cNvPr id="7" name="Oválný bublinový popisek 6"/>
          <p:cNvSpPr/>
          <p:nvPr/>
        </p:nvSpPr>
        <p:spPr>
          <a:xfrm>
            <a:off x="8936610" y="1640263"/>
            <a:ext cx="3148553" cy="1357461"/>
          </a:xfrm>
          <a:prstGeom prst="wedgeEllipseCallout">
            <a:avLst>
              <a:gd name="adj1" fmla="val -58259"/>
              <a:gd name="adj2" fmla="val 50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Vyberte právní formu žadatele a zbytek formuláře se přizpůsobí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320511" y="2526384"/>
            <a:ext cx="3563332" cy="3336534"/>
          </a:xfrm>
          <a:prstGeom prst="roundRect">
            <a:avLst/>
          </a:prstGeom>
          <a:solidFill>
            <a:srgbClr val="FF05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 smtClean="0">
                <a:solidFill>
                  <a:schemeClr val="tx1"/>
                </a:solidFill>
              </a:rPr>
              <a:t>Údaje vyplněné v registraci se budou přenášet do žádosti, do sekce „Žadatel o dotaci“ tzn. je potřeba vyplňovat údaje žadatele, tzn. nemusí to být vždy osoba, která vyplňuje registraci.</a:t>
            </a:r>
          </a:p>
          <a:p>
            <a:pPr algn="ctr"/>
            <a:r>
              <a:rPr lang="cs-CZ" sz="2000" b="1" dirty="0" smtClean="0">
                <a:solidFill>
                  <a:schemeClr val="tx1"/>
                </a:solidFill>
              </a:rPr>
              <a:t>Zaregistrované údaje nejdou uživatelsky měnit!!!</a:t>
            </a:r>
          </a:p>
          <a:p>
            <a:pPr algn="ctr"/>
            <a:endParaRPr lang="cs-CZ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535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1054</TotalTime>
  <Words>553</Words>
  <Application>Microsoft Office PowerPoint</Application>
  <PresentationFormat>Širokoúhlá obrazovka</PresentationFormat>
  <Paragraphs>52</Paragraphs>
  <Slides>24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KÚOK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Müller Viktor</dc:creator>
  <cp:lastModifiedBy>Müller Viktor</cp:lastModifiedBy>
  <cp:revision>68</cp:revision>
  <dcterms:created xsi:type="dcterms:W3CDTF">2018-03-15T09:15:58Z</dcterms:created>
  <dcterms:modified xsi:type="dcterms:W3CDTF">2021-01-06T11:29:19Z</dcterms:modified>
</cp:coreProperties>
</file>