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7" r:id="rId2"/>
    <p:sldMasterId id="2147483675" r:id="rId3"/>
    <p:sldMasterId id="2147483663" r:id="rId4"/>
    <p:sldMasterId id="2147483842" r:id="rId5"/>
  </p:sldMasterIdLst>
  <p:notesMasterIdLst>
    <p:notesMasterId r:id="rId18"/>
  </p:notesMasterIdLst>
  <p:handoutMasterIdLst>
    <p:handoutMasterId r:id="rId19"/>
  </p:handoutMasterIdLst>
  <p:sldIdLst>
    <p:sldId id="278" r:id="rId6"/>
    <p:sldId id="283" r:id="rId7"/>
    <p:sldId id="279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82" r:id="rId16"/>
    <p:sldId id="267" r:id="rId17"/>
  </p:sldIdLst>
  <p:sldSz cx="9145588" cy="7021513"/>
  <p:notesSz cx="6797675" cy="9928225"/>
  <p:defaultTextStyle>
    <a:defPPr>
      <a:defRPr lang="cs-CZ"/>
    </a:defPPr>
    <a:lvl1pPr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ychová Helena" initials="VH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19"/>
    <a:srgbClr val="C5C5C5"/>
    <a:srgbClr val="0085C8"/>
    <a:srgbClr val="DDDDDD"/>
    <a:srgbClr val="666666"/>
    <a:srgbClr val="00B1B5"/>
    <a:srgbClr val="00B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18" autoAdjust="0"/>
  </p:normalViewPr>
  <p:slideViewPr>
    <p:cSldViewPr>
      <p:cViewPr varScale="1">
        <p:scale>
          <a:sx n="69" d="100"/>
          <a:sy n="69" d="100"/>
        </p:scale>
        <p:origin x="1500" y="60"/>
      </p:cViewPr>
      <p:guideLst>
        <p:guide orient="horz" pos="221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440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fld id="{544ADB51-B73C-46C6-AAFE-D5F2CAA9347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4431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4725" y="744538"/>
            <a:ext cx="48482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2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222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fld id="{282CBF02-DF50-4FA2-9491-5C4B86E9923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79060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:\PUBLICITA\VIZUÁLNÍ_IDENTITA\loga\OPZ\logo_OPZ_barevn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514" y="126380"/>
            <a:ext cx="4924789" cy="102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060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97663" y="976313"/>
            <a:ext cx="2124075" cy="50546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23850" y="976313"/>
            <a:ext cx="6221413" cy="50546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054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3988" cy="150495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2388" cy="1795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185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6536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6256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38300"/>
            <a:ext cx="4038600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38300"/>
            <a:ext cx="4040188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735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117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034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3295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280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8192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9725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892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0988" y="280988"/>
            <a:ext cx="2057400" cy="59912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80988"/>
            <a:ext cx="6021388" cy="59912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6788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3988" cy="150495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2388" cy="1795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44104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1997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4918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38300"/>
            <a:ext cx="4038600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38300"/>
            <a:ext cx="4040188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091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15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33463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836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8967380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203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4818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728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0988" y="280988"/>
            <a:ext cx="2057400" cy="59912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80988"/>
            <a:ext cx="6021388" cy="59912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86118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49350"/>
            <a:ext cx="6859588" cy="244475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87763"/>
            <a:ext cx="6859588" cy="16954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965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1449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51013"/>
            <a:ext cx="7888287" cy="29210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699000"/>
            <a:ext cx="7888287" cy="15351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10088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68488"/>
            <a:ext cx="3867150" cy="44561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68488"/>
            <a:ext cx="3868738" cy="44561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8454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73063"/>
            <a:ext cx="7888287" cy="135731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720850"/>
            <a:ext cx="3868737" cy="844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65400"/>
            <a:ext cx="3868737" cy="3771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30738" y="1720850"/>
            <a:ext cx="3887787" cy="844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30738" y="2565400"/>
            <a:ext cx="3887787" cy="3771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7574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0844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3850" y="1854200"/>
            <a:ext cx="4171950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54200"/>
            <a:ext cx="4173538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38613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8645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68313"/>
            <a:ext cx="2949575" cy="1638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1011238"/>
            <a:ext cx="4630737" cy="4989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106613"/>
            <a:ext cx="2949575" cy="39020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44743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68313"/>
            <a:ext cx="2949575" cy="1638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1011238"/>
            <a:ext cx="4630737" cy="4989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106613"/>
            <a:ext cx="2949575" cy="39020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6966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713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5263" y="373063"/>
            <a:ext cx="1971675" cy="595153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73063"/>
            <a:ext cx="5764213" cy="59515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8554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592" y="2275617"/>
            <a:ext cx="5918707" cy="2615901"/>
          </a:xfrm>
        </p:spPr>
        <p:txBody>
          <a:bodyPr anchor="b"/>
          <a:lstStyle>
            <a:lvl1pPr>
              <a:defRPr sz="480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592" y="4891285"/>
            <a:ext cx="5918707" cy="881959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1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66513" y="1875109"/>
            <a:ext cx="1014218" cy="22869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191615" y="3344946"/>
            <a:ext cx="3951823" cy="22869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9862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A158-837A-4CCD-AACF-8F0C81DFB63B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0924236-56A7-4A22-BDB1-79F81F1B9B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87975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2" y="2311415"/>
            <a:ext cx="3102304" cy="3092356"/>
          </a:xfrm>
        </p:spPr>
        <p:txBody>
          <a:bodyPr anchor="ctr"/>
          <a:lstStyle>
            <a:lvl1pPr algn="l">
              <a:defRPr sz="3201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0151" y="2311414"/>
            <a:ext cx="3055183" cy="3092356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5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8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91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7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1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8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7739383" y="7786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99292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590" y="2548548"/>
            <a:ext cx="3637612" cy="361478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386" y="2548549"/>
            <a:ext cx="3637613" cy="361478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08080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90" y="2553769"/>
            <a:ext cx="3637612" cy="77739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590" y="3331163"/>
            <a:ext cx="3637613" cy="28321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387" y="2548549"/>
            <a:ext cx="3637611" cy="77739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387" y="3325943"/>
            <a:ext cx="3637612" cy="283738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97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4725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22480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Rectangle 5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50318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1" y="1482319"/>
            <a:ext cx="2713060" cy="1531247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9720" y="1475543"/>
            <a:ext cx="3633481" cy="4681009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591" y="3160443"/>
            <a:ext cx="2713060" cy="300808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4" name="Rectangle 13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8324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739" y="1371949"/>
            <a:ext cx="3002459" cy="16547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3729" y="1352292"/>
            <a:ext cx="2791587" cy="431693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91" indent="0">
              <a:buNone/>
              <a:defRPr sz="1600"/>
            </a:lvl2pPr>
            <a:lvl3pPr marL="914583" indent="0">
              <a:buNone/>
              <a:defRPr sz="1600"/>
            </a:lvl3pPr>
            <a:lvl4pPr marL="1371874" indent="0">
              <a:buNone/>
              <a:defRPr sz="1600"/>
            </a:lvl4pPr>
            <a:lvl5pPr marL="1829166" indent="0">
              <a:buNone/>
              <a:defRPr sz="1600"/>
            </a:lvl5pPr>
            <a:lvl6pPr marL="2286457" indent="0">
              <a:buNone/>
              <a:defRPr sz="1600"/>
            </a:lvl6pPr>
            <a:lvl7pPr marL="2743749" indent="0">
              <a:buNone/>
              <a:defRPr sz="1600"/>
            </a:lvl7pPr>
            <a:lvl8pPr marL="3201040" indent="0">
              <a:buNone/>
              <a:defRPr sz="1600"/>
            </a:lvl8pPr>
            <a:lvl9pPr marL="3658332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739" y="3159681"/>
            <a:ext cx="3002459" cy="25095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4" name="Rectangle 13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87385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6" y="5079747"/>
            <a:ext cx="6423117" cy="580251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592" y="702151"/>
            <a:ext cx="6423119" cy="351075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91" indent="0">
              <a:buNone/>
              <a:defRPr sz="1600"/>
            </a:lvl2pPr>
            <a:lvl3pPr marL="914583" indent="0">
              <a:buNone/>
              <a:defRPr sz="1600"/>
            </a:lvl3pPr>
            <a:lvl4pPr marL="1371874" indent="0">
              <a:buNone/>
              <a:defRPr sz="1600"/>
            </a:lvl4pPr>
            <a:lvl5pPr marL="1829166" indent="0">
              <a:buNone/>
              <a:defRPr sz="1600"/>
            </a:lvl5pPr>
            <a:lvl6pPr marL="2286457" indent="0">
              <a:buNone/>
              <a:defRPr sz="1600"/>
            </a:lvl6pPr>
            <a:lvl7pPr marL="2743749" indent="0">
              <a:buNone/>
              <a:defRPr sz="1600"/>
            </a:lvl7pPr>
            <a:lvl8pPr marL="3201040" indent="0">
              <a:buNone/>
              <a:defRPr sz="1600"/>
            </a:lvl8pPr>
            <a:lvl9pPr marL="3658332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594" y="5659998"/>
            <a:ext cx="6423118" cy="505483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781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2" y="949206"/>
            <a:ext cx="6423119" cy="1733079"/>
          </a:xfrm>
        </p:spPr>
        <p:txBody>
          <a:bodyPr anchor="ctr"/>
          <a:lstStyle>
            <a:lvl1pPr>
              <a:defRPr sz="360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591" y="3571187"/>
            <a:ext cx="6423120" cy="259734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6119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4643" y="2967760"/>
            <a:ext cx="660665" cy="1354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2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797" y="603829"/>
            <a:ext cx="601695" cy="1354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2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254" y="924961"/>
            <a:ext cx="6161455" cy="2964698"/>
          </a:xfrm>
        </p:spPr>
        <p:txBody>
          <a:bodyPr/>
          <a:lstStyle>
            <a:lvl1pPr>
              <a:defRPr sz="360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520" y="3900102"/>
            <a:ext cx="5647123" cy="34105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591" y="5120048"/>
            <a:ext cx="6423120" cy="1048481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443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2" y="2106454"/>
            <a:ext cx="6423119" cy="2145462"/>
          </a:xfrm>
        </p:spPr>
        <p:txBody>
          <a:bodyPr anchor="b"/>
          <a:lstStyle>
            <a:lvl1pPr algn="l">
              <a:defRPr sz="3601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92" y="5144716"/>
            <a:ext cx="6423119" cy="10186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5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8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91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7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1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8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81324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1" y="944295"/>
            <a:ext cx="6424708" cy="731699"/>
          </a:xfrm>
        </p:spPr>
        <p:txBody>
          <a:bodyPr/>
          <a:lstStyle>
            <a:lvl1pPr>
              <a:defRPr sz="320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92" y="2548549"/>
            <a:ext cx="2313835" cy="673650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590" y="3222202"/>
            <a:ext cx="2313834" cy="294632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9064" y="2548549"/>
            <a:ext cx="2327154" cy="673650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9064" y="3222202"/>
            <a:ext cx="2327153" cy="293830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4856" y="2548550"/>
            <a:ext cx="2314142" cy="673650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4857" y="3222201"/>
            <a:ext cx="2314142" cy="295723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5102" y="2548550"/>
            <a:ext cx="0" cy="3630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50537" y="2548550"/>
            <a:ext cx="0" cy="3630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796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91" y="949206"/>
            <a:ext cx="6424708" cy="726789"/>
          </a:xfrm>
        </p:spPr>
        <p:txBody>
          <a:bodyPr/>
          <a:lstStyle>
            <a:lvl1pPr>
              <a:defRPr sz="320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614" y="4279759"/>
            <a:ext cx="2299441" cy="673650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919" y="2545499"/>
            <a:ext cx="2021807" cy="14849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91" indent="0">
              <a:buNone/>
              <a:defRPr sz="1600"/>
            </a:lvl2pPr>
            <a:lvl3pPr marL="914583" indent="0">
              <a:buNone/>
              <a:defRPr sz="1600"/>
            </a:lvl3pPr>
            <a:lvl4pPr marL="1371874" indent="0">
              <a:buNone/>
              <a:defRPr sz="1600"/>
            </a:lvl4pPr>
            <a:lvl5pPr marL="1829166" indent="0">
              <a:buNone/>
              <a:defRPr sz="1600"/>
            </a:lvl5pPr>
            <a:lvl6pPr marL="2286457" indent="0">
              <a:buNone/>
              <a:defRPr sz="1600"/>
            </a:lvl6pPr>
            <a:lvl7pPr marL="2743749" indent="0">
              <a:buNone/>
              <a:defRPr sz="1600"/>
            </a:lvl7pPr>
            <a:lvl8pPr marL="3201040" indent="0">
              <a:buNone/>
              <a:defRPr sz="1600"/>
            </a:lvl8pPr>
            <a:lvl9pPr marL="3658332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614" y="4952899"/>
            <a:ext cx="2298809" cy="121563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909" y="4279248"/>
            <a:ext cx="2318193" cy="673650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1238" y="2569285"/>
            <a:ext cx="2025534" cy="1461115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91" indent="0">
              <a:buNone/>
              <a:defRPr sz="1600"/>
            </a:lvl2pPr>
            <a:lvl3pPr marL="914583" indent="0">
              <a:buNone/>
              <a:defRPr sz="1600"/>
            </a:lvl3pPr>
            <a:lvl4pPr marL="1371874" indent="0">
              <a:buNone/>
              <a:defRPr sz="1600"/>
            </a:lvl4pPr>
            <a:lvl5pPr marL="1829166" indent="0">
              <a:buNone/>
              <a:defRPr sz="1600"/>
            </a:lvl5pPr>
            <a:lvl6pPr marL="2286457" indent="0">
              <a:buNone/>
              <a:defRPr sz="1600"/>
            </a:lvl6pPr>
            <a:lvl7pPr marL="2743749" indent="0">
              <a:buNone/>
              <a:defRPr sz="1600"/>
            </a:lvl7pPr>
            <a:lvl8pPr marL="3201040" indent="0">
              <a:buNone/>
              <a:defRPr sz="1600"/>
            </a:lvl8pPr>
            <a:lvl9pPr marL="3658332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910" y="4952899"/>
            <a:ext cx="2331308" cy="121563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4857" y="4279247"/>
            <a:ext cx="2299891" cy="673650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6007" y="2569285"/>
            <a:ext cx="2019190" cy="1461115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91" indent="0">
              <a:buNone/>
              <a:defRPr sz="1600"/>
            </a:lvl2pPr>
            <a:lvl3pPr marL="914583" indent="0">
              <a:buNone/>
              <a:defRPr sz="1600"/>
            </a:lvl3pPr>
            <a:lvl4pPr marL="1371874" indent="0">
              <a:buNone/>
              <a:defRPr sz="1600"/>
            </a:lvl4pPr>
            <a:lvl5pPr marL="1829166" indent="0">
              <a:buNone/>
              <a:defRPr sz="1600"/>
            </a:lvl5pPr>
            <a:lvl6pPr marL="2286457" indent="0">
              <a:buNone/>
              <a:defRPr sz="1600"/>
            </a:lvl6pPr>
            <a:lvl7pPr marL="2743749" indent="0">
              <a:buNone/>
              <a:defRPr sz="1600"/>
            </a:lvl7pPr>
            <a:lvl8pPr marL="3201040" indent="0">
              <a:buNone/>
              <a:defRPr sz="1600"/>
            </a:lvl8pPr>
            <a:lvl9pPr marL="3658332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4857" y="4952899"/>
            <a:ext cx="2299891" cy="121563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91" indent="0">
              <a:buNone/>
              <a:defRPr sz="1200"/>
            </a:lvl2pPr>
            <a:lvl3pPr marL="914583" indent="0">
              <a:buNone/>
              <a:defRPr sz="1000"/>
            </a:lvl3pPr>
            <a:lvl4pPr marL="1371874" indent="0">
              <a:buNone/>
              <a:defRPr sz="900"/>
            </a:lvl4pPr>
            <a:lvl5pPr marL="1829166" indent="0">
              <a:buNone/>
              <a:defRPr sz="900"/>
            </a:lvl5pPr>
            <a:lvl6pPr marL="2286457" indent="0">
              <a:buNone/>
              <a:defRPr sz="900"/>
            </a:lvl6pPr>
            <a:lvl7pPr marL="2743749" indent="0">
              <a:buNone/>
              <a:defRPr sz="900"/>
            </a:lvl7pPr>
            <a:lvl8pPr marL="3201040" indent="0">
              <a:buNone/>
              <a:defRPr sz="900"/>
            </a:lvl8pPr>
            <a:lvl9pPr marL="3658332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590" y="2548550"/>
            <a:ext cx="0" cy="3630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50537" y="2548550"/>
            <a:ext cx="0" cy="3630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8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31245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2518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0042" y="1482319"/>
            <a:ext cx="1077534" cy="4681008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591" y="1482318"/>
            <a:ext cx="4418001" cy="468100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4" name="Rectangle 13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7777" y="302781"/>
            <a:ext cx="628922" cy="785991"/>
          </a:xfrm>
          <a:prstGeom prst="rect">
            <a:avLst/>
          </a:prstGeom>
        </p:spPr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52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43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10963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935761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976313"/>
            <a:ext cx="8497888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957" tIns="43980" rIns="87957" bIns="439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54200"/>
            <a:ext cx="8497888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73" tIns="46187" rIns="92373" bIns="461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dirty="0" smtClean="0"/>
              <a:t>Klepnutím lze upravit styly</a:t>
            </a:r>
            <a:r>
              <a:rPr lang="en-US" altLang="en-US" dirty="0" smtClean="0"/>
              <a:t> </a:t>
            </a:r>
            <a:r>
              <a:rPr lang="cs-CZ" altLang="en-US" dirty="0" smtClean="0"/>
              <a:t>předlohy textu.</a:t>
            </a:r>
            <a:endParaRPr lang="en-US" altLang="en-US" dirty="0" smtClean="0"/>
          </a:p>
          <a:p>
            <a:pPr lvl="1"/>
            <a:r>
              <a:rPr lang="cs-CZ" altLang="en-US" dirty="0" smtClean="0"/>
              <a:t>Druhá úroveň</a:t>
            </a:r>
          </a:p>
          <a:p>
            <a:pPr lvl="1"/>
            <a:r>
              <a:rPr lang="cs-CZ" altLang="en-US" dirty="0" smtClean="0"/>
              <a:t>Třetí úroveň</a:t>
            </a:r>
          </a:p>
          <a:p>
            <a:pPr lvl="1"/>
            <a:r>
              <a:rPr lang="cs-CZ" altLang="en-US" dirty="0" smtClean="0"/>
              <a:t>Čtvrtá úroveň</a:t>
            </a:r>
          </a:p>
          <a:p>
            <a:pPr lvl="1"/>
            <a:r>
              <a:rPr lang="cs-CZ" altLang="en-US" dirty="0" smtClean="0"/>
              <a:t>Pátá úroveň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5875338" y="1052513"/>
            <a:ext cx="22637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39738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879475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319213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758950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2161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6733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305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5877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2pPr>
      <a:lvl3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3pPr>
      <a:lvl4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4pPr>
      <a:lvl5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5pPr>
      <a:lvl6pPr marL="4572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6pPr>
      <a:lvl7pPr marL="9144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7pPr>
      <a:lvl8pPr marL="13716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8pPr>
      <a:lvl9pPr marL="18288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9pPr>
    </p:titleStyle>
    <p:bodyStyle>
      <a:lvl1pPr marL="330200" indent="-330200" algn="l" defTabSz="877888" rtl="0" fontAlgn="base">
        <a:spcBef>
          <a:spcPct val="20000"/>
        </a:spcBef>
        <a:spcAft>
          <a:spcPct val="0"/>
        </a:spcAft>
        <a:defRPr sz="2100" b="1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74638" algn="l" defTabSz="877888" rtl="0" fontAlgn="base">
        <a:spcBef>
          <a:spcPct val="20000"/>
        </a:spcBef>
        <a:spcAft>
          <a:spcPct val="0"/>
        </a:spcAft>
        <a:buSzPct val="25000"/>
        <a:buFont typeface="Arial" charset="0"/>
        <a:defRPr sz="1700" b="1">
          <a:solidFill>
            <a:schemeClr val="tx1"/>
          </a:solidFill>
          <a:latin typeface="+mn-lt"/>
        </a:defRPr>
      </a:lvl2pPr>
      <a:lvl3pPr marL="1100138" indent="-222250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3pPr>
      <a:lvl4pPr marL="1539875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4pPr>
      <a:lvl5pPr marL="19796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5pPr>
      <a:lvl6pPr marL="24368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6pPr>
      <a:lvl7pPr marL="28940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7pPr>
      <a:lvl8pPr marL="33512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8pPr>
      <a:lvl9pPr marL="38084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38300"/>
            <a:ext cx="8231188" cy="4633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E3CE7-84B4-4422-8A5F-36B8620C52D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507163"/>
            <a:ext cx="2897188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4788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250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38300"/>
            <a:ext cx="8231188" cy="4633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6F16-4D1D-4548-A233-7D0437A9F7B3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507163"/>
            <a:ext cx="2897188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4788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222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73063"/>
            <a:ext cx="7888288" cy="1357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68488"/>
            <a:ext cx="7888288" cy="4456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507163"/>
            <a:ext cx="20574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9E87B-F9F1-4602-9702-276E510731A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507163"/>
            <a:ext cx="3087688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9538" y="6507163"/>
            <a:ext cx="20574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10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5588" cy="702437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590" y="949204"/>
            <a:ext cx="6344304" cy="7267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92" y="2548549"/>
            <a:ext cx="6344303" cy="36147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0948" y="6517270"/>
            <a:ext cx="990771" cy="234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0C00397A-3C72-42FB-BFE2-D4838F2BD258}" type="datetimeFigureOut">
              <a:rPr lang="en-US" dirty="0"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946" y="6517268"/>
            <a:ext cx="3860465" cy="234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46989" y="0"/>
            <a:ext cx="685919" cy="112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9950" y="302781"/>
            <a:ext cx="791445" cy="7859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  <p:sldLayoutId id="2147483859" r:id="rId17"/>
  </p:sldLayoutIdLst>
  <p:txStyles>
    <p:titleStyle>
      <a:lvl1pPr algn="l" defTabSz="457291" rtl="0" eaLnBrk="1" latinLnBrk="0" hangingPunct="1">
        <a:spcBef>
          <a:spcPct val="0"/>
        </a:spcBef>
        <a:buNone/>
        <a:defRPr sz="3201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69" indent="-342969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937" indent="-283521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312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687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9062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963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2214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452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697" indent="-228646" algn="l" defTabSz="457291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91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83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74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166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457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749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40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332" algn="l" defTabSz="457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ognozatrhuprace.vupsv.cz/" TargetMode="External"/><Relationship Id="rId2" Type="http://schemas.openxmlformats.org/officeDocument/2006/relationships/hyperlink" Target="http://regionalniprognozatrhuprace.vupsv.cz/" TargetMode="Externa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janeckova@pzok.cz" TargetMode="Externa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Pakty zaměstnanosti v ČR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38" y="2070596"/>
            <a:ext cx="8497888" cy="4176713"/>
          </a:xfrm>
        </p:spPr>
        <p:txBody>
          <a:bodyPr>
            <a:normAutofit/>
          </a:bodyPr>
          <a:lstStyle/>
          <a:p>
            <a:pPr lvl="0"/>
            <a:r>
              <a:rPr lang="cs-CZ" sz="1600" b="1" dirty="0"/>
              <a:t>Pakty zaměstnanosti jsou již v 13 krajích </a:t>
            </a:r>
            <a:r>
              <a:rPr lang="cs-CZ" sz="1600" b="1" dirty="0" smtClean="0"/>
              <a:t>ČR</a:t>
            </a:r>
          </a:p>
          <a:p>
            <a:pPr lvl="0"/>
            <a:endParaRPr lang="cs-CZ" sz="1600" b="1" dirty="0"/>
          </a:p>
          <a:p>
            <a:pPr lvl="0"/>
            <a:r>
              <a:rPr lang="cs-CZ" sz="1600" b="1" dirty="0"/>
              <a:t>Spolupráce jednotlivých aktérů na trhu práce </a:t>
            </a:r>
            <a:r>
              <a:rPr lang="cs-CZ" sz="1600" b="1" dirty="0" smtClean="0"/>
              <a:t>v rámci každého z regionů</a:t>
            </a:r>
          </a:p>
          <a:p>
            <a:pPr lvl="0"/>
            <a:endParaRPr lang="cs-CZ" sz="1600" b="1" dirty="0"/>
          </a:p>
          <a:p>
            <a:pPr lvl="0"/>
            <a:r>
              <a:rPr lang="cs-CZ" sz="1600" b="1" dirty="0"/>
              <a:t>Informovanost, spolupráce, změna  práce komplexněji a řešit je </a:t>
            </a:r>
            <a:r>
              <a:rPr lang="cs-CZ" sz="1600" b="1" dirty="0" smtClean="0"/>
              <a:t>systémově  </a:t>
            </a:r>
          </a:p>
          <a:p>
            <a:pPr lvl="0"/>
            <a:endParaRPr lang="cs-CZ" sz="1600" b="1" dirty="0"/>
          </a:p>
          <a:p>
            <a:pPr lvl="0"/>
            <a:r>
              <a:rPr lang="cs-CZ" sz="1600" b="1" dirty="0"/>
              <a:t>Komplexní pohled na trh </a:t>
            </a:r>
            <a:r>
              <a:rPr lang="cs-CZ" sz="1600" b="1" dirty="0" smtClean="0"/>
              <a:t>práce v regionu i v ČR</a:t>
            </a:r>
            <a:endParaRPr lang="cs-CZ" sz="1600" b="1" dirty="0" smtClean="0"/>
          </a:p>
          <a:p>
            <a:pPr lvl="0"/>
            <a:endParaRPr lang="cs-CZ" sz="1600" b="1" dirty="0"/>
          </a:p>
          <a:p>
            <a:pPr lvl="0"/>
            <a:r>
              <a:rPr lang="cs-CZ" sz="1600" b="1" dirty="0"/>
              <a:t>V zahraničí </a:t>
            </a:r>
            <a:r>
              <a:rPr lang="cs-CZ" sz="1600" b="1" dirty="0" smtClean="0"/>
              <a:t>již v řadě zemí osvědčený </a:t>
            </a:r>
            <a:r>
              <a:rPr lang="cs-CZ" sz="1600" b="1" dirty="0" smtClean="0"/>
              <a:t>postup</a:t>
            </a:r>
          </a:p>
          <a:p>
            <a:pPr lvl="0"/>
            <a:endParaRPr lang="cs-CZ" sz="1600" b="1" dirty="0"/>
          </a:p>
          <a:p>
            <a:pPr lvl="0"/>
            <a:r>
              <a:rPr lang="cs-CZ" sz="1600" b="1" dirty="0"/>
              <a:t>Nepominutelná je spolupráce s úřady </a:t>
            </a:r>
            <a:r>
              <a:rPr lang="cs-CZ" sz="1600" b="1" dirty="0" smtClean="0"/>
              <a:t>práce a krajem</a:t>
            </a:r>
            <a:endParaRPr lang="cs-CZ" sz="1600" b="1" dirty="0"/>
          </a:p>
          <a:p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97" y="-81437"/>
            <a:ext cx="1571549" cy="92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2314" y="558428"/>
            <a:ext cx="8497888" cy="145452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Příklad výstupu stávajícího predikčního modelu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</a:t>
            </a: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regionální úrovni:</a:t>
            </a:r>
            <a:b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Střední vzdělání bez maturity v oborech  motorová voz., výroba dopravních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prostředků (2014 – 2018)</a:t>
            </a:r>
            <a:endParaRPr lang="cs-CZ" sz="18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2314" y="2286620"/>
            <a:ext cx="8497888" cy="4176464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cs-CZ" sz="1800" b="1" u="sng" dirty="0">
                <a:ea typeface="Verdana" panose="020B0604030504040204" pitchFamily="34" charset="0"/>
                <a:cs typeface="Verdana" panose="020B0604030504040204" pitchFamily="34" charset="0"/>
              </a:rPr>
              <a:t>Prognóza na období 5 let</a:t>
            </a: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cs-CZ" sz="1800" b="1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výborná šance </a:t>
            </a: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nalezení zaměstnání v souladu s nabytým vzděláním, protože počet nových míst převýší počet absolventů. </a:t>
            </a:r>
            <a:endParaRPr lang="cs-CZ" sz="18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 algn="just">
              <a:buNone/>
            </a:pPr>
            <a:endParaRPr lang="cs-CZ" sz="18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 algn="just">
              <a:buNone/>
            </a:pPr>
            <a:r>
              <a:rPr lang="cs-CZ" sz="1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Zaměstnavatelé </a:t>
            </a: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budou mít problémy se získáváním takto vzdělaných zaměstnanců.</a:t>
            </a:r>
          </a:p>
          <a:p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 algn="ctr">
              <a:spcBef>
                <a:spcPts val="600"/>
              </a:spcBef>
              <a:buNone/>
            </a:pPr>
            <a:r>
              <a:rPr lang="cs-CZ" sz="1600" b="1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Odkazy </a:t>
            </a:r>
            <a:r>
              <a:rPr lang="cs-CZ" sz="1600" b="1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 on-line verze modelu web VÚPSV, v. v. i.</a:t>
            </a: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spcBef>
                <a:spcPts val="600"/>
              </a:spcBef>
              <a:buNone/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Modelování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vzdělanostních potřeb v regionech</a:t>
            </a:r>
          </a:p>
          <a:p>
            <a:pPr marL="114300" indent="0" algn="ctr">
              <a:buNone/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http://regionalniprognozatrhuprace.vupsv.cz/</a:t>
            </a: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 algn="just">
              <a:buNone/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Odhadování vzdělanostních potřeb – prognóza trhu práce na </a:t>
            </a:r>
          </a:p>
          <a:p>
            <a:pPr marL="114300" indent="0" algn="just">
              <a:buNone/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národní úrovni</a:t>
            </a:r>
          </a:p>
          <a:p>
            <a:pPr marL="114300" indent="0" algn="ctr">
              <a:buNone/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http://prognozatrhuprace.vupsv.cz/</a:t>
            </a: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35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6592" y="846460"/>
            <a:ext cx="6344304" cy="726790"/>
          </a:xfrm>
        </p:spPr>
        <p:txBody>
          <a:bodyPr/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Další úloha regionálních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platforem ve spolupráci s Úřadem práce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38" y="2142604"/>
            <a:ext cx="8424936" cy="4680520"/>
          </a:xfrm>
        </p:spPr>
        <p:txBody>
          <a:bodyPr>
            <a:normAutofit lnSpcReduction="10000"/>
          </a:bodyPr>
          <a:lstStyle/>
          <a:p>
            <a:r>
              <a:rPr lang="cs-CZ" sz="1600" b="1" dirty="0"/>
              <a:t>Sběr vstupních dat pro potřeby modelování na regionální úrovni</a:t>
            </a:r>
          </a:p>
          <a:p>
            <a:r>
              <a:rPr lang="cs-CZ" sz="1600" b="1" dirty="0"/>
              <a:t>Verifikace výstupů modelu</a:t>
            </a:r>
          </a:p>
          <a:p>
            <a:r>
              <a:rPr lang="cs-CZ" sz="1600" b="1" dirty="0"/>
              <a:t>Experti RP - </a:t>
            </a:r>
            <a:r>
              <a:rPr lang="cs-CZ" sz="1600" b="1" dirty="0" smtClean="0"/>
              <a:t>analytické </a:t>
            </a:r>
            <a:r>
              <a:rPr lang="cs-CZ" sz="1600" b="1" dirty="0"/>
              <a:t>aktivity potřebné pro doplnění obrazu o regionálním trhu práce – TOPOGRAFIE REGIONÁLNÍHO TRHU PRÁCE</a:t>
            </a:r>
          </a:p>
          <a:p>
            <a:r>
              <a:rPr lang="cs-CZ" sz="1600" b="1" dirty="0"/>
              <a:t>Regionální profily – na základě dostupných statistik (časové řady) popsat hlavní charakteristiky ekonomiky a trhu práce v regionu</a:t>
            </a:r>
          </a:p>
          <a:p>
            <a:r>
              <a:rPr lang="cs-CZ" sz="1600" b="1" dirty="0"/>
              <a:t>Porovnat regionální trh práce v rámci </a:t>
            </a:r>
            <a:r>
              <a:rPr lang="cs-CZ" sz="1600" b="1" dirty="0" smtClean="0"/>
              <a:t>ČR</a:t>
            </a:r>
          </a:p>
          <a:p>
            <a:r>
              <a:rPr lang="cs-CZ" sz="1600" b="1" dirty="0"/>
              <a:t>Zhodnotit význam jednotlivých sektorů a v rámci nich klíčových zaměstnavatelů v regionu</a:t>
            </a:r>
          </a:p>
          <a:p>
            <a:r>
              <a:rPr lang="cs-CZ" sz="1600" b="1" dirty="0"/>
              <a:t>Aktualizace regionálních profilů</a:t>
            </a:r>
          </a:p>
          <a:p>
            <a:r>
              <a:rPr lang="cs-CZ" sz="1600" b="1" dirty="0"/>
              <a:t>Topografie bude využívaná při kalibraci regionálních (satelitních) modelů</a:t>
            </a:r>
          </a:p>
          <a:p>
            <a:r>
              <a:rPr lang="cs-CZ" sz="1600" b="1" dirty="0"/>
              <a:t>Kalibrace vstupních dat </a:t>
            </a:r>
            <a:r>
              <a:rPr lang="cs-CZ" sz="1600" b="1" dirty="0" smtClean="0"/>
              <a:t>2018</a:t>
            </a:r>
            <a:r>
              <a:rPr lang="cs-CZ" sz="1600" b="1" dirty="0" smtClean="0"/>
              <a:t>, 1. fáze</a:t>
            </a:r>
            <a:endParaRPr lang="cs-CZ" sz="1600" b="1" dirty="0"/>
          </a:p>
          <a:p>
            <a:r>
              <a:rPr lang="cs-CZ" sz="1500" b="1" dirty="0" smtClean="0"/>
              <a:t>Zaměření </a:t>
            </a:r>
            <a:r>
              <a:rPr lang="cs-CZ" sz="1500" b="1" dirty="0"/>
              <a:t>na jednotlivé sektory a kvalifikační skupiny a indikátory jejich atraktivity na trhu práce (úroveň a růst mezd, nezaměstnanost, růst zaměstnanosti, </a:t>
            </a:r>
            <a:r>
              <a:rPr lang="cs-CZ" sz="1500" b="1" dirty="0" smtClean="0"/>
              <a:t>uplatnění absolventů dle oboru...)</a:t>
            </a:r>
            <a:endParaRPr lang="cs-CZ" sz="15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817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4322" y="1278508"/>
            <a:ext cx="8497888" cy="4536381"/>
          </a:xfrm>
        </p:spPr>
        <p:txBody>
          <a:bodyPr>
            <a:normAutofit/>
          </a:bodyPr>
          <a:lstStyle/>
          <a:p>
            <a:pPr algn="ctr"/>
            <a:endParaRPr lang="cs-CZ" dirty="0" smtClean="0">
              <a:solidFill>
                <a:srgbClr val="FF0000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Děkuji Vám za pozornost</a:t>
            </a:r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s-CZ" sz="3600" dirty="0"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s-CZ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cs-CZ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s-CZ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</a:t>
            </a:r>
            <a:r>
              <a:rPr lang="cs-CZ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Mgr. Bc. Jitka Janečková </a:t>
            </a:r>
            <a:r>
              <a:rPr lang="cs-CZ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Moťková</a:t>
            </a:r>
            <a:endParaRPr lang="cs-CZ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cs-CZ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s-CZ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PZOK </a:t>
            </a:r>
            <a:r>
              <a:rPr lang="cs-CZ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z.ú</a:t>
            </a:r>
            <a:r>
              <a:rPr lang="cs-CZ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r>
              <a:rPr lang="cs-CZ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s-CZ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email: </a:t>
            </a:r>
            <a:r>
              <a:rPr lang="cs-CZ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janeckova@pzok.cz</a:t>
            </a:r>
            <a:endParaRPr lang="cs-CZ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cs-CZ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s-CZ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tel.: +420 602 708 246</a:t>
            </a:r>
          </a:p>
        </p:txBody>
      </p:sp>
    </p:spTree>
    <p:extLst>
      <p:ext uri="{BB962C8B-B14F-4D97-AF65-F5344CB8AC3E}">
        <p14:creationId xmlns:p14="http://schemas.microsoft.com/office/powerpoint/2010/main" val="25392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Zapsaný ústav PZOK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2354" y="2214612"/>
            <a:ext cx="8208912" cy="4392488"/>
          </a:xfrm>
        </p:spPr>
        <p:txBody>
          <a:bodyPr>
            <a:normAutofit fontScale="92500" lnSpcReduction="10000"/>
          </a:bodyPr>
          <a:lstStyle/>
          <a:p>
            <a:r>
              <a:rPr lang="cs-CZ" sz="1600" b="1" dirty="0"/>
              <a:t>Vznik: srpen 2016</a:t>
            </a:r>
          </a:p>
          <a:p>
            <a:endParaRPr lang="cs-CZ" sz="1600" b="1" dirty="0"/>
          </a:p>
          <a:p>
            <a:r>
              <a:rPr lang="cs-CZ" sz="1600" b="1" dirty="0"/>
              <a:t>Právní forma: zapsaný ústav</a:t>
            </a:r>
          </a:p>
          <a:p>
            <a:endParaRPr lang="cs-CZ" sz="1600" b="1" dirty="0"/>
          </a:p>
          <a:p>
            <a:r>
              <a:rPr lang="cs-CZ" sz="1600" b="1" dirty="0"/>
              <a:t>Nadační fond: Krajská hospodářská komora Olomouckého kraje, orgány: Správní rada, ředitel</a:t>
            </a:r>
          </a:p>
          <a:p>
            <a:endParaRPr lang="cs-CZ" sz="1600" b="1" dirty="0"/>
          </a:p>
          <a:p>
            <a:r>
              <a:rPr lang="cs-CZ" sz="1600" b="1" dirty="0"/>
              <a:t>Nositel: Paktu zaměstnanosti Olomouckého </a:t>
            </a:r>
            <a:r>
              <a:rPr lang="cs-CZ" sz="1600" b="1" dirty="0" smtClean="0"/>
              <a:t>kraje</a:t>
            </a:r>
          </a:p>
          <a:p>
            <a:endParaRPr lang="cs-CZ" sz="1600" b="1" dirty="0"/>
          </a:p>
          <a:p>
            <a:r>
              <a:rPr lang="cs-CZ" sz="1600" b="1" dirty="0" smtClean="0"/>
              <a:t>Řídící </a:t>
            </a:r>
            <a:r>
              <a:rPr lang="cs-CZ" sz="1600" b="1" dirty="0"/>
              <a:t>výbor: předseda Bc. Pavel Šoltys Dis., členové: zástupci signatářů Paktu zaměstnanosti OK</a:t>
            </a:r>
          </a:p>
          <a:p>
            <a:endParaRPr lang="cs-CZ" sz="1600" b="1" dirty="0"/>
          </a:p>
          <a:p>
            <a:r>
              <a:rPr lang="cs-CZ" sz="1600" b="1" dirty="0"/>
              <a:t>Nositel projektu Predikce trhu práce (KOMPAS, </a:t>
            </a:r>
            <a:r>
              <a:rPr lang="cs-CZ" sz="1600" b="1" dirty="0" err="1"/>
              <a:t>reg</a:t>
            </a:r>
            <a:r>
              <a:rPr lang="cs-CZ" sz="1600" b="1" dirty="0"/>
              <a:t>. číslo: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 CZ.03.1.54/0.0/0.0/15_122/0006097)</a:t>
            </a:r>
          </a:p>
          <a:p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97" y="-34784"/>
            <a:ext cx="1571549" cy="92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s-CZ" sz="32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Predikce</a:t>
            </a:r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trhu </a:t>
            </a:r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práce KOMPAS</a:t>
            </a:r>
            <a:r>
              <a:rPr lang="cs-CZ" sz="11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s-CZ" sz="11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100" dirty="0" smtClean="0">
                <a:solidFill>
                  <a:srgbClr val="19191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	   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cs-CZ" sz="2400" dirty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1800" b="1" dirty="0">
                <a:solidFill>
                  <a:srgbClr val="19191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Modely predikce jsou vytvářené</a:t>
            </a:r>
          </a:p>
          <a:p>
            <a:pPr>
              <a:lnSpc>
                <a:spcPct val="150000"/>
              </a:lnSpc>
            </a:pP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Ministerstvem práce a sociálních věcí </a:t>
            </a:r>
            <a:endParaRPr lang="cs-CZ" sz="1800" b="1" dirty="0">
              <a:solidFill>
                <a:srgbClr val="191919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1800" b="1" dirty="0">
                <a:solidFill>
                  <a:srgbClr val="19191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 spolupráci s partnery:</a:t>
            </a:r>
          </a:p>
          <a:p>
            <a:pPr>
              <a:lnSpc>
                <a:spcPct val="150000"/>
              </a:lnSpc>
            </a:pP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Výzkumný ústav práce a sociálních věcí, v. v. i.</a:t>
            </a:r>
          </a:p>
          <a:p>
            <a:pPr>
              <a:lnSpc>
                <a:spcPct val="150000"/>
              </a:lnSpc>
            </a:pP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Národní vzdělávací fond, o. p. s.</a:t>
            </a:r>
          </a:p>
          <a:p>
            <a:pPr>
              <a:lnSpc>
                <a:spcPct val="150000"/>
              </a:lnSpc>
            </a:pP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Úřad práce ČR</a:t>
            </a:r>
          </a:p>
          <a:p>
            <a:pPr>
              <a:lnSpc>
                <a:spcPct val="150000"/>
              </a:lnSpc>
            </a:pP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krajské platformy – v Olomouckém kraji - PZOK </a:t>
            </a:r>
            <a:r>
              <a:rPr lang="cs-CZ" sz="1800" b="1" dirty="0" err="1">
                <a:ea typeface="Verdana" panose="020B0604030504040204" pitchFamily="34" charset="0"/>
                <a:cs typeface="Verdana" panose="020B0604030504040204" pitchFamily="34" charset="0"/>
              </a:rPr>
              <a:t>z.ú</a:t>
            </a:r>
            <a:r>
              <a:rPr lang="cs-CZ" sz="1800" b="1" dirty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s-CZ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739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322" y="558428"/>
            <a:ext cx="8497888" cy="806450"/>
          </a:xfrm>
        </p:spPr>
        <p:txBody>
          <a:bodyPr/>
          <a:lstStyle/>
          <a:p>
            <a:pPr algn="ctr"/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Proč je potřebujeme?</a:t>
            </a:r>
            <a:endParaRPr lang="cs-CZ" sz="3600" b="1" dirty="0">
              <a:solidFill>
                <a:schemeClr val="accent1">
                  <a:lumMod val="7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4322" y="1854572"/>
            <a:ext cx="8497888" cy="446486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zajistit informace o budoucích požadavcích trhu práce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espektovat nástup zvyšujícího se podílu digitalizace, automatizace, robotizace a s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 tím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spojených změn (možnost reagovat na 4D Průmysl)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ískat dostatečné podklady pro nastavení vzdělávacího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systému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s ohledem na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potřeby trhu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práce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ajistit potřebné podklady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pro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rozhodování hlavních aktérů trhu práce jak na národní, tak i regionální úrovni</a:t>
            </a: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/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896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298" y="774452"/>
            <a:ext cx="8497888" cy="806450"/>
          </a:xfrm>
        </p:spPr>
        <p:txBody>
          <a:bodyPr/>
          <a:lstStyle/>
          <a:p>
            <a:pPr algn="ctr"/>
            <a:r>
              <a:rPr lang="cs-CZ" sz="3600" dirty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 je cílem?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4322" y="1494532"/>
            <a:ext cx="8497888" cy="4896544"/>
          </a:xfrm>
        </p:spPr>
        <p:txBody>
          <a:bodyPr/>
          <a:lstStyle/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vytvořit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udržitelný systém spolehlivých predikcí a monitoringu trhu práce na národní i regionální úrovni</a:t>
            </a: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predikční systém postavit na existující datové základně doplněné o specifické informace z regionu</a:t>
            </a: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zdokonalit existující podobu monitoringu trhu práce, aby přinášel potřebné informace o regionální zaměstnanosti (ÚP)</a:t>
            </a: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vytvořit regionální sítě aktérů trhu práce za účelem získání specifických informací z regionů pro zpřesnění predikcí</a:t>
            </a: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8929" y="774452"/>
            <a:ext cx="8497888" cy="792088"/>
          </a:xfrm>
        </p:spPr>
        <p:txBody>
          <a:bodyPr/>
          <a:lstStyle/>
          <a:p>
            <a:pPr algn="ctr"/>
            <a:r>
              <a:rPr lang="cs-CZ" sz="3600" dirty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 </a:t>
            </a:r>
            <a:r>
              <a:rPr lang="cs-CZ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bude přínosem</a:t>
            </a:r>
            <a:r>
              <a:rPr lang="cs-CZ" sz="3600" dirty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4984" y="1422524"/>
            <a:ext cx="8568952" cy="4752528"/>
          </a:xfrm>
        </p:spPr>
        <p:txBody>
          <a:bodyPr/>
          <a:lstStyle/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informační podpora procesů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plánování a rozhodování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jak na úrovni národní, tak i regionální, která je nezbytná zejména v současné turbulentní době</a:t>
            </a: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existence spolehlivých predikcí trhu práce na národní i regionální úrovni </a:t>
            </a: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říležitost reagovat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na očekávané změny trhu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práce s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dostatečným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předstihem</a:t>
            </a: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indent="-285750"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informace o budoucím vývoji trhu práce pro rychlé rozhodování i široké veřejnosti dostupné prostřednictvím bezplatné on-line webové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aplikace</a:t>
            </a: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280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854" y="630436"/>
            <a:ext cx="8497888" cy="792088"/>
          </a:xfrm>
        </p:spPr>
        <p:txBody>
          <a:bodyPr/>
          <a:lstStyle/>
          <a:p>
            <a:pPr algn="ctr"/>
            <a:r>
              <a:rPr lang="cs-CZ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Koho oslovujeme?</a:t>
            </a:r>
            <a:endParaRPr lang="cs-CZ" sz="3600" dirty="0">
              <a:solidFill>
                <a:schemeClr val="accent1">
                  <a:lumMod val="7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2314" y="1566540"/>
            <a:ext cx="8712968" cy="511256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Významné aktéry regionálního trhu práce, který naplňuje jeden či více z následujících bodů: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je jedinečný zdroj  informací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nezbytných pro správné nastavení systému spolehlivých predikcí trhu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práce,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ovlivňuje podobu trhu práce,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zná trendy regionálního trhu práce,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dokáže odhadnout potřeby a vývoj místního trhu práce,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má svojí vizi o směřování vývoje regionu,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6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yužije výstupy predikcí trhu práce.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8944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2535" y="630436"/>
            <a:ext cx="8137376" cy="102247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s-CZ" sz="32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s-CZ" sz="3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co můžeme navázat?</a:t>
            </a:r>
            <a:br>
              <a:rPr lang="cs-CZ" sz="32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32535" y="1782564"/>
            <a:ext cx="8569424" cy="4824536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90000"/>
              </a:lnSpc>
              <a:spcAft>
                <a:spcPts val="1172"/>
              </a:spcAft>
            </a:pPr>
            <a:endParaRPr lang="cs-CZ" sz="1600" b="1" dirty="0" smtClean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lnSpc>
                <a:spcPct val="90000"/>
              </a:lnSpc>
              <a:spcAft>
                <a:spcPts val="1172"/>
              </a:spcAft>
            </a:pPr>
            <a:r>
              <a:rPr lang="cs-CZ" sz="16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 stávající model </a:t>
            </a:r>
            <a:r>
              <a:rPr lang="cs-CZ" sz="16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 odhadování vzdělanostních potřeb vytvořený </a:t>
            </a:r>
            <a:r>
              <a:rPr lang="cs-CZ" sz="16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Výzkumným ústavem práce a soc. věcí, který</a:t>
            </a:r>
            <a:endParaRPr lang="cs-CZ" altLang="cs-CZ" sz="16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Verdana" panose="020B0604030504040204" pitchFamily="34" charset="0"/>
              <a:buChar char="+"/>
            </a:pPr>
            <a:r>
              <a:rPr lang="cs-CZ" alt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popisuje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pracovní trh z hlediska příslušnosti k vymezeným zaměstnaneckým a vzdělanostním skupinám a vyhodnocuje vývoj vztahů mezi těmito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skupinami;</a:t>
            </a:r>
          </a:p>
          <a:p>
            <a:pPr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Verdana" panose="020B0604030504040204" pitchFamily="34" charset="0"/>
              <a:buChar char="+"/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Verdana" panose="020B0604030504040204" pitchFamily="34" charset="0"/>
              <a:buChar char="+"/>
            </a:pP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vytváří predikce na 5 letá období;</a:t>
            </a:r>
          </a:p>
          <a:p>
            <a:pPr marL="0" indent="0"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buFont typeface="Verdana" panose="020B0604030504040204" pitchFamily="34" charset="0"/>
              <a:buChar char="±"/>
            </a:pP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využívá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zejména data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výběrového šetření pracovních sil, která umožňují vytvářet predikce na </a:t>
            </a:r>
            <a:r>
              <a:rPr lang="cs-CZ" sz="1600" b="1" dirty="0">
                <a:ea typeface="Verdana" panose="020B0604030504040204" pitchFamily="34" charset="0"/>
                <a:cs typeface="Verdana" panose="020B0604030504040204" pitchFamily="34" charset="0"/>
              </a:rPr>
              <a:t>národní úrovni, ale pro regionální úroveň jsou možnosti již výrazně </a:t>
            </a:r>
            <a:r>
              <a:rPr 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omezené; </a:t>
            </a:r>
          </a:p>
          <a:p>
            <a:pPr marL="0" indent="0">
              <a:spcAft>
                <a:spcPts val="600"/>
              </a:spcAft>
            </a:pPr>
            <a:endParaRPr 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Verdana" panose="020B0604030504040204" pitchFamily="34" charset="0"/>
              <a:buChar char="―"/>
            </a:pPr>
            <a:r>
              <a:rPr lang="cs-CZ" altLang="cs-CZ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nedokáže dostatečně zohlednit specifika regionů.</a:t>
            </a:r>
            <a:endParaRPr lang="cs-CZ" altLang="cs-CZ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52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07726" y="235034"/>
            <a:ext cx="8856984" cy="1559318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Příklad výstupu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stávajícího predikčního modelu </a:t>
            </a:r>
            <a:b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</a:t>
            </a: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regionální úrovni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b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Střední </a:t>
            </a: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vzdělání bez maturity v oborech  motorová voz., výroba dopravních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prostředků (2014 – 2018)</a:t>
            </a:r>
            <a:endParaRPr lang="cs-CZ" sz="18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901022"/>
              </p:ext>
            </p:extLst>
          </p:nvPr>
        </p:nvGraphicFramePr>
        <p:xfrm>
          <a:off x="555927" y="1903005"/>
          <a:ext cx="7776864" cy="139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9155"/>
                <a:gridCol w="1167709"/>
              </a:tblGrid>
              <a:tr h="3476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4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Počet stávajících pracovních míst</a:t>
                      </a:r>
                      <a:endParaRPr lang="cs-CZ" sz="14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cs-CZ" sz="14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23 000</a:t>
                      </a:r>
                      <a:endParaRPr lang="cs-CZ" sz="1400" b="0" i="0" u="none" strike="noStrike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3476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400" b="1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Nově vytvořená pracovní místa</a:t>
                      </a:r>
                      <a:endParaRPr lang="cs-CZ" sz="1400" b="1" i="0" u="none" strike="noStrike" dirty="0">
                        <a:solidFill>
                          <a:srgbClr val="00487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3 744</a:t>
                      </a:r>
                      <a:endParaRPr lang="cs-CZ" sz="1400" b="0" i="0" u="none" strike="noStrike" dirty="0">
                        <a:solidFill>
                          <a:srgbClr val="00487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476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400" b="1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Uvolněná pracovní místa (např. odchody do důchodu)</a:t>
                      </a:r>
                      <a:endParaRPr lang="cs-CZ" sz="1400" b="1" i="0" u="none" strike="noStrike" dirty="0">
                        <a:solidFill>
                          <a:srgbClr val="00487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2 158</a:t>
                      </a:r>
                      <a:endParaRPr lang="cs-CZ" sz="1400" b="0" i="0" u="none" strike="noStrike" dirty="0">
                        <a:solidFill>
                          <a:srgbClr val="00487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476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400" b="1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Volná pracovní místa celkem</a:t>
                      </a:r>
                      <a:endParaRPr lang="cs-CZ" sz="1400" b="1" i="0" u="none" strike="noStrike" dirty="0">
                        <a:solidFill>
                          <a:srgbClr val="00487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5 902</a:t>
                      </a:r>
                      <a:endParaRPr lang="cs-CZ" sz="1400" b="0" i="0" u="none" strike="noStrike" dirty="0">
                        <a:solidFill>
                          <a:srgbClr val="00487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Obdélník 4"/>
          <p:cNvSpPr/>
          <p:nvPr/>
        </p:nvSpPr>
        <p:spPr>
          <a:xfrm>
            <a:off x="540346" y="3510756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/>
            <a:r>
              <a:rPr lang="cs-CZ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Velikost skupiny</a:t>
            </a: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4 % zaměstnaných v kraji.</a:t>
            </a:r>
          </a:p>
          <a:p>
            <a:pPr algn="just" fontAlgn="t"/>
            <a:endParaRPr lang="cs-CZ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fontAlgn="t"/>
            <a:r>
              <a:rPr lang="cs-CZ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Obory působnosti</a:t>
            </a: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výroba vozidel, karosářství, mechanika </a:t>
            </a:r>
            <a:r>
              <a:rPr lang="cs-CZ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elektrotechnika motorových vozidel, diagnostika vozidel, opravy a seřizování vozidel. </a:t>
            </a:r>
          </a:p>
          <a:p>
            <a:pPr algn="just" fontAlgn="t"/>
            <a:endParaRPr lang="cs-CZ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fontAlgn="t"/>
            <a:r>
              <a:rPr lang="cs-CZ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Uplatnění</a:t>
            </a: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doprava, zejména silniční nákladní, průmysl, zejména výroba kovových konstrukcí a jejich dílů a výroba motorových vozidel a jejich motorů. </a:t>
            </a:r>
          </a:p>
        </p:txBody>
      </p:sp>
    </p:spTree>
    <p:extLst>
      <p:ext uri="{BB962C8B-B14F-4D97-AF65-F5344CB8AC3E}">
        <p14:creationId xmlns:p14="http://schemas.microsoft.com/office/powerpoint/2010/main" val="62409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zentace1">
  <a:themeElements>
    <a:clrScheme name="Prezentace1 15">
      <a:dk1>
        <a:srgbClr val="004870"/>
      </a:dk1>
      <a:lt1>
        <a:srgbClr val="FFFFFF"/>
      </a:lt1>
      <a:dk2>
        <a:srgbClr val="004870"/>
      </a:dk2>
      <a:lt2>
        <a:srgbClr val="808080"/>
      </a:lt2>
      <a:accent1>
        <a:srgbClr val="3B658A"/>
      </a:accent1>
      <a:accent2>
        <a:srgbClr val="EE3224"/>
      </a:accent2>
      <a:accent3>
        <a:srgbClr val="FFFFFF"/>
      </a:accent3>
      <a:accent4>
        <a:srgbClr val="003C5F"/>
      </a:accent4>
      <a:accent5>
        <a:srgbClr val="AFB8C4"/>
      </a:accent5>
      <a:accent6>
        <a:srgbClr val="D82C20"/>
      </a:accent6>
      <a:hlink>
        <a:srgbClr val="EE3224"/>
      </a:hlink>
      <a:folHlink>
        <a:srgbClr val="EE3224"/>
      </a:folHlink>
    </a:clrScheme>
    <a:fontScheme name="Prezentac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6012" tIns="48006" rIns="96012" bIns="48006" numCol="1" anchor="t" anchorCtr="0" compatLnSpc="1">
        <a:prstTxWarp prst="textNoShape">
          <a:avLst/>
        </a:prstTxWarp>
      </a:bodyPr>
      <a:lstStyle>
        <a:defPPr marL="0" marR="0" indent="0" algn="l" defTabSz="8778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6012" tIns="48006" rIns="96012" bIns="48006" numCol="1" anchor="t" anchorCtr="0" compatLnSpc="1">
        <a:prstTxWarp prst="textNoShape">
          <a:avLst/>
        </a:prstTxWarp>
      </a:bodyPr>
      <a:lstStyle>
        <a:defPPr marL="0" marR="0" indent="0" algn="l" defTabSz="8778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zentac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3">
        <a:dk1>
          <a:srgbClr val="0085C8"/>
        </a:dk1>
        <a:lt1>
          <a:srgbClr val="FFFFFF"/>
        </a:lt1>
        <a:dk2>
          <a:srgbClr val="0085C8"/>
        </a:dk2>
        <a:lt2>
          <a:srgbClr val="808080"/>
        </a:lt2>
        <a:accent1>
          <a:srgbClr val="F7D92D"/>
        </a:accent1>
        <a:accent2>
          <a:srgbClr val="A2BD30"/>
        </a:accent2>
        <a:accent3>
          <a:srgbClr val="FFFFFF"/>
        </a:accent3>
        <a:accent4>
          <a:srgbClr val="0071AA"/>
        </a:accent4>
        <a:accent5>
          <a:srgbClr val="FAE9AD"/>
        </a:accent5>
        <a:accent6>
          <a:srgbClr val="92AB2A"/>
        </a:accent6>
        <a:hlink>
          <a:srgbClr val="A2BD30"/>
        </a:hlink>
        <a:folHlink>
          <a:srgbClr val="A2BD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14">
        <a:dk1>
          <a:srgbClr val="FFFFFF"/>
        </a:dk1>
        <a:lt1>
          <a:srgbClr val="FFFFFF"/>
        </a:lt1>
        <a:dk2>
          <a:srgbClr val="FFFFFF"/>
        </a:dk2>
        <a:lt2>
          <a:srgbClr val="808080"/>
        </a:lt2>
        <a:accent1>
          <a:srgbClr val="F7D92D"/>
        </a:accent1>
        <a:accent2>
          <a:srgbClr val="A2BD30"/>
        </a:accent2>
        <a:accent3>
          <a:srgbClr val="FFFFFF"/>
        </a:accent3>
        <a:accent4>
          <a:srgbClr val="DADADA"/>
        </a:accent4>
        <a:accent5>
          <a:srgbClr val="FAE9AD"/>
        </a:accent5>
        <a:accent6>
          <a:srgbClr val="92AB2A"/>
        </a:accent6>
        <a:hlink>
          <a:srgbClr val="A2BD30"/>
        </a:hlink>
        <a:folHlink>
          <a:srgbClr val="A2BD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15">
        <a:dk1>
          <a:srgbClr val="004870"/>
        </a:dk1>
        <a:lt1>
          <a:srgbClr val="FFFFFF"/>
        </a:lt1>
        <a:dk2>
          <a:srgbClr val="004870"/>
        </a:dk2>
        <a:lt2>
          <a:srgbClr val="808080"/>
        </a:lt2>
        <a:accent1>
          <a:srgbClr val="3B658A"/>
        </a:accent1>
        <a:accent2>
          <a:srgbClr val="EE3224"/>
        </a:accent2>
        <a:accent3>
          <a:srgbClr val="FFFFFF"/>
        </a:accent3>
        <a:accent4>
          <a:srgbClr val="003C5F"/>
        </a:accent4>
        <a:accent5>
          <a:srgbClr val="AFB8C4"/>
        </a:accent5>
        <a:accent6>
          <a:srgbClr val="D82C20"/>
        </a:accent6>
        <a:hlink>
          <a:srgbClr val="EE3224"/>
        </a:hlink>
        <a:folHlink>
          <a:srgbClr val="EE32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6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603</Words>
  <Application>Microsoft Office PowerPoint</Application>
  <PresentationFormat>Vlastní</PresentationFormat>
  <Paragraphs>129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5</vt:i4>
      </vt:variant>
      <vt:variant>
        <vt:lpstr>Nadpisy snímků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Verdana</vt:lpstr>
      <vt:lpstr>Wingdings 3</vt:lpstr>
      <vt:lpstr>Prezentace1</vt:lpstr>
      <vt:lpstr>2_Vlastní návrh</vt:lpstr>
      <vt:lpstr>1_Vlastní návrh</vt:lpstr>
      <vt:lpstr>Vlastní návrh</vt:lpstr>
      <vt:lpstr>Iontový efekt</vt:lpstr>
      <vt:lpstr>Pakty zaměstnanosti v ČR</vt:lpstr>
      <vt:lpstr>Zapsaný ústav PZOK</vt:lpstr>
      <vt:lpstr>       Predikce trhu práce KOMPAS         </vt:lpstr>
      <vt:lpstr>Proč je potřebujeme?</vt:lpstr>
      <vt:lpstr>Co je cílem?</vt:lpstr>
      <vt:lpstr>Co bude přínosem?</vt:lpstr>
      <vt:lpstr>Koho oslovujeme?</vt:lpstr>
      <vt:lpstr>  Na co můžeme navázat? </vt:lpstr>
      <vt:lpstr>Příklad výstupu stávajícího predikčního modelu  na regionální úrovni:   Střední vzdělání bez maturity v oborech  motorová voz., výroba dopravních prostředků (2014 – 2018)</vt:lpstr>
      <vt:lpstr>Příklad výstupu stávajícího predikčního modelu  na regionální úrovni:   Střední vzdělání bez maturity v oborech  motorová voz., výroba dopravních prostředků (2014 – 2018)</vt:lpstr>
      <vt:lpstr>Další úloha regionálních platforem ve spolupráci s Úřadem práce</vt:lpstr>
      <vt:lpstr>Prezentace aplikace PowerPoint</vt:lpstr>
    </vt:vector>
  </TitlesOfParts>
  <Company>VÚPSV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vera.mala</dc:creator>
  <cp:lastModifiedBy>Jitka Janečková Moťková</cp:lastModifiedBy>
  <cp:revision>108</cp:revision>
  <cp:lastPrinted>2017-04-04T15:51:19Z</cp:lastPrinted>
  <dcterms:created xsi:type="dcterms:W3CDTF">2009-03-27T11:11:00Z</dcterms:created>
  <dcterms:modified xsi:type="dcterms:W3CDTF">2017-11-23T10:35:32Z</dcterms:modified>
</cp:coreProperties>
</file>