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2"/>
  </p:notesMasterIdLst>
  <p:sldIdLst>
    <p:sldId id="291" r:id="rId2"/>
    <p:sldId id="287" r:id="rId3"/>
    <p:sldId id="289" r:id="rId4"/>
    <p:sldId id="288" r:id="rId5"/>
    <p:sldId id="290" r:id="rId6"/>
    <p:sldId id="293" r:id="rId7"/>
    <p:sldId id="295" r:id="rId8"/>
    <p:sldId id="294" r:id="rId9"/>
    <p:sldId id="296" r:id="rId10"/>
    <p:sldId id="284" r:id="rId11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 userDrawn="1">
          <p15:clr>
            <a:srgbClr val="A4A3A4"/>
          </p15:clr>
        </p15:guide>
        <p15:guide id="5" pos="529" userDrawn="1">
          <p15:clr>
            <a:srgbClr val="A4A3A4"/>
          </p15:clr>
        </p15:guide>
        <p15:guide id="6" orient="horz" userDrawn="1">
          <p15:clr>
            <a:srgbClr val="A4A3A4"/>
          </p15:clr>
        </p15:guide>
        <p15:guide id="7" pos="7151" userDrawn="1">
          <p15:clr>
            <a:srgbClr val="A4A3A4"/>
          </p15:clr>
        </p15:guide>
        <p15:guide id="8" orient="horz" pos="3861" userDrawn="1">
          <p15:clr>
            <a:srgbClr val="A4A3A4"/>
          </p15:clr>
        </p15:guide>
        <p15:guide id="10" orient="horz" pos="1434" userDrawn="1">
          <p15:clr>
            <a:srgbClr val="A4A3A4"/>
          </p15:clr>
        </p15:guide>
        <p15:guide id="11" orient="horz" pos="822" userDrawn="1">
          <p15:clr>
            <a:srgbClr val="A4A3A4"/>
          </p15:clr>
        </p15:guide>
        <p15:guide id="12" orient="horz" pos="1253" userDrawn="1">
          <p15:clr>
            <a:srgbClr val="A4A3A4"/>
          </p15:clr>
        </p15:guide>
        <p15:guide id="15" pos="413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49F"/>
    <a:srgbClr val="578A4C"/>
    <a:srgbClr val="A5C659"/>
    <a:srgbClr val="6BB7EB"/>
    <a:srgbClr val="EABB47"/>
    <a:srgbClr val="C4262E"/>
    <a:srgbClr val="92D400"/>
    <a:srgbClr val="A1C05B"/>
    <a:srgbClr val="93C8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6327"/>
  </p:normalViewPr>
  <p:slideViewPr>
    <p:cSldViewPr snapToGrid="0" snapToObjects="1" showGuides="1">
      <p:cViewPr varScale="1">
        <p:scale>
          <a:sx n="114" d="100"/>
          <a:sy n="114" d="100"/>
        </p:scale>
        <p:origin x="474" y="102"/>
      </p:cViewPr>
      <p:guideLst>
        <p:guide pos="3840"/>
        <p:guide pos="529"/>
        <p:guide orient="horz"/>
        <p:guide pos="7151"/>
        <p:guide orient="horz" pos="3861"/>
        <p:guide orient="horz" pos="1434"/>
        <p:guide orient="horz" pos="822"/>
        <p:guide orient="horz" pos="1253"/>
        <p:guide pos="413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E40DC-3E09-D246-ACC8-8D44CF70B152}" type="datetimeFigureOut">
              <a:rPr lang="cs-CZ" smtClean="0"/>
              <a:t>08.11.2023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0055B3-7155-F446-AC50-9C579597B32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325321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Skupina 6">
            <a:extLst>
              <a:ext uri="{FF2B5EF4-FFF2-40B4-BE49-F238E27FC236}">
                <a16:creationId xmlns:a16="http://schemas.microsoft.com/office/drawing/2014/main" id="{1F89291F-BFF3-F149-8545-E5BD693BB10A}"/>
              </a:ext>
            </a:extLst>
          </p:cNvPr>
          <p:cNvGrpSpPr/>
          <p:nvPr userDrawn="1"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sp>
          <p:nvSpPr>
            <p:cNvPr id="8" name="Obdélník 7">
              <a:extLst>
                <a:ext uri="{FF2B5EF4-FFF2-40B4-BE49-F238E27FC236}">
                  <a16:creationId xmlns:a16="http://schemas.microsoft.com/office/drawing/2014/main" id="{9B8A71D6-4121-A049-9152-97C298ED2BB1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pic>
          <p:nvPicPr>
            <p:cNvPr id="9" name="Grafický objekt 19">
              <a:extLst>
                <a:ext uri="{FF2B5EF4-FFF2-40B4-BE49-F238E27FC236}">
                  <a16:creationId xmlns:a16="http://schemas.microsoft.com/office/drawing/2014/main" id="{D859EB27-7C8D-FB4C-ABB8-C95E4E3010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768667" y="765706"/>
              <a:ext cx="4259696" cy="532462"/>
            </a:xfrm>
            <a:prstGeom prst="rect">
              <a:avLst/>
            </a:prstGeom>
          </p:spPr>
        </p:pic>
        <p:pic>
          <p:nvPicPr>
            <p:cNvPr id="10" name="Grafický objekt 7">
              <a:extLst>
                <a:ext uri="{FF2B5EF4-FFF2-40B4-BE49-F238E27FC236}">
                  <a16:creationId xmlns:a16="http://schemas.microsoft.com/office/drawing/2014/main" id="{8F093256-8D25-044F-BFF0-EF923A8BDF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-1" y="0"/>
              <a:ext cx="7896226" cy="5687314"/>
            </a:xfrm>
            <a:prstGeom prst="rect">
              <a:avLst/>
            </a:prstGeom>
          </p:spPr>
        </p:pic>
      </p:grpSp>
      <p:sp>
        <p:nvSpPr>
          <p:cNvPr id="2" name="Nadpis 1">
            <a:extLst>
              <a:ext uri="{FF2B5EF4-FFF2-40B4-BE49-F238E27FC236}">
                <a16:creationId xmlns:a16="http://schemas.microsoft.com/office/drawing/2014/main" id="{E3D64F53-6641-8946-85D8-2D5EA31A8E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84800" y="3636000"/>
            <a:ext cx="6750000" cy="1533600"/>
          </a:xfrm>
        </p:spPr>
        <p:txBody>
          <a:bodyPr anchor="b">
            <a:normAutofit/>
          </a:bodyPr>
          <a:lstStyle>
            <a:lvl1pPr algn="r">
              <a:defRPr sz="3600"/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47204E7A-2188-624C-A10B-9B14021961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84800" y="5374800"/>
            <a:ext cx="6750000" cy="936000"/>
          </a:xfrm>
        </p:spPr>
        <p:txBody>
          <a:bodyPr/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dirty="0"/>
              <a:t>Kliknutím můžete upravit styl předlohy.</a:t>
            </a:r>
          </a:p>
        </p:txBody>
      </p:sp>
    </p:spTree>
    <p:extLst>
      <p:ext uri="{BB962C8B-B14F-4D97-AF65-F5344CB8AC3E}">
        <p14:creationId xmlns:p14="http://schemas.microsoft.com/office/powerpoint/2010/main" val="2566467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D01DDCC-3029-9F4E-95D9-4BDAF75A3A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B5EB361E-08D2-DE42-9AD2-2722B2FC99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E58958E-BAF2-4043-9B6A-5788E57E13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30C7D488-F6DF-344A-AE4B-C17C5131F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01984AC4-89DC-3048-BE97-584ACDBF8E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37705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C9C61156-2D2A-6349-AB80-D946D1067A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AF63548B-0631-3842-ADED-8A09B1C320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C3FE42E-7771-CC48-BD71-BDE25A9F03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BC9DAF4E-587E-474E-9EC6-282F2EBC1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E6F5A078-CFCC-1D48-A208-343756D5F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8729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20BC99E-F575-CD4F-BC8C-B6D0F1C7B1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46636C4-A3EA-684D-BB48-3F868DD7D6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  <a:lvl2pPr>
              <a:defRPr>
                <a:solidFill>
                  <a:srgbClr val="00549F"/>
                </a:solidFill>
              </a:defRPr>
            </a:lvl2pPr>
            <a:lvl3pPr>
              <a:defRPr>
                <a:solidFill>
                  <a:srgbClr val="00549F"/>
                </a:solidFill>
              </a:defRPr>
            </a:lvl3pPr>
            <a:lvl4pPr>
              <a:defRPr>
                <a:solidFill>
                  <a:srgbClr val="00549F"/>
                </a:solidFill>
              </a:defRPr>
            </a:lvl4pPr>
            <a:lvl5pPr>
              <a:defRPr>
                <a:solidFill>
                  <a:srgbClr val="00549F"/>
                </a:solidFill>
              </a:defRPr>
            </a:lvl5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77FA1B98-0F0A-804B-9EFB-6541F5139E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CE878FF5-0B17-9941-82F2-7572495708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67649C84-5642-254D-9462-884B598577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fld id="{F756C1FA-8DED-774F-A9BF-965BD70CC5B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16661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2A1488F-B8BD-6C4D-AB8D-B06252DD25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127B5E2E-DFC9-5A45-A199-DC7437FF0A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00549F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F65DA62-5DB1-1846-9E72-4AF265C87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F8395789-FFA9-6A48-956B-EF1DC9AF1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11AC4762-22A7-B142-A230-5302F205D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1587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3175D58-12AD-B84A-9ACC-A82DD980FC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0F0FCBF-CF8C-0C45-8F30-B1531CB45A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90799"/>
            <a:ext cx="5181600" cy="4186163"/>
          </a:xfrm>
        </p:spPr>
        <p:txBody>
          <a:bodyPr/>
          <a:lstStyle/>
          <a:p>
            <a:pPr lvl="0"/>
            <a:r>
              <a:rPr lang="cs-CZ" dirty="0"/>
              <a:t>Upravte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22E56DF1-50BA-E140-92EC-104EAB7003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90799"/>
            <a:ext cx="5181600" cy="4186163"/>
          </a:xfrm>
        </p:spPr>
        <p:txBody>
          <a:bodyPr/>
          <a:lstStyle/>
          <a:p>
            <a:pPr lvl="0"/>
            <a:r>
              <a:rPr lang="cs-CZ" dirty="0"/>
              <a:t>Upravte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81A118F6-91BB-5B4E-9105-4A744995A2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ED99D79A-A34B-5E4E-BD52-7B47EF30AF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2BC3DBA3-F30E-054A-A599-FE6A6D323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35713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A4D6D53-2781-654E-BC8D-8DCFAA2C6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306800"/>
            <a:ext cx="10515600" cy="684000"/>
          </a:xfrm>
        </p:spPr>
        <p:txBody>
          <a:bodyPr/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3864ED1C-7B69-0348-A11D-AEEBDD71F3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990799"/>
            <a:ext cx="5157787" cy="5142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356A51F1-1974-AC48-A80F-20A9EEBA9C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B00F50A2-1C4A-5948-BE8B-49F769660EA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990799"/>
            <a:ext cx="5183188" cy="5142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7F59BBBA-C966-8046-8253-6FA4A97369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8431FEF3-E8E8-764A-8425-D76EC96F26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57760BE4-BEDE-EC45-829F-8B835D771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D55BC128-C9BD-2744-A437-600544B17F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25207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52A329B-A10A-1844-81FE-4F1BA6E8E7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1EC71333-B3E7-D44C-923B-31A328BFD2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8D4F56B5-69F8-9842-89E0-8584572C26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A2C60967-6179-1748-9882-4147B7FD12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20914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8AFF1581-7E1B-4C4C-9E2B-241D2E59A4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662A342E-B1A3-1E42-96F5-03D898A2BB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B41026D2-DDB7-2C4B-B64A-F7847D569F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78173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C2A16DA-D7E8-5649-9C03-290A0510B4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2DB8DE4-6BC5-A348-A7D5-D9F5B9E402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C43F7F5D-4343-F540-A8D8-A55E9F556E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26B22C0C-88B0-3D4C-ABC1-BFCC0119A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E7D2AC44-F960-D746-856F-0488AAABF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A6E894C3-3974-3841-973A-EBDD4A18BF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04094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B143B6F-9D61-124F-9986-7DE8D91D78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B184FF4E-EDAE-4D40-BA8C-F6093CC30A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60206F0B-6F67-3746-8B9F-FB42DE5A45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626AF41B-EB73-B049-ACCD-3FA0E9B4CC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1453D8BE-FDF7-5243-8A49-BBC8AEBE14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583D8E34-C96A-0649-A500-4C74135799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4234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A1443AAB-CF41-0148-BC90-304F7189D4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6800"/>
            <a:ext cx="10515600" cy="68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41188D97-627F-714B-A0B0-855A906B52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268000"/>
            <a:ext cx="10515600" cy="3862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BD5F214B-FF17-2E4F-97E8-98C001A5C2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549F"/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488D8351-1CFF-8748-B796-579D5EEDD7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549F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D66384A0-3575-644F-943F-3D8B6A8E5F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549F"/>
                </a:solidFill>
              </a:defRPr>
            </a:lvl1pPr>
          </a:lstStyle>
          <a:p>
            <a:fld id="{F756C1FA-8DED-774F-A9BF-965BD70CC5BD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7F005F39-F40F-D346-82E7-15471EBD534F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0" y="0"/>
            <a:ext cx="2111835" cy="1521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3737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00549F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549F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549F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549F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549F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549F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b.vlacilova@olkraj.cz" TargetMode="External"/><Relationship Id="rId2" Type="http://schemas.openxmlformats.org/officeDocument/2006/relationships/hyperlink" Target="mailto:l.polachova@olkraj.cz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d.karaskova@olkraj.cz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kap.cz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Skupina 13">
            <a:extLst>
              <a:ext uri="{FF2B5EF4-FFF2-40B4-BE49-F238E27FC236}">
                <a16:creationId xmlns:a16="http://schemas.microsoft.com/office/drawing/2014/main" id="{1F89291F-BFF3-F149-8545-E5BD693BB10A}"/>
              </a:ext>
            </a:extLst>
          </p:cNvPr>
          <p:cNvGrpSpPr/>
          <p:nvPr/>
        </p:nvGrpSpPr>
        <p:grpSpPr>
          <a:xfrm>
            <a:off x="0" y="133350"/>
            <a:ext cx="12192001" cy="6858000"/>
            <a:chOff x="-1" y="0"/>
            <a:chExt cx="12192001" cy="6858000"/>
          </a:xfrm>
        </p:grpSpPr>
        <p:sp>
          <p:nvSpPr>
            <p:cNvPr id="7" name="Obdélník 6">
              <a:extLst>
                <a:ext uri="{FF2B5EF4-FFF2-40B4-BE49-F238E27FC236}">
                  <a16:creationId xmlns:a16="http://schemas.microsoft.com/office/drawing/2014/main" id="{9B8A71D6-4121-A049-9152-97C298ED2BB1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pic>
          <p:nvPicPr>
            <p:cNvPr id="20" name="Grafický objekt 19">
              <a:extLst>
                <a:ext uri="{FF2B5EF4-FFF2-40B4-BE49-F238E27FC236}">
                  <a16:creationId xmlns:a16="http://schemas.microsoft.com/office/drawing/2014/main" id="{D859EB27-7C8D-FB4C-ABB8-C95E4E3010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768667" y="765706"/>
              <a:ext cx="4259696" cy="532462"/>
            </a:xfrm>
            <a:prstGeom prst="rect">
              <a:avLst/>
            </a:prstGeom>
          </p:spPr>
        </p:pic>
        <p:pic>
          <p:nvPicPr>
            <p:cNvPr id="8" name="Grafický objekt 7">
              <a:extLst>
                <a:ext uri="{FF2B5EF4-FFF2-40B4-BE49-F238E27FC236}">
                  <a16:creationId xmlns:a16="http://schemas.microsoft.com/office/drawing/2014/main" id="{8F093256-8D25-044F-BFF0-EF923A8BDF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-1" y="0"/>
              <a:ext cx="7896226" cy="5687314"/>
            </a:xfrm>
            <a:prstGeom prst="rect">
              <a:avLst/>
            </a:prstGeom>
          </p:spPr>
        </p:pic>
      </p:grpSp>
      <p:sp>
        <p:nvSpPr>
          <p:cNvPr id="2" name="Nadpis 1">
            <a:extLst>
              <a:ext uri="{FF2B5EF4-FFF2-40B4-BE49-F238E27FC236}">
                <a16:creationId xmlns:a16="http://schemas.microsoft.com/office/drawing/2014/main" id="{C2A064BA-43CA-F941-BCEA-9499EDA1D9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86369" y="3162300"/>
            <a:ext cx="6751435" cy="1362075"/>
          </a:xfrm>
        </p:spPr>
        <p:txBody>
          <a:bodyPr anchor="b">
            <a:normAutofit/>
          </a:bodyPr>
          <a:lstStyle/>
          <a:p>
            <a:r>
              <a:rPr lang="cs-CZ" sz="3600" b="1" dirty="0">
                <a:solidFill>
                  <a:srgbClr val="00549F"/>
                </a:solidFill>
                <a:latin typeface="Calibri" panose="020F0502020204030204" pitchFamily="34" charset="0"/>
                <a:ea typeface="Inter" panose="02000503000000020004" pitchFamily="2" charset="0"/>
                <a:cs typeface="Arial" panose="020B0604020202020204" pitchFamily="34" charset="0"/>
              </a:rPr>
              <a:t>Krajské akční plány </a:t>
            </a:r>
            <a:br>
              <a:rPr lang="cs-CZ" sz="3600" b="1" dirty="0">
                <a:solidFill>
                  <a:srgbClr val="00549F"/>
                </a:solidFill>
                <a:latin typeface="Calibri" panose="020F0502020204030204" pitchFamily="34" charset="0"/>
                <a:ea typeface="Inter" panose="02000503000000020004" pitchFamily="2" charset="0"/>
                <a:cs typeface="Arial" panose="020B0604020202020204" pitchFamily="34" charset="0"/>
              </a:rPr>
            </a:br>
            <a:r>
              <a:rPr lang="cs-CZ" sz="3600" b="1" dirty="0">
                <a:solidFill>
                  <a:srgbClr val="00549F"/>
                </a:solidFill>
                <a:latin typeface="Calibri" panose="020F0502020204030204" pitchFamily="34" charset="0"/>
                <a:ea typeface="Inter" panose="02000503000000020004" pitchFamily="2" charset="0"/>
                <a:cs typeface="Arial" panose="020B0604020202020204" pitchFamily="34" charset="0"/>
              </a:rPr>
              <a:t>a jejich implementace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130E3B1F-FFD6-DA4C-BD66-F1C7A0B2CB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62150" y="4848226"/>
            <a:ext cx="9175655" cy="1247774"/>
          </a:xfrm>
        </p:spPr>
        <p:txBody>
          <a:bodyPr>
            <a:normAutofit fontScale="92500" lnSpcReduction="10000"/>
          </a:bodyPr>
          <a:lstStyle/>
          <a:p>
            <a:pPr algn="r"/>
            <a:r>
              <a:rPr lang="cs-CZ" sz="2400" dirty="0">
                <a:solidFill>
                  <a:srgbClr val="00549F"/>
                </a:solidFill>
                <a:latin typeface="Calibri" panose="020F0502020204030204" pitchFamily="34" charset="0"/>
                <a:ea typeface="Inter" panose="02000503000000020004" pitchFamily="2" charset="0"/>
                <a:cs typeface="Calibri" panose="020F0502020204030204" pitchFamily="34" charset="0"/>
              </a:rPr>
              <a:t>Pracovní setkání ředitelů škol </a:t>
            </a:r>
            <a:r>
              <a:rPr lang="cs-CZ" sz="2400" dirty="0">
                <a:latin typeface="Calibri" panose="020F0502020204030204" pitchFamily="34" charset="0"/>
                <a:ea typeface="Inter" panose="02000503000000020004" pitchFamily="2" charset="0"/>
                <a:cs typeface="Calibri" panose="020F0502020204030204" pitchFamily="34" charset="0"/>
              </a:rPr>
              <a:t>jiných zřizovatelů</a:t>
            </a:r>
            <a:endParaRPr lang="cs-CZ" sz="2400" dirty="0">
              <a:solidFill>
                <a:srgbClr val="00549F"/>
              </a:solidFill>
              <a:latin typeface="Calibri" panose="020F0502020204030204" pitchFamily="34" charset="0"/>
              <a:ea typeface="Inter" panose="02000503000000020004" pitchFamily="2" charset="0"/>
              <a:cs typeface="Calibri" panose="020F0502020204030204" pitchFamily="34" charset="0"/>
            </a:endParaRPr>
          </a:p>
          <a:p>
            <a:pPr algn="r"/>
            <a:endParaRPr lang="cs-CZ" sz="2400" dirty="0">
              <a:solidFill>
                <a:srgbClr val="00549F"/>
              </a:solidFill>
              <a:latin typeface="Calibri" panose="020F0502020204030204" pitchFamily="34" charset="0"/>
              <a:ea typeface="Inter" panose="02000503000000020004" pitchFamily="2" charset="0"/>
              <a:cs typeface="Calibri" panose="020F0502020204030204" pitchFamily="34" charset="0"/>
            </a:endParaRPr>
          </a:p>
          <a:p>
            <a:pPr algn="r"/>
            <a:r>
              <a:rPr lang="cs-CZ" sz="2400" dirty="0">
                <a:latin typeface="Calibri" panose="020F0502020204030204" pitchFamily="34" charset="0"/>
                <a:ea typeface="Inter" panose="02000503000000020004" pitchFamily="2" charset="0"/>
                <a:cs typeface="Calibri" panose="020F0502020204030204" pitchFamily="34" charset="0"/>
              </a:rPr>
              <a:t>Olomouc 8. 11. 2023</a:t>
            </a:r>
            <a:endParaRPr lang="cs-CZ" sz="2400" dirty="0">
              <a:solidFill>
                <a:srgbClr val="00549F"/>
              </a:solidFill>
              <a:latin typeface="Calibri" panose="020F0502020204030204" pitchFamily="34" charset="0"/>
              <a:ea typeface="Inter" panose="02000503000000020004" pitchFamily="2" charset="0"/>
              <a:cs typeface="Calibri" panose="020F0502020204030204" pitchFamily="34" charset="0"/>
            </a:endParaRPr>
          </a:p>
        </p:txBody>
      </p:sp>
      <p:pic>
        <p:nvPicPr>
          <p:cNvPr id="9" name="Picture 2" descr="V:\PS_KUOK_Krajsky_akcni_plan\Publicita\logolink_MSMT_VVV_hor_barva_cz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25776"/>
            <a:ext cx="4128655" cy="1132224"/>
          </a:xfrm>
          <a:prstGeom prst="rect">
            <a:avLst/>
          </a:prstGeom>
          <a:effectLst>
            <a:glow rad="127000">
              <a:schemeClr val="accent1">
                <a:alpha val="0"/>
              </a:schemeClr>
            </a:glow>
            <a:outerShdw blurRad="50800" dist="50800" dir="5400000" algn="ctr" rotWithShape="0">
              <a:srgbClr val="000000">
                <a:alpha val="0"/>
              </a:srgbClr>
            </a:outerShdw>
            <a:reflection stA="0" endPos="6500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6532124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775519" y="2838450"/>
            <a:ext cx="9435405" cy="2933699"/>
          </a:xfrm>
        </p:spPr>
        <p:txBody>
          <a:bodyPr>
            <a:normAutofit fontScale="90000"/>
          </a:bodyPr>
          <a:lstStyle/>
          <a:p>
            <a:br>
              <a:rPr lang="cs-CZ" sz="2400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br>
              <a:rPr lang="cs-CZ" sz="2400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br>
              <a:rPr lang="cs-CZ" sz="2400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cs-CZ" sz="2400" b="1" dirty="0">
                <a:latin typeface="Calibri" panose="020F0502020204030204" pitchFamily="34" charset="0"/>
                <a:cs typeface="Calibri" panose="020F0502020204030204" pitchFamily="34" charset="0"/>
              </a:rPr>
              <a:t>Přípravný realizační tým IDZ/ IKAP III:</a:t>
            </a:r>
            <a:br>
              <a:rPr lang="cs-CZ" sz="2400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Ing. Lenka Polachová  </a:t>
            </a: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l.polachova@olkraj.cz</a:t>
            </a:r>
            <a:b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RNDr. Bronislava Vláčilová, </a:t>
            </a: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b.vlacilova@olkraj.cz</a:t>
            </a:r>
            <a:b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cs-CZ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Ditka</a:t>
            </a: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 Karásková, </a:t>
            </a: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d.karaskova@olkraj.cz</a:t>
            </a:r>
            <a:b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  <a:b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b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b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br>
              <a:rPr lang="cs-CZ" sz="28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cs-CZ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2209800" y="5229200"/>
            <a:ext cx="7990656" cy="1368152"/>
          </a:xfrm>
        </p:spPr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Obdélník 3"/>
          <p:cNvSpPr/>
          <p:nvPr/>
        </p:nvSpPr>
        <p:spPr>
          <a:xfrm>
            <a:off x="7600950" y="1571624"/>
            <a:ext cx="3495674" cy="6858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20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Další informace</a:t>
            </a:r>
          </a:p>
        </p:txBody>
      </p:sp>
      <p:sp>
        <p:nvSpPr>
          <p:cNvPr id="5" name="Zaoblený obdélník 4"/>
          <p:cNvSpPr/>
          <p:nvPr/>
        </p:nvSpPr>
        <p:spPr>
          <a:xfrm>
            <a:off x="3467708" y="5686424"/>
            <a:ext cx="5112568" cy="7143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40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Děkuji za pozornost</a:t>
            </a:r>
          </a:p>
        </p:txBody>
      </p:sp>
    </p:spTree>
    <p:extLst>
      <p:ext uri="{BB962C8B-B14F-4D97-AF65-F5344CB8AC3E}">
        <p14:creationId xmlns:p14="http://schemas.microsoft.com/office/powerpoint/2010/main" val="34094491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cs-CZ" sz="3200" b="1" dirty="0">
                <a:latin typeface="Calibri" panose="020F0502020204030204" pitchFamily="34" charset="0"/>
                <a:cs typeface="Calibri" panose="020F0502020204030204" pitchFamily="34" charset="0"/>
              </a:rPr>
              <a:t>Soubor dokumentů KAP III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990800"/>
            <a:ext cx="10515600" cy="4140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Soubor tvoří:</a:t>
            </a:r>
          </a:p>
          <a:p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Analytická část</a:t>
            </a:r>
          </a:p>
          <a:p>
            <a:r>
              <a:rPr lang="cs-CZ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Prioritizace</a:t>
            </a: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 potřeb (včetně seznamů pro investice v IROP)</a:t>
            </a:r>
          </a:p>
          <a:p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Akční plány 2023, 2024, 2025</a:t>
            </a:r>
          </a:p>
        </p:txBody>
      </p:sp>
      <p:sp>
        <p:nvSpPr>
          <p:cNvPr id="4" name="Zaoblený obdélník 3"/>
          <p:cNvSpPr/>
          <p:nvPr/>
        </p:nvSpPr>
        <p:spPr>
          <a:xfrm>
            <a:off x="1847528" y="4005064"/>
            <a:ext cx="8496944" cy="12961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06/2023 odevzdán na MŠMT</a:t>
            </a:r>
          </a:p>
          <a:p>
            <a:pPr algn="ctr"/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07/ 2023 vrácen s připomínkami k dopracování</a:t>
            </a:r>
          </a:p>
          <a:p>
            <a:pPr algn="ctr"/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09/2023 projednán v PS Vzdělávání</a:t>
            </a:r>
          </a:p>
          <a:p>
            <a:pPr algn="ctr"/>
            <a:endParaRPr lang="cs-CZ" dirty="0"/>
          </a:p>
        </p:txBody>
      </p:sp>
      <p:sp>
        <p:nvSpPr>
          <p:cNvPr id="7" name="Šipka dolů 6"/>
          <p:cNvSpPr/>
          <p:nvPr/>
        </p:nvSpPr>
        <p:spPr>
          <a:xfrm>
            <a:off x="5853684" y="5140451"/>
            <a:ext cx="484632" cy="74822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Obdélník: se zakulacenými rohy 7">
            <a:extLst>
              <a:ext uri="{FF2B5EF4-FFF2-40B4-BE49-F238E27FC236}">
                <a16:creationId xmlns:a16="http://schemas.microsoft.com/office/drawing/2014/main" id="{D68E665A-D761-AC1B-32D2-0492EAABC86C}"/>
              </a:ext>
            </a:extLst>
          </p:cNvPr>
          <p:cNvSpPr/>
          <p:nvPr/>
        </p:nvSpPr>
        <p:spPr>
          <a:xfrm>
            <a:off x="3215680" y="5888680"/>
            <a:ext cx="3384376" cy="694683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8. 11. 2023 RSK OK </a:t>
            </a:r>
          </a:p>
        </p:txBody>
      </p:sp>
      <p:sp>
        <p:nvSpPr>
          <p:cNvPr id="9" name="Šipka: doprava 8">
            <a:extLst>
              <a:ext uri="{FF2B5EF4-FFF2-40B4-BE49-F238E27FC236}">
                <a16:creationId xmlns:a16="http://schemas.microsoft.com/office/drawing/2014/main" id="{18495585-6C76-226F-9417-49DE56D204B2}"/>
              </a:ext>
            </a:extLst>
          </p:cNvPr>
          <p:cNvSpPr/>
          <p:nvPr/>
        </p:nvSpPr>
        <p:spPr>
          <a:xfrm>
            <a:off x="6714513" y="599370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Obdélník: se zakulacenými rohy 9">
            <a:extLst>
              <a:ext uri="{FF2B5EF4-FFF2-40B4-BE49-F238E27FC236}">
                <a16:creationId xmlns:a16="http://schemas.microsoft.com/office/drawing/2014/main" id="{10E2960A-482F-2F89-4FDA-43831ED3912D}"/>
              </a:ext>
            </a:extLst>
          </p:cNvPr>
          <p:cNvSpPr/>
          <p:nvPr/>
        </p:nvSpPr>
        <p:spPr>
          <a:xfrm>
            <a:off x="7696121" y="5778820"/>
            <a:ext cx="2409874" cy="91440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MŠMT</a:t>
            </a:r>
          </a:p>
        </p:txBody>
      </p:sp>
    </p:spTree>
    <p:extLst>
      <p:ext uri="{BB962C8B-B14F-4D97-AF65-F5344CB8AC3E}">
        <p14:creationId xmlns:p14="http://schemas.microsoft.com/office/powerpoint/2010/main" val="16623616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276298"/>
            <a:ext cx="10515600" cy="1136478"/>
          </a:xfrm>
        </p:spPr>
        <p:txBody>
          <a:bodyPr>
            <a:normAutofit/>
          </a:bodyPr>
          <a:lstStyle/>
          <a:p>
            <a:pPr algn="r"/>
            <a:r>
              <a:rPr lang="cs-CZ" b="1" dirty="0">
                <a:latin typeface="Calibri" panose="020F0502020204030204" pitchFamily="34" charset="0"/>
                <a:cs typeface="Calibri" panose="020F0502020204030204" pitchFamily="34" charset="0"/>
              </a:rPr>
              <a:t>Spolupráce v platformách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847528" y="1322691"/>
            <a:ext cx="8229600" cy="4781128"/>
          </a:xfrm>
        </p:spPr>
        <p:txBody>
          <a:bodyPr/>
          <a:lstStyle/>
          <a:p>
            <a:pPr marL="0" indent="0" algn="r">
              <a:buNone/>
            </a:pP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4" name="Zaoblený obdélník 3"/>
          <p:cNvSpPr/>
          <p:nvPr/>
        </p:nvSpPr>
        <p:spPr>
          <a:xfrm>
            <a:off x="838199" y="1450127"/>
            <a:ext cx="10515599" cy="354646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>
              <a:buFont typeface="+mj-lt"/>
              <a:buAutoNum type="arabicPeriod"/>
            </a:pPr>
            <a:r>
              <a:rPr lang="cs-CZ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platforma kompetencí k podnikavosti, iniciativě a kreativitě;</a:t>
            </a:r>
          </a:p>
          <a:p>
            <a:pPr marL="457200" indent="-457200">
              <a:buFont typeface="+mj-lt"/>
              <a:buAutoNum type="arabicPeriod"/>
            </a:pPr>
            <a:r>
              <a:rPr lang="cs-CZ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platforma polytechnického vzdělávání;</a:t>
            </a:r>
          </a:p>
          <a:p>
            <a:pPr marL="457200" indent="-457200">
              <a:buFont typeface="+mj-lt"/>
              <a:buAutoNum type="arabicPeriod"/>
            </a:pPr>
            <a:r>
              <a:rPr lang="cs-CZ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platforma odborného vzdělávání včetně spolupráce škol a zaměstnavatelů </a:t>
            </a:r>
            <a:br>
              <a:rPr lang="cs-CZ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cs-CZ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kariérového poradenství;</a:t>
            </a:r>
          </a:p>
          <a:p>
            <a:pPr marL="457200" indent="-457200">
              <a:buFont typeface="+mj-lt"/>
              <a:buAutoNum type="arabicPeriod"/>
            </a:pPr>
            <a:r>
              <a:rPr lang="cs-CZ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platforma podpory gramotností – čtenářské, matematické, digitální, pohybové;</a:t>
            </a:r>
          </a:p>
          <a:p>
            <a:pPr marL="457200" indent="-457200">
              <a:buFont typeface="+mj-lt"/>
              <a:buAutoNum type="arabicPeriod"/>
            </a:pPr>
            <a:r>
              <a:rPr lang="cs-CZ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platforma společného vzdělávání a akcí KLIMA;</a:t>
            </a:r>
          </a:p>
          <a:p>
            <a:pPr marL="457200" indent="-457200">
              <a:buFont typeface="+mj-lt"/>
              <a:buAutoNum type="arabicPeriod"/>
            </a:pPr>
            <a:r>
              <a:rPr lang="cs-CZ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platforma digitalizace ve vzdělávání.</a:t>
            </a:r>
          </a:p>
        </p:txBody>
      </p:sp>
      <p:sp>
        <p:nvSpPr>
          <p:cNvPr id="6" name="Zaoblený obdélník 5"/>
          <p:cNvSpPr/>
          <p:nvPr/>
        </p:nvSpPr>
        <p:spPr>
          <a:xfrm>
            <a:off x="3359696" y="5301209"/>
            <a:ext cx="5616624" cy="1280493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Spolupráce na revizi dokumentů KAP III</a:t>
            </a:r>
          </a:p>
          <a:p>
            <a:pPr algn="ctr"/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Monitoring a evaluace AP 2023</a:t>
            </a:r>
          </a:p>
        </p:txBody>
      </p:sp>
      <p:sp>
        <p:nvSpPr>
          <p:cNvPr id="7" name="Šipka dolů 6"/>
          <p:cNvSpPr/>
          <p:nvPr/>
        </p:nvSpPr>
        <p:spPr>
          <a:xfrm>
            <a:off x="5594432" y="4741050"/>
            <a:ext cx="1034404" cy="704174"/>
          </a:xfrm>
          <a:prstGeom prst="downArrow">
            <a:avLst>
              <a:gd name="adj1" fmla="val 50000"/>
              <a:gd name="adj2" fmla="val 5573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892076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cs-CZ" sz="4000" b="1" dirty="0">
                <a:latin typeface="Calibri" panose="020F0502020204030204" pitchFamily="34" charset="0"/>
                <a:cs typeface="Calibri" panose="020F0502020204030204" pitchFamily="34" charset="0"/>
              </a:rPr>
              <a:t>Aktivity projektu v 2023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Naplňování cílů a podpora jednotlivých klíčových </a:t>
            </a:r>
            <a:b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a průřezových témat AP 2023</a:t>
            </a:r>
          </a:p>
          <a:p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Součinnost na tvorbě souhrnných rámců pro investice</a:t>
            </a:r>
          </a:p>
          <a:p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Tematická (pracovní) setkání, workshopy, semináře </a:t>
            </a:r>
          </a:p>
          <a:p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Setkání zástupců škol a školských zařízení</a:t>
            </a:r>
          </a:p>
          <a:p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Aktuální témata – polytechnika, podnikavost, IT bezpečnost, podpora talentu a nadání, nová legislativa, ...</a:t>
            </a:r>
          </a:p>
          <a:p>
            <a:endParaRPr lang="cs-CZ" dirty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185015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257175"/>
            <a:ext cx="10515600" cy="1011585"/>
          </a:xfrm>
        </p:spPr>
        <p:txBody>
          <a:bodyPr>
            <a:normAutofit/>
          </a:bodyPr>
          <a:lstStyle/>
          <a:p>
            <a:pPr algn="r"/>
            <a:r>
              <a:rPr lang="cs-CZ" b="1" dirty="0">
                <a:latin typeface="Calibri" panose="020F0502020204030204" pitchFamily="34" charset="0"/>
                <a:cs typeface="Calibri" panose="020F0502020204030204" pitchFamily="34" charset="0"/>
              </a:rPr>
              <a:t>Říjen – listopad 2023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228725" y="1268760"/>
            <a:ext cx="10306050" cy="5589240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cs-CZ" sz="3800" b="1" dirty="0">
                <a:latin typeface="Calibri" panose="020F0502020204030204" pitchFamily="34" charset="0"/>
                <a:cs typeface="Calibri" panose="020F0502020204030204" pitchFamily="34" charset="0"/>
              </a:rPr>
              <a:t>11. 10. 2023 </a:t>
            </a:r>
          </a:p>
          <a:p>
            <a:r>
              <a:rPr lang="cs-CZ" sz="3800" dirty="0">
                <a:latin typeface="Calibri" panose="020F0502020204030204" pitchFamily="34" charset="0"/>
                <a:cs typeface="Calibri" panose="020F0502020204030204" pitchFamily="34" charset="0"/>
              </a:rPr>
              <a:t>Pevnost poznání – propojování formálního a neformálního vzdělávání</a:t>
            </a:r>
          </a:p>
          <a:p>
            <a:pPr marL="0" indent="0">
              <a:buNone/>
            </a:pPr>
            <a:r>
              <a:rPr lang="cs-CZ" sz="3800" b="1" dirty="0">
                <a:latin typeface="Calibri" panose="020F0502020204030204" pitchFamily="34" charset="0"/>
                <a:cs typeface="Calibri" panose="020F0502020204030204" pitchFamily="34" charset="0"/>
              </a:rPr>
              <a:t>30. 10. 2023 </a:t>
            </a:r>
          </a:p>
          <a:p>
            <a:r>
              <a:rPr lang="cs-CZ" sz="3800" dirty="0">
                <a:latin typeface="Calibri" panose="020F0502020204030204" pitchFamily="34" charset="0"/>
                <a:cs typeface="Calibri" panose="020F0502020204030204" pitchFamily="34" charset="0"/>
              </a:rPr>
              <a:t>webinář k novele zákoníku práce (online)</a:t>
            </a:r>
          </a:p>
          <a:p>
            <a:pPr marL="0" indent="0">
              <a:buNone/>
            </a:pPr>
            <a:r>
              <a:rPr lang="cs-CZ" sz="3800" b="1" dirty="0">
                <a:latin typeface="Calibri" panose="020F0502020204030204" pitchFamily="34" charset="0"/>
                <a:cs typeface="Calibri" panose="020F0502020204030204" pitchFamily="34" charset="0"/>
              </a:rPr>
              <a:t>1. 11. 2023 </a:t>
            </a:r>
          </a:p>
          <a:p>
            <a:r>
              <a:rPr lang="cs-CZ" sz="3800" dirty="0">
                <a:latin typeface="Calibri" panose="020F0502020204030204" pitchFamily="34" charset="0"/>
                <a:cs typeface="Calibri" panose="020F0502020204030204" pitchFamily="34" charset="0"/>
              </a:rPr>
              <a:t>závěrečná konference projektu a společné setkání odborných platforem</a:t>
            </a:r>
          </a:p>
          <a:p>
            <a:pPr marL="0" indent="0">
              <a:buNone/>
            </a:pPr>
            <a:r>
              <a:rPr lang="cs-CZ" sz="3800" b="1" dirty="0">
                <a:latin typeface="Calibri" panose="020F0502020204030204" pitchFamily="34" charset="0"/>
                <a:cs typeface="Calibri" panose="020F0502020204030204" pitchFamily="34" charset="0"/>
              </a:rPr>
              <a:t>2. – 3. 11. 2023 </a:t>
            </a:r>
          </a:p>
          <a:p>
            <a:r>
              <a:rPr lang="cs-CZ" sz="3800" dirty="0">
                <a:latin typeface="Calibri" panose="020F0502020204030204" pitchFamily="34" charset="0"/>
                <a:cs typeface="Calibri" panose="020F0502020204030204" pitchFamily="34" charset="0"/>
              </a:rPr>
              <a:t>pracovní setkání zástupců škol zřizovaných krajem</a:t>
            </a:r>
          </a:p>
          <a:p>
            <a:pPr marL="0" indent="0">
              <a:buNone/>
            </a:pPr>
            <a:r>
              <a:rPr lang="cs-CZ" sz="3800" b="1" dirty="0">
                <a:latin typeface="Calibri" panose="020F0502020204030204" pitchFamily="34" charset="0"/>
                <a:cs typeface="Calibri" panose="020F0502020204030204" pitchFamily="34" charset="0"/>
              </a:rPr>
              <a:t>8. 11. 2023 </a:t>
            </a:r>
          </a:p>
          <a:p>
            <a:r>
              <a:rPr lang="cs-CZ" sz="3800" dirty="0">
                <a:latin typeface="Calibri" panose="020F0502020204030204" pitchFamily="34" charset="0"/>
                <a:cs typeface="Calibri" panose="020F0502020204030204" pitchFamily="34" charset="0"/>
              </a:rPr>
              <a:t>pracovní setkání zástupců škol jiných zřizovatelů</a:t>
            </a:r>
          </a:p>
          <a:p>
            <a:pPr marL="0" indent="0">
              <a:buNone/>
            </a:pPr>
            <a:r>
              <a:rPr lang="cs-CZ" sz="3800" b="1" dirty="0">
                <a:latin typeface="Calibri" panose="020F0502020204030204" pitchFamily="34" charset="0"/>
                <a:cs typeface="Calibri" panose="020F0502020204030204" pitchFamily="34" charset="0"/>
              </a:rPr>
              <a:t>9. 11. 2023 </a:t>
            </a:r>
          </a:p>
          <a:p>
            <a:r>
              <a:rPr lang="cs-CZ" sz="3800" dirty="0">
                <a:latin typeface="Calibri" panose="020F0502020204030204" pitchFamily="34" charset="0"/>
                <a:cs typeface="Calibri" panose="020F0502020204030204" pitchFamily="34" charset="0"/>
              </a:rPr>
              <a:t>setkání kariérových a výchovných poradců ze ZŠ</a:t>
            </a:r>
          </a:p>
          <a:p>
            <a:pPr marL="0" indent="0">
              <a:buNone/>
            </a:pPr>
            <a:r>
              <a:rPr lang="cs-CZ" sz="3800" b="1" dirty="0">
                <a:latin typeface="Calibri" panose="020F0502020204030204" pitchFamily="34" charset="0"/>
                <a:cs typeface="Calibri" panose="020F0502020204030204" pitchFamily="34" charset="0"/>
              </a:rPr>
              <a:t>23. 11. 2023 </a:t>
            </a:r>
          </a:p>
          <a:p>
            <a:r>
              <a:rPr lang="cs-CZ" sz="3800" dirty="0">
                <a:latin typeface="Calibri" panose="020F0502020204030204" pitchFamily="34" charset="0"/>
                <a:cs typeface="Calibri" panose="020F0502020204030204" pitchFamily="34" charset="0"/>
              </a:rPr>
              <a:t>pracovní setkání organizátorů soutěží vyhlašovaných MŠMT v Olomouckém kraji</a:t>
            </a:r>
          </a:p>
          <a:p>
            <a:pPr marL="0" indent="0">
              <a:buNone/>
            </a:pPr>
            <a:r>
              <a:rPr lang="cs-CZ" sz="3800" b="1" dirty="0">
                <a:latin typeface="Calibri" panose="020F0502020204030204" pitchFamily="34" charset="0"/>
                <a:cs typeface="Calibri" panose="020F0502020204030204" pitchFamily="34" charset="0"/>
              </a:rPr>
              <a:t>27. 11. 2023</a:t>
            </a:r>
          </a:p>
          <a:p>
            <a:r>
              <a:rPr lang="cs-CZ" sz="3800" dirty="0">
                <a:latin typeface="Calibri" panose="020F0502020204030204" pitchFamily="34" charset="0"/>
                <a:cs typeface="Calibri" panose="020F0502020204030204" pitchFamily="34" charset="0"/>
              </a:rPr>
              <a:t>setkání předsedů krajských komisí - odborných garantů a organizátorů soutěží MŠMT v Olomouckém kraji </a:t>
            </a:r>
          </a:p>
          <a:p>
            <a:pPr marL="0" indent="0">
              <a:buNone/>
            </a:pPr>
            <a:r>
              <a:rPr lang="cs-CZ" sz="3800" b="1" dirty="0">
                <a:latin typeface="Calibri" panose="020F0502020204030204" pitchFamily="34" charset="0"/>
                <a:cs typeface="Calibri" panose="020F0502020204030204" pitchFamily="34" charset="0"/>
              </a:rPr>
              <a:t>Průběžně: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cs-CZ" sz="3800" dirty="0">
                <a:latin typeface="Calibri" panose="020F0502020204030204" pitchFamily="34" charset="0"/>
                <a:cs typeface="Calibri" panose="020F0502020204030204" pitchFamily="34" charset="0"/>
              </a:rPr>
              <a:t>Monitoring a evaluace aktivit dle AP 2023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cs-CZ" sz="3800" dirty="0">
                <a:latin typeface="Calibri" panose="020F0502020204030204" pitchFamily="34" charset="0"/>
                <a:cs typeface="Calibri" panose="020F0502020204030204" pitchFamily="34" charset="0"/>
              </a:rPr>
              <a:t>Závěrečná evaluační zpráva</a:t>
            </a:r>
          </a:p>
          <a:p>
            <a:pPr>
              <a:buFont typeface="Wingdings" panose="05000000000000000000" pitchFamily="2" charset="2"/>
              <a:buChar char="Ø"/>
            </a:pPr>
            <a:endParaRPr lang="cs-CZ" dirty="0"/>
          </a:p>
          <a:p>
            <a:pPr>
              <a:buFont typeface="Wingdings" panose="05000000000000000000" pitchFamily="2" charset="2"/>
              <a:buChar char="Ø"/>
            </a:pP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945044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981200" y="1066800"/>
            <a:ext cx="8229600" cy="1210072"/>
          </a:xfrm>
        </p:spPr>
        <p:txBody>
          <a:bodyPr>
            <a:noAutofit/>
          </a:bodyPr>
          <a:lstStyle/>
          <a:p>
            <a:pPr algn="l"/>
            <a:r>
              <a:rPr lang="cs-CZ" sz="4800" b="1" dirty="0">
                <a:latin typeface="Calibri" panose="020F0502020204030204" pitchFamily="34" charset="0"/>
                <a:cs typeface="Calibri" panose="020F0502020204030204" pitchFamily="34" charset="0"/>
              </a:rPr>
              <a:t>Informace </a:t>
            </a:r>
            <a:br>
              <a:rPr lang="cs-CZ" sz="4800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cs-CZ" sz="4800" b="1" dirty="0">
                <a:latin typeface="Calibri" panose="020F0502020204030204" pitchFamily="34" charset="0"/>
                <a:cs typeface="Calibri" panose="020F0502020204030204" pitchFamily="34" charset="0"/>
              </a:rPr>
              <a:t>z implementačních projektů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981200" y="2492897"/>
            <a:ext cx="8229600" cy="3633267"/>
          </a:xfrm>
        </p:spPr>
        <p:txBody>
          <a:bodyPr>
            <a:normAutofit lnSpcReduction="10000"/>
          </a:bodyPr>
          <a:lstStyle/>
          <a:p>
            <a:r>
              <a:rPr lang="cs-CZ" sz="3200" b="1" dirty="0">
                <a:latin typeface="Calibri" panose="020F0502020204030204" pitchFamily="34" charset="0"/>
                <a:cs typeface="Calibri" panose="020F0502020204030204" pitchFamily="34" charset="0"/>
              </a:rPr>
              <a:t>IKAP OK II</a:t>
            </a:r>
          </a:p>
          <a:p>
            <a:r>
              <a:rPr lang="cs-CZ" sz="3200" b="1" dirty="0">
                <a:latin typeface="Calibri" panose="020F0502020204030204" pitchFamily="34" charset="0"/>
                <a:cs typeface="Calibri" panose="020F0502020204030204" pitchFamily="34" charset="0"/>
              </a:rPr>
              <a:t>RPV OK</a:t>
            </a:r>
          </a:p>
          <a:p>
            <a:pPr marL="0" indent="0">
              <a:buNone/>
            </a:pPr>
            <a:endParaRPr lang="cs-CZ" sz="32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FontTx/>
              <a:buChar char="-"/>
            </a:pPr>
            <a:r>
              <a:rPr lang="cs-CZ" sz="3200" b="1" dirty="0">
                <a:latin typeface="Calibri" panose="020F0502020204030204" pitchFamily="34" charset="0"/>
                <a:cs typeface="Calibri" panose="020F0502020204030204" pitchFamily="34" charset="0"/>
              </a:rPr>
              <a:t>ukončují aktivity na školách</a:t>
            </a:r>
          </a:p>
          <a:p>
            <a:pPr>
              <a:buFontTx/>
              <a:buChar char="-"/>
            </a:pPr>
            <a:r>
              <a:rPr lang="cs-CZ" sz="3200" b="1" dirty="0">
                <a:latin typeface="Calibri" panose="020F0502020204030204" pitchFamily="34" charset="0"/>
                <a:cs typeface="Calibri" panose="020F0502020204030204" pitchFamily="34" charset="0"/>
              </a:rPr>
              <a:t>realizují závěrečné konference</a:t>
            </a:r>
          </a:p>
          <a:p>
            <a:pPr>
              <a:buFontTx/>
              <a:buChar char="-"/>
            </a:pPr>
            <a:r>
              <a:rPr lang="cs-CZ" sz="3200" b="1" dirty="0">
                <a:latin typeface="Calibri" panose="020F0502020204030204" pitchFamily="34" charset="0"/>
                <a:cs typeface="Calibri" panose="020F0502020204030204" pitchFamily="34" charset="0"/>
              </a:rPr>
              <a:t>převádí pořízený majetek do užívání školám</a:t>
            </a:r>
          </a:p>
          <a:p>
            <a:pPr>
              <a:buFontTx/>
              <a:buChar char="-"/>
            </a:pPr>
            <a:r>
              <a:rPr lang="cs-CZ" sz="3200" b="1" dirty="0">
                <a:latin typeface="Calibri" panose="020F0502020204030204" pitchFamily="34" charset="0"/>
                <a:cs typeface="Calibri" panose="020F0502020204030204" pitchFamily="34" charset="0"/>
              </a:rPr>
              <a:t>připravují reflektivní a závěrečné zprávy</a:t>
            </a:r>
          </a:p>
          <a:p>
            <a:pPr>
              <a:buFontTx/>
              <a:buChar char="-"/>
            </a:pPr>
            <a:endParaRPr lang="cs-CZ" b="1" dirty="0"/>
          </a:p>
          <a:p>
            <a:pPr>
              <a:buFontTx/>
              <a:buChar char="-"/>
            </a:pPr>
            <a:endParaRPr lang="cs-CZ" sz="1800" dirty="0"/>
          </a:p>
        </p:txBody>
      </p:sp>
      <p:sp>
        <p:nvSpPr>
          <p:cNvPr id="8" name="Zaoblený obdélník 7"/>
          <p:cNvSpPr/>
          <p:nvPr/>
        </p:nvSpPr>
        <p:spPr>
          <a:xfrm>
            <a:off x="7325308" y="416905"/>
            <a:ext cx="4339605" cy="8858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www.ikap.cz</a:t>
            </a:r>
            <a:endParaRPr lang="cs-CZ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2732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29EFC34-D9B5-548D-6AE9-6342CB9DBC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09800" y="2130426"/>
            <a:ext cx="7772400" cy="1442591"/>
          </a:xfrm>
        </p:spPr>
        <p:txBody>
          <a:bodyPr>
            <a:normAutofit/>
          </a:bodyPr>
          <a:lstStyle/>
          <a:p>
            <a:r>
              <a:rPr lang="cs-CZ" sz="60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30. 11. 2023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BF4A1BCA-EBB4-3F89-9A68-32C8FA2AD19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10025" y="4725144"/>
            <a:ext cx="8001000" cy="1656184"/>
          </a:xfrm>
        </p:spPr>
        <p:txBody>
          <a:bodyPr>
            <a:normAutofit/>
          </a:bodyPr>
          <a:lstStyle/>
          <a:p>
            <a:pPr algn="ctr"/>
            <a:r>
              <a:rPr lang="cs-CZ" sz="60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1. 12. 2023</a:t>
            </a:r>
          </a:p>
        </p:txBody>
      </p:sp>
      <p:pic>
        <p:nvPicPr>
          <p:cNvPr id="5" name="Grafický objekt 4" descr="Šipky ve tvaru V se souvislou výplní">
            <a:extLst>
              <a:ext uri="{FF2B5EF4-FFF2-40B4-BE49-F238E27FC236}">
                <a16:creationId xmlns:a16="http://schemas.microsoft.com/office/drawing/2014/main" id="{AD1F26A4-6F62-8CEC-7864-E9CF414DCF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010025" y="2586530"/>
            <a:ext cx="914400" cy="914400"/>
          </a:xfrm>
          <a:prstGeom prst="rect">
            <a:avLst/>
          </a:prstGeom>
        </p:spPr>
      </p:pic>
      <p:pic>
        <p:nvPicPr>
          <p:cNvPr id="6" name="Obrázek 5">
            <a:extLst>
              <a:ext uri="{FF2B5EF4-FFF2-40B4-BE49-F238E27FC236}">
                <a16:creationId xmlns:a16="http://schemas.microsoft.com/office/drawing/2014/main" id="{679AE595-909A-044E-12FE-F89DE1CD33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39400" y="4725145"/>
            <a:ext cx="1066799" cy="914479"/>
          </a:xfrm>
          <a:prstGeom prst="rect">
            <a:avLst/>
          </a:prstGeom>
        </p:spPr>
      </p:pic>
      <p:cxnSp>
        <p:nvCxnSpPr>
          <p:cNvPr id="8" name="Přímá spojnice 7">
            <a:extLst>
              <a:ext uri="{FF2B5EF4-FFF2-40B4-BE49-F238E27FC236}">
                <a16:creationId xmlns:a16="http://schemas.microsoft.com/office/drawing/2014/main" id="{6C0B8447-65D0-FCBE-9DC2-CD2CCE573A7C}"/>
              </a:ext>
            </a:extLst>
          </p:cNvPr>
          <p:cNvCxnSpPr>
            <a:cxnSpLocks/>
          </p:cNvCxnSpPr>
          <p:nvPr/>
        </p:nvCxnSpPr>
        <p:spPr>
          <a:xfrm>
            <a:off x="4367808" y="4076993"/>
            <a:ext cx="3528392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3907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514350"/>
            <a:ext cx="10515600" cy="1476450"/>
          </a:xfrm>
        </p:spPr>
        <p:txBody>
          <a:bodyPr>
            <a:normAutofit/>
          </a:bodyPr>
          <a:lstStyle/>
          <a:p>
            <a:pPr algn="r"/>
            <a:r>
              <a:rPr lang="cs-CZ" sz="4800" b="1" dirty="0">
                <a:latin typeface="Calibri" panose="020F0502020204030204" pitchFamily="34" charset="0"/>
                <a:cs typeface="Calibri" panose="020F0502020204030204" pitchFamily="34" charset="0"/>
              </a:rPr>
              <a:t>Vize pro IDZ (mezidobí IKAP III)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OP JAK, výzva Akční plánování v území I </a:t>
            </a:r>
          </a:p>
          <a:p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Zahájení projektu 1. 12. 2023</a:t>
            </a:r>
          </a:p>
          <a:p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Plnění AP 2023 a 2024 (soubor dokumentů KAP III)</a:t>
            </a:r>
          </a:p>
          <a:p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Udržitelnost hlavních aktivit IKAP II</a:t>
            </a: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aoblený obdélník 3"/>
          <p:cNvSpPr/>
          <p:nvPr/>
        </p:nvSpPr>
        <p:spPr>
          <a:xfrm>
            <a:off x="4007768" y="4293096"/>
            <a:ext cx="5472608" cy="17281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4800" b="1" dirty="0">
                <a:latin typeface="Calibri" panose="020F0502020204030204" pitchFamily="34" charset="0"/>
                <a:cs typeface="Calibri" panose="020F0502020204030204" pitchFamily="34" charset="0"/>
              </a:rPr>
              <a:t>1. 7. 2024     IDZ</a:t>
            </a:r>
          </a:p>
        </p:txBody>
      </p:sp>
    </p:spTree>
    <p:extLst>
      <p:ext uri="{BB962C8B-B14F-4D97-AF65-F5344CB8AC3E}">
        <p14:creationId xmlns:p14="http://schemas.microsoft.com/office/powerpoint/2010/main" val="24042669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981200" y="647700"/>
            <a:ext cx="9372600" cy="1228724"/>
          </a:xfrm>
        </p:spPr>
        <p:txBody>
          <a:bodyPr>
            <a:normAutofit fontScale="90000"/>
          </a:bodyPr>
          <a:lstStyle/>
          <a:p>
            <a:pPr algn="r"/>
            <a:r>
              <a:rPr lang="cs-CZ" b="1" dirty="0">
                <a:latin typeface="Calibri" panose="020F0502020204030204" pitchFamily="34" charset="0"/>
                <a:cs typeface="Calibri" panose="020F0502020204030204" pitchFamily="34" charset="0"/>
              </a:rPr>
              <a:t>Funkční partnerství </a:t>
            </a:r>
            <a:br>
              <a:rPr lang="cs-CZ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cs-CZ" b="1" dirty="0">
                <a:latin typeface="Calibri" panose="020F0502020204030204" pitchFamily="34" charset="0"/>
                <a:cs typeface="Calibri" panose="020F0502020204030204" pitchFamily="34" charset="0"/>
              </a:rPr>
              <a:t>v území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Olomoucký kraj – DZ a jeho implementace</a:t>
            </a:r>
          </a:p>
          <a:p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VOŠ a ŠŠ (šablony)</a:t>
            </a:r>
          </a:p>
          <a:p>
            <a:r>
              <a:rPr lang="cs-CZ" dirty="0" err="1">
                <a:latin typeface="Calibri" panose="020F0502020204030204" pitchFamily="34" charset="0"/>
                <a:cs typeface="Calibri" panose="020F0502020204030204" pitchFamily="34" charset="0"/>
              </a:rPr>
              <a:t>MAPy</a:t>
            </a: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 a jejich implementace </a:t>
            </a:r>
          </a:p>
          <a:p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ZŠ, MŠ (šablony)</a:t>
            </a:r>
          </a:p>
          <a:p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školská zařízení, instituce</a:t>
            </a:r>
          </a:p>
          <a:p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VŠ, zaměstnavatelé</a:t>
            </a:r>
          </a:p>
        </p:txBody>
      </p:sp>
      <p:sp>
        <p:nvSpPr>
          <p:cNvPr id="4" name="Ovál 3">
            <a:extLst>
              <a:ext uri="{FF2B5EF4-FFF2-40B4-BE49-F238E27FC236}">
                <a16:creationId xmlns:a16="http://schemas.microsoft.com/office/drawing/2014/main" id="{57E5592D-6180-1C39-3F76-263BE521EA0B}"/>
              </a:ext>
            </a:extLst>
          </p:cNvPr>
          <p:cNvSpPr/>
          <p:nvPr/>
        </p:nvSpPr>
        <p:spPr>
          <a:xfrm>
            <a:off x="5951984" y="4029076"/>
            <a:ext cx="5116066" cy="22796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600" b="1" dirty="0">
                <a:latin typeface="Calibri" panose="020F0502020204030204" pitchFamily="34" charset="0"/>
                <a:cs typeface="Calibri" panose="020F0502020204030204" pitchFamily="34" charset="0"/>
              </a:rPr>
              <a:t>SPOLUPRÁCE</a:t>
            </a:r>
          </a:p>
        </p:txBody>
      </p:sp>
    </p:spTree>
    <p:extLst>
      <p:ext uri="{BB962C8B-B14F-4D97-AF65-F5344CB8AC3E}">
        <p14:creationId xmlns:p14="http://schemas.microsoft.com/office/powerpoint/2010/main" val="200380631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lomoucký kraj">
      <a:dk1>
        <a:srgbClr val="000000"/>
      </a:dk1>
      <a:lt1>
        <a:srgbClr val="FFFFFF"/>
      </a:lt1>
      <a:dk2>
        <a:srgbClr val="02539F"/>
      </a:dk2>
      <a:lt2>
        <a:srgbClr val="E7E6E6"/>
      </a:lt2>
      <a:accent1>
        <a:srgbClr val="02539F"/>
      </a:accent1>
      <a:accent2>
        <a:srgbClr val="58894C"/>
      </a:accent2>
      <a:accent3>
        <a:srgbClr val="C4262D"/>
      </a:accent3>
      <a:accent4>
        <a:srgbClr val="9FBF5B"/>
      </a:accent4>
      <a:accent5>
        <a:srgbClr val="6AB6EA"/>
      </a:accent5>
      <a:accent6>
        <a:srgbClr val="E9BB46"/>
      </a:accent6>
      <a:hlink>
        <a:srgbClr val="0563C1"/>
      </a:hlink>
      <a:folHlink>
        <a:srgbClr val="954F72"/>
      </a:folHlink>
    </a:clrScheme>
    <a:fontScheme name="Inter">
      <a:majorFont>
        <a:latin typeface="Inter"/>
        <a:ea typeface=""/>
        <a:cs typeface=""/>
      </a:majorFont>
      <a:minorFont>
        <a:latin typeface="Inte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3175" cap="flat" cmpd="sng">
              <a:solidFill>
                <a:srgbClr val="000000"/>
              </a:solidFill>
              <a:prstDash val="solid"/>
              <a:miter lim="400000"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a14:hiddenEffects>
          </a:ext>
        </a:extLst>
      </a:spPr>
      <a:bodyPr lIns="38100" tIns="38100" rIns="38100" bIns="38100"/>
      <a:lstStyle>
        <a:defPPr algn="l">
          <a:lnSpc>
            <a:spcPct val="150000"/>
          </a:lnSpc>
          <a:defRPr sz="1400" dirty="0">
            <a:solidFill>
              <a:schemeClr val="tx2"/>
            </a:solidFill>
            <a:ea typeface="+mj-ea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zentace OK.potx" id="{6F3F9BF8-1F67-4B46-B308-B76B3766940E}" vid="{C58A957F-67F5-6440-9449-FF9D378E82FB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OK</Template>
  <TotalTime>875</TotalTime>
  <Words>501</Words>
  <Application>Microsoft Office PowerPoint</Application>
  <PresentationFormat>Širokoúhlá obrazovka</PresentationFormat>
  <Paragraphs>78</Paragraphs>
  <Slides>10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5" baseType="lpstr">
      <vt:lpstr>Arial</vt:lpstr>
      <vt:lpstr>Calibri</vt:lpstr>
      <vt:lpstr>Inter</vt:lpstr>
      <vt:lpstr>Wingdings</vt:lpstr>
      <vt:lpstr>Motiv Office</vt:lpstr>
      <vt:lpstr>Krajské akční plány  a jejich implementace</vt:lpstr>
      <vt:lpstr>Soubor dokumentů KAP III</vt:lpstr>
      <vt:lpstr>Spolupráce v platformách</vt:lpstr>
      <vt:lpstr>Aktivity projektu v 2023</vt:lpstr>
      <vt:lpstr>Říjen – listopad 2023</vt:lpstr>
      <vt:lpstr>Informace  z implementačních projektů</vt:lpstr>
      <vt:lpstr>30. 11. 2023</vt:lpstr>
      <vt:lpstr>Vize pro IDZ (mezidobí IKAP III)</vt:lpstr>
      <vt:lpstr>Funkční partnerství  v území</vt:lpstr>
      <vt:lpstr>   Přípravný realizační tým IDZ/ IKAP III: Ing. Lenka Polachová  l.polachova@olkraj.cz RNDr. Bronislava Vláčilová, b.vlacilova@olkraj.cz Ditka Karásková, d.karaskova@olkraj.cz        </vt:lpstr>
    </vt:vector>
  </TitlesOfParts>
  <Company>VDI0101W10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Niče Luděk</dc:creator>
  <cp:lastModifiedBy>Vláčilová Bronislava</cp:lastModifiedBy>
  <cp:revision>25</cp:revision>
  <dcterms:created xsi:type="dcterms:W3CDTF">2022-03-10T07:10:19Z</dcterms:created>
  <dcterms:modified xsi:type="dcterms:W3CDTF">2023-11-08T06:41:10Z</dcterms:modified>
</cp:coreProperties>
</file>