
<file path=[Content_Types].xml><?xml version="1.0" encoding="utf-8"?>
<Types xmlns="http://schemas.openxmlformats.org/package/2006/content-types">
  <Default Extension="fntdata" ContentType="application/x-fontdata"/>
  <Default Extension="jfif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</p:sldMasterIdLst>
  <p:notesMasterIdLst>
    <p:notesMasterId r:id="rId26"/>
  </p:notesMasterIdLst>
  <p:sldIdLst>
    <p:sldId id="273" r:id="rId2"/>
    <p:sldId id="259" r:id="rId3"/>
    <p:sldId id="257" r:id="rId4"/>
    <p:sldId id="620" r:id="rId5"/>
    <p:sldId id="619" r:id="rId6"/>
    <p:sldId id="258" r:id="rId7"/>
    <p:sldId id="261" r:id="rId8"/>
    <p:sldId id="262" r:id="rId9"/>
    <p:sldId id="621" r:id="rId10"/>
    <p:sldId id="623" r:id="rId11"/>
    <p:sldId id="624" r:id="rId12"/>
    <p:sldId id="625" r:id="rId13"/>
    <p:sldId id="626" r:id="rId14"/>
    <p:sldId id="627" r:id="rId15"/>
    <p:sldId id="301" r:id="rId16"/>
    <p:sldId id="287" r:id="rId17"/>
    <p:sldId id="295" r:id="rId18"/>
    <p:sldId id="298" r:id="rId19"/>
    <p:sldId id="303" r:id="rId20"/>
    <p:sldId id="628" r:id="rId21"/>
    <p:sldId id="272" r:id="rId22"/>
    <p:sldId id="629" r:id="rId23"/>
    <p:sldId id="630" r:id="rId24"/>
    <p:sldId id="294" r:id="rId25"/>
  </p:sldIdLst>
  <p:sldSz cx="12192000" cy="6858000"/>
  <p:notesSz cx="6858000" cy="9144000"/>
  <p:embeddedFontLst>
    <p:embeddedFont>
      <p:font typeface="Bitter" panose="020B0604020202020204" charset="0"/>
      <p:regular r:id="rId27"/>
      <p:bold r:id="rId28"/>
      <p:italic r:id="rId29"/>
      <p:boldItalic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Open Sans" panose="020B0606030504020204" pitchFamily="34" charset="0"/>
      <p:regular r:id="rId35"/>
      <p:bold r:id="rId36"/>
      <p:italic r:id="rId37"/>
      <p:boldItalic r:id="rId38"/>
    </p:embeddedFont>
    <p:embeddedFont>
      <p:font typeface="Roboto" panose="02000000000000000000" pitchFamily="2" charset="0"/>
      <p:regular r:id="rId39"/>
      <p:bold r:id="rId40"/>
      <p:italic r:id="rId41"/>
      <p:boldItalic r:id="rId4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66" autoAdjust="0"/>
    <p:restoredTop sz="94660"/>
  </p:normalViewPr>
  <p:slideViewPr>
    <p:cSldViewPr>
      <p:cViewPr varScale="1">
        <p:scale>
          <a:sx n="82" d="100"/>
          <a:sy n="82" d="100"/>
        </p:scale>
        <p:origin x="538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font" Target="fonts/font13.fntdata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font" Target="fonts/font16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1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86875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47d5800477_0_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g47d5800477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3427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8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2" name="Google Shape;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24898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2" name="Google Shape;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1623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59946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2" name="Google Shape;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052715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43712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ection Header">
  <p:cSld name="2_Section Header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880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zakladni slide">
  <p:cSld name="1_zakladni slid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7F9F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Google Shape;25;p15"/>
          <p:cNvSpPr/>
          <p:nvPr/>
        </p:nvSpPr>
        <p:spPr>
          <a:xfrm>
            <a:off x="1" y="0"/>
            <a:ext cx="3526970" cy="6858000"/>
          </a:xfrm>
          <a:prstGeom prst="rect">
            <a:avLst/>
          </a:prstGeom>
          <a:solidFill>
            <a:srgbClr val="07477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Google Shape;26;p15"/>
          <p:cNvSpPr txBox="1">
            <a:spLocks noGrp="1"/>
          </p:cNvSpPr>
          <p:nvPr>
            <p:ph type="ctrTitle"/>
          </p:nvPr>
        </p:nvSpPr>
        <p:spPr>
          <a:xfrm>
            <a:off x="370114" y="609476"/>
            <a:ext cx="2947852" cy="5634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Bitter"/>
              <a:buNone/>
              <a:defRPr sz="4800" b="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subTitle" idx="1"/>
          </p:nvPr>
        </p:nvSpPr>
        <p:spPr>
          <a:xfrm>
            <a:off x="3905794" y="609476"/>
            <a:ext cx="8007532" cy="5634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F7184"/>
              </a:buClr>
              <a:buSzPts val="1800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7477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F7184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7477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F7184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59358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akladni slide" type="title">
  <p:cSld name="zakladni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3"/>
          <p:cNvSpPr/>
          <p:nvPr/>
        </p:nvSpPr>
        <p:spPr>
          <a:xfrm>
            <a:off x="0" y="1690688"/>
            <a:ext cx="12192000" cy="5167312"/>
          </a:xfrm>
          <a:prstGeom prst="rect">
            <a:avLst/>
          </a:prstGeom>
          <a:solidFill>
            <a:srgbClr val="F7F9F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Google Shape;13;p13"/>
          <p:cNvSpPr/>
          <p:nvPr/>
        </p:nvSpPr>
        <p:spPr>
          <a:xfrm>
            <a:off x="0" y="0"/>
            <a:ext cx="12191999" cy="1690688"/>
          </a:xfrm>
          <a:prstGeom prst="rect">
            <a:avLst/>
          </a:prstGeom>
          <a:solidFill>
            <a:srgbClr val="07477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Google Shape;14;p13"/>
          <p:cNvSpPr txBox="1">
            <a:spLocks noGrp="1"/>
          </p:cNvSpPr>
          <p:nvPr>
            <p:ph type="ctrTitle"/>
          </p:nvPr>
        </p:nvSpPr>
        <p:spPr>
          <a:xfrm>
            <a:off x="1387266" y="111585"/>
            <a:ext cx="9280733" cy="1467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Bitter"/>
              <a:buNone/>
              <a:defRPr sz="4800" b="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3"/>
          <p:cNvSpPr txBox="1">
            <a:spLocks noGrp="1"/>
          </p:cNvSpPr>
          <p:nvPr>
            <p:ph type="subTitle" idx="1"/>
          </p:nvPr>
        </p:nvSpPr>
        <p:spPr>
          <a:xfrm>
            <a:off x="1469877" y="3976913"/>
            <a:ext cx="9198123" cy="2583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5F7184"/>
              </a:buClr>
              <a:buSzPts val="1800"/>
              <a:buNone/>
              <a:defRPr sz="1800">
                <a:latin typeface="Roboto"/>
                <a:ea typeface="Roboto"/>
                <a:cs typeface="Roboto"/>
                <a:sym typeface="Roboto"/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7477F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F7184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7477F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5F7184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81301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75" r:id="rId2"/>
    <p:sldLayoutId id="2147483676" r:id="rId3"/>
    <p:sldLayoutId id="2147483677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2.jp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velke-revize-zv.rvp.cz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f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jfif"/><Relationship Id="rId4" Type="http://schemas.openxmlformats.org/officeDocument/2006/relationships/image" Target="../media/image46.jf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jfif"/><Relationship Id="rId7" Type="http://schemas.openxmlformats.org/officeDocument/2006/relationships/image" Target="../media/image5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openxmlformats.org/officeDocument/2006/relationships/image" Target="../media/image51.jfif"/><Relationship Id="rId4" Type="http://schemas.openxmlformats.org/officeDocument/2006/relationships/image" Target="../media/image50.jf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jpg"/><Relationship Id="rId4" Type="http://schemas.openxmlformats.org/officeDocument/2006/relationships/image" Target="../media/image5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mailto:michal.sedlacek@npi.cz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mailto:miroslav.dvorak@npi.cz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.cz/digitalizujeme/" TargetMode="External"/><Relationship Id="rId2" Type="http://schemas.openxmlformats.org/officeDocument/2006/relationships/hyperlink" Target="mailto:jakub.marinov@npi.cz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hyperlink" Target="https://revize.edu.cz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9"/>
          <p:cNvSpPr txBox="1"/>
          <p:nvPr/>
        </p:nvSpPr>
        <p:spPr>
          <a:xfrm>
            <a:off x="694859" y="2012174"/>
            <a:ext cx="11017224" cy="10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1" tIns="45699" rIns="91431" bIns="45699" anchor="t" anchorCtr="0">
            <a:noAutofit/>
          </a:bodyPr>
          <a:lstStyle/>
          <a:p>
            <a:pPr algn="ctr">
              <a:buSzPts val="1100"/>
            </a:pPr>
            <a:r>
              <a:rPr lang="cs" sz="36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  <a:p>
            <a:pPr algn="ctr">
              <a:buSzPts val="1100"/>
            </a:pPr>
            <a:r>
              <a:rPr lang="cs" sz="36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Aktuální informace z</a:t>
            </a:r>
          </a:p>
          <a:p>
            <a:pPr algn="ctr">
              <a:buSzPts val="1100"/>
            </a:pPr>
            <a:r>
              <a:rPr lang="cs-CZ" sz="36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Národního pedagogického institutu</a:t>
            </a:r>
          </a:p>
          <a:p>
            <a:pPr algn="ctr">
              <a:buSzPts val="1100"/>
            </a:pPr>
            <a:r>
              <a:rPr lang="cs-CZ" sz="28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22.3.2023</a:t>
            </a:r>
            <a:endParaRPr sz="2800" b="1" dirty="0">
              <a:solidFill>
                <a:srgbClr val="00206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8" name="Google Shape;168;p29"/>
          <p:cNvSpPr/>
          <p:nvPr/>
        </p:nvSpPr>
        <p:spPr>
          <a:xfrm flipH="1">
            <a:off x="11023195" y="0"/>
            <a:ext cx="1168791" cy="1206501"/>
          </a:xfrm>
          <a:custGeom>
            <a:avLst/>
            <a:gdLst/>
            <a:ahLst/>
            <a:cxnLst/>
            <a:rect l="l" t="t" r="r" b="b"/>
            <a:pathLst>
              <a:path w="1168791" h="1206501" extrusionOk="0">
                <a:moveTo>
                  <a:pt x="0" y="0"/>
                </a:moveTo>
                <a:lnTo>
                  <a:pt x="1109458" y="0"/>
                </a:lnTo>
                <a:lnTo>
                  <a:pt x="1128815" y="52885"/>
                </a:lnTo>
                <a:cubicBezTo>
                  <a:pt x="1154795" y="136416"/>
                  <a:pt x="1168791" y="225226"/>
                  <a:pt x="1168791" y="317305"/>
                </a:cubicBezTo>
                <a:cubicBezTo>
                  <a:pt x="1168791" y="808394"/>
                  <a:pt x="770684" y="1206501"/>
                  <a:pt x="279595" y="1206501"/>
                </a:cubicBezTo>
                <a:cubicBezTo>
                  <a:pt x="187516" y="1206501"/>
                  <a:pt x="98706" y="1192505"/>
                  <a:pt x="15175" y="1166525"/>
                </a:cubicBezTo>
                <a:lnTo>
                  <a:pt x="0" y="11609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31" tIns="45699" rIns="91431" bIns="45699" anchor="ctr" anchorCtr="0">
            <a:noAutofit/>
          </a:bodyPr>
          <a:lstStyle/>
          <a:p>
            <a:pPr algn="ctr"/>
            <a:endParaRPr sz="19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EFA7165D-33E3-4191-A4CD-B764E15960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56" y="630437"/>
            <a:ext cx="6857900" cy="1152128"/>
          </a:xfrm>
          <a:prstGeom prst="rect">
            <a:avLst/>
          </a:prstGeom>
        </p:spPr>
      </p:pic>
      <p:sp>
        <p:nvSpPr>
          <p:cNvPr id="6" name="Google Shape;167;p29">
            <a:extLst>
              <a:ext uri="{FF2B5EF4-FFF2-40B4-BE49-F238E27FC236}">
                <a16:creationId xmlns:a16="http://schemas.microsoft.com/office/drawing/2014/main" id="{A0F1D483-89C5-437B-BD3F-EEF1DBC07F35}"/>
              </a:ext>
            </a:extLst>
          </p:cNvPr>
          <p:cNvSpPr txBox="1"/>
          <p:nvPr/>
        </p:nvSpPr>
        <p:spPr>
          <a:xfrm>
            <a:off x="695400" y="4437112"/>
            <a:ext cx="11017224" cy="10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1" tIns="45699" rIns="91431" bIns="45699" anchor="t" anchorCtr="0">
            <a:noAutofit/>
          </a:bodyPr>
          <a:lstStyle/>
          <a:p>
            <a:pPr algn="ctr">
              <a:buSzPts val="1100"/>
            </a:pPr>
            <a:r>
              <a:rPr lang="cs" sz="2400" b="1" dirty="0">
                <a:solidFill>
                  <a:srgbClr val="1F3864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</a:p>
          <a:p>
            <a:pPr algn="ctr">
              <a:buSzPts val="1100"/>
            </a:pPr>
            <a:r>
              <a:rPr lang="cs-CZ" sz="24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Mgr. Radek Hanuš, Ph.D.</a:t>
            </a:r>
          </a:p>
          <a:p>
            <a:pPr algn="ctr">
              <a:buSzPts val="1100"/>
            </a:pPr>
            <a:endParaRPr lang="cs-CZ" sz="1600" b="1" dirty="0">
              <a:solidFill>
                <a:srgbClr val="00206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algn="ctr">
              <a:buSzPts val="1100"/>
            </a:pPr>
            <a:r>
              <a:rPr lang="cs-CZ" sz="16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Vedoucí krajského pracoviště v Olomouci</a:t>
            </a:r>
          </a:p>
          <a:p>
            <a:pPr algn="ctr">
              <a:buSzPts val="1100"/>
            </a:pPr>
            <a:r>
              <a:rPr lang="cs-CZ" sz="1600" b="1" dirty="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Celorepublikový vedoucí oddělení Mládeže, neformálního a zájmového vzdělávání</a:t>
            </a:r>
            <a:endParaRPr sz="1600" b="1" dirty="0">
              <a:solidFill>
                <a:srgbClr val="00206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B9541D52-0E1D-4CBF-A67D-41892F7C3B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5680" y="603250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282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err="1">
                <a:solidFill>
                  <a:srgbClr val="002060"/>
                </a:solidFill>
                <a:latin typeface="+mn-lt"/>
              </a:rPr>
              <a:t>IPs</a:t>
            </a:r>
            <a:r>
              <a:rPr lang="cs-CZ" b="1" dirty="0">
                <a:solidFill>
                  <a:srgbClr val="002060"/>
                </a:solidFill>
                <a:latin typeface="+mn-lt"/>
              </a:rPr>
              <a:t> Střední článek podpory</a:t>
            </a:r>
            <a:endParaRPr lang="cs-CZ" sz="31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1344" y="1825624"/>
            <a:ext cx="11825165" cy="4649067"/>
          </a:xfrm>
        </p:spPr>
        <p:txBody>
          <a:bodyPr>
            <a:normAutofit fontScale="92500"/>
          </a:bodyPr>
          <a:lstStyle/>
          <a:p>
            <a:r>
              <a:rPr lang="cs-CZ" sz="30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Doba realizace: </a:t>
            </a:r>
            <a:r>
              <a:rPr lang="cs-CZ" sz="30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07/2023 – 06/2029</a:t>
            </a:r>
          </a:p>
          <a:p>
            <a:r>
              <a:rPr lang="cs-CZ" sz="30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Realizátor:</a:t>
            </a:r>
            <a:r>
              <a:rPr lang="cs-CZ" sz="30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MŠMT, </a:t>
            </a:r>
          </a:p>
          <a:p>
            <a:r>
              <a:rPr lang="cs-CZ" sz="30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Rozpočet: </a:t>
            </a:r>
            <a:r>
              <a:rPr lang="cs-CZ" sz="30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882 milionů Kč </a:t>
            </a:r>
          </a:p>
          <a:p>
            <a:endParaRPr lang="cs-CZ" b="1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  <a:latin typeface="Arial"/>
                <a:cs typeface="Arial"/>
              </a:rPr>
              <a:t>  </a:t>
            </a:r>
            <a:r>
              <a:rPr lang="cs-CZ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Cíle projektu: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28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Nastavení systému </a:t>
            </a:r>
            <a:r>
              <a:rPr lang="cs-CZ" sz="28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komunikace a metodické podpory škol a zřizovatelů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28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Centrální </a:t>
            </a:r>
            <a:r>
              <a:rPr lang="cs-CZ" sz="28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metodická podpora všech škol a zřizovatelů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28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Regionální </a:t>
            </a:r>
            <a:r>
              <a:rPr lang="cs-CZ" sz="28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individualizovaná metodická podpora MŠ, ZŠ a zřizovatelů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28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Spolupráce </a:t>
            </a:r>
            <a:r>
              <a:rPr lang="cs-CZ" sz="28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státní správy, samosprávy a dalších aktérů.</a:t>
            </a:r>
          </a:p>
          <a:p>
            <a:endParaRPr lang="cs-CZ" dirty="0">
              <a:solidFill>
                <a:srgbClr val="002060"/>
              </a:solidFill>
              <a:latin typeface="Arial"/>
              <a:cs typeface="Arial"/>
            </a:endParaRPr>
          </a:p>
          <a:p>
            <a:endParaRPr lang="cs-CZ" b="1" dirty="0">
              <a:solidFill>
                <a:srgbClr val="002060"/>
              </a:solidFill>
            </a:endParaRPr>
          </a:p>
          <a:p>
            <a:endParaRPr lang="cs-CZ" sz="26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186B2C7-F643-208F-0622-26F49D0EF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  <p:pic>
        <p:nvPicPr>
          <p:cNvPr id="6" name="object 2">
            <a:extLst>
              <a:ext uri="{FF2B5EF4-FFF2-40B4-BE49-F238E27FC236}">
                <a16:creationId xmlns:a16="http://schemas.microsoft.com/office/drawing/2014/main" id="{5BFA6607-CF6D-024C-FB1E-57B9A40380CB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468356" y="414527"/>
            <a:ext cx="1312164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486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err="1">
                <a:solidFill>
                  <a:srgbClr val="002060"/>
                </a:solidFill>
                <a:latin typeface="+mn-lt"/>
              </a:rPr>
              <a:t>IPs</a:t>
            </a:r>
            <a:r>
              <a:rPr lang="cs-CZ" b="1" dirty="0">
                <a:solidFill>
                  <a:srgbClr val="002060"/>
                </a:solidFill>
                <a:latin typeface="+mn-lt"/>
              </a:rPr>
              <a:t> Střední článek podpory</a:t>
            </a:r>
            <a:endParaRPr lang="cs-CZ" sz="31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1344" y="1825624"/>
            <a:ext cx="11825165" cy="4649067"/>
          </a:xfrm>
        </p:spPr>
        <p:txBody>
          <a:bodyPr>
            <a:normAutofit/>
          </a:bodyPr>
          <a:lstStyle/>
          <a:p>
            <a:pPr lvl="0" fontAlgn="base">
              <a:lnSpc>
                <a:spcPct val="100000"/>
              </a:lnSpc>
              <a:spcBef>
                <a:spcPts val="0"/>
              </a:spcBef>
              <a:defRPr/>
            </a:pPr>
            <a:r>
              <a:rPr lang="cs-CZ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Centrální tým </a:t>
            </a:r>
            <a:r>
              <a:rPr lang="cs-CZ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SČ zajistí plošnou metodickou podporu škol a jejich zřizovatelů v</a:t>
            </a:r>
            <a:r>
              <a:rPr lang="cs-CZ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nepedagogické oblasti, </a:t>
            </a:r>
            <a:r>
              <a:rPr lang="cs-CZ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nastaví systém komunikace mezi MŠMT a školami a zajistí metodické vedení členů týmu a koordinaci aktivit včetně řízení projektu. </a:t>
            </a:r>
          </a:p>
          <a:p>
            <a:pPr lvl="0" fontAlgn="base">
              <a:lnSpc>
                <a:spcPct val="100000"/>
              </a:lnSpc>
              <a:spcBef>
                <a:spcPts val="0"/>
              </a:spcBef>
              <a:defRPr/>
            </a:pPr>
            <a:endParaRPr lang="cs-CZ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fontAlgn="base">
              <a:lnSpc>
                <a:spcPct val="100000"/>
              </a:lnSpc>
              <a:spcBef>
                <a:spcPts val="0"/>
              </a:spcBef>
              <a:defRPr/>
            </a:pPr>
            <a:r>
              <a:rPr lang="cs-CZ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Regionální týmy </a:t>
            </a:r>
            <a:r>
              <a:rPr lang="cs-CZ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SČ se zaměří na </a:t>
            </a:r>
            <a:r>
              <a:rPr lang="cs-CZ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podporu managementu škol a zřizovatelů v oblasti řízení organizace </a:t>
            </a:r>
            <a:br>
              <a:rPr lang="cs-CZ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cs-CZ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koordinaci podpory v oblasti řízení pedagogického procesu zejména ve spolupráci s ČŠI a NPI ČR.</a:t>
            </a:r>
          </a:p>
          <a:p>
            <a:pPr marL="50800" indent="0">
              <a:buNone/>
            </a:pPr>
            <a:endParaRPr lang="cs-CZ" dirty="0">
              <a:solidFill>
                <a:srgbClr val="002060"/>
              </a:solidFill>
              <a:latin typeface="Arial"/>
              <a:cs typeface="Arial"/>
            </a:endParaRPr>
          </a:p>
          <a:p>
            <a:endParaRPr lang="cs-CZ" b="1" dirty="0">
              <a:solidFill>
                <a:srgbClr val="002060"/>
              </a:solidFill>
            </a:endParaRPr>
          </a:p>
          <a:p>
            <a:endParaRPr lang="cs-CZ" sz="26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186B2C7-F643-208F-0622-26F49D0EF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  <p:pic>
        <p:nvPicPr>
          <p:cNvPr id="5" name="object 2">
            <a:extLst>
              <a:ext uri="{FF2B5EF4-FFF2-40B4-BE49-F238E27FC236}">
                <a16:creationId xmlns:a16="http://schemas.microsoft.com/office/drawing/2014/main" id="{BCA75FE9-41B2-00FF-631F-01C44EC2DA92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468356" y="414527"/>
            <a:ext cx="1312164" cy="97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684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err="1">
                <a:solidFill>
                  <a:srgbClr val="002060"/>
                </a:solidFill>
                <a:latin typeface="+mn-lt"/>
              </a:rPr>
              <a:t>IPs</a:t>
            </a:r>
            <a:r>
              <a:rPr lang="cs-CZ" b="1" dirty="0">
                <a:solidFill>
                  <a:srgbClr val="002060"/>
                </a:solidFill>
                <a:latin typeface="+mn-lt"/>
              </a:rPr>
              <a:t> Střední článek podpory</a:t>
            </a:r>
            <a:endParaRPr lang="cs-CZ" sz="31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186B2C7-F643-208F-0622-26F49D0EF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9829" y="6226557"/>
            <a:ext cx="512445" cy="512445"/>
          </a:xfrm>
          <a:prstGeom prst="rect">
            <a:avLst/>
          </a:prstGeom>
        </p:spPr>
      </p:pic>
      <p:pic>
        <p:nvPicPr>
          <p:cNvPr id="6" name="object 2">
            <a:extLst>
              <a:ext uri="{FF2B5EF4-FFF2-40B4-BE49-F238E27FC236}">
                <a16:creationId xmlns:a16="http://schemas.microsoft.com/office/drawing/2014/main" id="{5BFA6607-CF6D-024C-FB1E-57B9A40380CB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468356" y="414527"/>
            <a:ext cx="1312164" cy="978408"/>
          </a:xfrm>
          <a:prstGeom prst="rect">
            <a:avLst/>
          </a:prstGeom>
        </p:spPr>
      </p:pic>
      <p:sp>
        <p:nvSpPr>
          <p:cNvPr id="9" name="object 6">
            <a:extLst>
              <a:ext uri="{FF2B5EF4-FFF2-40B4-BE49-F238E27FC236}">
                <a16:creationId xmlns:a16="http://schemas.microsoft.com/office/drawing/2014/main" id="{235A6FA2-13C4-A7DD-3B28-63A61A211D99}"/>
              </a:ext>
            </a:extLst>
          </p:cNvPr>
          <p:cNvSpPr/>
          <p:nvPr/>
        </p:nvSpPr>
        <p:spPr>
          <a:xfrm>
            <a:off x="1293875" y="2623127"/>
            <a:ext cx="10243185" cy="695001"/>
          </a:xfrm>
          <a:custGeom>
            <a:avLst/>
            <a:gdLst/>
            <a:ahLst/>
            <a:cxnLst/>
            <a:rect l="l" t="t" r="r" b="b"/>
            <a:pathLst>
              <a:path w="10243185" h="512445">
                <a:moveTo>
                  <a:pt x="10191623" y="0"/>
                </a:moveTo>
                <a:lnTo>
                  <a:pt x="51181" y="0"/>
                </a:lnTo>
                <a:lnTo>
                  <a:pt x="31289" y="4032"/>
                </a:lnTo>
                <a:lnTo>
                  <a:pt x="15017" y="15017"/>
                </a:lnTo>
                <a:lnTo>
                  <a:pt x="4032" y="31289"/>
                </a:lnTo>
                <a:lnTo>
                  <a:pt x="0" y="51180"/>
                </a:lnTo>
                <a:lnTo>
                  <a:pt x="0" y="460882"/>
                </a:lnTo>
                <a:lnTo>
                  <a:pt x="4032" y="480774"/>
                </a:lnTo>
                <a:lnTo>
                  <a:pt x="15017" y="497046"/>
                </a:lnTo>
                <a:lnTo>
                  <a:pt x="31289" y="508031"/>
                </a:lnTo>
                <a:lnTo>
                  <a:pt x="51181" y="512063"/>
                </a:lnTo>
                <a:lnTo>
                  <a:pt x="10191623" y="512063"/>
                </a:lnTo>
                <a:lnTo>
                  <a:pt x="10211514" y="508031"/>
                </a:lnTo>
                <a:lnTo>
                  <a:pt x="10227786" y="497046"/>
                </a:lnTo>
                <a:lnTo>
                  <a:pt x="10238771" y="480774"/>
                </a:lnTo>
                <a:lnTo>
                  <a:pt x="10242804" y="460882"/>
                </a:lnTo>
                <a:lnTo>
                  <a:pt x="10242804" y="51180"/>
                </a:lnTo>
                <a:lnTo>
                  <a:pt x="10238771" y="31289"/>
                </a:lnTo>
                <a:lnTo>
                  <a:pt x="10227786" y="15017"/>
                </a:lnTo>
                <a:lnTo>
                  <a:pt x="10211514" y="4032"/>
                </a:lnTo>
                <a:lnTo>
                  <a:pt x="10191623" y="0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9">
            <a:extLst>
              <a:ext uri="{FF2B5EF4-FFF2-40B4-BE49-F238E27FC236}">
                <a16:creationId xmlns:a16="http://schemas.microsoft.com/office/drawing/2014/main" id="{60CC2FA5-28C7-B878-9EB1-872138D80E79}"/>
              </a:ext>
            </a:extLst>
          </p:cNvPr>
          <p:cNvSpPr/>
          <p:nvPr/>
        </p:nvSpPr>
        <p:spPr>
          <a:xfrm>
            <a:off x="1293875" y="3445764"/>
            <a:ext cx="10243185" cy="512445"/>
          </a:xfrm>
          <a:custGeom>
            <a:avLst/>
            <a:gdLst/>
            <a:ahLst/>
            <a:cxnLst/>
            <a:rect l="l" t="t" r="r" b="b"/>
            <a:pathLst>
              <a:path w="10243185" h="512445">
                <a:moveTo>
                  <a:pt x="10191623" y="0"/>
                </a:moveTo>
                <a:lnTo>
                  <a:pt x="51181" y="0"/>
                </a:lnTo>
                <a:lnTo>
                  <a:pt x="31289" y="4032"/>
                </a:lnTo>
                <a:lnTo>
                  <a:pt x="15017" y="15017"/>
                </a:lnTo>
                <a:lnTo>
                  <a:pt x="4032" y="31289"/>
                </a:lnTo>
                <a:lnTo>
                  <a:pt x="0" y="51181"/>
                </a:lnTo>
                <a:lnTo>
                  <a:pt x="0" y="460883"/>
                </a:lnTo>
                <a:lnTo>
                  <a:pt x="4032" y="480774"/>
                </a:lnTo>
                <a:lnTo>
                  <a:pt x="15017" y="497046"/>
                </a:lnTo>
                <a:lnTo>
                  <a:pt x="31289" y="508031"/>
                </a:lnTo>
                <a:lnTo>
                  <a:pt x="51181" y="512063"/>
                </a:lnTo>
                <a:lnTo>
                  <a:pt x="10191623" y="512063"/>
                </a:lnTo>
                <a:lnTo>
                  <a:pt x="10211514" y="508031"/>
                </a:lnTo>
                <a:lnTo>
                  <a:pt x="10227786" y="497046"/>
                </a:lnTo>
                <a:lnTo>
                  <a:pt x="10238771" y="480774"/>
                </a:lnTo>
                <a:lnTo>
                  <a:pt x="10242804" y="460883"/>
                </a:lnTo>
                <a:lnTo>
                  <a:pt x="10242804" y="51181"/>
                </a:lnTo>
                <a:lnTo>
                  <a:pt x="10238771" y="31289"/>
                </a:lnTo>
                <a:lnTo>
                  <a:pt x="10227786" y="15017"/>
                </a:lnTo>
                <a:lnTo>
                  <a:pt x="10211514" y="4032"/>
                </a:lnTo>
                <a:lnTo>
                  <a:pt x="10191623" y="0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2">
            <a:extLst>
              <a:ext uri="{FF2B5EF4-FFF2-40B4-BE49-F238E27FC236}">
                <a16:creationId xmlns:a16="http://schemas.microsoft.com/office/drawing/2014/main" id="{1DFBBDF4-BBAF-DF34-1F2A-DB172B12AFE3}"/>
              </a:ext>
            </a:extLst>
          </p:cNvPr>
          <p:cNvSpPr/>
          <p:nvPr/>
        </p:nvSpPr>
        <p:spPr>
          <a:xfrm>
            <a:off x="1293875" y="4085844"/>
            <a:ext cx="10243185" cy="512445"/>
          </a:xfrm>
          <a:custGeom>
            <a:avLst/>
            <a:gdLst/>
            <a:ahLst/>
            <a:cxnLst/>
            <a:rect l="l" t="t" r="r" b="b"/>
            <a:pathLst>
              <a:path w="10243185" h="512445">
                <a:moveTo>
                  <a:pt x="10191623" y="0"/>
                </a:moveTo>
                <a:lnTo>
                  <a:pt x="51181" y="0"/>
                </a:lnTo>
                <a:lnTo>
                  <a:pt x="31289" y="4032"/>
                </a:lnTo>
                <a:lnTo>
                  <a:pt x="15017" y="15017"/>
                </a:lnTo>
                <a:lnTo>
                  <a:pt x="4032" y="31289"/>
                </a:lnTo>
                <a:lnTo>
                  <a:pt x="0" y="51180"/>
                </a:lnTo>
                <a:lnTo>
                  <a:pt x="0" y="460882"/>
                </a:lnTo>
                <a:lnTo>
                  <a:pt x="4032" y="480774"/>
                </a:lnTo>
                <a:lnTo>
                  <a:pt x="15017" y="497046"/>
                </a:lnTo>
                <a:lnTo>
                  <a:pt x="31289" y="508031"/>
                </a:lnTo>
                <a:lnTo>
                  <a:pt x="51181" y="512063"/>
                </a:lnTo>
                <a:lnTo>
                  <a:pt x="10191623" y="512063"/>
                </a:lnTo>
                <a:lnTo>
                  <a:pt x="10211514" y="508031"/>
                </a:lnTo>
                <a:lnTo>
                  <a:pt x="10227786" y="497046"/>
                </a:lnTo>
                <a:lnTo>
                  <a:pt x="10238771" y="480774"/>
                </a:lnTo>
                <a:lnTo>
                  <a:pt x="10242804" y="460882"/>
                </a:lnTo>
                <a:lnTo>
                  <a:pt x="10242804" y="51180"/>
                </a:lnTo>
                <a:lnTo>
                  <a:pt x="10238771" y="31289"/>
                </a:lnTo>
                <a:lnTo>
                  <a:pt x="10227786" y="15017"/>
                </a:lnTo>
                <a:lnTo>
                  <a:pt x="10211514" y="4032"/>
                </a:lnTo>
                <a:lnTo>
                  <a:pt x="10191623" y="0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5">
            <a:extLst>
              <a:ext uri="{FF2B5EF4-FFF2-40B4-BE49-F238E27FC236}">
                <a16:creationId xmlns:a16="http://schemas.microsoft.com/office/drawing/2014/main" id="{FF9C1D84-F89D-7515-6A59-319BA96F4CA7}"/>
              </a:ext>
            </a:extLst>
          </p:cNvPr>
          <p:cNvSpPr/>
          <p:nvPr/>
        </p:nvSpPr>
        <p:spPr>
          <a:xfrm>
            <a:off x="1293875" y="4725923"/>
            <a:ext cx="10243185" cy="510540"/>
          </a:xfrm>
          <a:custGeom>
            <a:avLst/>
            <a:gdLst/>
            <a:ahLst/>
            <a:cxnLst/>
            <a:rect l="l" t="t" r="r" b="b"/>
            <a:pathLst>
              <a:path w="10243185" h="510539">
                <a:moveTo>
                  <a:pt x="10191750" y="0"/>
                </a:moveTo>
                <a:lnTo>
                  <a:pt x="51054" y="0"/>
                </a:lnTo>
                <a:lnTo>
                  <a:pt x="31182" y="4012"/>
                </a:lnTo>
                <a:lnTo>
                  <a:pt x="14954" y="14954"/>
                </a:lnTo>
                <a:lnTo>
                  <a:pt x="4012" y="31182"/>
                </a:lnTo>
                <a:lnTo>
                  <a:pt x="0" y="51053"/>
                </a:lnTo>
                <a:lnTo>
                  <a:pt x="0" y="459486"/>
                </a:lnTo>
                <a:lnTo>
                  <a:pt x="4012" y="479357"/>
                </a:lnTo>
                <a:lnTo>
                  <a:pt x="14954" y="495585"/>
                </a:lnTo>
                <a:lnTo>
                  <a:pt x="31182" y="506527"/>
                </a:lnTo>
                <a:lnTo>
                  <a:pt x="51054" y="510539"/>
                </a:lnTo>
                <a:lnTo>
                  <a:pt x="10191750" y="510539"/>
                </a:lnTo>
                <a:lnTo>
                  <a:pt x="10211621" y="506527"/>
                </a:lnTo>
                <a:lnTo>
                  <a:pt x="10227849" y="495585"/>
                </a:lnTo>
                <a:lnTo>
                  <a:pt x="10238791" y="479357"/>
                </a:lnTo>
                <a:lnTo>
                  <a:pt x="10242804" y="459486"/>
                </a:lnTo>
                <a:lnTo>
                  <a:pt x="10242804" y="51053"/>
                </a:lnTo>
                <a:lnTo>
                  <a:pt x="10238791" y="31182"/>
                </a:lnTo>
                <a:lnTo>
                  <a:pt x="10227849" y="14954"/>
                </a:lnTo>
                <a:lnTo>
                  <a:pt x="10211621" y="4012"/>
                </a:lnTo>
                <a:lnTo>
                  <a:pt x="10191750" y="0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8">
            <a:extLst>
              <a:ext uri="{FF2B5EF4-FFF2-40B4-BE49-F238E27FC236}">
                <a16:creationId xmlns:a16="http://schemas.microsoft.com/office/drawing/2014/main" id="{953E5A38-6DF9-01B5-CBF1-3FACCED4F7BF}"/>
              </a:ext>
            </a:extLst>
          </p:cNvPr>
          <p:cNvSpPr/>
          <p:nvPr/>
        </p:nvSpPr>
        <p:spPr>
          <a:xfrm>
            <a:off x="1293875" y="5364479"/>
            <a:ext cx="10243185" cy="512445"/>
          </a:xfrm>
          <a:custGeom>
            <a:avLst/>
            <a:gdLst/>
            <a:ahLst/>
            <a:cxnLst/>
            <a:rect l="l" t="t" r="r" b="b"/>
            <a:pathLst>
              <a:path w="10243185" h="512445">
                <a:moveTo>
                  <a:pt x="10191623" y="0"/>
                </a:moveTo>
                <a:lnTo>
                  <a:pt x="51181" y="0"/>
                </a:lnTo>
                <a:lnTo>
                  <a:pt x="31289" y="4032"/>
                </a:lnTo>
                <a:lnTo>
                  <a:pt x="15017" y="15017"/>
                </a:lnTo>
                <a:lnTo>
                  <a:pt x="4032" y="31289"/>
                </a:lnTo>
                <a:lnTo>
                  <a:pt x="0" y="51181"/>
                </a:lnTo>
                <a:lnTo>
                  <a:pt x="0" y="460857"/>
                </a:lnTo>
                <a:lnTo>
                  <a:pt x="4032" y="480790"/>
                </a:lnTo>
                <a:lnTo>
                  <a:pt x="15017" y="497066"/>
                </a:lnTo>
                <a:lnTo>
                  <a:pt x="31289" y="508040"/>
                </a:lnTo>
                <a:lnTo>
                  <a:pt x="51181" y="512064"/>
                </a:lnTo>
                <a:lnTo>
                  <a:pt x="10191623" y="512064"/>
                </a:lnTo>
                <a:lnTo>
                  <a:pt x="10211514" y="508040"/>
                </a:lnTo>
                <a:lnTo>
                  <a:pt x="10227786" y="497066"/>
                </a:lnTo>
                <a:lnTo>
                  <a:pt x="10238771" y="480790"/>
                </a:lnTo>
                <a:lnTo>
                  <a:pt x="10242804" y="460857"/>
                </a:lnTo>
                <a:lnTo>
                  <a:pt x="10242804" y="51181"/>
                </a:lnTo>
                <a:lnTo>
                  <a:pt x="10238771" y="31289"/>
                </a:lnTo>
                <a:lnTo>
                  <a:pt x="10227786" y="15017"/>
                </a:lnTo>
                <a:lnTo>
                  <a:pt x="10211514" y="4032"/>
                </a:lnTo>
                <a:lnTo>
                  <a:pt x="10191623" y="0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5" name="object 21">
            <a:extLst>
              <a:ext uri="{FF2B5EF4-FFF2-40B4-BE49-F238E27FC236}">
                <a16:creationId xmlns:a16="http://schemas.microsoft.com/office/drawing/2014/main" id="{56186E1E-4059-403B-4F15-55F8114F64B7}"/>
              </a:ext>
            </a:extLst>
          </p:cNvPr>
          <p:cNvSpPr/>
          <p:nvPr/>
        </p:nvSpPr>
        <p:spPr>
          <a:xfrm>
            <a:off x="1293875" y="6004559"/>
            <a:ext cx="10243185" cy="512445"/>
          </a:xfrm>
          <a:custGeom>
            <a:avLst/>
            <a:gdLst/>
            <a:ahLst/>
            <a:cxnLst/>
            <a:rect l="l" t="t" r="r" b="b"/>
            <a:pathLst>
              <a:path w="10243185" h="512445">
                <a:moveTo>
                  <a:pt x="10191623" y="0"/>
                </a:moveTo>
                <a:lnTo>
                  <a:pt x="51181" y="0"/>
                </a:lnTo>
                <a:lnTo>
                  <a:pt x="31289" y="4023"/>
                </a:lnTo>
                <a:lnTo>
                  <a:pt x="15017" y="14997"/>
                </a:lnTo>
                <a:lnTo>
                  <a:pt x="4032" y="31273"/>
                </a:lnTo>
                <a:lnTo>
                  <a:pt x="0" y="51206"/>
                </a:lnTo>
                <a:lnTo>
                  <a:pt x="0" y="460857"/>
                </a:lnTo>
                <a:lnTo>
                  <a:pt x="4032" y="480790"/>
                </a:lnTo>
                <a:lnTo>
                  <a:pt x="15017" y="497066"/>
                </a:lnTo>
                <a:lnTo>
                  <a:pt x="31289" y="508040"/>
                </a:lnTo>
                <a:lnTo>
                  <a:pt x="51181" y="512063"/>
                </a:lnTo>
                <a:lnTo>
                  <a:pt x="10191623" y="512063"/>
                </a:lnTo>
                <a:lnTo>
                  <a:pt x="10211514" y="508040"/>
                </a:lnTo>
                <a:lnTo>
                  <a:pt x="10227786" y="497066"/>
                </a:lnTo>
                <a:lnTo>
                  <a:pt x="10238771" y="480790"/>
                </a:lnTo>
                <a:lnTo>
                  <a:pt x="10242804" y="460857"/>
                </a:lnTo>
                <a:lnTo>
                  <a:pt x="10242804" y="51206"/>
                </a:lnTo>
                <a:lnTo>
                  <a:pt x="10238771" y="31273"/>
                </a:lnTo>
                <a:lnTo>
                  <a:pt x="10227786" y="14997"/>
                </a:lnTo>
                <a:lnTo>
                  <a:pt x="10211514" y="4023"/>
                </a:lnTo>
                <a:lnTo>
                  <a:pt x="10191623" y="0"/>
                </a:lnTo>
                <a:close/>
              </a:path>
            </a:pathLst>
          </a:custGeom>
          <a:solidFill>
            <a:srgbClr val="00B0F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3">
            <a:extLst>
              <a:ext uri="{FF2B5EF4-FFF2-40B4-BE49-F238E27FC236}">
                <a16:creationId xmlns:a16="http://schemas.microsoft.com/office/drawing/2014/main" id="{3F736A85-9239-2A8B-CC14-1AB5B7AF2B0C}"/>
              </a:ext>
            </a:extLst>
          </p:cNvPr>
          <p:cNvSpPr txBox="1"/>
          <p:nvPr/>
        </p:nvSpPr>
        <p:spPr>
          <a:xfrm>
            <a:off x="1926463" y="2876168"/>
            <a:ext cx="5805805" cy="351409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b="1" spc="-5" dirty="0">
                <a:solidFill>
                  <a:srgbClr val="002060"/>
                </a:solidFill>
                <a:latin typeface="Calibri"/>
                <a:cs typeface="Calibri"/>
              </a:rPr>
              <a:t>1</a:t>
            </a:r>
            <a:r>
              <a:rPr sz="1900" b="1" spc="-10" dirty="0">
                <a:solidFill>
                  <a:srgbClr val="002060"/>
                </a:solidFill>
                <a:latin typeface="Calibri"/>
                <a:cs typeface="Calibri"/>
              </a:rPr>
              <a:t> centrální </a:t>
            </a:r>
            <a:r>
              <a:rPr sz="1900" b="1" spc="-5" dirty="0">
                <a:solidFill>
                  <a:srgbClr val="002060"/>
                </a:solidFill>
                <a:latin typeface="Calibri"/>
                <a:cs typeface="Calibri"/>
              </a:rPr>
              <a:t>tým </a:t>
            </a:r>
            <a:r>
              <a:rPr sz="1900" b="1" spc="-10" dirty="0">
                <a:solidFill>
                  <a:srgbClr val="002060"/>
                </a:solidFill>
                <a:latin typeface="Calibri"/>
                <a:cs typeface="Calibri"/>
              </a:rPr>
              <a:t>(cca. </a:t>
            </a:r>
            <a:r>
              <a:rPr sz="1900" b="1" spc="-5" dirty="0">
                <a:solidFill>
                  <a:srgbClr val="002060"/>
                </a:solidFill>
                <a:latin typeface="Calibri"/>
                <a:cs typeface="Calibri"/>
              </a:rPr>
              <a:t>30 </a:t>
            </a:r>
            <a:r>
              <a:rPr sz="1900" b="1" spc="-10" dirty="0">
                <a:solidFill>
                  <a:srgbClr val="002060"/>
                </a:solidFill>
                <a:latin typeface="Calibri"/>
                <a:cs typeface="Calibri"/>
              </a:rPr>
              <a:t>osob)</a:t>
            </a:r>
            <a:endParaRPr sz="1900" b="1" dirty="0">
              <a:solidFill>
                <a:srgbClr val="002060"/>
              </a:solidFill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250" b="1" dirty="0">
              <a:solidFill>
                <a:srgbClr val="002060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900" b="1" spc="-5" dirty="0">
                <a:solidFill>
                  <a:srgbClr val="002060"/>
                </a:solidFill>
                <a:latin typeface="Calibri"/>
                <a:cs typeface="Calibri"/>
              </a:rPr>
              <a:t>13</a:t>
            </a:r>
            <a:r>
              <a:rPr sz="1900" b="1" spc="-10" dirty="0">
                <a:solidFill>
                  <a:srgbClr val="002060"/>
                </a:solidFill>
                <a:latin typeface="Calibri"/>
                <a:cs typeface="Calibri"/>
              </a:rPr>
              <a:t> regionálních</a:t>
            </a:r>
            <a:r>
              <a:rPr sz="1900" b="1" spc="20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2060"/>
                </a:solidFill>
                <a:latin typeface="Calibri"/>
                <a:cs typeface="Calibri"/>
              </a:rPr>
              <a:t>týmů</a:t>
            </a:r>
            <a:r>
              <a:rPr sz="1900" b="1" spc="10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2060"/>
                </a:solidFill>
                <a:latin typeface="Calibri"/>
                <a:cs typeface="Calibri"/>
              </a:rPr>
              <a:t>(cca.</a:t>
            </a:r>
            <a:r>
              <a:rPr sz="1900" b="1" spc="-5" dirty="0">
                <a:solidFill>
                  <a:srgbClr val="002060"/>
                </a:solidFill>
                <a:latin typeface="Calibri"/>
                <a:cs typeface="Calibri"/>
              </a:rPr>
              <a:t> 120 </a:t>
            </a:r>
            <a:r>
              <a:rPr sz="1900" b="1" spc="-10" dirty="0">
                <a:solidFill>
                  <a:srgbClr val="002060"/>
                </a:solidFill>
                <a:latin typeface="Calibri"/>
                <a:cs typeface="Calibri"/>
              </a:rPr>
              <a:t>osob)</a:t>
            </a:r>
            <a:endParaRPr sz="1900" b="1" dirty="0">
              <a:solidFill>
                <a:srgbClr val="002060"/>
              </a:solidFill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250" b="1" dirty="0">
              <a:solidFill>
                <a:srgbClr val="002060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900" b="1" spc="-10" dirty="0">
                <a:solidFill>
                  <a:srgbClr val="002060"/>
                </a:solidFill>
                <a:latin typeface="Calibri"/>
                <a:cs typeface="Calibri"/>
              </a:rPr>
              <a:t>sdílené</a:t>
            </a:r>
            <a:r>
              <a:rPr sz="1900" b="1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20" dirty="0">
                <a:solidFill>
                  <a:srgbClr val="002060"/>
                </a:solidFill>
                <a:latin typeface="Calibri"/>
                <a:cs typeface="Calibri"/>
              </a:rPr>
              <a:t>zázemí</a:t>
            </a:r>
            <a:r>
              <a:rPr sz="1900" b="1" spc="25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2060"/>
                </a:solidFill>
                <a:latin typeface="Calibri"/>
                <a:cs typeface="Calibri"/>
              </a:rPr>
              <a:t>s</a:t>
            </a:r>
            <a:r>
              <a:rPr sz="1900" b="1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2060"/>
                </a:solidFill>
                <a:latin typeface="Calibri"/>
                <a:cs typeface="Calibri"/>
              </a:rPr>
              <a:t>krajskými</a:t>
            </a:r>
            <a:r>
              <a:rPr sz="1900" b="1" spc="-5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2060"/>
                </a:solidFill>
                <a:latin typeface="Calibri"/>
                <a:cs typeface="Calibri"/>
              </a:rPr>
              <a:t>pobočkami</a:t>
            </a:r>
            <a:r>
              <a:rPr sz="1900" b="1" spc="25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2060"/>
                </a:solidFill>
                <a:latin typeface="Calibri"/>
                <a:cs typeface="Calibri"/>
              </a:rPr>
              <a:t>NPI/ČŠI</a:t>
            </a:r>
            <a:endParaRPr sz="1900" b="1" dirty="0">
              <a:solidFill>
                <a:srgbClr val="002060"/>
              </a:solidFill>
              <a:latin typeface="Calibri"/>
              <a:cs typeface="Calibri"/>
            </a:endParaRPr>
          </a:p>
          <a:p>
            <a:pPr marL="12700" marR="5080">
              <a:lnSpc>
                <a:spcPts val="5040"/>
              </a:lnSpc>
              <a:spcBef>
                <a:spcPts val="625"/>
              </a:spcBef>
            </a:pPr>
            <a:r>
              <a:rPr sz="1900" b="1" spc="-15" dirty="0">
                <a:solidFill>
                  <a:srgbClr val="002060"/>
                </a:solidFill>
                <a:latin typeface="Calibri"/>
                <a:cs typeface="Calibri"/>
              </a:rPr>
              <a:t>proškolení</a:t>
            </a:r>
            <a:r>
              <a:rPr sz="1900" b="1" spc="30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2060"/>
                </a:solidFill>
                <a:latin typeface="Calibri"/>
                <a:cs typeface="Calibri"/>
              </a:rPr>
              <a:t>a</a:t>
            </a:r>
            <a:r>
              <a:rPr sz="1900" b="1" spc="5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20" dirty="0">
                <a:solidFill>
                  <a:srgbClr val="002060"/>
                </a:solidFill>
                <a:latin typeface="Calibri"/>
                <a:cs typeface="Calibri"/>
              </a:rPr>
              <a:t>metodické</a:t>
            </a:r>
            <a:r>
              <a:rPr sz="1900" b="1" spc="40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2060"/>
                </a:solidFill>
                <a:latin typeface="Calibri"/>
                <a:cs typeface="Calibri"/>
              </a:rPr>
              <a:t>vedení</a:t>
            </a:r>
            <a:r>
              <a:rPr sz="1900" b="1" spc="15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15" dirty="0">
                <a:solidFill>
                  <a:srgbClr val="002060"/>
                </a:solidFill>
                <a:latin typeface="Calibri"/>
                <a:cs typeface="Calibri"/>
              </a:rPr>
              <a:t>pracovníků</a:t>
            </a:r>
            <a:r>
              <a:rPr sz="1900" b="1" spc="25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2060"/>
                </a:solidFill>
                <a:latin typeface="Calibri"/>
                <a:cs typeface="Calibri"/>
              </a:rPr>
              <a:t>středního</a:t>
            </a:r>
            <a:r>
              <a:rPr sz="1900" b="1" spc="20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2060"/>
                </a:solidFill>
                <a:latin typeface="Calibri"/>
                <a:cs typeface="Calibri"/>
              </a:rPr>
              <a:t>článku </a:t>
            </a:r>
            <a:r>
              <a:rPr sz="1900" b="1" spc="-415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20" dirty="0">
                <a:solidFill>
                  <a:srgbClr val="002060"/>
                </a:solidFill>
                <a:latin typeface="Calibri"/>
                <a:cs typeface="Calibri"/>
              </a:rPr>
              <a:t>úzká</a:t>
            </a:r>
            <a:r>
              <a:rPr sz="1900" b="1" spc="15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2060"/>
                </a:solidFill>
                <a:latin typeface="Calibri"/>
                <a:cs typeface="Calibri"/>
              </a:rPr>
              <a:t>spolupráce</a:t>
            </a:r>
            <a:r>
              <a:rPr sz="1900" b="1" spc="5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10" dirty="0">
                <a:solidFill>
                  <a:srgbClr val="002060"/>
                </a:solidFill>
                <a:latin typeface="Calibri"/>
                <a:cs typeface="Calibri"/>
              </a:rPr>
              <a:t>centrálního</a:t>
            </a:r>
            <a:r>
              <a:rPr sz="1900" b="1" spc="5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2060"/>
                </a:solidFill>
                <a:latin typeface="Calibri"/>
                <a:cs typeface="Calibri"/>
              </a:rPr>
              <a:t>a </a:t>
            </a:r>
            <a:r>
              <a:rPr sz="1900" b="1" spc="-10" dirty="0">
                <a:solidFill>
                  <a:srgbClr val="002060"/>
                </a:solidFill>
                <a:latin typeface="Calibri"/>
                <a:cs typeface="Calibri"/>
              </a:rPr>
              <a:t>regionálních</a:t>
            </a:r>
            <a:r>
              <a:rPr sz="1900" b="1" spc="20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2060"/>
                </a:solidFill>
                <a:latin typeface="Calibri"/>
                <a:cs typeface="Calibri"/>
              </a:rPr>
              <a:t>týmů</a:t>
            </a:r>
            <a:endParaRPr sz="1900" b="1" dirty="0">
              <a:solidFill>
                <a:srgbClr val="002060"/>
              </a:solidFill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00" b="1" dirty="0">
              <a:solidFill>
                <a:srgbClr val="002060"/>
              </a:solidFill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900" b="1" spc="-10" dirty="0">
                <a:solidFill>
                  <a:srgbClr val="002060"/>
                </a:solidFill>
                <a:latin typeface="Calibri"/>
                <a:cs typeface="Calibri"/>
              </a:rPr>
              <a:t>monitoring</a:t>
            </a:r>
            <a:r>
              <a:rPr sz="1900" b="1" spc="20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2060"/>
                </a:solidFill>
                <a:latin typeface="Calibri"/>
                <a:cs typeface="Calibri"/>
              </a:rPr>
              <a:t>a</a:t>
            </a:r>
            <a:r>
              <a:rPr sz="1900" b="1" spc="-20" dirty="0">
                <a:solidFill>
                  <a:srgbClr val="002060"/>
                </a:solidFill>
                <a:latin typeface="Calibri"/>
                <a:cs typeface="Calibri"/>
              </a:rPr>
              <a:t> </a:t>
            </a:r>
            <a:r>
              <a:rPr sz="1900" b="1" spc="-5" dirty="0">
                <a:solidFill>
                  <a:srgbClr val="002060"/>
                </a:solidFill>
                <a:latin typeface="Calibri"/>
                <a:cs typeface="Calibri"/>
              </a:rPr>
              <a:t>situační </a:t>
            </a:r>
            <a:r>
              <a:rPr sz="1900" b="1" spc="-20" dirty="0">
                <a:solidFill>
                  <a:srgbClr val="002060"/>
                </a:solidFill>
                <a:latin typeface="Calibri"/>
                <a:cs typeface="Calibri"/>
              </a:rPr>
              <a:t>zprávy</a:t>
            </a:r>
            <a:endParaRPr sz="1900" b="1" dirty="0">
              <a:solidFill>
                <a:srgbClr val="002060"/>
              </a:solidFill>
              <a:latin typeface="Calibri"/>
              <a:cs typeface="Calibri"/>
            </a:endParaRPr>
          </a:p>
        </p:txBody>
      </p:sp>
      <p:sp>
        <p:nvSpPr>
          <p:cNvPr id="28" name="Nadpis 1">
            <a:extLst>
              <a:ext uri="{FF2B5EF4-FFF2-40B4-BE49-F238E27FC236}">
                <a16:creationId xmlns:a16="http://schemas.microsoft.com/office/drawing/2014/main" id="{976838A3-B46D-6AA8-77A4-5A618CCB9518}"/>
              </a:ext>
            </a:extLst>
          </p:cNvPr>
          <p:cNvSpPr txBox="1">
            <a:spLocks/>
          </p:cNvSpPr>
          <p:nvPr/>
        </p:nvSpPr>
        <p:spPr>
          <a:xfrm>
            <a:off x="1247340" y="141378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 sz="2800" b="1" dirty="0">
                <a:solidFill>
                  <a:srgbClr val="002060"/>
                </a:solidFill>
                <a:latin typeface="+mn-lt"/>
              </a:rPr>
              <a:t>Vybudování a fungování sítě středních článků</a:t>
            </a:r>
          </a:p>
        </p:txBody>
      </p:sp>
    </p:spTree>
    <p:extLst>
      <p:ext uri="{BB962C8B-B14F-4D97-AF65-F5344CB8AC3E}">
        <p14:creationId xmlns:p14="http://schemas.microsoft.com/office/powerpoint/2010/main" val="2497536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74739" y="188640"/>
            <a:ext cx="10515600" cy="1325563"/>
          </a:xfrm>
        </p:spPr>
        <p:txBody>
          <a:bodyPr>
            <a:normAutofit/>
          </a:bodyPr>
          <a:lstStyle/>
          <a:p>
            <a:r>
              <a:rPr lang="cs-CZ" b="1" dirty="0" err="1">
                <a:solidFill>
                  <a:srgbClr val="002060"/>
                </a:solidFill>
                <a:latin typeface="+mn-lt"/>
              </a:rPr>
              <a:t>IPs</a:t>
            </a:r>
            <a:r>
              <a:rPr lang="cs-CZ" b="1" dirty="0">
                <a:solidFill>
                  <a:srgbClr val="002060"/>
                </a:solidFill>
                <a:latin typeface="+mn-lt"/>
              </a:rPr>
              <a:t> Datová politika </a:t>
            </a:r>
            <a:br>
              <a:rPr lang="cs-CZ" b="1" dirty="0">
                <a:solidFill>
                  <a:srgbClr val="002060"/>
                </a:solidFill>
                <a:latin typeface="+mn-lt"/>
              </a:rPr>
            </a:br>
            <a:r>
              <a:rPr lang="cs-CZ" sz="2200" b="0" dirty="0">
                <a:solidFill>
                  <a:srgbClr val="002060"/>
                </a:solidFill>
              </a:rPr>
              <a:t>Datově-analytická podpora pro hodnocení a řízení vzdělávací soustavy ČR</a:t>
            </a:r>
            <a:r>
              <a:rPr lang="cs-CZ" sz="2200" b="1" dirty="0">
                <a:solidFill>
                  <a:srgbClr val="002060"/>
                </a:solidFill>
                <a:latin typeface="+mn-lt"/>
              </a:rPr>
              <a:t> 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1344" y="1825624"/>
            <a:ext cx="11825165" cy="4649067"/>
          </a:xfrm>
        </p:spPr>
        <p:txBody>
          <a:bodyPr>
            <a:normAutofit lnSpcReduction="10000"/>
          </a:bodyPr>
          <a:lstStyle/>
          <a:p>
            <a:r>
              <a:rPr lang="cs-CZ" sz="30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Doba realizace: </a:t>
            </a:r>
            <a:r>
              <a:rPr lang="cs-CZ" sz="30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03/2023 – 12/2027</a:t>
            </a:r>
          </a:p>
          <a:p>
            <a:r>
              <a:rPr lang="cs-CZ" sz="30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Realizátor:</a:t>
            </a:r>
            <a:r>
              <a:rPr lang="cs-CZ" sz="30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MŠMT, </a:t>
            </a:r>
            <a:r>
              <a:rPr lang="cs-CZ" sz="30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partner </a:t>
            </a:r>
            <a:r>
              <a:rPr lang="cs-CZ" sz="30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ČŠI </a:t>
            </a:r>
          </a:p>
          <a:p>
            <a:r>
              <a:rPr lang="cs-CZ" sz="30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Rozpočet: </a:t>
            </a:r>
            <a:r>
              <a:rPr lang="cs-CZ" sz="30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267 miliónů Kč</a:t>
            </a:r>
          </a:p>
          <a:p>
            <a:pPr marL="50800" indent="0">
              <a:buNone/>
            </a:pPr>
            <a:endParaRPr lang="cs-CZ" b="1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  <a:r>
              <a:rPr lang="cs-CZ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Cíle projektu: </a:t>
            </a:r>
          </a:p>
          <a:p>
            <a:pPr marL="50800" indent="0">
              <a:buNone/>
            </a:pPr>
            <a:r>
              <a:rPr lang="cs-CZ" sz="28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Komplexní využití dostupných a relevantních informací a dat</a:t>
            </a:r>
            <a:endParaRPr lang="cs-CZ" sz="2800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cs-CZ" sz="28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- z pravidelných národních a mezinárodních šetření,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28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- ze školského rejstříku, z matrik škol a vysokých škol,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cs-CZ" sz="28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- z ČŠI, CZVV, PAQ </a:t>
            </a:r>
            <a:r>
              <a:rPr lang="cs-CZ" sz="2800" dirty="0" err="1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Research</a:t>
            </a:r>
            <a:r>
              <a:rPr lang="cs-CZ" sz="28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 z dalších zdrojů (data MPSV). 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dirty="0">
              <a:solidFill>
                <a:srgbClr val="002060"/>
              </a:solidFill>
              <a:latin typeface="Arial"/>
              <a:cs typeface="Arial"/>
            </a:endParaRPr>
          </a:p>
          <a:p>
            <a:endParaRPr lang="cs-CZ" b="1" dirty="0">
              <a:solidFill>
                <a:srgbClr val="002060"/>
              </a:solidFill>
            </a:endParaRPr>
          </a:p>
          <a:p>
            <a:endParaRPr lang="cs-CZ" sz="26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186B2C7-F643-208F-0622-26F49D0EF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055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 err="1">
                <a:solidFill>
                  <a:srgbClr val="002060"/>
                </a:solidFill>
                <a:latin typeface="+mn-lt"/>
              </a:rPr>
              <a:t>IPs</a:t>
            </a:r>
            <a:r>
              <a:rPr lang="cs-CZ" b="1" dirty="0">
                <a:solidFill>
                  <a:srgbClr val="002060"/>
                </a:solidFill>
                <a:latin typeface="+mn-lt"/>
              </a:rPr>
              <a:t> Kurikulum</a:t>
            </a:r>
            <a:endParaRPr lang="cs-CZ" sz="3100" b="1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1344" y="1825624"/>
            <a:ext cx="11825165" cy="4649067"/>
          </a:xfrm>
        </p:spPr>
        <p:txBody>
          <a:bodyPr>
            <a:normAutofit fontScale="92500" lnSpcReduction="10000"/>
          </a:bodyPr>
          <a:lstStyle/>
          <a:p>
            <a:r>
              <a:rPr lang="cs-CZ" sz="30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Doba realizace: </a:t>
            </a:r>
            <a:r>
              <a:rPr lang="cs-CZ" sz="30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04/2023 – 11/2028</a:t>
            </a:r>
          </a:p>
          <a:p>
            <a:r>
              <a:rPr lang="cs-CZ" sz="30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Realizátor:</a:t>
            </a:r>
            <a:r>
              <a:rPr lang="cs-CZ" sz="30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NPI ČR </a:t>
            </a:r>
          </a:p>
          <a:p>
            <a:r>
              <a:rPr lang="cs-CZ" sz="3000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Rozpočet: </a:t>
            </a:r>
            <a:r>
              <a:rPr lang="cs-CZ" sz="30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819 milionů Kč </a:t>
            </a:r>
          </a:p>
          <a:p>
            <a:endParaRPr lang="cs-CZ" b="1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  <a:latin typeface="Arial"/>
                <a:cs typeface="Arial"/>
              </a:rPr>
              <a:t>  </a:t>
            </a:r>
            <a:r>
              <a:rPr lang="cs-CZ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Cíle projektu: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61B4E4"/>
              </a:buClr>
              <a:buSzPct val="100000"/>
              <a:buNone/>
              <a:defRPr sz="2800" cap="none">
                <a:latin typeface="+mn-lt"/>
                <a:ea typeface="+mn-ea"/>
                <a:cs typeface="+mn-cs"/>
                <a:sym typeface="Calibri"/>
              </a:defRPr>
            </a:pPr>
            <a:r>
              <a:rPr lang="cs-CZ" sz="2800" b="1" cap="none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           - Spolupráce s partnery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61B4E4"/>
              </a:buClr>
              <a:buSzPct val="100000"/>
              <a:buNone/>
              <a:defRPr sz="2800" cap="none">
                <a:latin typeface="+mn-lt"/>
                <a:ea typeface="+mn-ea"/>
                <a:cs typeface="+mn-cs"/>
                <a:sym typeface="Calibri"/>
              </a:defRPr>
            </a:pPr>
            <a:r>
              <a:rPr lang="cs-CZ" sz="2800" b="1" cap="none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           - Podpora škol při proměně vzdělávání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61B4E4"/>
              </a:buClr>
              <a:buSzPct val="100000"/>
              <a:buNone/>
              <a:defRPr sz="2800" cap="none">
                <a:latin typeface="+mn-lt"/>
                <a:ea typeface="+mn-ea"/>
                <a:cs typeface="+mn-cs"/>
                <a:sym typeface="Calibri"/>
              </a:defRPr>
            </a:pPr>
            <a:r>
              <a:rPr lang="cs-CZ" sz="2800" b="1" cap="none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           - Metodické kabinety jako sítě kolegiální podpory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>
                <a:srgbClr val="61B4E4"/>
              </a:buClr>
              <a:buSzPct val="100000"/>
              <a:buNone/>
              <a:defRPr sz="2800" cap="none">
                <a:latin typeface="+mn-lt"/>
                <a:ea typeface="+mn-ea"/>
                <a:cs typeface="+mn-cs"/>
                <a:sym typeface="Calibri"/>
              </a:defRPr>
            </a:pPr>
            <a:r>
              <a:rPr lang="cs-CZ" sz="2800" b="1" cap="none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           - Systematizace otevřených vzdělávacích zdrojů.</a:t>
            </a:r>
          </a:p>
          <a:p>
            <a:endParaRPr lang="cs-CZ" dirty="0">
              <a:solidFill>
                <a:srgbClr val="002060"/>
              </a:solidFill>
              <a:latin typeface="Arial"/>
              <a:cs typeface="Arial"/>
            </a:endParaRPr>
          </a:p>
          <a:p>
            <a:endParaRPr lang="cs-CZ" b="1" dirty="0">
              <a:solidFill>
                <a:srgbClr val="002060"/>
              </a:solidFill>
            </a:endParaRPr>
          </a:p>
          <a:p>
            <a:endParaRPr lang="cs-CZ" sz="26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186B2C7-F643-208F-0622-26F49D0EF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351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"/>
          <p:cNvSpPr txBox="1">
            <a:spLocks noGrp="1"/>
          </p:cNvSpPr>
          <p:nvPr>
            <p:ph type="ctrTitle"/>
          </p:nvPr>
        </p:nvSpPr>
        <p:spPr>
          <a:xfrm>
            <a:off x="370114" y="609476"/>
            <a:ext cx="3030034" cy="5634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cs-CZ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Cílová skupina</a:t>
            </a:r>
            <a:endParaRPr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916" y="2613135"/>
            <a:ext cx="1385205" cy="316480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993" y="1064398"/>
            <a:ext cx="2731932" cy="236639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283" y="358924"/>
            <a:ext cx="2722313" cy="2299056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9682" y="1070766"/>
            <a:ext cx="1385205" cy="3174428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878" y="3430790"/>
            <a:ext cx="2933942" cy="235677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903" y="4195539"/>
            <a:ext cx="2712694" cy="2299056"/>
          </a:xfrm>
          <a:prstGeom prst="rect">
            <a:avLst/>
          </a:prstGeom>
        </p:spPr>
      </p:pic>
      <p:pic>
        <p:nvPicPr>
          <p:cNvPr id="2" name="Obrázek 1">
            <a:extLst>
              <a:ext uri="{FF2B5EF4-FFF2-40B4-BE49-F238E27FC236}">
                <a16:creationId xmlns:a16="http://schemas.microsoft.com/office/drawing/2014/main" id="{47882449-590F-E2D5-2640-961ABEF70DA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08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1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2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3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4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"/>
          <p:cNvSpPr txBox="1">
            <a:spLocks noGrp="1"/>
          </p:cNvSpPr>
          <p:nvPr>
            <p:ph type="ctrTitle"/>
          </p:nvPr>
        </p:nvSpPr>
        <p:spPr>
          <a:xfrm>
            <a:off x="119337" y="609476"/>
            <a:ext cx="3280812" cy="5634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pl-PL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Kabinety jako sítě kolegiální podpory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678" y="659266"/>
            <a:ext cx="3709245" cy="508116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385" y="1188293"/>
            <a:ext cx="406493" cy="5055752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380" y="1641092"/>
            <a:ext cx="4992237" cy="1638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312" y="4109557"/>
            <a:ext cx="5004940" cy="1638673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1734" y="4462718"/>
            <a:ext cx="2959774" cy="1194072"/>
          </a:xfrm>
          <a:prstGeom prst="rect">
            <a:avLst/>
          </a:prstGeom>
        </p:spPr>
      </p:pic>
      <p:pic>
        <p:nvPicPr>
          <p:cNvPr id="2" name="Obrázek 1">
            <a:extLst>
              <a:ext uri="{FF2B5EF4-FFF2-40B4-BE49-F238E27FC236}">
                <a16:creationId xmlns:a16="http://schemas.microsoft.com/office/drawing/2014/main" id="{4BBE5127-8135-6098-18C1-B1FEA7974A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07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"/>
          <p:cNvSpPr txBox="1">
            <a:spLocks noGrp="1"/>
          </p:cNvSpPr>
          <p:nvPr>
            <p:ph type="ctrTitle"/>
          </p:nvPr>
        </p:nvSpPr>
        <p:spPr>
          <a:xfrm>
            <a:off x="131475" y="609476"/>
            <a:ext cx="3268674" cy="5634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pl-PL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Kabinety jako sítě kolegiální podpory</a:t>
            </a:r>
            <a:endParaRPr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7" y="609352"/>
            <a:ext cx="3268674" cy="39586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736" y="1240263"/>
            <a:ext cx="373240" cy="5440246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978" y="1398608"/>
            <a:ext cx="610755" cy="5123558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367" y="1244868"/>
            <a:ext cx="6808790" cy="814340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72" y="2153224"/>
            <a:ext cx="6808790" cy="814340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367" y="5768638"/>
            <a:ext cx="6808790" cy="81434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72" y="3949744"/>
            <a:ext cx="6808790" cy="81434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772" y="3015520"/>
            <a:ext cx="6808790" cy="81434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367" y="4858100"/>
            <a:ext cx="6808790" cy="814340"/>
          </a:xfrm>
          <a:prstGeom prst="rect">
            <a:avLst/>
          </a:prstGeom>
        </p:spPr>
      </p:pic>
      <p:pic>
        <p:nvPicPr>
          <p:cNvPr id="2" name="Obrázek 1">
            <a:extLst>
              <a:ext uri="{FF2B5EF4-FFF2-40B4-BE49-F238E27FC236}">
                <a16:creationId xmlns:a16="http://schemas.microsoft.com/office/drawing/2014/main" id="{D1628CD7-C141-DF99-3860-C03E4106BDD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753157" y="6378635"/>
            <a:ext cx="342735" cy="34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435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524" y="2380741"/>
            <a:ext cx="2146789" cy="2146789"/>
          </a:xfrm>
          <a:prstGeom prst="rect">
            <a:avLst/>
          </a:prstGeom>
        </p:spPr>
      </p:pic>
      <p:sp>
        <p:nvSpPr>
          <p:cNvPr id="74" name="Google Shape;74;p4"/>
          <p:cNvSpPr txBox="1">
            <a:spLocks noGrp="1"/>
          </p:cNvSpPr>
          <p:nvPr>
            <p:ph type="ctrTitle"/>
          </p:nvPr>
        </p:nvSpPr>
        <p:spPr>
          <a:xfrm>
            <a:off x="119336" y="609476"/>
            <a:ext cx="3280812" cy="5634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cs-CZ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 přinese projekt učitelům?</a:t>
            </a:r>
            <a:endParaRPr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907" y="2749124"/>
            <a:ext cx="1410021" cy="1410021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388" y="2044549"/>
            <a:ext cx="495413" cy="63514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463" y="975770"/>
            <a:ext cx="711362" cy="190543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490" y="1699400"/>
            <a:ext cx="2972477" cy="774877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153" y="609476"/>
            <a:ext cx="2972477" cy="774877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0608" y="3924073"/>
            <a:ext cx="431898" cy="152435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917" y="4453481"/>
            <a:ext cx="495413" cy="635145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679" y="4159145"/>
            <a:ext cx="724065" cy="1918137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506" y="3612851"/>
            <a:ext cx="2972477" cy="774877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580" y="4682064"/>
            <a:ext cx="2985180" cy="774877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113" y="5655885"/>
            <a:ext cx="2972477" cy="774877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93F6E8A9-C3AB-3AE8-0C8A-934B91EE63F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6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5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244" y="195826"/>
            <a:ext cx="359175" cy="6426200"/>
          </a:xfrm>
          <a:prstGeom prst="rect">
            <a:avLst/>
          </a:prstGeom>
        </p:spPr>
      </p:pic>
      <p:sp>
        <p:nvSpPr>
          <p:cNvPr id="74" name="Google Shape;74;p4"/>
          <p:cNvSpPr txBox="1">
            <a:spLocks noGrp="1"/>
          </p:cNvSpPr>
          <p:nvPr>
            <p:ph type="ctrTitle"/>
          </p:nvPr>
        </p:nvSpPr>
        <p:spPr>
          <a:xfrm>
            <a:off x="101601" y="609476"/>
            <a:ext cx="3298548" cy="5634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pl-PL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 přinese projekt učitelům?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131" y="597679"/>
            <a:ext cx="4481349" cy="126572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106" y="2011667"/>
            <a:ext cx="4481349" cy="126572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130" y="3425655"/>
            <a:ext cx="4481349" cy="1265724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777" y="4922415"/>
            <a:ext cx="4481349" cy="1265724"/>
          </a:xfrm>
          <a:prstGeom prst="rect">
            <a:avLst/>
          </a:prstGeom>
        </p:spPr>
      </p:pic>
      <p:pic>
        <p:nvPicPr>
          <p:cNvPr id="2" name="Obrázek 1">
            <a:extLst>
              <a:ext uri="{FF2B5EF4-FFF2-40B4-BE49-F238E27FC236}">
                <a16:creationId xmlns:a16="http://schemas.microsoft.com/office/drawing/2014/main" id="{E6209699-C014-21B9-F337-97DDF15C5E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2855640" y="1089000"/>
            <a:ext cx="8784976" cy="6284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1200"/>
              </a:spcBef>
              <a:buNone/>
            </a:pPr>
            <a:endParaRPr lang="cs-CZ" altLang="cs-CZ" b="1" dirty="0">
              <a:solidFill>
                <a:schemeClr val="tx2"/>
              </a:solidFill>
              <a:ea typeface="Helvetica Neue Light" charset="0"/>
              <a:cs typeface="Helvetica" pitchFamily="34" charset="0"/>
              <a:sym typeface="Helvetica" pitchFamily="34" charset="0"/>
            </a:endParaRPr>
          </a:p>
          <a:p>
            <a:pPr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altLang="cs-CZ" sz="36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Ředitel-manažer</a:t>
            </a:r>
          </a:p>
          <a:p>
            <a:pPr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cs-CZ" altLang="cs-CZ" sz="36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Revize ICT</a:t>
            </a:r>
          </a:p>
          <a:p>
            <a:pPr>
              <a:spcBef>
                <a:spcPts val="1200"/>
              </a:spcBef>
            </a:pPr>
            <a:r>
              <a:rPr lang="cs-CZ" altLang="cs-CZ" sz="3600" b="1" dirty="0" err="1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IPs</a:t>
            </a:r>
            <a:r>
              <a:rPr lang="cs-CZ" altLang="cs-CZ" sz="36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 Střední článek</a:t>
            </a:r>
          </a:p>
          <a:p>
            <a:pPr>
              <a:spcBef>
                <a:spcPts val="1200"/>
              </a:spcBef>
            </a:pPr>
            <a:r>
              <a:rPr lang="cs-CZ" altLang="cs-CZ" sz="3600" b="1" dirty="0" err="1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IPs</a:t>
            </a:r>
            <a:r>
              <a:rPr lang="cs-CZ" altLang="cs-CZ" sz="36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 Data</a:t>
            </a:r>
          </a:p>
          <a:p>
            <a:pPr>
              <a:spcBef>
                <a:spcPts val="1200"/>
              </a:spcBef>
            </a:pPr>
            <a:r>
              <a:rPr lang="cs-CZ" altLang="cs-CZ" sz="3600" b="1" dirty="0" err="1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IPs</a:t>
            </a:r>
            <a:r>
              <a:rPr lang="cs-CZ" altLang="cs-CZ" sz="36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 Kurikulum</a:t>
            </a:r>
          </a:p>
          <a:p>
            <a:pPr>
              <a:spcBef>
                <a:spcPts val="1200"/>
              </a:spcBef>
            </a:pPr>
            <a:r>
              <a:rPr lang="cs-CZ" altLang="cs-CZ" sz="36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Revize RVP ZV </a:t>
            </a:r>
          </a:p>
          <a:p>
            <a:pPr>
              <a:spcBef>
                <a:spcPts val="1200"/>
              </a:spcBef>
            </a:pPr>
            <a:r>
              <a:rPr lang="cs-CZ" altLang="cs-CZ" sz="36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Helvetica" pitchFamily="34" charset="0"/>
              </a:rPr>
              <a:t>HUB </a:t>
            </a:r>
          </a:p>
          <a:p>
            <a:pPr>
              <a:spcBef>
                <a:spcPts val="1200"/>
              </a:spcBef>
            </a:pPr>
            <a:endParaRPr lang="cs-CZ" altLang="cs-CZ" b="1" dirty="0">
              <a:solidFill>
                <a:schemeClr val="tx2"/>
              </a:solidFill>
              <a:ea typeface="Helvetica Neue Light" charset="0"/>
              <a:cs typeface="Helvetica" pitchFamily="34" charset="0"/>
              <a:sym typeface="Helvetica" pitchFamily="34" charset="0"/>
            </a:endParaRPr>
          </a:p>
          <a:p>
            <a:pPr>
              <a:spcBef>
                <a:spcPts val="1200"/>
              </a:spcBef>
            </a:pPr>
            <a:endParaRPr lang="cs-CZ" altLang="cs-CZ" b="1" dirty="0">
              <a:solidFill>
                <a:schemeClr val="tx2"/>
              </a:solidFill>
              <a:ea typeface="Helvetica Neue Light" charset="0"/>
              <a:cs typeface="Helvetica" pitchFamily="34" charset="0"/>
              <a:sym typeface="Helvetica" pitchFamily="34" charset="0"/>
            </a:endParaRPr>
          </a:p>
        </p:txBody>
      </p:sp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767408" y="620688"/>
            <a:ext cx="7493769" cy="468312"/>
          </a:xfrm>
        </p:spPr>
        <p:txBody>
          <a:bodyPr>
            <a:noAutofit/>
          </a:bodyPr>
          <a:lstStyle/>
          <a:p>
            <a:pPr algn="l"/>
            <a:r>
              <a:rPr lang="cs-CZ" altLang="cs-CZ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Témata</a:t>
            </a:r>
            <a:endParaRPr lang="en-US" altLang="cs-CZ" b="1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EBCDBB30-59B4-4548-9068-CF2B529BF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2348880"/>
            <a:ext cx="2364047" cy="2364047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23071352-6A76-411E-942C-B4151D7D2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0826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"/>
          <p:cNvSpPr txBox="1">
            <a:spLocks noGrp="1"/>
          </p:cNvSpPr>
          <p:nvPr>
            <p:ph type="ctrTitle"/>
          </p:nvPr>
        </p:nvSpPr>
        <p:spPr>
          <a:xfrm>
            <a:off x="652664" y="111585"/>
            <a:ext cx="10676752" cy="1467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Bitter"/>
              <a:buNone/>
            </a:pPr>
            <a:r>
              <a:rPr lang="cs-CZ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Revize RVP ZV (milníky)</a:t>
            </a:r>
            <a:endParaRPr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FC5F00A0-7742-474C-917C-C68AA9DCFE8C}"/>
              </a:ext>
            </a:extLst>
          </p:cNvPr>
          <p:cNvGrpSpPr/>
          <p:nvPr/>
        </p:nvGrpSpPr>
        <p:grpSpPr>
          <a:xfrm>
            <a:off x="652664" y="2094761"/>
            <a:ext cx="10528864" cy="3034519"/>
            <a:chOff x="758540" y="1290900"/>
            <a:chExt cx="10528864" cy="3034519"/>
          </a:xfrm>
        </p:grpSpPr>
        <p:pic>
          <p:nvPicPr>
            <p:cNvPr id="7" name="Obrázek 3">
              <a:extLst>
                <a:ext uri="{FF2B5EF4-FFF2-40B4-BE49-F238E27FC236}">
                  <a16:creationId xmlns:a16="http://schemas.microsoft.com/office/drawing/2014/main" id="{B732B3BC-A313-4E09-871C-F252D80148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016" b="5016"/>
            <a:stretch/>
          </p:blipFill>
          <p:spPr>
            <a:xfrm>
              <a:off x="758540" y="1290900"/>
              <a:ext cx="10528864" cy="3034519"/>
            </a:xfrm>
            <a:prstGeom prst="rect">
              <a:avLst/>
            </a:prstGeom>
          </p:spPr>
        </p:pic>
        <p:sp>
          <p:nvSpPr>
            <p:cNvPr id="8" name="TextovéPole 7">
              <a:extLst>
                <a:ext uri="{FF2B5EF4-FFF2-40B4-BE49-F238E27FC236}">
                  <a16:creationId xmlns:a16="http://schemas.microsoft.com/office/drawing/2014/main" id="{766BE22B-B2DA-4048-9CBD-DEB7629C7BAA}"/>
                </a:ext>
              </a:extLst>
            </p:cNvPr>
            <p:cNvSpPr txBox="1"/>
            <p:nvPr/>
          </p:nvSpPr>
          <p:spPr>
            <a:xfrm>
              <a:off x="995855" y="3720510"/>
              <a:ext cx="1981200" cy="58477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cs-CZ" sz="1600" dirty="0"/>
                <a:t>Výchozí koncepce</a:t>
              </a:r>
            </a:p>
            <a:p>
              <a:endParaRPr lang="cs-CZ" sz="1600" dirty="0"/>
            </a:p>
          </p:txBody>
        </p:sp>
        <p:sp>
          <p:nvSpPr>
            <p:cNvPr id="9" name="TextovéPole 8">
              <a:extLst>
                <a:ext uri="{FF2B5EF4-FFF2-40B4-BE49-F238E27FC236}">
                  <a16:creationId xmlns:a16="http://schemas.microsoft.com/office/drawing/2014/main" id="{21A36AFD-2EFF-42EF-B44C-53408CCDEAF9}"/>
                </a:ext>
              </a:extLst>
            </p:cNvPr>
            <p:cNvSpPr txBox="1"/>
            <p:nvPr/>
          </p:nvSpPr>
          <p:spPr>
            <a:xfrm>
              <a:off x="3388542" y="3720510"/>
              <a:ext cx="2108744" cy="58477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cs-CZ" sz="1600" dirty="0"/>
                <a:t>Tvorba RVP</a:t>
              </a:r>
            </a:p>
            <a:p>
              <a:endParaRPr lang="cs-CZ" sz="1600" dirty="0"/>
            </a:p>
          </p:txBody>
        </p:sp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id="{E2CE1D1D-B5E7-4C73-83C9-4D2DB7169098}"/>
                </a:ext>
              </a:extLst>
            </p:cNvPr>
            <p:cNvSpPr txBox="1"/>
            <p:nvPr/>
          </p:nvSpPr>
          <p:spPr>
            <a:xfrm>
              <a:off x="6096000" y="3720510"/>
              <a:ext cx="1981200" cy="58477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cs-CZ" sz="1600" dirty="0"/>
                <a:t>Předložení  </a:t>
              </a:r>
            </a:p>
            <a:p>
              <a:r>
                <a:rPr lang="cs-CZ" sz="1600" dirty="0"/>
                <a:t>MŠMT</a:t>
              </a:r>
            </a:p>
          </p:txBody>
        </p:sp>
        <p:sp>
          <p:nvSpPr>
            <p:cNvPr id="11" name="TextovéPole 10">
              <a:extLst>
                <a:ext uri="{FF2B5EF4-FFF2-40B4-BE49-F238E27FC236}">
                  <a16:creationId xmlns:a16="http://schemas.microsoft.com/office/drawing/2014/main" id="{225C6CDE-DAC9-4A02-A5E6-56243B79A084}"/>
                </a:ext>
              </a:extLst>
            </p:cNvPr>
            <p:cNvSpPr txBox="1"/>
            <p:nvPr/>
          </p:nvSpPr>
          <p:spPr>
            <a:xfrm>
              <a:off x="8833569" y="3715052"/>
              <a:ext cx="1981200" cy="58477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cs-CZ" sz="1600" dirty="0"/>
                <a:t>Výuka ve školách</a:t>
              </a:r>
            </a:p>
            <a:p>
              <a:endParaRPr lang="cs-CZ" sz="1600" dirty="0"/>
            </a:p>
          </p:txBody>
        </p:sp>
      </p:grp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1E791FD7-7B25-4983-848D-52677A74D6FD}"/>
              </a:ext>
            </a:extLst>
          </p:cNvPr>
          <p:cNvSpPr txBox="1"/>
          <p:nvPr/>
        </p:nvSpPr>
        <p:spPr>
          <a:xfrm>
            <a:off x="652664" y="4118917"/>
            <a:ext cx="2330645" cy="1140014"/>
          </a:xfrm>
          <a:prstGeom prst="rect">
            <a:avLst/>
          </a:prstGeom>
          <a:solidFill>
            <a:srgbClr val="5F7184"/>
          </a:solidFill>
        </p:spPr>
        <p:txBody>
          <a:bodyPr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cs-CZ" sz="1800" b="1" dirty="0">
                <a:solidFill>
                  <a:schemeClr val="bg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podzim 2021 – leden 2023</a:t>
            </a:r>
          </a:p>
          <a:p>
            <a:pPr algn="ctr">
              <a:lnSpc>
                <a:spcPct val="90000"/>
              </a:lnSpc>
            </a:pPr>
            <a:r>
              <a:rPr lang="cs-CZ" sz="1800" dirty="0">
                <a:solidFill>
                  <a:schemeClr val="bg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hlavní směry</a:t>
            </a:r>
            <a:endParaRPr lang="cs-CZ" sz="1800" dirty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cs-CZ" sz="1800" dirty="0">
                <a:solidFill>
                  <a:schemeClr val="bg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zadání pro NPI ČR</a:t>
            </a:r>
            <a:endParaRPr lang="cs-CZ" sz="1800" dirty="0">
              <a:solidFill>
                <a:schemeClr val="bg1"/>
              </a:solidFill>
            </a:endParaRP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8CFE9A26-9E69-4F95-AE00-3957E14E4845}"/>
              </a:ext>
            </a:extLst>
          </p:cNvPr>
          <p:cNvSpPr txBox="1"/>
          <p:nvPr/>
        </p:nvSpPr>
        <p:spPr>
          <a:xfrm>
            <a:off x="3220624" y="4118917"/>
            <a:ext cx="2187863" cy="1140014"/>
          </a:xfrm>
          <a:prstGeom prst="rect">
            <a:avLst/>
          </a:prstGeom>
          <a:solidFill>
            <a:srgbClr val="00B0F0"/>
          </a:solidFill>
        </p:spPr>
        <p:txBody>
          <a:bodyPr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cs-CZ" sz="1800" b="1" dirty="0">
                <a:solidFill>
                  <a:schemeClr val="bg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jaro - léto 2023</a:t>
            </a:r>
            <a:endParaRPr lang="cs-CZ" b="1" dirty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cs-CZ" sz="1800" dirty="0">
                <a:solidFill>
                  <a:schemeClr val="bg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tvorba 1. verze RVP ZV</a:t>
            </a:r>
            <a:endParaRPr lang="cs-CZ" sz="1800" dirty="0"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DE9689E5-DFFB-4DB5-84BF-BB84FC114DD9}"/>
              </a:ext>
            </a:extLst>
          </p:cNvPr>
          <p:cNvSpPr txBox="1"/>
          <p:nvPr/>
        </p:nvSpPr>
        <p:spPr>
          <a:xfrm>
            <a:off x="5743897" y="4140011"/>
            <a:ext cx="2406189" cy="1140014"/>
          </a:xfrm>
          <a:prstGeom prst="rect">
            <a:avLst/>
          </a:prstGeom>
          <a:solidFill>
            <a:srgbClr val="5F7184"/>
          </a:solidFill>
        </p:spPr>
        <p:txBody>
          <a:bodyPr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cs-CZ" sz="1800" b="1" dirty="0">
                <a:solidFill>
                  <a:schemeClr val="bg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podzim 2023</a:t>
            </a:r>
            <a:endParaRPr lang="cs-CZ" sz="1800" b="1" dirty="0">
              <a:solidFill>
                <a:schemeClr val="bg1"/>
              </a:solidFill>
              <a:latin typeface="Arial" panose="020B0604020202020204" pitchFamily="34" charset="0"/>
              <a:ea typeface="Roboto" panose="020B0604020202020204" charset="0"/>
              <a:cs typeface="Arial" panose="020B0604020202020204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cs-CZ" sz="1800" dirty="0">
                <a:solidFill>
                  <a:schemeClr val="bg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připomínkování</a:t>
            </a:r>
          </a:p>
          <a:p>
            <a:pPr algn="ctr">
              <a:lnSpc>
                <a:spcPct val="90000"/>
              </a:lnSpc>
            </a:pPr>
            <a:r>
              <a:rPr lang="cs-CZ" sz="1800" dirty="0">
                <a:solidFill>
                  <a:schemeClr val="bg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2. verze  RVP ZV předložení MŠMT</a:t>
            </a:r>
            <a:endParaRPr lang="cs-CZ" sz="1800" dirty="0">
              <a:solidFill>
                <a:schemeClr val="bg1"/>
              </a:solidFill>
              <a:latin typeface="Arial" panose="020B0604020202020204" pitchFamily="34" charset="0"/>
              <a:ea typeface="Roboto" panose="020B0604020202020204" charset="0"/>
              <a:cs typeface="Arial" panose="020B0604020202020204" pitchFamily="34" charset="0"/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F89F2962-4E92-43B7-82DB-8380E5940CF6}"/>
              </a:ext>
            </a:extLst>
          </p:cNvPr>
          <p:cNvSpPr txBox="1"/>
          <p:nvPr/>
        </p:nvSpPr>
        <p:spPr>
          <a:xfrm>
            <a:off x="8722811" y="4140011"/>
            <a:ext cx="2187863" cy="1140014"/>
          </a:xfrm>
          <a:prstGeom prst="rect">
            <a:avLst/>
          </a:prstGeom>
          <a:solidFill>
            <a:srgbClr val="5F7184"/>
          </a:solidFill>
        </p:spPr>
        <p:txBody>
          <a:bodyPr wrap="square" lIns="91440" tIns="45720" rIns="91440" bIns="4572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cs-CZ" sz="1800" b="1" dirty="0">
                <a:solidFill>
                  <a:schemeClr val="bg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září 2025 </a:t>
            </a:r>
          </a:p>
          <a:p>
            <a:pPr algn="ctr">
              <a:lnSpc>
                <a:spcPct val="90000"/>
              </a:lnSpc>
            </a:pPr>
            <a:r>
              <a:rPr lang="cs-CZ" sz="1800" dirty="0">
                <a:solidFill>
                  <a:schemeClr val="bg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výuka v ZŠ</a:t>
            </a:r>
          </a:p>
          <a:p>
            <a:pPr algn="ctr">
              <a:lnSpc>
                <a:spcPct val="90000"/>
              </a:lnSpc>
            </a:pPr>
            <a:r>
              <a:rPr lang="cs-CZ" sz="1800" dirty="0">
                <a:solidFill>
                  <a:schemeClr val="bg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</a:rPr>
              <a:t> v 1. a 6. ročníku</a:t>
            </a:r>
            <a:endParaRPr lang="cs-CZ" sz="1800" dirty="0">
              <a:latin typeface="Arial" panose="020B0604020202020204" pitchFamily="34" charset="0"/>
              <a:ea typeface="Roboto"/>
              <a:cs typeface="Arial" panose="020B0604020202020204" pitchFamily="34" charset="0"/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03DEA8E0-83CC-2360-FD16-0CDA074283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"/>
          <p:cNvSpPr txBox="1">
            <a:spLocks noGrp="1"/>
          </p:cNvSpPr>
          <p:nvPr>
            <p:ph type="ctrTitle"/>
          </p:nvPr>
        </p:nvSpPr>
        <p:spPr>
          <a:xfrm>
            <a:off x="370114" y="609476"/>
            <a:ext cx="2947852" cy="56345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Bitter"/>
              <a:buNone/>
            </a:pPr>
            <a:r>
              <a:rPr lang="cs-CZ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Kde sledovat aktuální </a:t>
            </a:r>
            <a:r>
              <a:rPr lang="cs-CZ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</a:t>
            </a:r>
            <a:r>
              <a:rPr lang="cs-CZ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  <a:endParaRPr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5" name="Google Shape;75;p4"/>
          <p:cNvSpPr txBox="1">
            <a:spLocks noGrp="1"/>
          </p:cNvSpPr>
          <p:nvPr>
            <p:ph type="subTitle" idx="1"/>
          </p:nvPr>
        </p:nvSpPr>
        <p:spPr>
          <a:xfrm>
            <a:off x="4649833" y="609476"/>
            <a:ext cx="6401344" cy="5882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85750" lvl="0" indent="-285750">
              <a:spcBef>
                <a:spcPts val="0"/>
              </a:spcBef>
              <a:buClr>
                <a:srgbClr val="FF7558"/>
              </a:buClr>
              <a:buSzPts val="2340"/>
              <a:buFont typeface="Arial"/>
              <a:buChar char="•"/>
            </a:pPr>
            <a:r>
              <a:rPr lang="cs-CZ" sz="2800" b="1" dirty="0">
                <a:solidFill>
                  <a:srgbClr val="002060"/>
                </a:solidFill>
              </a:rPr>
              <a:t>Web </a:t>
            </a:r>
            <a:r>
              <a:rPr lang="cs-CZ" sz="2800" b="1" dirty="0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https://velke-revize-zv.rvp.cz/</a:t>
            </a:r>
            <a:r>
              <a:rPr lang="cs-CZ" sz="2800" b="1" dirty="0">
                <a:solidFill>
                  <a:srgbClr val="002060"/>
                </a:solidFill>
              </a:rPr>
              <a:t> </a:t>
            </a:r>
            <a:endParaRPr sz="2800" b="1" dirty="0">
              <a:solidFill>
                <a:srgbClr val="002060"/>
              </a:solidFill>
            </a:endParaRPr>
          </a:p>
          <a:p>
            <a:pPr marL="285750" lvl="0" indent="-28575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7558"/>
              </a:buClr>
              <a:buSzPts val="2340"/>
              <a:buFont typeface="Arial"/>
              <a:buChar char="•"/>
            </a:pPr>
            <a:r>
              <a:rPr lang="cs-CZ" sz="2800" b="1" dirty="0">
                <a:solidFill>
                  <a:srgbClr val="002060"/>
                </a:solidFill>
              </a:rPr>
              <a:t>Otevřeně o revizi každé první úterý v měsíci od 18:00 hod.</a:t>
            </a:r>
          </a:p>
          <a:p>
            <a:pPr marL="742950" lvl="1" indent="-285750" algn="l">
              <a:spcBef>
                <a:spcPts val="2000"/>
              </a:spcBef>
              <a:buClr>
                <a:srgbClr val="FF7558"/>
              </a:buClr>
              <a:buSzPts val="2340"/>
              <a:buFont typeface="Arial"/>
              <a:buChar char="•"/>
            </a:pPr>
            <a:r>
              <a:rPr lang="cs-CZ" sz="2800" b="1" dirty="0">
                <a:solidFill>
                  <a:srgbClr val="002060"/>
                </a:solidFill>
              </a:rPr>
              <a:t>4. 4. 2023</a:t>
            </a:r>
          </a:p>
          <a:p>
            <a:pPr marL="742950" lvl="1" indent="-285750" algn="l">
              <a:spcBef>
                <a:spcPts val="2000"/>
              </a:spcBef>
              <a:buClr>
                <a:srgbClr val="FF7558"/>
              </a:buClr>
              <a:buSzPts val="2340"/>
              <a:buFont typeface="Arial"/>
              <a:buChar char="•"/>
            </a:pPr>
            <a:r>
              <a:rPr lang="cs-CZ" sz="2800" b="1" dirty="0">
                <a:solidFill>
                  <a:srgbClr val="002060"/>
                </a:solidFill>
              </a:rPr>
              <a:t>2. 5. 2023</a:t>
            </a:r>
          </a:p>
          <a:p>
            <a:pPr marL="742950" lvl="1" indent="-285750" algn="l">
              <a:spcBef>
                <a:spcPts val="2000"/>
              </a:spcBef>
              <a:buClr>
                <a:srgbClr val="FF7558"/>
              </a:buClr>
              <a:buSzPts val="2340"/>
              <a:buFont typeface="Arial"/>
              <a:buChar char="•"/>
            </a:pPr>
            <a:r>
              <a:rPr lang="cs-CZ" sz="2800" b="1" dirty="0">
                <a:solidFill>
                  <a:srgbClr val="002060"/>
                </a:solidFill>
              </a:rPr>
              <a:t>6. 6. 2023</a:t>
            </a:r>
          </a:p>
          <a:p>
            <a:pPr marL="285750" lvl="0" indent="-28575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7558"/>
              </a:buClr>
              <a:buSzPts val="2340"/>
              <a:buFont typeface="Arial"/>
              <a:buChar char="•"/>
            </a:pPr>
            <a:r>
              <a:rPr lang="cs-CZ" sz="2800" b="1" dirty="0" err="1">
                <a:solidFill>
                  <a:srgbClr val="002060"/>
                </a:solidFill>
              </a:rPr>
              <a:t>Facebook</a:t>
            </a:r>
            <a:r>
              <a:rPr lang="cs-CZ" sz="2800" b="1" dirty="0">
                <a:solidFill>
                  <a:srgbClr val="002060"/>
                </a:solidFill>
              </a:rPr>
              <a:t> NPI </a:t>
            </a:r>
          </a:p>
          <a:p>
            <a:pPr marL="285750" lvl="0" indent="-285750" algn="l" rtl="0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rgbClr val="FF7558"/>
              </a:buClr>
              <a:buSzPts val="2340"/>
              <a:buFont typeface="Arial"/>
              <a:buChar char="•"/>
            </a:pPr>
            <a:r>
              <a:rPr lang="cs-CZ" sz="2800" b="1" dirty="0">
                <a:solidFill>
                  <a:srgbClr val="002060"/>
                </a:solidFill>
              </a:rPr>
              <a:t>Cesty do krajů (cca květen)</a:t>
            </a: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F909E33E-1636-BADA-201A-B74127A1D9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3841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rgbClr val="002060"/>
                </a:solidFill>
                <a:latin typeface="+mn-lt"/>
              </a:rPr>
              <a:t>HUB     - </a:t>
            </a:r>
            <a:r>
              <a:rPr lang="cs-CZ" sz="2800" b="1" dirty="0">
                <a:solidFill>
                  <a:srgbClr val="002060"/>
                </a:solidFill>
                <a:latin typeface="+mn-lt"/>
              </a:rPr>
              <a:t>setkávání s klíčovými aktéry vzdělávání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273" y="1825624"/>
            <a:ext cx="11693236" cy="4649067"/>
          </a:xfrm>
        </p:spPr>
        <p:txBody>
          <a:bodyPr>
            <a:normAutofit/>
          </a:bodyPr>
          <a:lstStyle/>
          <a:p>
            <a:pPr marL="50800" indent="0" algn="ctr">
              <a:buNone/>
            </a:pPr>
            <a:r>
              <a:rPr lang="cs-CZ" sz="3600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12.4.2023 od 9:00 – 12:00 hodin v prostorách NPI, Wellnerova 25, Olomouc</a:t>
            </a:r>
            <a:endParaRPr lang="cs-CZ" sz="3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cs-CZ" sz="26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186B2C7-F643-208F-0622-26F49D0EF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5A63E3CA-FB6C-EBA6-ACD1-EBD5C9253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149" y="3116694"/>
            <a:ext cx="2143125" cy="2143125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350F39EB-0DE3-29A6-428E-C6D90C818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569" y="745982"/>
            <a:ext cx="563847" cy="563847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AF19B75F-4AAC-9002-5D5B-65961C1B79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5359" y="3484220"/>
            <a:ext cx="2590800" cy="1762125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44BAFE4E-51E3-46E6-0714-A2E33419E9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3237" y="3484220"/>
            <a:ext cx="3152775" cy="1447800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72A36CDF-FB62-5439-1AAB-4E2D6E2254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8244" y="3484220"/>
            <a:ext cx="265747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8685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rgbClr val="002060"/>
                </a:solidFill>
                <a:latin typeface="+mn-lt"/>
              </a:rPr>
              <a:t>HUB     - </a:t>
            </a:r>
            <a:r>
              <a:rPr lang="cs-CZ" sz="2800" b="1" dirty="0">
                <a:solidFill>
                  <a:srgbClr val="002060"/>
                </a:solidFill>
                <a:latin typeface="+mn-lt"/>
              </a:rPr>
              <a:t>setkávání s klíčovými aktéry vzdělávání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273" y="1825624"/>
            <a:ext cx="11693236" cy="4649067"/>
          </a:xfrm>
        </p:spPr>
        <p:txBody>
          <a:bodyPr>
            <a:normAutofit/>
          </a:bodyPr>
          <a:lstStyle/>
          <a:p>
            <a:pPr marL="50800" indent="0">
              <a:buNone/>
            </a:pPr>
            <a:r>
              <a:rPr lang="cs-CZ" b="1" dirty="0">
                <a:solidFill>
                  <a:srgbClr val="002060"/>
                </a:solidFill>
              </a:rPr>
              <a:t>Další akce:</a:t>
            </a:r>
          </a:p>
          <a:p>
            <a:pPr marL="50800" indent="0">
              <a:buNone/>
            </a:pPr>
            <a:endParaRPr lang="cs-CZ" b="1" dirty="0">
              <a:solidFill>
                <a:srgbClr val="002060"/>
              </a:solidFill>
            </a:endParaRPr>
          </a:p>
          <a:p>
            <a:pPr marL="50800" indent="0">
              <a:buNone/>
            </a:pPr>
            <a:endParaRPr lang="cs-CZ" b="1" dirty="0">
              <a:solidFill>
                <a:srgbClr val="002060"/>
              </a:solidFill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186B2C7-F643-208F-0622-26F49D0EF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350F39EB-0DE3-29A6-428E-C6D90C818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569" y="745982"/>
            <a:ext cx="563847" cy="563847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EA9E0944-E872-3836-0B24-579F258A7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4877" y="2600802"/>
            <a:ext cx="2476500" cy="1847850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4CCE4D43-EE19-4A7E-5EFC-EE0F59127E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6625" y="4150157"/>
            <a:ext cx="2552700" cy="1790700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CB78BADC-FC3E-8994-B486-BB14E7DCB4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6240" y="1729265"/>
            <a:ext cx="2619375" cy="1743075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74D23990-D473-6355-D415-C35CB18742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6396" y="4807382"/>
            <a:ext cx="4038600" cy="1133475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552B0F48-C6D1-58F2-E152-17BDAE62DE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09150" y="2460494"/>
            <a:ext cx="2857500" cy="1428750"/>
          </a:xfrm>
          <a:prstGeom prst="rect">
            <a:avLst/>
          </a:prstGeom>
        </p:spPr>
      </p:pic>
      <p:pic>
        <p:nvPicPr>
          <p:cNvPr id="21" name="Obrázek 20">
            <a:extLst>
              <a:ext uri="{FF2B5EF4-FFF2-40B4-BE49-F238E27FC236}">
                <a16:creationId xmlns:a16="http://schemas.microsoft.com/office/drawing/2014/main" id="{D68133A2-538D-0455-9374-B73040935A4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50222" y="3734277"/>
            <a:ext cx="32004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7662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/>
          <p:nvPr/>
        </p:nvSpPr>
        <p:spPr>
          <a:xfrm>
            <a:off x="551384" y="2420888"/>
            <a:ext cx="11089232" cy="3046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cs-CZ" sz="2000" b="1" dirty="0"/>
              <a:t>          </a:t>
            </a:r>
            <a:r>
              <a:rPr lang="cs-CZ" sz="2000" b="1" dirty="0">
                <a:solidFill>
                  <a:srgbClr val="C00000"/>
                </a:solidFill>
              </a:rPr>
              <a:t>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 i="0" u="none" strike="noStrike" cap="small" dirty="0">
              <a:solidFill>
                <a:srgbClr val="C00000"/>
              </a:solidFill>
              <a:sym typeface="Arial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A51F6F98-51C1-4CC1-AEAC-3EE6373DE36E}"/>
              </a:ext>
            </a:extLst>
          </p:cNvPr>
          <p:cNvSpPr txBox="1">
            <a:spLocks/>
          </p:cNvSpPr>
          <p:nvPr/>
        </p:nvSpPr>
        <p:spPr>
          <a:xfrm>
            <a:off x="307022" y="1014170"/>
            <a:ext cx="11327485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„Kapitáni: šťastnou plavbu!“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09D940F-2D1B-4061-A9AE-C6BA1FF10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2584" y="6093296"/>
            <a:ext cx="563847" cy="563847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36CDB95B-26EA-E142-B1F3-07508CC5EB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892" y="2082965"/>
            <a:ext cx="4521696" cy="3130745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377035D0-A48E-7ECB-22A9-087D74F020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610" y="2082964"/>
            <a:ext cx="2229875" cy="313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330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b="1" dirty="0">
                <a:solidFill>
                  <a:srgbClr val="002060"/>
                </a:solidFill>
                <a:latin typeface="+mn-lt"/>
              </a:rPr>
              <a:t>Ředitel manažer </a:t>
            </a:r>
            <a:r>
              <a:rPr lang="cs-CZ" sz="3100" b="1" dirty="0">
                <a:solidFill>
                  <a:srgbClr val="002060"/>
                </a:solidFill>
                <a:latin typeface="+mn-lt"/>
              </a:rPr>
              <a:t>- kombinované kvalifikační studium pro ředitele škol a školských zařízení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273" y="1825624"/>
            <a:ext cx="11693236" cy="4649067"/>
          </a:xfrm>
        </p:spPr>
        <p:txBody>
          <a:bodyPr>
            <a:normAutofit/>
          </a:bodyPr>
          <a:lstStyle/>
          <a:p>
            <a:r>
              <a:rPr lang="cs-CZ" dirty="0">
                <a:solidFill>
                  <a:srgbClr val="002060"/>
                </a:solidFill>
              </a:rPr>
              <a:t>Na podzim 2022 bylo </a:t>
            </a:r>
            <a:r>
              <a:rPr lang="cs-CZ" b="1" dirty="0">
                <a:solidFill>
                  <a:srgbClr val="002060"/>
                </a:solidFill>
              </a:rPr>
              <a:t>zahájeno nové kvalifikační studium </a:t>
            </a:r>
            <a:r>
              <a:rPr lang="cs-CZ" dirty="0">
                <a:solidFill>
                  <a:srgbClr val="002060"/>
                </a:solidFill>
              </a:rPr>
              <a:t>pro ředitele škol a školských zařízení</a:t>
            </a:r>
          </a:p>
          <a:p>
            <a:pPr marL="50800" indent="0">
              <a:buNone/>
            </a:pPr>
            <a:endParaRPr lang="cs-CZ" sz="2600" b="1" dirty="0">
              <a:solidFill>
                <a:srgbClr val="002060"/>
              </a:solidFill>
            </a:endParaRPr>
          </a:p>
          <a:p>
            <a:r>
              <a:rPr lang="cs-CZ" dirty="0">
                <a:solidFill>
                  <a:srgbClr val="002060"/>
                </a:solidFill>
              </a:rPr>
              <a:t>Obsahuje tematické okruhy: </a:t>
            </a:r>
            <a:r>
              <a:rPr lang="cs-CZ" b="1" dirty="0">
                <a:solidFill>
                  <a:srgbClr val="002060"/>
                </a:solidFill>
              </a:rPr>
              <a:t>Sebepoznání, Základy práva, Pracovní právo, Financování školy, Organizace školy a pedagogického procesu, </a:t>
            </a:r>
            <a:r>
              <a:rPr lang="cs-CZ" dirty="0">
                <a:solidFill>
                  <a:srgbClr val="002060"/>
                </a:solidFill>
              </a:rPr>
              <a:t>zahrnuje témata </a:t>
            </a:r>
            <a:r>
              <a:rPr lang="cs-CZ" b="1" dirty="0">
                <a:solidFill>
                  <a:srgbClr val="002060"/>
                </a:solidFill>
              </a:rPr>
              <a:t>pedagogického leadershipu</a:t>
            </a:r>
          </a:p>
          <a:p>
            <a:endParaRPr lang="cs-CZ" sz="2600" dirty="0">
              <a:solidFill>
                <a:srgbClr val="002060"/>
              </a:solidFill>
            </a:endParaRPr>
          </a:p>
          <a:p>
            <a:r>
              <a:rPr lang="cs-CZ" dirty="0">
                <a:solidFill>
                  <a:srgbClr val="002060"/>
                </a:solidFill>
              </a:rPr>
              <a:t>Spolupracujeme na něm s</a:t>
            </a:r>
            <a:r>
              <a:rPr lang="cs-CZ" sz="2600" dirty="0">
                <a:solidFill>
                  <a:srgbClr val="002060"/>
                </a:solidFill>
              </a:rPr>
              <a:t> </a:t>
            </a:r>
          </a:p>
          <a:p>
            <a:endParaRPr lang="cs-CZ" sz="2600" dirty="0"/>
          </a:p>
          <a:p>
            <a:endParaRPr lang="cs-CZ" sz="26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186B2C7-F643-208F-0622-26F49D0EF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B5F0A7CC-4E55-786D-85AC-EDB23446F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856" y="5062391"/>
            <a:ext cx="2088232" cy="100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18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b="1" dirty="0">
                <a:solidFill>
                  <a:srgbClr val="002060"/>
                </a:solidFill>
                <a:latin typeface="+mn-lt"/>
              </a:rPr>
              <a:t>Ředitel manažer </a:t>
            </a:r>
            <a:r>
              <a:rPr lang="cs-CZ" sz="3100" b="1" dirty="0">
                <a:solidFill>
                  <a:srgbClr val="002060"/>
                </a:solidFill>
                <a:latin typeface="+mn-lt"/>
              </a:rPr>
              <a:t>- kombinované kvalifikační studium pro ředitele škol a školských zařízení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273" y="1825624"/>
            <a:ext cx="11693236" cy="4649067"/>
          </a:xfrm>
        </p:spPr>
        <p:txBody>
          <a:bodyPr>
            <a:normAutofit fontScale="92500" lnSpcReduction="10000"/>
          </a:bodyPr>
          <a:lstStyle/>
          <a:p>
            <a:r>
              <a:rPr lang="cs-CZ" dirty="0">
                <a:solidFill>
                  <a:srgbClr val="00206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modul A Základy práva a B Pracovní právo: </a:t>
            </a:r>
          </a:p>
          <a:p>
            <a:pPr marL="50800" indent="0">
              <a:buNone/>
            </a:pPr>
            <a:r>
              <a:rPr lang="cs-CZ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</a:t>
            </a:r>
            <a:r>
              <a:rPr lang="cs-CZ" b="1" dirty="0">
                <a:solidFill>
                  <a:srgbClr val="00206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Milan Macek</a:t>
            </a:r>
            <a:r>
              <a:rPr lang="cs-CZ" b="1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</a:t>
            </a:r>
            <a:r>
              <a:rPr lang="cs-CZ" dirty="0">
                <a:solidFill>
                  <a:srgbClr val="00206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ředitel Obchodní akademie, Praha</a:t>
            </a:r>
          </a:p>
          <a:p>
            <a:pPr marL="50800" indent="0">
              <a:buNone/>
            </a:pPr>
            <a:r>
              <a:rPr lang="cs-CZ" dirty="0">
                <a:solidFill>
                  <a:srgbClr val="00206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modul C Financování školy: </a:t>
            </a:r>
          </a:p>
          <a:p>
            <a:pPr marL="50800" indent="0">
              <a:buNone/>
            </a:pPr>
            <a:r>
              <a:rPr lang="cs-CZ" b="1" dirty="0">
                <a:solidFill>
                  <a:srgbClr val="00206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Miroslav </a:t>
            </a:r>
            <a:r>
              <a:rPr lang="cs-CZ" b="1" dirty="0" err="1">
                <a:solidFill>
                  <a:srgbClr val="00206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Marinčák</a:t>
            </a:r>
            <a:r>
              <a:rPr lang="cs-CZ" dirty="0">
                <a:solidFill>
                  <a:srgbClr val="00206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zástupce vedoucího Odboru školství, mládeže a    </a:t>
            </a:r>
          </a:p>
          <a:p>
            <a:pPr marL="50800" indent="0">
              <a:buNone/>
            </a:pPr>
            <a:r>
              <a:rPr lang="cs-CZ" dirty="0">
                <a:solidFill>
                  <a:srgbClr val="00206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tělovýchovy </a:t>
            </a:r>
            <a:r>
              <a:rPr lang="cs-CZ" dirty="0" err="1">
                <a:solidFill>
                  <a:srgbClr val="00206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MěÚ</a:t>
            </a:r>
            <a:r>
              <a:rPr lang="cs-CZ" dirty="0">
                <a:solidFill>
                  <a:srgbClr val="00206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Kroměříž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>
              <a:solidFill>
                <a:srgbClr val="00206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modul D Organizace školy a pedagogického procesu: </a:t>
            </a:r>
          </a:p>
          <a:p>
            <a:pPr marL="50800" indent="0">
              <a:buNone/>
            </a:pPr>
            <a:r>
              <a:rPr lang="cs-CZ" b="1" dirty="0">
                <a:solidFill>
                  <a:srgbClr val="00206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Jaroslav </a:t>
            </a:r>
            <a:r>
              <a:rPr lang="cs-CZ" b="1" dirty="0" err="1">
                <a:solidFill>
                  <a:srgbClr val="00206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Fidrmuc</a:t>
            </a:r>
            <a:r>
              <a:rPr lang="cs-CZ" dirty="0">
                <a:solidFill>
                  <a:srgbClr val="00206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: Ředitel Cyrilometodějského gymnázia v Prostějově,    </a:t>
            </a:r>
          </a:p>
          <a:p>
            <a:pPr marL="50800" indent="0">
              <a:buNone/>
            </a:pPr>
            <a:r>
              <a:rPr lang="cs-CZ" dirty="0">
                <a:solidFill>
                  <a:srgbClr val="00206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NM</a:t>
            </a:r>
            <a:r>
              <a:rPr lang="cs-CZ" dirty="0">
                <a:solidFill>
                  <a:srgbClr val="002060"/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MŠMT ČR, Ředitel odboru kurikula NPI ČR.</a:t>
            </a:r>
          </a:p>
          <a:p>
            <a:pPr>
              <a:buFont typeface="Arial" panose="020B0604020202020204" pitchFamily="34" charset="0"/>
              <a:buChar char="•"/>
            </a:pPr>
            <a:endParaRPr lang="cs-CZ" dirty="0">
              <a:solidFill>
                <a:srgbClr val="002060"/>
              </a:solidFill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cs-CZ" dirty="0">
              <a:solidFill>
                <a:srgbClr val="00206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cs-CZ" sz="26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186B2C7-F643-208F-0622-26F49D0EF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040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b="1" dirty="0">
                <a:solidFill>
                  <a:srgbClr val="002060"/>
                </a:solidFill>
                <a:latin typeface="+mn-lt"/>
              </a:rPr>
              <a:t>Ředitel manažer </a:t>
            </a:r>
            <a:r>
              <a:rPr lang="cs-CZ" sz="3100" b="1" dirty="0">
                <a:solidFill>
                  <a:srgbClr val="002060"/>
                </a:solidFill>
                <a:latin typeface="+mn-lt"/>
              </a:rPr>
              <a:t>- kombinované kvalifikační studium pro ředitele škol a školských zařízení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273" y="1825624"/>
            <a:ext cx="11693236" cy="4649067"/>
          </a:xfrm>
        </p:spPr>
        <p:txBody>
          <a:bodyPr>
            <a:normAutofit/>
          </a:bodyPr>
          <a:lstStyle/>
          <a:p>
            <a:endParaRPr lang="cs-CZ" sz="2600" dirty="0"/>
          </a:p>
          <a:p>
            <a:endParaRPr lang="cs-CZ" sz="260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4186B2C7-F643-208F-0622-26F49D0EF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8C17DF6F-22C7-A9FF-8A33-B7E4E31E1515}"/>
              </a:ext>
            </a:extLst>
          </p:cNvPr>
          <p:cNvSpPr txBox="1">
            <a:spLocks/>
          </p:cNvSpPr>
          <p:nvPr/>
        </p:nvSpPr>
        <p:spPr>
          <a:xfrm>
            <a:off x="475673" y="1978024"/>
            <a:ext cx="11693236" cy="4649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50800" indent="0">
              <a:buNone/>
            </a:pPr>
            <a:endParaRPr lang="cs-CZ" sz="2600" dirty="0"/>
          </a:p>
          <a:p>
            <a:endParaRPr lang="cs-CZ" sz="2600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CD0F5AEC-A301-A508-ECE4-35DBA2522B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700" b="9509"/>
          <a:stretch/>
        </p:blipFill>
        <p:spPr>
          <a:xfrm>
            <a:off x="1024283" y="1723954"/>
            <a:ext cx="9643717" cy="490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101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>
                <a:solidFill>
                  <a:srgbClr val="002060"/>
                </a:solidFill>
                <a:latin typeface="+mj-lt"/>
              </a:rPr>
              <a:t>Revize ICT v RVP ZV, G </a:t>
            </a:r>
            <a:br>
              <a:rPr lang="cs-CZ" sz="4000" b="1" dirty="0">
                <a:solidFill>
                  <a:srgbClr val="002060"/>
                </a:solidFill>
                <a:latin typeface="+mj-lt"/>
              </a:rPr>
            </a:br>
            <a:r>
              <a:rPr lang="cs-CZ" sz="2800" b="1" dirty="0">
                <a:solidFill>
                  <a:srgbClr val="002060"/>
                </a:solidFill>
                <a:latin typeface="+mj-lt"/>
              </a:rPr>
              <a:t>nová informatika a digitální gramotnost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80291" y="1825624"/>
            <a:ext cx="11092873" cy="4686011"/>
          </a:xfrm>
        </p:spPr>
        <p:txBody>
          <a:bodyPr/>
          <a:lstStyle/>
          <a:p>
            <a:r>
              <a:rPr lang="cs-CZ" dirty="0">
                <a:solidFill>
                  <a:srgbClr val="002060"/>
                </a:solidFill>
              </a:rPr>
              <a:t>KP NPI ČR v Olomouci realizuje od roku 2021 metodickou podporu škol při revizi oblasti ICT v RVP pro ZV a G</a:t>
            </a:r>
          </a:p>
          <a:p>
            <a:r>
              <a:rPr lang="cs-CZ" dirty="0">
                <a:solidFill>
                  <a:srgbClr val="002060"/>
                </a:solidFill>
              </a:rPr>
              <a:t>Podpora výuky tzv. nové informatiky zahrnuje mj. informační a metodické webináře, workshopy, prezenční vzdělávací programy, dále konzultace či setkávání a sdílení dobré praxe</a:t>
            </a:r>
            <a:endParaRPr lang="cs-CZ" dirty="0"/>
          </a:p>
          <a:p>
            <a:r>
              <a:rPr lang="cs-CZ" dirty="0">
                <a:solidFill>
                  <a:srgbClr val="002060"/>
                </a:solidFill>
              </a:rPr>
              <a:t>S novou informatikou mohou škole konkrétně pomoci:</a:t>
            </a:r>
          </a:p>
          <a:p>
            <a:pPr marL="50800" indent="0">
              <a:buNone/>
            </a:pPr>
            <a:endParaRPr lang="cs-CZ" dirty="0">
              <a:solidFill>
                <a:srgbClr val="002060"/>
              </a:solidFill>
            </a:endParaRPr>
          </a:p>
          <a:p>
            <a:pPr marL="514350" indent="-514350">
              <a:buAutoNum type="arabicParenR"/>
            </a:pPr>
            <a:r>
              <a:rPr lang="cs-CZ" b="1" dirty="0">
                <a:solidFill>
                  <a:srgbClr val="002060"/>
                </a:solidFill>
              </a:rPr>
              <a:t>IT konzultant pro školy (tzv. „IT GURU“)</a:t>
            </a:r>
          </a:p>
          <a:p>
            <a:pPr marL="0" indent="0">
              <a:buNone/>
            </a:pPr>
            <a:r>
              <a:rPr lang="cs-CZ" dirty="0">
                <a:solidFill>
                  <a:srgbClr val="002060"/>
                </a:solidFill>
              </a:rPr>
              <a:t>      </a:t>
            </a:r>
            <a:r>
              <a:rPr lang="cs-CZ" dirty="0">
                <a:solidFill>
                  <a:srgbClr val="0070C0"/>
                </a:solidFill>
              </a:rPr>
              <a:t>Ing.</a:t>
            </a:r>
            <a:r>
              <a:rPr lang="cs-CZ" dirty="0">
                <a:solidFill>
                  <a:srgbClr val="002060"/>
                </a:solidFill>
              </a:rPr>
              <a:t> </a:t>
            </a:r>
            <a:r>
              <a:rPr lang="cs-CZ" dirty="0">
                <a:solidFill>
                  <a:srgbClr val="0070C0"/>
                </a:solidFill>
              </a:rPr>
              <a:t>Michal </a:t>
            </a:r>
            <a:r>
              <a:rPr lang="cs-CZ" dirty="0" err="1">
                <a:solidFill>
                  <a:srgbClr val="0070C0"/>
                </a:solidFill>
              </a:rPr>
              <a:t>Sedláček,Ph.D</a:t>
            </a:r>
            <a:r>
              <a:rPr lang="cs-CZ" dirty="0">
                <a:solidFill>
                  <a:srgbClr val="0070C0"/>
                </a:solidFill>
              </a:rPr>
              <a:t>. </a:t>
            </a:r>
            <a:r>
              <a:rPr lang="cs-CZ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michal.sedlacek@npi.cz</a:t>
            </a:r>
            <a:r>
              <a:rPr lang="cs-CZ" dirty="0">
                <a:solidFill>
                  <a:srgbClr val="0070C0"/>
                </a:solidFill>
              </a:rPr>
              <a:t>, +420 604 851 708</a:t>
            </a:r>
          </a:p>
          <a:p>
            <a:endParaRPr lang="cs-CZ" dirty="0"/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D8A3616-68FB-9243-274A-3E0846895F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23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000" b="1" dirty="0">
                <a:solidFill>
                  <a:srgbClr val="002060"/>
                </a:solidFill>
                <a:latin typeface="+mj-lt"/>
              </a:rPr>
              <a:t>Revize ICT v RVP ZV, G </a:t>
            </a:r>
            <a:br>
              <a:rPr lang="cs-CZ" sz="4000" b="1" dirty="0">
                <a:solidFill>
                  <a:srgbClr val="002060"/>
                </a:solidFill>
                <a:latin typeface="+mj-lt"/>
              </a:rPr>
            </a:br>
            <a:r>
              <a:rPr lang="cs-CZ" sz="2800" b="1" dirty="0">
                <a:solidFill>
                  <a:srgbClr val="002060"/>
                </a:solidFill>
                <a:latin typeface="+mj-lt"/>
              </a:rPr>
              <a:t>nová informatika a digitální gramotnost</a:t>
            </a:r>
            <a:endParaRPr lang="cs-CZ" sz="28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0981" y="1825625"/>
            <a:ext cx="11665527" cy="48615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900" b="1" dirty="0">
                <a:solidFill>
                  <a:srgbClr val="002060"/>
                </a:solidFill>
              </a:rPr>
              <a:t>IT GURU </a:t>
            </a:r>
            <a:r>
              <a:rPr lang="cs-CZ" sz="2900" dirty="0">
                <a:solidFill>
                  <a:srgbClr val="002060"/>
                </a:solidFill>
              </a:rPr>
              <a:t>pomáhá školám s výběrem a efektivním pořizováním digitálních technologií. Doporučuje vhodné nastavení všech součástí digitální infrastruktury, vnitřní sítě/konektivity a efektivní IT správy tak, aby byla ekonomicky výhodná, funkční a bezpečná.</a:t>
            </a:r>
          </a:p>
          <a:p>
            <a:pPr marL="0" indent="0">
              <a:buNone/>
            </a:pPr>
            <a:endParaRPr lang="cs-CZ" sz="2900" dirty="0"/>
          </a:p>
          <a:p>
            <a:pPr marL="0" indent="0">
              <a:buNone/>
            </a:pPr>
            <a:r>
              <a:rPr lang="cs-CZ" sz="2900" b="1" dirty="0">
                <a:solidFill>
                  <a:srgbClr val="002060"/>
                </a:solidFill>
              </a:rPr>
              <a:t>2) Krajský ICT metodik (tzv. „KIM“) – pracovník projektu SYPO</a:t>
            </a:r>
          </a:p>
          <a:p>
            <a:pPr marL="0" indent="0">
              <a:buNone/>
            </a:pPr>
            <a:r>
              <a:rPr lang="cs-CZ" sz="2900" dirty="0">
                <a:solidFill>
                  <a:srgbClr val="0070C0"/>
                </a:solidFill>
              </a:rPr>
              <a:t>    Mgr. Miroslav Dvořák, </a:t>
            </a:r>
            <a:r>
              <a:rPr lang="cs-CZ" sz="29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miroslav.dvorak@npi.cz</a:t>
            </a:r>
            <a:r>
              <a:rPr lang="cs-CZ" sz="2900" dirty="0">
                <a:solidFill>
                  <a:srgbClr val="0070C0"/>
                </a:solidFill>
              </a:rPr>
              <a:t>, +420 605 851 387</a:t>
            </a:r>
          </a:p>
          <a:p>
            <a:pPr marL="0" indent="0">
              <a:buNone/>
            </a:pPr>
            <a:r>
              <a:rPr lang="cs-CZ" sz="2900" dirty="0">
                <a:solidFill>
                  <a:srgbClr val="002060"/>
                </a:solidFill>
              </a:rPr>
              <a:t>KIM metodicky podporuje školy v implementaci digitálních technologií, programů, aplikací do všech oblastí vzdělávání a řízení školy. Informuje o nových trendech ve vzdělávání prostřednictvím technologií, navrhuje vhodné vzdělávání pedagogů. </a:t>
            </a: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5CAD98EF-1876-01D8-1105-80789265CB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057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000" b="1" dirty="0">
                <a:solidFill>
                  <a:srgbClr val="002060"/>
                </a:solidFill>
                <a:latin typeface="+mj-lt"/>
              </a:rPr>
              <a:t>Revize ICT v RVP ZV, G</a:t>
            </a:r>
            <a:br>
              <a:rPr lang="cs-CZ" sz="4000" b="1" dirty="0">
                <a:solidFill>
                  <a:srgbClr val="002060"/>
                </a:solidFill>
                <a:latin typeface="+mj-lt"/>
              </a:rPr>
            </a:br>
            <a:r>
              <a:rPr lang="cs-CZ" sz="2800" b="1" dirty="0">
                <a:solidFill>
                  <a:srgbClr val="002060"/>
                </a:solidFill>
                <a:latin typeface="+mj-lt"/>
              </a:rPr>
              <a:t>nová informatika a digitální gramotnost</a:t>
            </a:r>
            <a:endParaRPr lang="cs-CZ" sz="28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4945" y="1825625"/>
            <a:ext cx="11102110" cy="4815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>
                <a:solidFill>
                  <a:srgbClr val="002060"/>
                </a:solidFill>
              </a:rPr>
              <a:t>3) KP NPI ČR v Olomouci - kontaktní osoba:</a:t>
            </a:r>
          </a:p>
          <a:p>
            <a:pPr marL="0" indent="0">
              <a:buNone/>
            </a:pPr>
            <a:r>
              <a:rPr lang="cs-CZ" dirty="0">
                <a:solidFill>
                  <a:srgbClr val="002060"/>
                </a:solidFill>
              </a:rPr>
              <a:t>Mgr. Jakub Marinov, </a:t>
            </a:r>
            <a:r>
              <a:rPr lang="cs-CZ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jakub.marinov@npi.cz</a:t>
            </a:r>
            <a:r>
              <a:rPr lang="cs-CZ" dirty="0">
                <a:solidFill>
                  <a:srgbClr val="0070C0"/>
                </a:solidFill>
              </a:rPr>
              <a:t>, 778 528 452</a:t>
            </a:r>
          </a:p>
          <a:p>
            <a:pPr marL="0" indent="0">
              <a:buNone/>
            </a:pPr>
            <a:r>
              <a:rPr lang="cs-CZ" dirty="0">
                <a:solidFill>
                  <a:srgbClr val="002060"/>
                </a:solidFill>
              </a:rPr>
              <a:t>Plánuje a organizuje webináře, workshopy, vzdělávací programy a konzultace pro školy v rámci kraje.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>
                <a:solidFill>
                  <a:srgbClr val="002060"/>
                </a:solidFill>
              </a:rPr>
              <a:t>Užitečné odkazy k nové informatice</a:t>
            </a:r>
            <a:r>
              <a:rPr lang="cs-CZ" dirty="0">
                <a:solidFill>
                  <a:srgbClr val="002060"/>
                </a:solidFill>
              </a:rPr>
              <a:t>:</a:t>
            </a:r>
          </a:p>
          <a:p>
            <a:pPr marL="0" indent="0">
              <a:buNone/>
            </a:pPr>
            <a:r>
              <a:rPr lang="cs-CZ" dirty="0">
                <a:hlinkClick r:id="rId3"/>
              </a:rPr>
              <a:t>https://www.edu.cz/digitalizujeme/</a:t>
            </a:r>
            <a:endParaRPr lang="cs-CZ" dirty="0"/>
          </a:p>
          <a:p>
            <a:pPr marL="0" indent="0">
              <a:buNone/>
            </a:pPr>
            <a:r>
              <a:rPr lang="cs-CZ" dirty="0">
                <a:hlinkClick r:id="rId4"/>
              </a:rPr>
              <a:t>https://revize.edu.cz/</a:t>
            </a: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1238472-1EFC-A606-AF10-9B4E1A87F7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2006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000" b="1" dirty="0">
                <a:solidFill>
                  <a:srgbClr val="002060"/>
                </a:solidFill>
                <a:latin typeface="+mj-lt"/>
              </a:rPr>
              <a:t>Revize ICT v RVP ZV, G</a:t>
            </a:r>
            <a:br>
              <a:rPr lang="cs-CZ" sz="4000" b="1" dirty="0">
                <a:solidFill>
                  <a:srgbClr val="002060"/>
                </a:solidFill>
                <a:latin typeface="+mj-lt"/>
              </a:rPr>
            </a:br>
            <a:r>
              <a:rPr lang="cs-CZ" sz="2800" b="1" dirty="0">
                <a:solidFill>
                  <a:srgbClr val="002060"/>
                </a:solidFill>
                <a:latin typeface="+mj-lt"/>
              </a:rPr>
              <a:t>nová informatika a digitální gramotnost</a:t>
            </a:r>
            <a:endParaRPr lang="cs-CZ" sz="28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1238472-1EFC-A606-AF10-9B4E1A87F7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8324" y="6093296"/>
            <a:ext cx="563847" cy="563847"/>
          </a:xfrm>
          <a:prstGeom prst="rect">
            <a:avLst/>
          </a:prstGeom>
        </p:spPr>
      </p:pic>
      <p:sp>
        <p:nvSpPr>
          <p:cNvPr id="6" name="Zástupný text 5">
            <a:extLst>
              <a:ext uri="{FF2B5EF4-FFF2-40B4-BE49-F238E27FC236}">
                <a16:creationId xmlns:a16="http://schemas.microsoft.com/office/drawing/2014/main" id="{B856B2DF-734B-B50C-1B00-58D8991C6C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894AB112-641C-7AEF-5837-F3C7FE9DE4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180"/>
          <a:stretch/>
        </p:blipFill>
        <p:spPr>
          <a:xfrm>
            <a:off x="0" y="1690688"/>
            <a:ext cx="12192000" cy="498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75029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4607</TotalTime>
  <Words>998</Words>
  <Application>Microsoft Office PowerPoint</Application>
  <PresentationFormat>Širokoúhlá obrazovka</PresentationFormat>
  <Paragraphs>145</Paragraphs>
  <Slides>24</Slides>
  <Notes>9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30" baseType="lpstr">
      <vt:lpstr>Open Sans</vt:lpstr>
      <vt:lpstr>Roboto</vt:lpstr>
      <vt:lpstr>Bitter</vt:lpstr>
      <vt:lpstr>Arial</vt:lpstr>
      <vt:lpstr>Calibri</vt:lpstr>
      <vt:lpstr>Motiv Office</vt:lpstr>
      <vt:lpstr>Prezentace aplikace PowerPoint</vt:lpstr>
      <vt:lpstr>Témata</vt:lpstr>
      <vt:lpstr>Ředitel manažer - kombinované kvalifikační studium pro ředitele škol a školských zařízení</vt:lpstr>
      <vt:lpstr>Ředitel manažer - kombinované kvalifikační studium pro ředitele škol a školských zařízení</vt:lpstr>
      <vt:lpstr>Ředitel manažer - kombinované kvalifikační studium pro ředitele škol a školských zařízení</vt:lpstr>
      <vt:lpstr>Revize ICT v RVP ZV, G  nová informatika a digitální gramotnost</vt:lpstr>
      <vt:lpstr>Revize ICT v RVP ZV, G  nová informatika a digitální gramotnost</vt:lpstr>
      <vt:lpstr>Revize ICT v RVP ZV, G nová informatika a digitální gramotnost</vt:lpstr>
      <vt:lpstr>Revize ICT v RVP ZV, G nová informatika a digitální gramotnost</vt:lpstr>
      <vt:lpstr>IPs Střední článek podpory</vt:lpstr>
      <vt:lpstr>IPs Střední článek podpory</vt:lpstr>
      <vt:lpstr>IPs Střední článek podpory</vt:lpstr>
      <vt:lpstr>IPs Datová politika  Datově-analytická podpora pro hodnocení a řízení vzdělávací soustavy ČR  </vt:lpstr>
      <vt:lpstr>IPs Kurikulum</vt:lpstr>
      <vt:lpstr>Cílová skupina</vt:lpstr>
      <vt:lpstr>Kabinety jako sítě kolegiální podpory</vt:lpstr>
      <vt:lpstr>Kabinety jako sítě kolegiální podpory</vt:lpstr>
      <vt:lpstr>Co přinese projekt učitelům?</vt:lpstr>
      <vt:lpstr>Co přinese projekt učitelům?</vt:lpstr>
      <vt:lpstr>Revize RVP ZV (milníky)</vt:lpstr>
      <vt:lpstr>Kde sledovat aktuální info?</vt:lpstr>
      <vt:lpstr>HUB     - setkávání s klíčovými aktéry vzdělávání </vt:lpstr>
      <vt:lpstr>HUB     - setkávání s klíčovými aktéry vzdělávání 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BHGE energy</dc:title>
  <dc:subject>workshop</dc:subject>
  <dc:creator>Radek Hanuš</dc:creator>
  <cp:keywords>změna práce managementu</cp:keywords>
  <cp:lastModifiedBy>Hanuš Radek</cp:lastModifiedBy>
  <cp:revision>105</cp:revision>
  <dcterms:modified xsi:type="dcterms:W3CDTF">2023-03-22T10:36:29Z</dcterms:modified>
</cp:coreProperties>
</file>