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285" r:id="rId2"/>
    <p:sldId id="286" r:id="rId3"/>
    <p:sldId id="287" r:id="rId4"/>
    <p:sldId id="296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FC692F8C-DAF1-4B6D-8E07-0DBE1E144DC4}">
          <p14:sldIdLst>
            <p14:sldId id="285"/>
            <p14:sldId id="286"/>
            <p14:sldId id="287"/>
            <p14:sldId id="296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</p14:sldIdLst>
        </p14:section>
      </p14:sectionLst>
    </p:ex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8A4C"/>
    <a:srgbClr val="00549F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20" d="100"/>
          <a:sy n="120" d="100"/>
        </p:scale>
        <p:origin x="234" y="108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18.10.2022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B9A263FB-9553-FE40-B69A-A21F891332B5}"/>
              </a:ext>
            </a:extLst>
          </p:cNvPr>
          <p:cNvGrpSpPr/>
          <p:nvPr userDrawn="1"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14">
              <a:extLst>
                <a:ext uri="{FF2B5EF4-FFF2-40B4-BE49-F238E27FC236}">
                  <a16:creationId xmlns:a16="http://schemas.microsoft.com/office/drawing/2014/main" id="{9D2871E8-D0C6-FA42-BD07-84FB26C4C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-1"/>
              <a:ext cx="7896225" cy="5687313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4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NUL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987B16C9-6EB4-B441-99E2-038B7B550DF6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CE242A34-4B81-0044-BA95-540016741164}"/>
                </a:ext>
              </a:extLst>
            </p:cNvPr>
            <p:cNvSpPr/>
            <p:nvPr userDrawn="1"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cs-CZ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cs-CZ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Přímá spojnice 8">
              <a:extLst>
                <a:ext uri="{FF2B5EF4-FFF2-40B4-BE49-F238E27FC236}">
                  <a16:creationId xmlns:a16="http://schemas.microsoft.com/office/drawing/2014/main" id="{E7DE0464-B0AE-E643-9683-91B407784A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Grafický objekt 11">
              <a:extLst>
                <a:ext uri="{FF2B5EF4-FFF2-40B4-BE49-F238E27FC236}">
                  <a16:creationId xmlns:a16="http://schemas.microsoft.com/office/drawing/2014/main" id="{DE55D01D-646A-744F-B542-83A21236EB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xmlns="" xmlns:lc="http://schemas.openxmlformats.org/drawingml/2006/lockedCanvas" r:embed="rId14"/>
                </a:ext>
              </a:extLst>
            </a:blip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>
            <a:extLst>
              <a:ext uri="{FF2B5EF4-FFF2-40B4-BE49-F238E27FC236}">
                <a16:creationId xmlns:a16="http://schemas.microsoft.com/office/drawing/2014/main" id="{B9A263FB-9553-FE40-B69A-A21F891332B5}"/>
              </a:ext>
            </a:extLst>
          </p:cNvPr>
          <p:cNvGrpSpPr/>
          <p:nvPr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5" name="Grafický objekt 14">
              <a:extLst>
                <a:ext uri="{FF2B5EF4-FFF2-40B4-BE49-F238E27FC236}">
                  <a16:creationId xmlns:a16="http://schemas.microsoft.com/office/drawing/2014/main" id="{9D2871E8-D0C6-FA42-BD07-84FB26C4C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-1"/>
              <a:ext cx="7896225" cy="5687313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r>
              <a:rPr lang="cs-CZ" b="1" dirty="0">
                <a:latin typeface="Calibri" panose="020F0502020204030204" pitchFamily="34" charset="0"/>
              </a:rPr>
              <a:t>Setkání </a:t>
            </a:r>
            <a:r>
              <a:rPr lang="cs-CZ" b="1" dirty="0" err="1">
                <a:latin typeface="Calibri" panose="020F0502020204030204" pitchFamily="34" charset="0"/>
              </a:rPr>
              <a:t>výchovnýchporadců</a:t>
            </a:r>
            <a:r>
              <a:rPr lang="cs-CZ" b="1" dirty="0">
                <a:latin typeface="Calibri" panose="020F0502020204030204" pitchFamily="34" charset="0"/>
              </a:rPr>
              <a:t> </a:t>
            </a:r>
            <a:br>
              <a:rPr lang="cs-CZ" b="1" dirty="0">
                <a:latin typeface="Calibri" panose="020F0502020204030204" pitchFamily="34" charset="0"/>
              </a:rPr>
            </a:br>
            <a:r>
              <a:rPr lang="cs-CZ" b="1" dirty="0">
                <a:latin typeface="Calibri" panose="020F0502020204030204" pitchFamily="34" charset="0"/>
              </a:rPr>
              <a:t>Olomouckého kraje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Mgr. et Mgr. Jitka Pavlíková</a:t>
            </a:r>
          </a:p>
          <a:p>
            <a:pPr algn="r"/>
            <a:endParaRPr lang="cs-CZ" sz="20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14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JESENICKÉ STIPENDIUM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spcAft>
                <a:spcPts val="1200"/>
              </a:spcAft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Olomoucký kraj nově od školního roku 2020/2021  podporuje žáky středních škol na Jesenicku, </a:t>
            </a:r>
            <a:r>
              <a:rPr lang="cs-CZ" b="1" u="sng" dirty="0">
                <a:latin typeface="Calibri" panose="020F0502020204030204" pitchFamily="34" charset="0"/>
                <a:cs typeface="Calibri" panose="020F0502020204030204" pitchFamily="34" charset="0"/>
              </a:rPr>
              <a:t>vyjma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žáků oborů vzdělání Gymnázium a Gymnázium se sportovní přípravou.</a:t>
            </a:r>
          </a:p>
          <a:p>
            <a:pPr algn="just">
              <a:spcAft>
                <a:spcPts val="1200"/>
              </a:spcAft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Cílem je podpořit zvýšení počtu žáků ve středních školách na Jesenicku a zvýšit motivaci žáků ke vzdělání v tomto regionu. </a:t>
            </a:r>
          </a:p>
          <a:p>
            <a:pPr algn="just">
              <a:spcAft>
                <a:spcPts val="1200"/>
              </a:spcAft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Stipendium je poskytováno od školního roku 2020/2021, kdy každý žák prvního ročníku střední školy na Jesenicku obdrží jednorázový finanční příspěvek.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19. 10. 2022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Setkání výchovných a kariérových </a:t>
            </a:r>
            <a:r>
              <a:rPr lang="cs-CZ" dirty="0" smtClean="0"/>
              <a:t>poradců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411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SCHOLARIS 2022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spcAft>
                <a:spcPts val="600"/>
              </a:spcAft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JESENÍK – čtvrtek 3. 11. 2022</a:t>
            </a:r>
          </a:p>
          <a:p>
            <a:pPr algn="just">
              <a:spcAft>
                <a:spcPts val="600"/>
              </a:spcAft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ŠUMPERK – úterý 8. 11. 2022</a:t>
            </a:r>
          </a:p>
          <a:p>
            <a:pPr algn="just">
              <a:spcAft>
                <a:spcPts val="600"/>
              </a:spcAft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PROSTĚJOV – čtvrtek 10. 11. 2022</a:t>
            </a:r>
          </a:p>
          <a:p>
            <a:pPr algn="just">
              <a:spcAft>
                <a:spcPts val="600"/>
              </a:spcAft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PŘEROV – úterý 15. 11. 2022</a:t>
            </a:r>
          </a:p>
          <a:p>
            <a:pPr algn="just">
              <a:spcAft>
                <a:spcPts val="600"/>
              </a:spcAft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OLOMOUC - středa 23. 11. a čtvrtek 24. 11. 2022</a:t>
            </a:r>
          </a:p>
          <a:p>
            <a:pPr marL="0" indent="0" algn="just">
              <a:spcAft>
                <a:spcPts val="600"/>
              </a:spcAft>
              <a:buNone/>
            </a:pP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Upozorňujeme na webové stránky: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cs-CZ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https</a:t>
            </a:r>
            <a:r>
              <a:rPr lang="cs-CZ" sz="2400" b="1" u="sng">
                <a:latin typeface="Calibri" panose="020F0502020204030204" pitchFamily="34" charset="0"/>
                <a:cs typeface="Calibri" panose="020F0502020204030204" pitchFamily="34" charset="0"/>
              </a:rPr>
              <a:t>://</a:t>
            </a:r>
            <a:r>
              <a:rPr lang="cs-CZ" sz="2400" b="1" u="sng" smtClean="0">
                <a:latin typeface="Calibri" panose="020F0502020204030204" pitchFamily="34" charset="0"/>
                <a:cs typeface="Calibri" panose="020F0502020204030204" pitchFamily="34" charset="0"/>
              </a:rPr>
              <a:t>olomouckeskolstvi.cz</a:t>
            </a:r>
            <a:endParaRPr lang="cs-CZ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19. 10. 2022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Setkání výchovných a kariérových </a:t>
            </a:r>
            <a:r>
              <a:rPr lang="cs-CZ" dirty="0" smtClean="0"/>
              <a:t>poradců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864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b="1" dirty="0">
                <a:latin typeface="Calibri" panose="020F0502020204030204" pitchFamily="34" charset="0"/>
              </a:rPr>
              <a:t>Děkujeme za pozornost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19. 10. 2022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Setkání výchovných a kariérových </a:t>
            </a:r>
            <a:r>
              <a:rPr lang="cs-CZ" smtClean="0"/>
              <a:t>poradců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0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altLang="cs-CZ" b="1" dirty="0">
                <a:latin typeface="Calibri" panose="020F0502020204030204" pitchFamily="34" charset="0"/>
              </a:rPr>
              <a:t>Struktura škol v Olomouckém kraji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1800"/>
              </a:spcAft>
              <a:defRPr/>
            </a:pPr>
            <a:r>
              <a:rPr lang="cs-CZ" altLang="cs-CZ" b="1" dirty="0">
                <a:latin typeface="Calibri" panose="020F0502020204030204" pitchFamily="34" charset="0"/>
              </a:rPr>
              <a:t>Olomoucký kraj k dnešnímu dni zřizuje 107 škol a školských zařízení.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cs-CZ" b="1" dirty="0">
                <a:latin typeface="Calibri" panose="020F0502020204030204" pitchFamily="34" charset="0"/>
              </a:rPr>
              <a:t>Struktura středních škol v Olomouckém kraji v členění dle zřizovatele: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b="1" dirty="0">
                <a:latin typeface="Calibri" panose="020F0502020204030204" pitchFamily="34" charset="0"/>
              </a:rPr>
              <a:t>		Olomoucký kraj - 67 škol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b="1" dirty="0">
                <a:latin typeface="Calibri" panose="020F0502020204030204" pitchFamily="34" charset="0"/>
              </a:rPr>
              <a:t>		soukromá osoba - 18 škol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b="1" dirty="0">
                <a:latin typeface="Calibri" panose="020F0502020204030204" pitchFamily="34" charset="0"/>
              </a:rPr>
              <a:t>		obec - 3 školy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cs-CZ" b="1" dirty="0">
                <a:latin typeface="Calibri" panose="020F0502020204030204" pitchFamily="34" charset="0"/>
              </a:rPr>
              <a:t>		církev - 2 školy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19. 10. 2022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Setkání výchovných a kariérových </a:t>
            </a:r>
            <a:r>
              <a:rPr lang="cs-CZ" dirty="0" smtClean="0"/>
              <a:t>poradců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972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altLang="cs-CZ" b="1" dirty="0">
                <a:latin typeface="Calibri" panose="020F0502020204030204" pitchFamily="34" charset="0"/>
              </a:rPr>
              <a:t>Změna názvu škol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cs-CZ" dirty="0"/>
              <a:t>s účinností </a:t>
            </a:r>
            <a:r>
              <a:rPr lang="cs-CZ" b="1" dirty="0"/>
              <a:t>od 1. 9. 2022</a:t>
            </a:r>
            <a:r>
              <a:rPr lang="cs-CZ" dirty="0"/>
              <a:t> ke změně názvu </a:t>
            </a:r>
            <a:r>
              <a:rPr lang="cs-CZ" dirty="0" smtClean="0"/>
              <a:t>Střední </a:t>
            </a:r>
            <a:r>
              <a:rPr lang="cs-CZ" dirty="0"/>
              <a:t>školy technické a zemědělské Mohelnice </a:t>
            </a:r>
            <a:r>
              <a:rPr lang="cs-CZ" dirty="0" smtClean="0"/>
              <a:t>na </a:t>
            </a:r>
            <a:r>
              <a:rPr lang="cs-CZ" b="1" dirty="0"/>
              <a:t>Střední </a:t>
            </a:r>
            <a:r>
              <a:rPr lang="cs-CZ" b="1" dirty="0" smtClean="0"/>
              <a:t>školu technickou </a:t>
            </a:r>
            <a:r>
              <a:rPr lang="cs-CZ" b="1" dirty="0"/>
              <a:t>Mohelnice;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pPr lvl="0"/>
            <a:r>
              <a:rPr lang="cs-CZ" dirty="0"/>
              <a:t>s účinností </a:t>
            </a:r>
            <a:r>
              <a:rPr lang="cs-CZ" b="1" dirty="0"/>
              <a:t>od 1. 9. 2022</a:t>
            </a:r>
            <a:r>
              <a:rPr lang="cs-CZ" dirty="0"/>
              <a:t> ke změně </a:t>
            </a:r>
            <a:r>
              <a:rPr lang="cs-CZ" dirty="0" smtClean="0"/>
              <a:t>názvu </a:t>
            </a:r>
            <a:r>
              <a:rPr lang="cs-CZ" dirty="0"/>
              <a:t>Střední zdravotnické školy, Šumperk, Kladská 2 </a:t>
            </a:r>
            <a:r>
              <a:rPr lang="cs-CZ" dirty="0" smtClean="0"/>
              <a:t>na </a:t>
            </a:r>
            <a:r>
              <a:rPr lang="cs-CZ" b="1" dirty="0"/>
              <a:t>Střední </a:t>
            </a:r>
            <a:r>
              <a:rPr lang="cs-CZ" b="1" dirty="0" smtClean="0"/>
              <a:t>zdravotnickou školu </a:t>
            </a:r>
            <a:r>
              <a:rPr lang="cs-CZ" b="1" dirty="0"/>
              <a:t>a Vyšší </a:t>
            </a:r>
            <a:r>
              <a:rPr lang="cs-CZ" b="1" dirty="0" smtClean="0"/>
              <a:t>odbornou školu zdravotnickou, </a:t>
            </a:r>
            <a:r>
              <a:rPr lang="cs-CZ" b="1" dirty="0"/>
              <a:t>Šumperk, příspěvková organizace</a:t>
            </a:r>
            <a:r>
              <a:rPr lang="cs-CZ" b="1" dirty="0" smtClean="0"/>
              <a:t>;</a:t>
            </a:r>
            <a:endParaRPr lang="cs-CZ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19. 10. 2022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Setkání výchovných a kariérových </a:t>
            </a:r>
            <a:r>
              <a:rPr lang="cs-CZ" dirty="0" smtClean="0"/>
              <a:t>poradců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74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00000"/>
              </a:lnSpc>
            </a:pPr>
            <a:r>
              <a:rPr lang="cs-CZ" dirty="0"/>
              <a:t>s účinností </a:t>
            </a:r>
            <a:r>
              <a:rPr lang="cs-CZ" b="1" dirty="0"/>
              <a:t>od 1. 9. 2022</a:t>
            </a:r>
            <a:r>
              <a:rPr lang="cs-CZ" dirty="0"/>
              <a:t> </a:t>
            </a:r>
            <a:r>
              <a:rPr lang="cs-CZ" dirty="0" smtClean="0"/>
              <a:t>u </a:t>
            </a:r>
            <a:r>
              <a:rPr lang="cs-CZ" dirty="0"/>
              <a:t>Střední zdravotnické školy, Šumperk, Kladská 2 byla </a:t>
            </a:r>
            <a:r>
              <a:rPr lang="cs-CZ" dirty="0" smtClean="0"/>
              <a:t>rejstříku </a:t>
            </a:r>
            <a:r>
              <a:rPr lang="cs-CZ" dirty="0"/>
              <a:t>škol a školských zařízení zapsaná nová součást, a to </a:t>
            </a:r>
            <a:r>
              <a:rPr lang="cs-CZ" b="1" dirty="0"/>
              <a:t>vyšší odborná škola;</a:t>
            </a:r>
            <a:endParaRPr lang="cs-CZ" dirty="0"/>
          </a:p>
          <a:p>
            <a:pPr lvl="0"/>
            <a:endParaRPr lang="cs-CZ" dirty="0" smtClean="0"/>
          </a:p>
          <a:p>
            <a:pPr lvl="0"/>
            <a:r>
              <a:rPr lang="cs-CZ" dirty="0" smtClean="0"/>
              <a:t>s </a:t>
            </a:r>
            <a:r>
              <a:rPr lang="cs-CZ" dirty="0"/>
              <a:t>účinností </a:t>
            </a:r>
            <a:r>
              <a:rPr lang="cs-CZ" b="1" dirty="0"/>
              <a:t>od 1. 9. 2022</a:t>
            </a:r>
            <a:r>
              <a:rPr lang="cs-CZ" dirty="0"/>
              <a:t> u Střední zdravotnické školy, Šumperk, Kladská 2 </a:t>
            </a:r>
            <a:r>
              <a:rPr lang="cs-CZ" dirty="0" smtClean="0"/>
              <a:t>došlo k </a:t>
            </a:r>
            <a:r>
              <a:rPr lang="cs-CZ" dirty="0"/>
              <a:t>zápisu nového </a:t>
            </a:r>
            <a:r>
              <a:rPr lang="cs-CZ" dirty="0" smtClean="0"/>
              <a:t>oboru a </a:t>
            </a:r>
            <a:r>
              <a:rPr lang="cs-CZ" dirty="0"/>
              <a:t>to </a:t>
            </a:r>
            <a:r>
              <a:rPr lang="cs-CZ" b="1" dirty="0"/>
              <a:t>Diplomovaná všeobecná sestra 53-41-N/11 </a:t>
            </a:r>
            <a:r>
              <a:rPr lang="cs-CZ" dirty="0"/>
              <a:t>(kombinovaná forma vzdělávání); </a:t>
            </a:r>
          </a:p>
          <a:p>
            <a:pPr>
              <a:lnSpc>
                <a:spcPct val="100000"/>
              </a:lnSpc>
            </a:pPr>
            <a:endParaRPr lang="cs-CZ" dirty="0"/>
          </a:p>
          <a:p>
            <a:pPr>
              <a:lnSpc>
                <a:spcPct val="100000"/>
              </a:lnSpc>
            </a:pP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19. 10. 2022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Setkání výchovných a kariérových </a:t>
            </a:r>
            <a:r>
              <a:rPr lang="cs-CZ" dirty="0" smtClean="0"/>
              <a:t>poradců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885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>
                <a:latin typeface="Calibri" pitchFamily="34" charset="0"/>
                <a:cs typeface="Calibri" pitchFamily="34" charset="0"/>
              </a:rPr>
              <a:t>Nové obory </a:t>
            </a:r>
            <a:r>
              <a:rPr lang="cs-CZ" b="1" dirty="0">
                <a:latin typeface="Calibri" pitchFamily="34" charset="0"/>
                <a:cs typeface="Calibri" pitchFamily="34" charset="0"/>
              </a:rPr>
              <a:t>vzdělání: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cs-CZ" dirty="0"/>
              <a:t>Střední průmyslová škola Hranice otevřela k 1. 9. 2022 </a:t>
            </a:r>
            <a:r>
              <a:rPr lang="cs-CZ" b="1" dirty="0"/>
              <a:t>komplementární obor vzdělání 23-44-L0/01 Mechanik strojů a zařízení</a:t>
            </a:r>
            <a:r>
              <a:rPr lang="cs-CZ" dirty="0"/>
              <a:t> v denní i zkrácené formě vzdělávání. Jedná se o model H + L, který žákům umožní získat během čtyřletého studia střední vzdělání s výučním listem v oboru vzdělání Strojní mechanik a střední vzdělání s maturitní zkouškou v oboru vzdělání Mechanik strojů a zařízení.</a:t>
            </a:r>
          </a:p>
          <a:p>
            <a:pPr>
              <a:lnSpc>
                <a:spcPct val="100000"/>
              </a:lnSpc>
            </a:pP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19. 10. 2022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Setkání výchovných a kariérových </a:t>
            </a:r>
            <a:r>
              <a:rPr lang="cs-CZ" dirty="0" smtClean="0"/>
              <a:t>poradců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092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latin typeface="Calibri" pitchFamily="34" charset="0"/>
                <a:cs typeface="Calibri" pitchFamily="34" charset="0"/>
              </a:rPr>
              <a:t>Učební obor vzdělání: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cs-CZ" dirty="0" smtClean="0"/>
              <a:t>U </a:t>
            </a:r>
            <a:r>
              <a:rPr lang="cs-CZ" dirty="0"/>
              <a:t>Střední školy řemesel a Odborného učiliště Lipová – lázně došlo s účinností </a:t>
            </a:r>
            <a:r>
              <a:rPr lang="cs-CZ" b="1" dirty="0"/>
              <a:t>od 1. 9. 2022</a:t>
            </a:r>
            <a:r>
              <a:rPr lang="cs-CZ" dirty="0"/>
              <a:t> k zápisu nových </a:t>
            </a:r>
            <a:r>
              <a:rPr lang="cs-CZ" dirty="0" smtClean="0"/>
              <a:t>oborů: </a:t>
            </a:r>
          </a:p>
          <a:p>
            <a:pPr lvl="0"/>
            <a:r>
              <a:rPr lang="cs-CZ" b="1" dirty="0" smtClean="0"/>
              <a:t>29-51-E/02 </a:t>
            </a:r>
            <a:r>
              <a:rPr lang="cs-CZ" b="1" dirty="0"/>
              <a:t>Potravinářské práce</a:t>
            </a:r>
            <a:r>
              <a:rPr lang="cs-CZ" dirty="0"/>
              <a:t> (dvouletý učební obor, denní forma vzdělávání s cílovou kapacitou 28 žáků) </a:t>
            </a:r>
            <a:endParaRPr lang="cs-CZ" dirty="0" smtClean="0"/>
          </a:p>
          <a:p>
            <a:pPr lvl="0"/>
            <a:r>
              <a:rPr lang="cs-CZ" b="1" dirty="0" smtClean="0"/>
              <a:t>65-51-E/02 </a:t>
            </a:r>
            <a:r>
              <a:rPr lang="cs-CZ" b="1" dirty="0"/>
              <a:t>Práce ve stravování</a:t>
            </a:r>
            <a:r>
              <a:rPr lang="cs-CZ" dirty="0"/>
              <a:t> (dvouletý učební obor, denní forma vzdělávání s cílovou kapacitou 28 žáků</a:t>
            </a:r>
            <a:r>
              <a:rPr lang="cs-CZ" dirty="0" smtClean="0"/>
              <a:t>)</a:t>
            </a:r>
            <a:endParaRPr lang="cs-CZ" dirty="0"/>
          </a:p>
          <a:p>
            <a:pPr marL="0" indent="0" algn="r">
              <a:buNone/>
              <a:defRPr/>
            </a:pPr>
            <a:endParaRPr lang="cs-CZ" dirty="0">
              <a:latin typeface="Calibri" panose="020F0502020204030204" pitchFamily="34" charset="0"/>
            </a:endParaRPr>
          </a:p>
          <a:p>
            <a:pPr lvl="0">
              <a:defRPr/>
            </a:pP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19. 10. 2022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Setkání výchovných a kariérových </a:t>
            </a:r>
            <a:r>
              <a:rPr lang="cs-CZ" dirty="0" smtClean="0"/>
              <a:t>poradců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957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u="sng" dirty="0">
                <a:latin typeface="Calibri" panose="020F0502020204030204" pitchFamily="34" charset="0"/>
              </a:rPr>
              <a:t>Podpora polytechnického vzdělávání </a:t>
            </a:r>
            <a:br>
              <a:rPr lang="cs-CZ" b="1" u="sng" dirty="0">
                <a:latin typeface="Calibri" panose="020F0502020204030204" pitchFamily="34" charset="0"/>
              </a:rPr>
            </a:br>
            <a:r>
              <a:rPr lang="cs-CZ" b="1" u="sng" dirty="0">
                <a:latin typeface="Calibri" panose="020F0502020204030204" pitchFamily="34" charset="0"/>
              </a:rPr>
              <a:t>a řemesel v Olomouckém kraji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1200"/>
              </a:spcAft>
            </a:pPr>
            <a:r>
              <a:rPr lang="cs-CZ" dirty="0">
                <a:latin typeface="Calibri" panose="020F0502020204030204" pitchFamily="34" charset="0"/>
              </a:rPr>
              <a:t>podpora je hrazena z rozpočtu Olomouckého kraje a je určena žákům středních škol všech zřizovatelů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od školního roku 2010/11 Olomoucký kraj finančně podporuje </a:t>
            </a:r>
            <a:r>
              <a:rPr lang="cs-CZ" b="1" dirty="0">
                <a:latin typeface="Calibri" panose="020F0502020204030204" pitchFamily="34" charset="0"/>
              </a:rPr>
              <a:t>žáky vybraných učebních oborů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od školního roku 2014/15 Olomoucký kraj finančně podporuje </a:t>
            </a:r>
            <a:r>
              <a:rPr lang="cs-CZ" b="1" dirty="0">
                <a:latin typeface="Calibri" panose="020F0502020204030204" pitchFamily="34" charset="0"/>
              </a:rPr>
              <a:t>žáky technických oborů zakončených maturitní zkouškou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od školního roku 2020/21 zavedl Olomoucký kraj </a:t>
            </a:r>
            <a:r>
              <a:rPr lang="cs-CZ" b="1" dirty="0">
                <a:latin typeface="Calibri" panose="020F0502020204030204" pitchFamily="34" charset="0"/>
              </a:rPr>
              <a:t>Jesenická stipendia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19. 10. 2022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Setkání výchovných a kariérových </a:t>
            </a:r>
            <a:r>
              <a:rPr lang="cs-CZ" dirty="0" smtClean="0"/>
              <a:t>poradců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235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spcAft>
                <a:spcPts val="1800"/>
              </a:spcAft>
              <a:defRPr/>
            </a:pPr>
            <a:r>
              <a:rPr lang="cs-CZ" dirty="0">
                <a:latin typeface="Calibri" panose="020F0502020204030204" pitchFamily="34" charset="0"/>
              </a:rPr>
              <a:t>Stipendia jsou poskytována žákům </a:t>
            </a:r>
            <a:r>
              <a:rPr lang="cs-CZ" b="1" u="sng" dirty="0">
                <a:latin typeface="Calibri" panose="020F0502020204030204" pitchFamily="34" charset="0"/>
              </a:rPr>
              <a:t>učňovských oborů </a:t>
            </a:r>
            <a:r>
              <a:rPr lang="cs-CZ" dirty="0">
                <a:latin typeface="Calibri" panose="020F0502020204030204" pitchFamily="34" charset="0"/>
              </a:rPr>
              <a:t>a </a:t>
            </a:r>
            <a:r>
              <a:rPr lang="cs-CZ" b="1" u="sng" dirty="0">
                <a:latin typeface="Calibri" panose="020F0502020204030204" pitchFamily="34" charset="0"/>
              </a:rPr>
              <a:t>technických oborů vzdělání zakončených maturitní zkouškou</a:t>
            </a:r>
            <a:r>
              <a:rPr lang="cs-CZ" u="sng" dirty="0">
                <a:latin typeface="Calibri" panose="020F0502020204030204" pitchFamily="34" charset="0"/>
              </a:rPr>
              <a:t>. </a:t>
            </a:r>
          </a:p>
          <a:p>
            <a:pPr algn="just">
              <a:spcAft>
                <a:spcPts val="1800"/>
              </a:spcAft>
              <a:defRPr/>
            </a:pPr>
            <a:r>
              <a:rPr lang="cs-CZ" dirty="0">
                <a:latin typeface="Calibri" panose="020F0502020204030204" pitchFamily="34" charset="0"/>
              </a:rPr>
              <a:t>Stipendia jsou poskytována z důvodu zvýšení zájmu žáků o studium vybraných oborů, o jejichž absolventy je na trhu práce dlouhodobý zájem.</a:t>
            </a:r>
          </a:p>
          <a:p>
            <a:pPr algn="just"/>
            <a:r>
              <a:rPr lang="cs-CZ" b="1" dirty="0">
                <a:latin typeface="Calibri" panose="020F0502020204030204" pitchFamily="34" charset="0"/>
              </a:rPr>
              <a:t>V rámci školního roku 2023/2024 bude podporováno celkem  48 oborů vzdělání, z toho 30 učebních a 18 oborů vzdělání zakončených maturitní zkouškou. 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19. 10. 2022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Setkání výchovných a kariérových </a:t>
            </a:r>
            <a:r>
              <a:rPr lang="cs-CZ" dirty="0" smtClean="0"/>
              <a:t>poradců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646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Letáček </a:t>
            </a: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Podpora polytechnického vzdělávání a řemesel v OK 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bude výrazně inovován</a:t>
            </a:r>
          </a:p>
          <a:p>
            <a:pPr lvl="0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Nový formát, designové úpravy, příběhy úspěšných absolventů…</a:t>
            </a:r>
          </a:p>
          <a:p>
            <a:pPr lvl="0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Bude k dispozici na výstavy SCHOLARIS a také na pobočkách Úřadu práce</a:t>
            </a:r>
          </a:p>
          <a:p>
            <a:pPr lvl="0"/>
            <a:r>
              <a:rPr lang="cs-CZ" u="sng" dirty="0">
                <a:latin typeface="Calibri" panose="020F0502020204030204" pitchFamily="34" charset="0"/>
                <a:cs typeface="Calibri" panose="020F0502020204030204" pitchFamily="34" charset="0"/>
              </a:rPr>
              <a:t>www.remeslojeok.cz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19. 10. 2022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Setkání výchovných a kariérových </a:t>
            </a:r>
            <a:r>
              <a:rPr lang="cs-CZ" dirty="0" smtClean="0"/>
              <a:t>poradců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593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53</TotalTime>
  <Words>736</Words>
  <Application>Microsoft Office PowerPoint</Application>
  <PresentationFormat>Širokoúhlá obrazovka</PresentationFormat>
  <Paragraphs>82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7" baseType="lpstr">
      <vt:lpstr>Arial</vt:lpstr>
      <vt:lpstr>Calibri</vt:lpstr>
      <vt:lpstr>Inter</vt:lpstr>
      <vt:lpstr>Wingdings</vt:lpstr>
      <vt:lpstr>Motiv Office</vt:lpstr>
      <vt:lpstr>Setkání výchovnýchporadců  Olomouckého kraje</vt:lpstr>
      <vt:lpstr>Struktura škol v Olomouckém kraji </vt:lpstr>
      <vt:lpstr>Změna názvu škol</vt:lpstr>
      <vt:lpstr>Prezentace aplikace PowerPoint</vt:lpstr>
      <vt:lpstr>Nové obory vzdělání:</vt:lpstr>
      <vt:lpstr>Učební obor vzdělání:</vt:lpstr>
      <vt:lpstr>Podpora polytechnického vzdělávání  a řemesel v Olomouckém kraji</vt:lpstr>
      <vt:lpstr>Prezentace aplikace PowerPoint</vt:lpstr>
      <vt:lpstr>Prezentace aplikace PowerPoint</vt:lpstr>
      <vt:lpstr>JESENICKÉ STIPENDIUM</vt:lpstr>
      <vt:lpstr>SCHOLARIS 2022</vt:lpstr>
      <vt:lpstr>Děkujeme za pozornost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Hovorka Jakub</cp:lastModifiedBy>
  <cp:revision>14</cp:revision>
  <dcterms:created xsi:type="dcterms:W3CDTF">2022-03-10T07:10:19Z</dcterms:created>
  <dcterms:modified xsi:type="dcterms:W3CDTF">2022-10-18T06:26:19Z</dcterms:modified>
</cp:coreProperties>
</file>