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3" r:id="rId6"/>
  </p:sldMasterIdLst>
  <p:notesMasterIdLst>
    <p:notesMasterId r:id="rId29"/>
  </p:notesMasterIdLst>
  <p:sldIdLst>
    <p:sldId id="257" r:id="rId7"/>
    <p:sldId id="275" r:id="rId8"/>
    <p:sldId id="496" r:id="rId9"/>
    <p:sldId id="498" r:id="rId10"/>
    <p:sldId id="499" r:id="rId11"/>
    <p:sldId id="506" r:id="rId12"/>
    <p:sldId id="530" r:id="rId13"/>
    <p:sldId id="510" r:id="rId14"/>
    <p:sldId id="514" r:id="rId15"/>
    <p:sldId id="512" r:id="rId16"/>
    <p:sldId id="531" r:id="rId17"/>
    <p:sldId id="511" r:id="rId18"/>
    <p:sldId id="513" r:id="rId19"/>
    <p:sldId id="526" r:id="rId20"/>
    <p:sldId id="532" r:id="rId21"/>
    <p:sldId id="534" r:id="rId22"/>
    <p:sldId id="533" r:id="rId23"/>
    <p:sldId id="535" r:id="rId24"/>
    <p:sldId id="536" r:id="rId25"/>
    <p:sldId id="518" r:id="rId26"/>
    <p:sldId id="519" r:id="rId27"/>
    <p:sldId id="278" r:id="rId28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38B70F-81D7-4C01-993A-67B8CEDFA0C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C41BD68-20AF-4CF2-B1FD-2F192692E4EE}">
      <dgm:prSet phldrT="[Text]"/>
      <dgm:spPr>
        <a:solidFill>
          <a:srgbClr val="E21C35"/>
        </a:solidFill>
      </dgm:spPr>
      <dgm:t>
        <a:bodyPr/>
        <a:lstStyle/>
        <a:p>
          <a:pPr algn="ctr"/>
          <a:r>
            <a:rPr lang="cs-CZ" dirty="0">
              <a:solidFill>
                <a:schemeClr val="bg1"/>
              </a:solidFill>
            </a:rPr>
            <a:t>OVZ</a:t>
          </a:r>
        </a:p>
      </dgm:t>
    </dgm:pt>
    <dgm:pt modelId="{E3779254-4A73-4080-8710-E303D4F94EB6}" type="parTrans" cxnId="{96E4CB76-869E-4562-8C77-907C1B0BAF8B}">
      <dgm:prSet/>
      <dgm:spPr/>
      <dgm:t>
        <a:bodyPr/>
        <a:lstStyle/>
        <a:p>
          <a:pPr algn="ctr"/>
          <a:endParaRPr lang="cs-CZ"/>
        </a:p>
      </dgm:t>
    </dgm:pt>
    <dgm:pt modelId="{4FFC4449-BAAD-482F-BE29-81F8A8BC263F}" type="sibTrans" cxnId="{96E4CB76-869E-4562-8C77-907C1B0BAF8B}">
      <dgm:prSet/>
      <dgm:spPr/>
      <dgm:t>
        <a:bodyPr/>
        <a:lstStyle/>
        <a:p>
          <a:pPr algn="ctr"/>
          <a:endParaRPr lang="cs-CZ"/>
        </a:p>
      </dgm:t>
    </dgm:pt>
    <dgm:pt modelId="{69A96BC5-BD86-43AC-94AF-C639BBDA5683}">
      <dgm:prSet phldrT="[Text]"/>
      <dgm:spPr>
        <a:solidFill>
          <a:srgbClr val="79B833"/>
        </a:solidFill>
      </dgm:spPr>
      <dgm:t>
        <a:bodyPr/>
        <a:lstStyle/>
        <a:p>
          <a:pPr algn="ctr"/>
          <a:r>
            <a:rPr lang="cs-CZ" dirty="0"/>
            <a:t>Společnost Lidé</a:t>
          </a:r>
        </a:p>
      </dgm:t>
    </dgm:pt>
    <dgm:pt modelId="{94B78A79-AE37-474C-9EDD-CC5121B84DDB}" type="parTrans" cxnId="{B89D417A-627C-48EC-A9CC-094123C73C42}">
      <dgm:prSet/>
      <dgm:spPr/>
      <dgm:t>
        <a:bodyPr/>
        <a:lstStyle/>
        <a:p>
          <a:pPr algn="ctr"/>
          <a:endParaRPr lang="cs-CZ"/>
        </a:p>
      </dgm:t>
    </dgm:pt>
    <dgm:pt modelId="{C2F6B557-0D3B-4EA7-B18E-A01BB62E8A92}" type="sibTrans" cxnId="{B89D417A-627C-48EC-A9CC-094123C73C42}">
      <dgm:prSet/>
      <dgm:spPr/>
      <dgm:t>
        <a:bodyPr/>
        <a:lstStyle/>
        <a:p>
          <a:pPr algn="ctr"/>
          <a:endParaRPr lang="cs-CZ"/>
        </a:p>
      </dgm:t>
    </dgm:pt>
    <dgm:pt modelId="{9629819B-84B6-4855-AC0B-3F657E66E818}">
      <dgm:prSet phldrT="[Text]"/>
      <dgm:spPr>
        <a:solidFill>
          <a:srgbClr val="79B833"/>
        </a:solidFill>
      </dgm:spPr>
      <dgm:t>
        <a:bodyPr/>
        <a:lstStyle/>
        <a:p>
          <a:pPr algn="ctr"/>
          <a:r>
            <a:rPr lang="cs-CZ" dirty="0"/>
            <a:t>Společnost Podniky</a:t>
          </a:r>
        </a:p>
      </dgm:t>
    </dgm:pt>
    <dgm:pt modelId="{B2FAB78F-9CC4-4B98-80F0-28BD7BDB3876}" type="parTrans" cxnId="{B2C4EF15-64B5-4157-9010-324C22F0242F}">
      <dgm:prSet/>
      <dgm:spPr/>
      <dgm:t>
        <a:bodyPr/>
        <a:lstStyle/>
        <a:p>
          <a:pPr algn="ctr"/>
          <a:endParaRPr lang="cs-CZ"/>
        </a:p>
      </dgm:t>
    </dgm:pt>
    <dgm:pt modelId="{7FA4D5FD-CB4A-4D32-9058-2C160639BC57}" type="sibTrans" cxnId="{B2C4EF15-64B5-4157-9010-324C22F0242F}">
      <dgm:prSet/>
      <dgm:spPr/>
      <dgm:t>
        <a:bodyPr/>
        <a:lstStyle/>
        <a:p>
          <a:pPr algn="ctr"/>
          <a:endParaRPr lang="cs-CZ"/>
        </a:p>
      </dgm:t>
    </dgm:pt>
    <dgm:pt modelId="{D582D3D2-B894-4043-AAAC-B1734E06FEB6}">
      <dgm:prSet phldrT="[Text]"/>
      <dgm:spPr>
        <a:solidFill>
          <a:srgbClr val="79B833"/>
        </a:solidFill>
      </dgm:spPr>
      <dgm:t>
        <a:bodyPr/>
        <a:lstStyle/>
        <a:p>
          <a:pPr algn="ctr"/>
          <a:r>
            <a:rPr lang="cs-CZ" dirty="0"/>
            <a:t>Životní prostředí</a:t>
          </a:r>
        </a:p>
      </dgm:t>
    </dgm:pt>
    <dgm:pt modelId="{8EB0F037-56B3-4A80-A421-87127A4C9D28}" type="parTrans" cxnId="{C8503D68-7F7F-4FD1-AD9A-53C684D0FAB6}">
      <dgm:prSet/>
      <dgm:spPr/>
      <dgm:t>
        <a:bodyPr/>
        <a:lstStyle/>
        <a:p>
          <a:pPr algn="ctr"/>
          <a:endParaRPr lang="cs-CZ"/>
        </a:p>
      </dgm:t>
    </dgm:pt>
    <dgm:pt modelId="{0F326E61-4535-4784-A20E-ACB038787F18}" type="sibTrans" cxnId="{C8503D68-7F7F-4FD1-AD9A-53C684D0FAB6}">
      <dgm:prSet/>
      <dgm:spPr/>
      <dgm:t>
        <a:bodyPr/>
        <a:lstStyle/>
        <a:p>
          <a:pPr algn="ctr"/>
          <a:endParaRPr lang="cs-CZ"/>
        </a:p>
      </dgm:t>
    </dgm:pt>
    <dgm:pt modelId="{237DA3EE-5F53-4F4B-BD7A-3D81FF9C5809}">
      <dgm:prSet phldrT="[Text]"/>
      <dgm:spPr>
        <a:solidFill>
          <a:srgbClr val="79B833"/>
        </a:solidFill>
      </dgm:spPr>
      <dgm:t>
        <a:bodyPr/>
        <a:lstStyle/>
        <a:p>
          <a:pPr algn="ctr"/>
          <a:r>
            <a:rPr lang="cs-CZ" dirty="0"/>
            <a:t>Inovace</a:t>
          </a:r>
        </a:p>
      </dgm:t>
    </dgm:pt>
    <dgm:pt modelId="{52FC8E95-2D7A-4E43-B6D0-A5B7C44F96EC}" type="parTrans" cxnId="{5895B020-822F-4EC4-B0AC-5408930CF3DF}">
      <dgm:prSet/>
      <dgm:spPr/>
      <dgm:t>
        <a:bodyPr/>
        <a:lstStyle/>
        <a:p>
          <a:pPr algn="ctr"/>
          <a:endParaRPr lang="cs-CZ"/>
        </a:p>
      </dgm:t>
    </dgm:pt>
    <dgm:pt modelId="{9B8F1B30-C567-42BF-B993-EA9B14F764E5}" type="sibTrans" cxnId="{5895B020-822F-4EC4-B0AC-5408930CF3DF}">
      <dgm:prSet/>
      <dgm:spPr/>
      <dgm:t>
        <a:bodyPr/>
        <a:lstStyle/>
        <a:p>
          <a:pPr algn="ctr"/>
          <a:endParaRPr lang="cs-CZ"/>
        </a:p>
      </dgm:t>
    </dgm:pt>
    <dgm:pt modelId="{C17E235E-FC11-445C-9B84-3B02AE214176}" type="pres">
      <dgm:prSet presAssocID="{5E38B70F-81D7-4C01-993A-67B8CEDFA0C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348566F-D99B-421D-BA9C-CF1A312B65A8}" type="pres">
      <dgm:prSet presAssocID="{5E38B70F-81D7-4C01-993A-67B8CEDFA0CE}" presName="matrix" presStyleCnt="0"/>
      <dgm:spPr/>
    </dgm:pt>
    <dgm:pt modelId="{3C8320CD-F40B-46E4-AF13-95EE81AF2993}" type="pres">
      <dgm:prSet presAssocID="{5E38B70F-81D7-4C01-993A-67B8CEDFA0CE}" presName="tile1" presStyleLbl="node1" presStyleIdx="0" presStyleCnt="4"/>
      <dgm:spPr/>
      <dgm:t>
        <a:bodyPr/>
        <a:lstStyle/>
        <a:p>
          <a:endParaRPr lang="cs-CZ"/>
        </a:p>
      </dgm:t>
    </dgm:pt>
    <dgm:pt modelId="{434F2469-E3BA-489D-A1DF-EBD2CEC9D025}" type="pres">
      <dgm:prSet presAssocID="{5E38B70F-81D7-4C01-993A-67B8CEDFA0C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8A8444F-C0CB-4DE8-BFB6-88163BF285BB}" type="pres">
      <dgm:prSet presAssocID="{5E38B70F-81D7-4C01-993A-67B8CEDFA0CE}" presName="tile2" presStyleLbl="node1" presStyleIdx="1" presStyleCnt="4"/>
      <dgm:spPr/>
      <dgm:t>
        <a:bodyPr/>
        <a:lstStyle/>
        <a:p>
          <a:endParaRPr lang="cs-CZ"/>
        </a:p>
      </dgm:t>
    </dgm:pt>
    <dgm:pt modelId="{FF10B895-6CF2-4A76-98B1-B3C9B4CCAA49}" type="pres">
      <dgm:prSet presAssocID="{5E38B70F-81D7-4C01-993A-67B8CEDFA0C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AD61013-F7B3-4AAA-B5C5-038E87A94288}" type="pres">
      <dgm:prSet presAssocID="{5E38B70F-81D7-4C01-993A-67B8CEDFA0CE}" presName="tile3" presStyleLbl="node1" presStyleIdx="2" presStyleCnt="4"/>
      <dgm:spPr/>
      <dgm:t>
        <a:bodyPr/>
        <a:lstStyle/>
        <a:p>
          <a:endParaRPr lang="cs-CZ"/>
        </a:p>
      </dgm:t>
    </dgm:pt>
    <dgm:pt modelId="{77F5E80D-6B5B-42BE-9CB3-DDC889E606FE}" type="pres">
      <dgm:prSet presAssocID="{5E38B70F-81D7-4C01-993A-67B8CEDFA0C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4F33B4D-E254-4DBE-86B5-676EDC56324B}" type="pres">
      <dgm:prSet presAssocID="{5E38B70F-81D7-4C01-993A-67B8CEDFA0CE}" presName="tile4" presStyleLbl="node1" presStyleIdx="3" presStyleCnt="4"/>
      <dgm:spPr/>
      <dgm:t>
        <a:bodyPr/>
        <a:lstStyle/>
        <a:p>
          <a:endParaRPr lang="cs-CZ"/>
        </a:p>
      </dgm:t>
    </dgm:pt>
    <dgm:pt modelId="{7545F085-B1E8-4170-A421-A0402DDAB127}" type="pres">
      <dgm:prSet presAssocID="{5E38B70F-81D7-4C01-993A-67B8CEDFA0C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6ED047A-6B57-4482-A6B6-69BBD16E6DDA}" type="pres">
      <dgm:prSet presAssocID="{5E38B70F-81D7-4C01-993A-67B8CEDFA0C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</dgm:ptLst>
  <dgm:cxnLst>
    <dgm:cxn modelId="{96E4CB76-869E-4562-8C77-907C1B0BAF8B}" srcId="{5E38B70F-81D7-4C01-993A-67B8CEDFA0CE}" destId="{BC41BD68-20AF-4CF2-B1FD-2F192692E4EE}" srcOrd="0" destOrd="0" parTransId="{E3779254-4A73-4080-8710-E303D4F94EB6}" sibTransId="{4FFC4449-BAAD-482F-BE29-81F8A8BC263F}"/>
    <dgm:cxn modelId="{B2C4EF15-64B5-4157-9010-324C22F0242F}" srcId="{BC41BD68-20AF-4CF2-B1FD-2F192692E4EE}" destId="{9629819B-84B6-4855-AC0B-3F657E66E818}" srcOrd="1" destOrd="0" parTransId="{B2FAB78F-9CC4-4B98-80F0-28BD7BDB3876}" sibTransId="{7FA4D5FD-CB4A-4D32-9058-2C160639BC57}"/>
    <dgm:cxn modelId="{5895B020-822F-4EC4-B0AC-5408930CF3DF}" srcId="{BC41BD68-20AF-4CF2-B1FD-2F192692E4EE}" destId="{237DA3EE-5F53-4F4B-BD7A-3D81FF9C5809}" srcOrd="3" destOrd="0" parTransId="{52FC8E95-2D7A-4E43-B6D0-A5B7C44F96EC}" sibTransId="{9B8F1B30-C567-42BF-B993-EA9B14F764E5}"/>
    <dgm:cxn modelId="{45C98161-1752-4761-883C-0CBDA29936E4}" type="presOf" srcId="{BC41BD68-20AF-4CF2-B1FD-2F192692E4EE}" destId="{66ED047A-6B57-4482-A6B6-69BBD16E6DDA}" srcOrd="0" destOrd="0" presId="urn:microsoft.com/office/officeart/2005/8/layout/matrix1"/>
    <dgm:cxn modelId="{E59FF33E-898E-41E2-BEBD-4B7AD1C7880B}" type="presOf" srcId="{9629819B-84B6-4855-AC0B-3F657E66E818}" destId="{98A8444F-C0CB-4DE8-BFB6-88163BF285BB}" srcOrd="0" destOrd="0" presId="urn:microsoft.com/office/officeart/2005/8/layout/matrix1"/>
    <dgm:cxn modelId="{AAAFBD74-0387-42D2-B9DE-CAB1D6C47DF0}" type="presOf" srcId="{237DA3EE-5F53-4F4B-BD7A-3D81FF9C5809}" destId="{94F33B4D-E254-4DBE-86B5-676EDC56324B}" srcOrd="0" destOrd="0" presId="urn:microsoft.com/office/officeart/2005/8/layout/matrix1"/>
    <dgm:cxn modelId="{5558ACA5-9395-4F68-AFCA-133D2D34DE80}" type="presOf" srcId="{69A96BC5-BD86-43AC-94AF-C639BBDA5683}" destId="{3C8320CD-F40B-46E4-AF13-95EE81AF2993}" srcOrd="0" destOrd="0" presId="urn:microsoft.com/office/officeart/2005/8/layout/matrix1"/>
    <dgm:cxn modelId="{70945CE2-6358-4880-B372-78090AC1D18F}" type="presOf" srcId="{5E38B70F-81D7-4C01-993A-67B8CEDFA0CE}" destId="{C17E235E-FC11-445C-9B84-3B02AE214176}" srcOrd="0" destOrd="0" presId="urn:microsoft.com/office/officeart/2005/8/layout/matrix1"/>
    <dgm:cxn modelId="{B89D417A-627C-48EC-A9CC-094123C73C42}" srcId="{BC41BD68-20AF-4CF2-B1FD-2F192692E4EE}" destId="{69A96BC5-BD86-43AC-94AF-C639BBDA5683}" srcOrd="0" destOrd="0" parTransId="{94B78A79-AE37-474C-9EDD-CC5121B84DDB}" sibTransId="{C2F6B557-0D3B-4EA7-B18E-A01BB62E8A92}"/>
    <dgm:cxn modelId="{444D7AD5-F4EE-4B10-94FE-74CD3C535B1D}" type="presOf" srcId="{9629819B-84B6-4855-AC0B-3F657E66E818}" destId="{FF10B895-6CF2-4A76-98B1-B3C9B4CCAA49}" srcOrd="1" destOrd="0" presId="urn:microsoft.com/office/officeart/2005/8/layout/matrix1"/>
    <dgm:cxn modelId="{AB3E90B7-32CE-4081-8F3A-9D6B44769015}" type="presOf" srcId="{237DA3EE-5F53-4F4B-BD7A-3D81FF9C5809}" destId="{7545F085-B1E8-4170-A421-A0402DDAB127}" srcOrd="1" destOrd="0" presId="urn:microsoft.com/office/officeart/2005/8/layout/matrix1"/>
    <dgm:cxn modelId="{335DAD4E-739A-441E-8B50-C9E1A3F1D719}" type="presOf" srcId="{D582D3D2-B894-4043-AAAC-B1734E06FEB6}" destId="{77F5E80D-6B5B-42BE-9CB3-DDC889E606FE}" srcOrd="1" destOrd="0" presId="urn:microsoft.com/office/officeart/2005/8/layout/matrix1"/>
    <dgm:cxn modelId="{5DF3DA8B-BC4B-4A1E-A9E1-0B9BAE4A0C01}" type="presOf" srcId="{69A96BC5-BD86-43AC-94AF-C639BBDA5683}" destId="{434F2469-E3BA-489D-A1DF-EBD2CEC9D025}" srcOrd="1" destOrd="0" presId="urn:microsoft.com/office/officeart/2005/8/layout/matrix1"/>
    <dgm:cxn modelId="{E7813464-1115-4477-8BA0-E49A9E26357F}" type="presOf" srcId="{D582D3D2-B894-4043-AAAC-B1734E06FEB6}" destId="{8AD61013-F7B3-4AAA-B5C5-038E87A94288}" srcOrd="0" destOrd="0" presId="urn:microsoft.com/office/officeart/2005/8/layout/matrix1"/>
    <dgm:cxn modelId="{C8503D68-7F7F-4FD1-AD9A-53C684D0FAB6}" srcId="{BC41BD68-20AF-4CF2-B1FD-2F192692E4EE}" destId="{D582D3D2-B894-4043-AAAC-B1734E06FEB6}" srcOrd="2" destOrd="0" parTransId="{8EB0F037-56B3-4A80-A421-87127A4C9D28}" sibTransId="{0F326E61-4535-4784-A20E-ACB038787F18}"/>
    <dgm:cxn modelId="{081DC1BA-E856-482B-9885-EBCF1EEA66ED}" type="presParOf" srcId="{C17E235E-FC11-445C-9B84-3B02AE214176}" destId="{0348566F-D99B-421D-BA9C-CF1A312B65A8}" srcOrd="0" destOrd="0" presId="urn:microsoft.com/office/officeart/2005/8/layout/matrix1"/>
    <dgm:cxn modelId="{AF1B3DB5-7091-40FC-8E4F-516F6768E587}" type="presParOf" srcId="{0348566F-D99B-421D-BA9C-CF1A312B65A8}" destId="{3C8320CD-F40B-46E4-AF13-95EE81AF2993}" srcOrd="0" destOrd="0" presId="urn:microsoft.com/office/officeart/2005/8/layout/matrix1"/>
    <dgm:cxn modelId="{7C1AA4F9-1883-4ACF-8312-16797B92FE8C}" type="presParOf" srcId="{0348566F-D99B-421D-BA9C-CF1A312B65A8}" destId="{434F2469-E3BA-489D-A1DF-EBD2CEC9D025}" srcOrd="1" destOrd="0" presId="urn:microsoft.com/office/officeart/2005/8/layout/matrix1"/>
    <dgm:cxn modelId="{7FF3CB30-4EB9-494C-98BD-3D2C001D448C}" type="presParOf" srcId="{0348566F-D99B-421D-BA9C-CF1A312B65A8}" destId="{98A8444F-C0CB-4DE8-BFB6-88163BF285BB}" srcOrd="2" destOrd="0" presId="urn:microsoft.com/office/officeart/2005/8/layout/matrix1"/>
    <dgm:cxn modelId="{4655075D-C158-4CF7-9F57-0AFE9934013B}" type="presParOf" srcId="{0348566F-D99B-421D-BA9C-CF1A312B65A8}" destId="{FF10B895-6CF2-4A76-98B1-B3C9B4CCAA49}" srcOrd="3" destOrd="0" presId="urn:microsoft.com/office/officeart/2005/8/layout/matrix1"/>
    <dgm:cxn modelId="{6725105C-2AFF-4E3C-A27E-014BDE2B196C}" type="presParOf" srcId="{0348566F-D99B-421D-BA9C-CF1A312B65A8}" destId="{8AD61013-F7B3-4AAA-B5C5-038E87A94288}" srcOrd="4" destOrd="0" presId="urn:microsoft.com/office/officeart/2005/8/layout/matrix1"/>
    <dgm:cxn modelId="{41CE4E8A-AC6E-417A-B1BB-556E86BEB7F9}" type="presParOf" srcId="{0348566F-D99B-421D-BA9C-CF1A312B65A8}" destId="{77F5E80D-6B5B-42BE-9CB3-DDC889E606FE}" srcOrd="5" destOrd="0" presId="urn:microsoft.com/office/officeart/2005/8/layout/matrix1"/>
    <dgm:cxn modelId="{52E30E92-ED98-4D93-9ACE-64E12F188327}" type="presParOf" srcId="{0348566F-D99B-421D-BA9C-CF1A312B65A8}" destId="{94F33B4D-E254-4DBE-86B5-676EDC56324B}" srcOrd="6" destOrd="0" presId="urn:microsoft.com/office/officeart/2005/8/layout/matrix1"/>
    <dgm:cxn modelId="{D67BECBA-6A27-4AB4-AE29-F61856ADECA5}" type="presParOf" srcId="{0348566F-D99B-421D-BA9C-CF1A312B65A8}" destId="{7545F085-B1E8-4170-A421-A0402DDAB127}" srcOrd="7" destOrd="0" presId="urn:microsoft.com/office/officeart/2005/8/layout/matrix1"/>
    <dgm:cxn modelId="{8504848C-DD67-4017-A080-A883B6FDE5ED}" type="presParOf" srcId="{C17E235E-FC11-445C-9B84-3B02AE214176}" destId="{66ED047A-6B57-4482-A6B6-69BBD16E6DD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38B70F-81D7-4C01-993A-67B8CEDFA0C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C41BD68-20AF-4CF2-B1FD-2F192692E4EE}">
      <dgm:prSet phldrT="[Text]"/>
      <dgm:spPr>
        <a:solidFill>
          <a:srgbClr val="E21C35"/>
        </a:solidFill>
      </dgm:spPr>
      <dgm:t>
        <a:bodyPr/>
        <a:lstStyle/>
        <a:p>
          <a:pPr algn="ctr"/>
          <a:r>
            <a:rPr lang="cs-CZ" dirty="0">
              <a:solidFill>
                <a:schemeClr val="bg1"/>
              </a:solidFill>
            </a:rPr>
            <a:t>OVZ</a:t>
          </a:r>
        </a:p>
      </dgm:t>
    </dgm:pt>
    <dgm:pt modelId="{E3779254-4A73-4080-8710-E303D4F94EB6}" type="parTrans" cxnId="{96E4CB76-869E-4562-8C77-907C1B0BAF8B}">
      <dgm:prSet/>
      <dgm:spPr/>
      <dgm:t>
        <a:bodyPr/>
        <a:lstStyle/>
        <a:p>
          <a:pPr algn="ctr"/>
          <a:endParaRPr lang="cs-CZ"/>
        </a:p>
      </dgm:t>
    </dgm:pt>
    <dgm:pt modelId="{4FFC4449-BAAD-482F-BE29-81F8A8BC263F}" type="sibTrans" cxnId="{96E4CB76-869E-4562-8C77-907C1B0BAF8B}">
      <dgm:prSet/>
      <dgm:spPr/>
      <dgm:t>
        <a:bodyPr/>
        <a:lstStyle/>
        <a:p>
          <a:pPr algn="ctr"/>
          <a:endParaRPr lang="cs-CZ"/>
        </a:p>
      </dgm:t>
    </dgm:pt>
    <dgm:pt modelId="{69A96BC5-BD86-43AC-94AF-C639BBDA5683}">
      <dgm:prSet phldrT="[Text]"/>
      <dgm:spPr>
        <a:solidFill>
          <a:srgbClr val="79B833"/>
        </a:solidFill>
      </dgm:spPr>
      <dgm:t>
        <a:bodyPr/>
        <a:lstStyle/>
        <a:p>
          <a:pPr algn="ctr"/>
          <a:r>
            <a:rPr lang="cs-CZ" dirty="0"/>
            <a:t>Společnost Lidé</a:t>
          </a:r>
        </a:p>
      </dgm:t>
    </dgm:pt>
    <dgm:pt modelId="{94B78A79-AE37-474C-9EDD-CC5121B84DDB}" type="parTrans" cxnId="{B89D417A-627C-48EC-A9CC-094123C73C42}">
      <dgm:prSet/>
      <dgm:spPr/>
      <dgm:t>
        <a:bodyPr/>
        <a:lstStyle/>
        <a:p>
          <a:pPr algn="ctr"/>
          <a:endParaRPr lang="cs-CZ"/>
        </a:p>
      </dgm:t>
    </dgm:pt>
    <dgm:pt modelId="{C2F6B557-0D3B-4EA7-B18E-A01BB62E8A92}" type="sibTrans" cxnId="{B89D417A-627C-48EC-A9CC-094123C73C42}">
      <dgm:prSet/>
      <dgm:spPr/>
      <dgm:t>
        <a:bodyPr/>
        <a:lstStyle/>
        <a:p>
          <a:pPr algn="ctr"/>
          <a:endParaRPr lang="cs-CZ"/>
        </a:p>
      </dgm:t>
    </dgm:pt>
    <dgm:pt modelId="{9629819B-84B6-4855-AC0B-3F657E66E818}">
      <dgm:prSet phldrT="[Text]"/>
      <dgm:spPr>
        <a:solidFill>
          <a:srgbClr val="79B833"/>
        </a:solidFill>
      </dgm:spPr>
      <dgm:t>
        <a:bodyPr/>
        <a:lstStyle/>
        <a:p>
          <a:pPr algn="ctr"/>
          <a:r>
            <a:rPr lang="cs-CZ" dirty="0"/>
            <a:t>Společnost Podniky</a:t>
          </a:r>
        </a:p>
      </dgm:t>
    </dgm:pt>
    <dgm:pt modelId="{B2FAB78F-9CC4-4B98-80F0-28BD7BDB3876}" type="parTrans" cxnId="{B2C4EF15-64B5-4157-9010-324C22F0242F}">
      <dgm:prSet/>
      <dgm:spPr/>
      <dgm:t>
        <a:bodyPr/>
        <a:lstStyle/>
        <a:p>
          <a:pPr algn="ctr"/>
          <a:endParaRPr lang="cs-CZ"/>
        </a:p>
      </dgm:t>
    </dgm:pt>
    <dgm:pt modelId="{7FA4D5FD-CB4A-4D32-9058-2C160639BC57}" type="sibTrans" cxnId="{B2C4EF15-64B5-4157-9010-324C22F0242F}">
      <dgm:prSet/>
      <dgm:spPr/>
      <dgm:t>
        <a:bodyPr/>
        <a:lstStyle/>
        <a:p>
          <a:pPr algn="ctr"/>
          <a:endParaRPr lang="cs-CZ"/>
        </a:p>
      </dgm:t>
    </dgm:pt>
    <dgm:pt modelId="{D582D3D2-B894-4043-AAAC-B1734E06FEB6}">
      <dgm:prSet phldrT="[Text]"/>
      <dgm:spPr>
        <a:solidFill>
          <a:srgbClr val="79B833"/>
        </a:solidFill>
      </dgm:spPr>
      <dgm:t>
        <a:bodyPr/>
        <a:lstStyle/>
        <a:p>
          <a:pPr algn="ctr"/>
          <a:r>
            <a:rPr lang="cs-CZ" dirty="0"/>
            <a:t>Životní prostředí</a:t>
          </a:r>
        </a:p>
      </dgm:t>
    </dgm:pt>
    <dgm:pt modelId="{8EB0F037-56B3-4A80-A421-87127A4C9D28}" type="parTrans" cxnId="{C8503D68-7F7F-4FD1-AD9A-53C684D0FAB6}">
      <dgm:prSet/>
      <dgm:spPr/>
      <dgm:t>
        <a:bodyPr/>
        <a:lstStyle/>
        <a:p>
          <a:pPr algn="ctr"/>
          <a:endParaRPr lang="cs-CZ"/>
        </a:p>
      </dgm:t>
    </dgm:pt>
    <dgm:pt modelId="{0F326E61-4535-4784-A20E-ACB038787F18}" type="sibTrans" cxnId="{C8503D68-7F7F-4FD1-AD9A-53C684D0FAB6}">
      <dgm:prSet/>
      <dgm:spPr/>
      <dgm:t>
        <a:bodyPr/>
        <a:lstStyle/>
        <a:p>
          <a:pPr algn="ctr"/>
          <a:endParaRPr lang="cs-CZ"/>
        </a:p>
      </dgm:t>
    </dgm:pt>
    <dgm:pt modelId="{237DA3EE-5F53-4F4B-BD7A-3D81FF9C5809}">
      <dgm:prSet phldrT="[Text]"/>
      <dgm:spPr>
        <a:solidFill>
          <a:srgbClr val="79B833"/>
        </a:solidFill>
      </dgm:spPr>
      <dgm:t>
        <a:bodyPr/>
        <a:lstStyle/>
        <a:p>
          <a:pPr algn="ctr"/>
          <a:r>
            <a:rPr lang="cs-CZ" dirty="0"/>
            <a:t>Inovace</a:t>
          </a:r>
        </a:p>
      </dgm:t>
    </dgm:pt>
    <dgm:pt modelId="{52FC8E95-2D7A-4E43-B6D0-A5B7C44F96EC}" type="parTrans" cxnId="{5895B020-822F-4EC4-B0AC-5408930CF3DF}">
      <dgm:prSet/>
      <dgm:spPr/>
      <dgm:t>
        <a:bodyPr/>
        <a:lstStyle/>
        <a:p>
          <a:pPr algn="ctr"/>
          <a:endParaRPr lang="cs-CZ"/>
        </a:p>
      </dgm:t>
    </dgm:pt>
    <dgm:pt modelId="{9B8F1B30-C567-42BF-B993-EA9B14F764E5}" type="sibTrans" cxnId="{5895B020-822F-4EC4-B0AC-5408930CF3DF}">
      <dgm:prSet/>
      <dgm:spPr/>
      <dgm:t>
        <a:bodyPr/>
        <a:lstStyle/>
        <a:p>
          <a:pPr algn="ctr"/>
          <a:endParaRPr lang="cs-CZ"/>
        </a:p>
      </dgm:t>
    </dgm:pt>
    <dgm:pt modelId="{C17E235E-FC11-445C-9B84-3B02AE214176}" type="pres">
      <dgm:prSet presAssocID="{5E38B70F-81D7-4C01-993A-67B8CEDFA0C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348566F-D99B-421D-BA9C-CF1A312B65A8}" type="pres">
      <dgm:prSet presAssocID="{5E38B70F-81D7-4C01-993A-67B8CEDFA0CE}" presName="matrix" presStyleCnt="0"/>
      <dgm:spPr/>
    </dgm:pt>
    <dgm:pt modelId="{3C8320CD-F40B-46E4-AF13-95EE81AF2993}" type="pres">
      <dgm:prSet presAssocID="{5E38B70F-81D7-4C01-993A-67B8CEDFA0CE}" presName="tile1" presStyleLbl="node1" presStyleIdx="0" presStyleCnt="4"/>
      <dgm:spPr/>
      <dgm:t>
        <a:bodyPr/>
        <a:lstStyle/>
        <a:p>
          <a:endParaRPr lang="cs-CZ"/>
        </a:p>
      </dgm:t>
    </dgm:pt>
    <dgm:pt modelId="{434F2469-E3BA-489D-A1DF-EBD2CEC9D025}" type="pres">
      <dgm:prSet presAssocID="{5E38B70F-81D7-4C01-993A-67B8CEDFA0C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8A8444F-C0CB-4DE8-BFB6-88163BF285BB}" type="pres">
      <dgm:prSet presAssocID="{5E38B70F-81D7-4C01-993A-67B8CEDFA0CE}" presName="tile2" presStyleLbl="node1" presStyleIdx="1" presStyleCnt="4"/>
      <dgm:spPr/>
      <dgm:t>
        <a:bodyPr/>
        <a:lstStyle/>
        <a:p>
          <a:endParaRPr lang="cs-CZ"/>
        </a:p>
      </dgm:t>
    </dgm:pt>
    <dgm:pt modelId="{FF10B895-6CF2-4A76-98B1-B3C9B4CCAA49}" type="pres">
      <dgm:prSet presAssocID="{5E38B70F-81D7-4C01-993A-67B8CEDFA0C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AD61013-F7B3-4AAA-B5C5-038E87A94288}" type="pres">
      <dgm:prSet presAssocID="{5E38B70F-81D7-4C01-993A-67B8CEDFA0CE}" presName="tile3" presStyleLbl="node1" presStyleIdx="2" presStyleCnt="4"/>
      <dgm:spPr/>
      <dgm:t>
        <a:bodyPr/>
        <a:lstStyle/>
        <a:p>
          <a:endParaRPr lang="cs-CZ"/>
        </a:p>
      </dgm:t>
    </dgm:pt>
    <dgm:pt modelId="{77F5E80D-6B5B-42BE-9CB3-DDC889E606FE}" type="pres">
      <dgm:prSet presAssocID="{5E38B70F-81D7-4C01-993A-67B8CEDFA0C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4F33B4D-E254-4DBE-86B5-676EDC56324B}" type="pres">
      <dgm:prSet presAssocID="{5E38B70F-81D7-4C01-993A-67B8CEDFA0CE}" presName="tile4" presStyleLbl="node1" presStyleIdx="3" presStyleCnt="4" custLinFactNeighborX="2941" custLinFactNeighborY="1127"/>
      <dgm:spPr/>
      <dgm:t>
        <a:bodyPr/>
        <a:lstStyle/>
        <a:p>
          <a:endParaRPr lang="cs-CZ"/>
        </a:p>
      </dgm:t>
    </dgm:pt>
    <dgm:pt modelId="{7545F085-B1E8-4170-A421-A0402DDAB127}" type="pres">
      <dgm:prSet presAssocID="{5E38B70F-81D7-4C01-993A-67B8CEDFA0C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6ED047A-6B57-4482-A6B6-69BBD16E6DDA}" type="pres">
      <dgm:prSet presAssocID="{5E38B70F-81D7-4C01-993A-67B8CEDFA0C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</dgm:ptLst>
  <dgm:cxnLst>
    <dgm:cxn modelId="{96E4CB76-869E-4562-8C77-907C1B0BAF8B}" srcId="{5E38B70F-81D7-4C01-993A-67B8CEDFA0CE}" destId="{BC41BD68-20AF-4CF2-B1FD-2F192692E4EE}" srcOrd="0" destOrd="0" parTransId="{E3779254-4A73-4080-8710-E303D4F94EB6}" sibTransId="{4FFC4449-BAAD-482F-BE29-81F8A8BC263F}"/>
    <dgm:cxn modelId="{B2C4EF15-64B5-4157-9010-324C22F0242F}" srcId="{BC41BD68-20AF-4CF2-B1FD-2F192692E4EE}" destId="{9629819B-84B6-4855-AC0B-3F657E66E818}" srcOrd="1" destOrd="0" parTransId="{B2FAB78F-9CC4-4B98-80F0-28BD7BDB3876}" sibTransId="{7FA4D5FD-CB4A-4D32-9058-2C160639BC57}"/>
    <dgm:cxn modelId="{5895B020-822F-4EC4-B0AC-5408930CF3DF}" srcId="{BC41BD68-20AF-4CF2-B1FD-2F192692E4EE}" destId="{237DA3EE-5F53-4F4B-BD7A-3D81FF9C5809}" srcOrd="3" destOrd="0" parTransId="{52FC8E95-2D7A-4E43-B6D0-A5B7C44F96EC}" sibTransId="{9B8F1B30-C567-42BF-B993-EA9B14F764E5}"/>
    <dgm:cxn modelId="{45C98161-1752-4761-883C-0CBDA29936E4}" type="presOf" srcId="{BC41BD68-20AF-4CF2-B1FD-2F192692E4EE}" destId="{66ED047A-6B57-4482-A6B6-69BBD16E6DDA}" srcOrd="0" destOrd="0" presId="urn:microsoft.com/office/officeart/2005/8/layout/matrix1"/>
    <dgm:cxn modelId="{E59FF33E-898E-41E2-BEBD-4B7AD1C7880B}" type="presOf" srcId="{9629819B-84B6-4855-AC0B-3F657E66E818}" destId="{98A8444F-C0CB-4DE8-BFB6-88163BF285BB}" srcOrd="0" destOrd="0" presId="urn:microsoft.com/office/officeart/2005/8/layout/matrix1"/>
    <dgm:cxn modelId="{AAAFBD74-0387-42D2-B9DE-CAB1D6C47DF0}" type="presOf" srcId="{237DA3EE-5F53-4F4B-BD7A-3D81FF9C5809}" destId="{94F33B4D-E254-4DBE-86B5-676EDC56324B}" srcOrd="0" destOrd="0" presId="urn:microsoft.com/office/officeart/2005/8/layout/matrix1"/>
    <dgm:cxn modelId="{5558ACA5-9395-4F68-AFCA-133D2D34DE80}" type="presOf" srcId="{69A96BC5-BD86-43AC-94AF-C639BBDA5683}" destId="{3C8320CD-F40B-46E4-AF13-95EE81AF2993}" srcOrd="0" destOrd="0" presId="urn:microsoft.com/office/officeart/2005/8/layout/matrix1"/>
    <dgm:cxn modelId="{70945CE2-6358-4880-B372-78090AC1D18F}" type="presOf" srcId="{5E38B70F-81D7-4C01-993A-67B8CEDFA0CE}" destId="{C17E235E-FC11-445C-9B84-3B02AE214176}" srcOrd="0" destOrd="0" presId="urn:microsoft.com/office/officeart/2005/8/layout/matrix1"/>
    <dgm:cxn modelId="{B89D417A-627C-48EC-A9CC-094123C73C42}" srcId="{BC41BD68-20AF-4CF2-B1FD-2F192692E4EE}" destId="{69A96BC5-BD86-43AC-94AF-C639BBDA5683}" srcOrd="0" destOrd="0" parTransId="{94B78A79-AE37-474C-9EDD-CC5121B84DDB}" sibTransId="{C2F6B557-0D3B-4EA7-B18E-A01BB62E8A92}"/>
    <dgm:cxn modelId="{444D7AD5-F4EE-4B10-94FE-74CD3C535B1D}" type="presOf" srcId="{9629819B-84B6-4855-AC0B-3F657E66E818}" destId="{FF10B895-6CF2-4A76-98B1-B3C9B4CCAA49}" srcOrd="1" destOrd="0" presId="urn:microsoft.com/office/officeart/2005/8/layout/matrix1"/>
    <dgm:cxn modelId="{AB3E90B7-32CE-4081-8F3A-9D6B44769015}" type="presOf" srcId="{237DA3EE-5F53-4F4B-BD7A-3D81FF9C5809}" destId="{7545F085-B1E8-4170-A421-A0402DDAB127}" srcOrd="1" destOrd="0" presId="urn:microsoft.com/office/officeart/2005/8/layout/matrix1"/>
    <dgm:cxn modelId="{335DAD4E-739A-441E-8B50-C9E1A3F1D719}" type="presOf" srcId="{D582D3D2-B894-4043-AAAC-B1734E06FEB6}" destId="{77F5E80D-6B5B-42BE-9CB3-DDC889E606FE}" srcOrd="1" destOrd="0" presId="urn:microsoft.com/office/officeart/2005/8/layout/matrix1"/>
    <dgm:cxn modelId="{5DF3DA8B-BC4B-4A1E-A9E1-0B9BAE4A0C01}" type="presOf" srcId="{69A96BC5-BD86-43AC-94AF-C639BBDA5683}" destId="{434F2469-E3BA-489D-A1DF-EBD2CEC9D025}" srcOrd="1" destOrd="0" presId="urn:microsoft.com/office/officeart/2005/8/layout/matrix1"/>
    <dgm:cxn modelId="{E7813464-1115-4477-8BA0-E49A9E26357F}" type="presOf" srcId="{D582D3D2-B894-4043-AAAC-B1734E06FEB6}" destId="{8AD61013-F7B3-4AAA-B5C5-038E87A94288}" srcOrd="0" destOrd="0" presId="urn:microsoft.com/office/officeart/2005/8/layout/matrix1"/>
    <dgm:cxn modelId="{C8503D68-7F7F-4FD1-AD9A-53C684D0FAB6}" srcId="{BC41BD68-20AF-4CF2-B1FD-2F192692E4EE}" destId="{D582D3D2-B894-4043-AAAC-B1734E06FEB6}" srcOrd="2" destOrd="0" parTransId="{8EB0F037-56B3-4A80-A421-87127A4C9D28}" sibTransId="{0F326E61-4535-4784-A20E-ACB038787F18}"/>
    <dgm:cxn modelId="{081DC1BA-E856-482B-9885-EBCF1EEA66ED}" type="presParOf" srcId="{C17E235E-FC11-445C-9B84-3B02AE214176}" destId="{0348566F-D99B-421D-BA9C-CF1A312B65A8}" srcOrd="0" destOrd="0" presId="urn:microsoft.com/office/officeart/2005/8/layout/matrix1"/>
    <dgm:cxn modelId="{AF1B3DB5-7091-40FC-8E4F-516F6768E587}" type="presParOf" srcId="{0348566F-D99B-421D-BA9C-CF1A312B65A8}" destId="{3C8320CD-F40B-46E4-AF13-95EE81AF2993}" srcOrd="0" destOrd="0" presId="urn:microsoft.com/office/officeart/2005/8/layout/matrix1"/>
    <dgm:cxn modelId="{7C1AA4F9-1883-4ACF-8312-16797B92FE8C}" type="presParOf" srcId="{0348566F-D99B-421D-BA9C-CF1A312B65A8}" destId="{434F2469-E3BA-489D-A1DF-EBD2CEC9D025}" srcOrd="1" destOrd="0" presId="urn:microsoft.com/office/officeart/2005/8/layout/matrix1"/>
    <dgm:cxn modelId="{7FF3CB30-4EB9-494C-98BD-3D2C001D448C}" type="presParOf" srcId="{0348566F-D99B-421D-BA9C-CF1A312B65A8}" destId="{98A8444F-C0CB-4DE8-BFB6-88163BF285BB}" srcOrd="2" destOrd="0" presId="urn:microsoft.com/office/officeart/2005/8/layout/matrix1"/>
    <dgm:cxn modelId="{4655075D-C158-4CF7-9F57-0AFE9934013B}" type="presParOf" srcId="{0348566F-D99B-421D-BA9C-CF1A312B65A8}" destId="{FF10B895-6CF2-4A76-98B1-B3C9B4CCAA49}" srcOrd="3" destOrd="0" presId="urn:microsoft.com/office/officeart/2005/8/layout/matrix1"/>
    <dgm:cxn modelId="{6725105C-2AFF-4E3C-A27E-014BDE2B196C}" type="presParOf" srcId="{0348566F-D99B-421D-BA9C-CF1A312B65A8}" destId="{8AD61013-F7B3-4AAA-B5C5-038E87A94288}" srcOrd="4" destOrd="0" presId="urn:microsoft.com/office/officeart/2005/8/layout/matrix1"/>
    <dgm:cxn modelId="{41CE4E8A-AC6E-417A-B1BB-556E86BEB7F9}" type="presParOf" srcId="{0348566F-D99B-421D-BA9C-CF1A312B65A8}" destId="{77F5E80D-6B5B-42BE-9CB3-DDC889E606FE}" srcOrd="5" destOrd="0" presId="urn:microsoft.com/office/officeart/2005/8/layout/matrix1"/>
    <dgm:cxn modelId="{52E30E92-ED98-4D93-9ACE-64E12F188327}" type="presParOf" srcId="{0348566F-D99B-421D-BA9C-CF1A312B65A8}" destId="{94F33B4D-E254-4DBE-86B5-676EDC56324B}" srcOrd="6" destOrd="0" presId="urn:microsoft.com/office/officeart/2005/8/layout/matrix1"/>
    <dgm:cxn modelId="{D67BECBA-6A27-4AB4-AE29-F61856ADECA5}" type="presParOf" srcId="{0348566F-D99B-421D-BA9C-CF1A312B65A8}" destId="{7545F085-B1E8-4170-A421-A0402DDAB127}" srcOrd="7" destOrd="0" presId="urn:microsoft.com/office/officeart/2005/8/layout/matrix1"/>
    <dgm:cxn modelId="{8504848C-DD67-4017-A080-A883B6FDE5ED}" type="presParOf" srcId="{C17E235E-FC11-445C-9B84-3B02AE214176}" destId="{66ED047A-6B57-4482-A6B6-69BBD16E6DD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320CD-F40B-46E4-AF13-95EE81AF2993}">
      <dsp:nvSpPr>
        <dsp:cNvPr id="0" name=""/>
        <dsp:cNvSpPr/>
      </dsp:nvSpPr>
      <dsp:spPr>
        <a:xfrm rot="16200000">
          <a:off x="216268" y="-216268"/>
          <a:ext cx="882098" cy="1314635"/>
        </a:xfrm>
        <a:prstGeom prst="round1Rect">
          <a:avLst/>
        </a:prstGeom>
        <a:solidFill>
          <a:srgbClr val="79B8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/>
            <a:t>Společnost Lidé</a:t>
          </a:r>
        </a:p>
      </dsp:txBody>
      <dsp:txXfrm rot="5400000">
        <a:off x="0" y="0"/>
        <a:ext cx="1314635" cy="661573"/>
      </dsp:txXfrm>
    </dsp:sp>
    <dsp:sp modelId="{98A8444F-C0CB-4DE8-BFB6-88163BF285BB}">
      <dsp:nvSpPr>
        <dsp:cNvPr id="0" name=""/>
        <dsp:cNvSpPr/>
      </dsp:nvSpPr>
      <dsp:spPr>
        <a:xfrm>
          <a:off x="1314635" y="0"/>
          <a:ext cx="1314635" cy="882098"/>
        </a:xfrm>
        <a:prstGeom prst="round1Rect">
          <a:avLst/>
        </a:prstGeom>
        <a:solidFill>
          <a:srgbClr val="79B8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/>
            <a:t>Společnost Podniky</a:t>
          </a:r>
        </a:p>
      </dsp:txBody>
      <dsp:txXfrm>
        <a:off x="1314635" y="0"/>
        <a:ext cx="1314635" cy="661573"/>
      </dsp:txXfrm>
    </dsp:sp>
    <dsp:sp modelId="{8AD61013-F7B3-4AAA-B5C5-038E87A94288}">
      <dsp:nvSpPr>
        <dsp:cNvPr id="0" name=""/>
        <dsp:cNvSpPr/>
      </dsp:nvSpPr>
      <dsp:spPr>
        <a:xfrm rot="10800000">
          <a:off x="0" y="882098"/>
          <a:ext cx="1314635" cy="882098"/>
        </a:xfrm>
        <a:prstGeom prst="round1Rect">
          <a:avLst/>
        </a:prstGeom>
        <a:solidFill>
          <a:srgbClr val="79B8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/>
            <a:t>Životní prostředí</a:t>
          </a:r>
        </a:p>
      </dsp:txBody>
      <dsp:txXfrm rot="10800000">
        <a:off x="0" y="1102622"/>
        <a:ext cx="1314635" cy="661573"/>
      </dsp:txXfrm>
    </dsp:sp>
    <dsp:sp modelId="{94F33B4D-E254-4DBE-86B5-676EDC56324B}">
      <dsp:nvSpPr>
        <dsp:cNvPr id="0" name=""/>
        <dsp:cNvSpPr/>
      </dsp:nvSpPr>
      <dsp:spPr>
        <a:xfrm rot="5400000">
          <a:off x="1530904" y="665828"/>
          <a:ext cx="882098" cy="1314635"/>
        </a:xfrm>
        <a:prstGeom prst="round1Rect">
          <a:avLst/>
        </a:prstGeom>
        <a:solidFill>
          <a:srgbClr val="79B8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/>
            <a:t>Inovace</a:t>
          </a:r>
        </a:p>
      </dsp:txBody>
      <dsp:txXfrm rot="-5400000">
        <a:off x="1314636" y="1102622"/>
        <a:ext cx="1314635" cy="661573"/>
      </dsp:txXfrm>
    </dsp:sp>
    <dsp:sp modelId="{66ED047A-6B57-4482-A6B6-69BBD16E6DDA}">
      <dsp:nvSpPr>
        <dsp:cNvPr id="0" name=""/>
        <dsp:cNvSpPr/>
      </dsp:nvSpPr>
      <dsp:spPr>
        <a:xfrm>
          <a:off x="920245" y="661573"/>
          <a:ext cx="788781" cy="441049"/>
        </a:xfrm>
        <a:prstGeom prst="roundRect">
          <a:avLst/>
        </a:prstGeom>
        <a:solidFill>
          <a:srgbClr val="E21C3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>
              <a:solidFill>
                <a:schemeClr val="bg1"/>
              </a:solidFill>
            </a:rPr>
            <a:t>OVZ</a:t>
          </a:r>
        </a:p>
      </dsp:txBody>
      <dsp:txXfrm>
        <a:off x="941775" y="683103"/>
        <a:ext cx="745721" cy="3979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320CD-F40B-46E4-AF13-95EE81AF2993}">
      <dsp:nvSpPr>
        <dsp:cNvPr id="0" name=""/>
        <dsp:cNvSpPr/>
      </dsp:nvSpPr>
      <dsp:spPr>
        <a:xfrm rot="16200000">
          <a:off x="144016" y="-144016"/>
          <a:ext cx="936103" cy="1224136"/>
        </a:xfrm>
        <a:prstGeom prst="round1Rect">
          <a:avLst/>
        </a:prstGeom>
        <a:solidFill>
          <a:srgbClr val="79B8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/>
            <a:t>Společnost Lidé</a:t>
          </a:r>
        </a:p>
      </dsp:txBody>
      <dsp:txXfrm rot="5400000">
        <a:off x="0" y="0"/>
        <a:ext cx="1224136" cy="702077"/>
      </dsp:txXfrm>
    </dsp:sp>
    <dsp:sp modelId="{98A8444F-C0CB-4DE8-BFB6-88163BF285BB}">
      <dsp:nvSpPr>
        <dsp:cNvPr id="0" name=""/>
        <dsp:cNvSpPr/>
      </dsp:nvSpPr>
      <dsp:spPr>
        <a:xfrm>
          <a:off x="1224136" y="0"/>
          <a:ext cx="1224136" cy="936103"/>
        </a:xfrm>
        <a:prstGeom prst="round1Rect">
          <a:avLst/>
        </a:prstGeom>
        <a:solidFill>
          <a:srgbClr val="79B8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/>
            <a:t>Společnost Podniky</a:t>
          </a:r>
        </a:p>
      </dsp:txBody>
      <dsp:txXfrm>
        <a:off x="1224136" y="0"/>
        <a:ext cx="1224136" cy="702077"/>
      </dsp:txXfrm>
    </dsp:sp>
    <dsp:sp modelId="{8AD61013-F7B3-4AAA-B5C5-038E87A94288}">
      <dsp:nvSpPr>
        <dsp:cNvPr id="0" name=""/>
        <dsp:cNvSpPr/>
      </dsp:nvSpPr>
      <dsp:spPr>
        <a:xfrm rot="10800000">
          <a:off x="0" y="936103"/>
          <a:ext cx="1224136" cy="936103"/>
        </a:xfrm>
        <a:prstGeom prst="round1Rect">
          <a:avLst/>
        </a:prstGeom>
        <a:solidFill>
          <a:srgbClr val="79B8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/>
            <a:t>Životní prostředí</a:t>
          </a:r>
        </a:p>
      </dsp:txBody>
      <dsp:txXfrm rot="10800000">
        <a:off x="0" y="1170129"/>
        <a:ext cx="1224136" cy="702077"/>
      </dsp:txXfrm>
    </dsp:sp>
    <dsp:sp modelId="{94F33B4D-E254-4DBE-86B5-676EDC56324B}">
      <dsp:nvSpPr>
        <dsp:cNvPr id="0" name=""/>
        <dsp:cNvSpPr/>
      </dsp:nvSpPr>
      <dsp:spPr>
        <a:xfrm rot="5400000">
          <a:off x="1368152" y="792087"/>
          <a:ext cx="936103" cy="1224136"/>
        </a:xfrm>
        <a:prstGeom prst="round1Rect">
          <a:avLst/>
        </a:prstGeom>
        <a:solidFill>
          <a:srgbClr val="79B8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/>
            <a:t>Inovace</a:t>
          </a:r>
        </a:p>
      </dsp:txBody>
      <dsp:txXfrm rot="-5400000">
        <a:off x="1224136" y="1170129"/>
        <a:ext cx="1224136" cy="702077"/>
      </dsp:txXfrm>
    </dsp:sp>
    <dsp:sp modelId="{66ED047A-6B57-4482-A6B6-69BBD16E6DDA}">
      <dsp:nvSpPr>
        <dsp:cNvPr id="0" name=""/>
        <dsp:cNvSpPr/>
      </dsp:nvSpPr>
      <dsp:spPr>
        <a:xfrm>
          <a:off x="856895" y="702077"/>
          <a:ext cx="734481" cy="468051"/>
        </a:xfrm>
        <a:prstGeom prst="roundRect">
          <a:avLst/>
        </a:prstGeom>
        <a:solidFill>
          <a:srgbClr val="E21C3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>
              <a:solidFill>
                <a:schemeClr val="bg1"/>
              </a:solidFill>
            </a:rPr>
            <a:t>OVZ</a:t>
          </a:r>
        </a:p>
      </dsp:txBody>
      <dsp:txXfrm>
        <a:off x="879743" y="724925"/>
        <a:ext cx="688785" cy="422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BE93B-22A6-431F-A960-8DB7DA476EA1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EA42E-07B9-4E88-B930-0C5576BF7B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1599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11268" name="Zástupný symbol pro číslo snímku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DD6B51D-A7D5-4C07-B3C8-2E98C5036526}" type="slidenum">
              <a:rPr lang="cs-CZ" altLang="cs-CZ"/>
              <a:pPr/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93977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DB7EDE-09BD-4F75-AEB1-C9E4A5C4169F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741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DB7EDE-09BD-4F75-AEB1-C9E4A5C4169F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2540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DB7EDE-09BD-4F75-AEB1-C9E4A5C4169F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9164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201-3487-4C8D-BDF0-F161DA717B71}" type="datetime1">
              <a:rPr lang="cs-CZ" smtClean="0"/>
              <a:t>13.05.2022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0611-A051-4D19-BFAC-E438F04A4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1031-1033-4A88-8B47-6F93ED006166}" type="datetime1">
              <a:rPr lang="cs-CZ" smtClean="0"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0611-A051-4D19-BFAC-E438F04A4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007B-9BEB-42C5-9372-0EBDEA32C476}" type="datetime1">
              <a:rPr lang="cs-CZ" smtClean="0"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0611-A051-4D19-BFAC-E438F04A4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906B7-743D-4B28-8317-CAF81D6E23EF}" type="datetimeFigureOut">
              <a:rPr lang="cs-CZ" smtClean="0"/>
              <a:pPr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81070-9F25-42DD-A9DC-CA6D4163AF3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E6137-C18B-481D-BBB2-48DC475778DF}" type="datetime1">
              <a:rPr lang="cs-CZ" smtClean="0"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C0611-A051-4D19-BFAC-E438F04A4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9CE93-A457-47E0-8265-3E77E5AF2904}" type="datetime1">
              <a:rPr lang="cs-CZ" smtClean="0"/>
              <a:t>13.05.2022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C0611-A051-4D19-BFAC-E438F04A4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ske-socialni-podnikani.cz/identifikator" TargetMode="External"/><Relationship Id="rId2" Type="http://schemas.openxmlformats.org/officeDocument/2006/relationships/hyperlink" Target="https://www.esfcr.cz/vyzva-067-opz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sovz.cz/wp-content/uploads/2020/12/textace-do-zd_hodnoceni-a-smluvni-ustanoveni.pdf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ovz.cz/wp-content/uploads/2021/04/sovz_publikace_lokalnidopady_web-s-prokliky_2021_04_22.pdf" TargetMode="External"/><Relationship Id="rId3" Type="http://schemas.openxmlformats.org/officeDocument/2006/relationships/hyperlink" Target="https://ceske-socialni-podnikani.cz/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://sovz.cz/wp-content/uploads/2020/05/katalog-socialnich-podniku_web.pdf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sovz.cz/wp-content/uploads/2019/01/sovz_publikace_socpodniky_web.pdf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nvironment/gpp/eu_gpp_criteria_en.htm" TargetMode="External"/><Relationship Id="rId2" Type="http://schemas.openxmlformats.org/officeDocument/2006/relationships/hyperlink" Target="https://eur-lex.europa.eu/resource.html?uri=cellar:ea0f9f73-9ab2-11ea-9d2d-01aa75ed71a1.0013.02/DOC_1&amp;format=PDF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sovz.cz/wp-content/uploads/2021/01/sovz_publikace_udrzitelne-akce_soubor-pozadavku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ovz.cz/wp-content/uploads/2019/03/sovz_case_studies_mpsv_kantyna-mezi-radky.pdf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ovz.cz/praxe/tezebni-a-pestebni-prace-v-lesnich-porostech-technicke-sluzby-havlickuv-brod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://sovz.cz/praxe/udrzba-verejne-zelene-a-uklid-verejnych-prostranstvi-praha-12/" TargetMode="Externa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vz.cz/" TargetMode="External"/><Relationship Id="rId2" Type="http://schemas.openxmlformats.org/officeDocument/2006/relationships/hyperlink" Target="https://www.sovz.cz/wp-content/uploads/2021/02/checklist-s-komentarem_210205.pdf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9140060B-4C8F-48C8-8884-4A02DF82B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3848" y="1363953"/>
            <a:ext cx="5616624" cy="241559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sz="3600" dirty="0"/>
              <a:t>Možnosti podpory sociálního podnikání při veřejných nákupech</a:t>
            </a:r>
          </a:p>
          <a:p>
            <a:pPr marL="0" indent="0">
              <a:buNone/>
            </a:pPr>
            <a:endParaRPr lang="cs-CZ" sz="3600" dirty="0"/>
          </a:p>
          <a:p>
            <a:pPr marL="0" indent="0">
              <a:buNone/>
            </a:pPr>
            <a:r>
              <a:rPr lang="cs-CZ" sz="2800" dirty="0"/>
              <a:t>Adam Gromnica</a:t>
            </a:r>
          </a:p>
          <a:p>
            <a:pPr marL="0" indent="0">
              <a:buNone/>
            </a:pPr>
            <a:endParaRPr lang="cs-CZ" sz="2100" dirty="0">
              <a:latin typeface="+mj-lt"/>
            </a:endParaRPr>
          </a:p>
          <a:p>
            <a:pPr marL="0" indent="0" algn="r">
              <a:buNone/>
            </a:pPr>
            <a:r>
              <a:rPr lang="cs-CZ" sz="2100" dirty="0">
                <a:effectLst/>
                <a:latin typeface="+mj-lt"/>
                <a:ea typeface="Calibri" panose="020F0502020204030204" pitchFamily="34" charset="0"/>
              </a:rPr>
              <a:t>Veletrh sociálního podnikání v Olomouckém kraji</a:t>
            </a:r>
            <a:r>
              <a:rPr lang="cs-CZ" sz="2100" dirty="0">
                <a:latin typeface="+mj-lt"/>
              </a:rPr>
              <a:t>, Olomouc</a:t>
            </a:r>
          </a:p>
          <a:p>
            <a:pPr marL="0" indent="0" algn="r">
              <a:buNone/>
            </a:pPr>
            <a:r>
              <a:rPr lang="cs-CZ" sz="2100" dirty="0">
                <a:latin typeface="+mj-lt"/>
              </a:rPr>
              <a:t>16. května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0B8AC91-16C4-4366-B692-5BC5C009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0C0611-A051-4D19-BFAC-E438F04A4E9A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F0945CAA-C43A-47D0-8E5B-2832A59740B5}"/>
              </a:ext>
            </a:extLst>
          </p:cNvPr>
          <p:cNvSpPr/>
          <p:nvPr/>
        </p:nvSpPr>
        <p:spPr>
          <a:xfrm>
            <a:off x="251520" y="411510"/>
            <a:ext cx="792088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cs typeface="Arial" panose="020B0604020202020204" pitchFamily="34" charset="0"/>
              </a:rPr>
              <a:t>Definice sociálního podniku </a:t>
            </a:r>
            <a:r>
              <a:rPr lang="cs-CZ" sz="1600" dirty="0">
                <a:cs typeface="Arial" panose="020B0604020202020204" pitchFamily="34" charset="0"/>
              </a:rPr>
              <a:t>– nutné definovat v zadávací dokumentaci </a:t>
            </a:r>
          </a:p>
          <a:p>
            <a:r>
              <a:rPr lang="cs-CZ" sz="1600" dirty="0">
                <a:cs typeface="Arial" panose="020B0604020202020204" pitchFamily="34" charset="0"/>
              </a:rPr>
              <a:t>Definice používaná ve výzvách ESF pro integrační sociální podnik - tvořena sadou rozpoznávacích znaků, </a:t>
            </a:r>
            <a:r>
              <a:rPr lang="cs-CZ" sz="1600" dirty="0">
                <a:cs typeface="Arial" panose="020B0604020202020204" pitchFamily="34" charset="0"/>
                <a:hlinkClick r:id="rId2"/>
              </a:rPr>
              <a:t>dostupná jako příloha č. 2 zde </a:t>
            </a:r>
            <a:endParaRPr lang="cs-CZ" sz="1600" dirty="0">
              <a:cs typeface="Arial" panose="020B0604020202020204" pitchFamily="34" charset="0"/>
            </a:endParaRPr>
          </a:p>
          <a:p>
            <a:endParaRPr lang="cs-CZ" sz="1600" dirty="0">
              <a:solidFill>
                <a:prstClr val="black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1600" b="1" dirty="0">
                <a:cs typeface="Arial" panose="020B0604020202020204" pitchFamily="34" charset="0"/>
              </a:rPr>
              <a:t>Způsob prokázání využívaný dosud ve veřejných zakázkách MPSV:</a:t>
            </a:r>
            <a:r>
              <a:rPr lang="cs-CZ" sz="1600" dirty="0"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600" dirty="0">
                <a:cs typeface="Arial" panose="020B0604020202020204" pitchFamily="34" charset="0"/>
              </a:rPr>
              <a:t>Čestné prohlášení potvrzující, že je integračním sociálním podnikem ve smyslu užívaném MPSV ve Výzvách ESF a splňuje všechny rozpoznávací znaky.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600" b="1" dirty="0">
                <a:cs typeface="Arial" panose="020B0604020202020204" pitchFamily="34" charset="0"/>
              </a:rPr>
              <a:t>Přílohou čestného prohlášení </a:t>
            </a:r>
            <a:r>
              <a:rPr lang="cs-CZ" sz="1600" dirty="0">
                <a:cs typeface="Arial" panose="020B0604020202020204" pitchFamily="34" charset="0"/>
              </a:rPr>
              <a:t>SP předkládá tyto dokumenty: </a:t>
            </a:r>
          </a:p>
          <a:p>
            <a:pPr marL="803275" indent="-263525">
              <a:buFont typeface="Arial" panose="020B0604020202020204" pitchFamily="34" charset="0"/>
              <a:buChar char="•"/>
            </a:pPr>
            <a:r>
              <a:rPr lang="cs-CZ" sz="1600" u="sng" dirty="0">
                <a:cs typeface="Arial" panose="020B0604020202020204" pitchFamily="34" charset="0"/>
              </a:rPr>
              <a:t>zakládací dokumenty </a:t>
            </a:r>
            <a:r>
              <a:rPr lang="cs-CZ" sz="1600" dirty="0">
                <a:cs typeface="Arial" panose="020B0604020202020204" pitchFamily="34" charset="0"/>
              </a:rPr>
              <a:t>prokazující, že má společensky prospěšný cíl zaměstnávání a sociálního začleňování osob znevýhodněných na trhu práce</a:t>
            </a:r>
          </a:p>
          <a:p>
            <a:pPr marL="803275" indent="-263525">
              <a:buFont typeface="Arial" panose="020B0604020202020204" pitchFamily="34" charset="0"/>
              <a:buChar char="•"/>
            </a:pPr>
            <a:r>
              <a:rPr lang="cs-CZ" sz="1600" u="sng" dirty="0">
                <a:cs typeface="Arial" panose="020B0604020202020204" pitchFamily="34" charset="0"/>
              </a:rPr>
              <a:t>uvedení počtu všech osob</a:t>
            </a:r>
            <a:r>
              <a:rPr lang="cs-CZ" sz="1600" dirty="0">
                <a:cs typeface="Arial" panose="020B0604020202020204" pitchFamily="34" charset="0"/>
              </a:rPr>
              <a:t>, které zaměstnává, včetně % a seznamu osob z cílových skupin, náplní jejich práce a informace o pracovněprávním vztahu</a:t>
            </a:r>
          </a:p>
          <a:p>
            <a:pPr marL="803275" indent="-263525">
              <a:buFont typeface="Arial" panose="020B0604020202020204" pitchFamily="34" charset="0"/>
              <a:buChar char="•"/>
            </a:pPr>
            <a:r>
              <a:rPr lang="cs-CZ" sz="1600" u="sng" dirty="0">
                <a:cs typeface="Arial" panose="020B0604020202020204" pitchFamily="34" charset="0"/>
              </a:rPr>
              <a:t>výkaz zisku a ztrát (výsledovka podniku)/peněžní deník</a:t>
            </a:r>
            <a:r>
              <a:rPr lang="cs-CZ" sz="1600" dirty="0">
                <a:cs typeface="Arial" panose="020B0604020202020204" pitchFamily="34" charset="0"/>
              </a:rPr>
              <a:t> za posledních 12 měsíců prokazující, že tržby z prodeje výrobků/služeb tvoří min. 30% z celkových výnosů podniku</a:t>
            </a:r>
          </a:p>
          <a:p>
            <a:endParaRPr lang="cs-CZ" sz="1600" dirty="0"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600" dirty="0">
                <a:cs typeface="Arial" panose="020B0604020202020204" pitchFamily="34" charset="0"/>
              </a:rPr>
              <a:t>… úvahy o využití identifikátoru: </a:t>
            </a:r>
            <a:r>
              <a:rPr lang="cs-CZ" sz="1600" dirty="0"/>
              <a:t> </a:t>
            </a:r>
            <a:r>
              <a:rPr lang="cs-CZ" sz="1600" u="sng" dirty="0">
                <a:hlinkClick r:id="rId3" tooltip="https://ceske-socialni-podnikani.cz/identifikator"/>
              </a:rPr>
              <a:t>https://ceske-socialni-podnikani.cz/identifikator</a:t>
            </a:r>
            <a:endParaRPr lang="cs-CZ" sz="1600" dirty="0">
              <a:cs typeface="Arial" panose="020B0604020202020204" pitchFamily="34" charset="0"/>
            </a:endParaRPr>
          </a:p>
          <a:p>
            <a:pPr marL="539750"/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261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C54E04-50FB-406A-95DF-39CF4B8F8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75753"/>
            <a:ext cx="7560840" cy="857250"/>
          </a:xfrm>
        </p:spPr>
        <p:txBody>
          <a:bodyPr>
            <a:normAutofit fontScale="90000"/>
          </a:bodyPr>
          <a:lstStyle/>
          <a:p>
            <a:pPr algn="l"/>
            <a:r>
              <a:rPr lang="cs-CZ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31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Možnosti podpory sociálních podniků - konkrétně</a:t>
            </a: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28DB88F-1250-4FD1-8AF1-ECD849162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87574"/>
            <a:ext cx="7632848" cy="4155926"/>
          </a:xfrm>
        </p:spPr>
        <p:txBody>
          <a:bodyPr>
            <a:normAutofit fontScale="77500" lnSpcReduction="20000"/>
          </a:bodyPr>
          <a:lstStyle/>
          <a:p>
            <a:pPr marL="450850" lvl="0" indent="-271463">
              <a:lnSpc>
                <a:spcPct val="107000"/>
              </a:lnSpc>
              <a:spcBef>
                <a:spcPts val="0"/>
              </a:spcBef>
              <a:defRPr/>
            </a:pPr>
            <a:r>
              <a:rPr lang="cs-CZ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Přímé zadání či uzavřená výzva  - veřejné zakázky malého rozsahu</a:t>
            </a:r>
          </a:p>
          <a:p>
            <a:pPr marL="450850" lvl="0" indent="-271463">
              <a:lnSpc>
                <a:spcPct val="107000"/>
              </a:lnSpc>
              <a:spcBef>
                <a:spcPts val="0"/>
              </a:spcBef>
              <a:defRPr/>
            </a:pPr>
            <a:endParaRPr lang="cs-CZ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lvl="0" indent="-271463">
              <a:lnSpc>
                <a:spcPct val="107000"/>
              </a:lnSpc>
              <a:spcBef>
                <a:spcPts val="0"/>
              </a:spcBef>
              <a:defRPr/>
            </a:pPr>
            <a:r>
              <a:rPr lang="cs-CZ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Kritéria hodnocení </a:t>
            </a:r>
            <a:r>
              <a:rPr lang="cs-CZ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zvýhodnění zapojení sociálního podniku do plnění, např. 20 – 30 % (ať již v pozici dodavatele či poddodavatele) </a:t>
            </a:r>
          </a:p>
          <a:p>
            <a:pPr marL="850900" lvl="2" indent="-271463">
              <a:lnSpc>
                <a:spcPct val="107000"/>
              </a:lnSpc>
              <a:defRPr/>
            </a:pPr>
            <a:r>
              <a:rPr lang="cs-CZ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výhoda pro zadavatele - nevylučuje dodavatele, kteří sociální podnikání neprokážou</a:t>
            </a:r>
          </a:p>
          <a:p>
            <a:pPr marL="850900" lvl="2" indent="-271463">
              <a:lnSpc>
                <a:spcPct val="107000"/>
              </a:lnSpc>
              <a:defRPr/>
            </a:pPr>
            <a:r>
              <a:rPr lang="cs-CZ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výhoda pro sociální podnik – možnost účastnit se plnění veřejných zakázek, na které by sám neměl kapacitu</a:t>
            </a:r>
          </a:p>
          <a:p>
            <a:pPr marL="579437" lvl="2" indent="0">
              <a:lnSpc>
                <a:spcPct val="107000"/>
              </a:lnSpc>
              <a:buNone/>
              <a:defRPr/>
            </a:pPr>
            <a:endParaRPr lang="cs-CZ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lvl="0" indent="-271463">
              <a:lnSpc>
                <a:spcPct val="107000"/>
              </a:lnSpc>
              <a:spcBef>
                <a:spcPts val="0"/>
              </a:spcBef>
              <a:defRPr/>
            </a:pPr>
            <a:r>
              <a:rPr lang="cs-CZ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Využití kombinace vyhrazení veřejné zakázky (§ 38 ZZVZ) a zvláštní podmínky plnění – zajistí přímou účast znevýhodněných osob na plnění (např. 30% realizačního týmu); lze doplnit hodnocením většího podílu + předložením metodiky práce se znevýhodněnými na trhu práce   </a:t>
            </a:r>
          </a:p>
          <a:p>
            <a:pPr marL="450850" lvl="0" indent="-271463">
              <a:lnSpc>
                <a:spcPct val="107000"/>
              </a:lnSpc>
              <a:spcBef>
                <a:spcPts val="0"/>
              </a:spcBef>
              <a:defRPr/>
            </a:pPr>
            <a:endParaRPr lang="cs-CZ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lvl="0" indent="-271463">
              <a:lnSpc>
                <a:spcPct val="107000"/>
              </a:lnSpc>
              <a:spcBef>
                <a:spcPts val="0"/>
              </a:spcBef>
              <a:defRPr/>
            </a:pPr>
            <a:r>
              <a:rPr lang="cs-CZ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Rozdělení zakázky na části ve smyslu § 101 ZZVZ, využití dynamických nákupních systémů, § 138 a násl. ZZVZ</a:t>
            </a:r>
          </a:p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0B8AC91-16C4-4366-B692-5BC5C009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0C0611-A051-4D19-BFAC-E438F04A4E9A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id="{249270A9-CAC1-4540-BE91-6FFE58C9AF8E}"/>
              </a:ext>
            </a:extLst>
          </p:cNvPr>
          <p:cNvSpPr/>
          <p:nvPr/>
        </p:nvSpPr>
        <p:spPr>
          <a:xfrm>
            <a:off x="683568" y="2356092"/>
            <a:ext cx="712820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370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1A14DCD-A651-4C4D-907C-FCE4F101F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05979"/>
            <a:ext cx="8363272" cy="608955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Důležitou nepřímou roli sehrává: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F59F599-EB91-43F2-ADCA-D4FD1F0A7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7574"/>
            <a:ext cx="7643192" cy="4053533"/>
          </a:xfrm>
        </p:spPr>
        <p:txBody>
          <a:bodyPr>
            <a:normAutofit fontScale="85000" lnSpcReduction="10000"/>
          </a:bodyPr>
          <a:lstStyle/>
          <a:p>
            <a:pPr marL="171450" lvl="0" indent="-171450">
              <a:lnSpc>
                <a:spcPct val="107000"/>
              </a:lnSpc>
              <a:spcBef>
                <a:spcPts val="0"/>
              </a:spcBef>
              <a:defRPr/>
            </a:pPr>
            <a:r>
              <a:rPr lang="cs-CZ" sz="21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Znalost místní ekonomiky, včetně místního sociálního podnikání </a:t>
            </a:r>
          </a:p>
          <a:p>
            <a:pPr marL="171450" lvl="0" indent="-171450">
              <a:lnSpc>
                <a:spcPct val="107000"/>
              </a:lnSpc>
              <a:spcBef>
                <a:spcPts val="0"/>
              </a:spcBef>
              <a:defRPr/>
            </a:pPr>
            <a:endParaRPr lang="cs-CZ" sz="2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lnSpc>
                <a:spcPct val="107000"/>
              </a:lnSpc>
              <a:spcBef>
                <a:spcPts val="0"/>
              </a:spcBef>
              <a:defRPr/>
            </a:pPr>
            <a:r>
              <a:rPr lang="cs-CZ" sz="21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Komunikace s lokálními sociálními podniky před zahájením zadávacího řízení</a:t>
            </a:r>
          </a:p>
          <a:p>
            <a:pPr marL="171450" lvl="0" indent="-171450">
              <a:lnSpc>
                <a:spcPct val="107000"/>
              </a:lnSpc>
              <a:spcBef>
                <a:spcPts val="0"/>
              </a:spcBef>
              <a:defRPr/>
            </a:pPr>
            <a:endParaRPr lang="cs-CZ" sz="2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lnSpc>
                <a:spcPct val="107000"/>
              </a:lnSpc>
              <a:spcBef>
                <a:spcPts val="0"/>
              </a:spcBef>
              <a:defRPr/>
            </a:pPr>
            <a:r>
              <a:rPr lang="cs-CZ" sz="21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Dlouhodobě budované vztahy, navázání spolupráce, vzájemná důvěra</a:t>
            </a:r>
          </a:p>
          <a:p>
            <a:pPr marL="171450" lvl="0" indent="-171450">
              <a:lnSpc>
                <a:spcPct val="107000"/>
              </a:lnSpc>
              <a:spcBef>
                <a:spcPts val="0"/>
              </a:spcBef>
              <a:defRPr/>
            </a:pPr>
            <a:endParaRPr lang="cs-CZ" sz="2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0"/>
              </a:spcBef>
              <a:defRPr/>
            </a:pPr>
            <a:r>
              <a:rPr lang="cs-CZ" sz="2100" dirty="0">
                <a:solidFill>
                  <a:prstClr val="black"/>
                </a:solidFill>
              </a:rPr>
              <a:t>Informační brožury, web zadavatele s informacemi pro sociální podniky, technická školení pro dodavatele/sociální podniky (např., jak se zapojit do DNS)</a:t>
            </a:r>
          </a:p>
          <a:p>
            <a:pPr marL="171450" lvl="0" indent="-171450">
              <a:lnSpc>
                <a:spcPct val="107000"/>
              </a:lnSpc>
              <a:spcBef>
                <a:spcPts val="0"/>
              </a:spcBef>
              <a:defRPr/>
            </a:pPr>
            <a:endParaRPr lang="cs-CZ" sz="2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defRPr/>
            </a:pPr>
            <a:r>
              <a:rPr lang="cs-CZ" sz="21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Minimalizace administrativní náročnosti účasti v zadávacím řízení 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cs-CZ" sz="21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kvalifikace, finanční garance 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cs-CZ" sz="21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jasné požadavky formou formulářů, požadovaná struktura nabídek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cs-CZ" sz="21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vysvětlení hodnotících kritérií, dostatek času na podání nabídky i plnění</a:t>
            </a:r>
          </a:p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0B8AC91-16C4-4366-B692-5BC5C009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0C0611-A051-4D19-BFAC-E438F04A4E9A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id="{249270A9-CAC1-4540-BE91-6FFE58C9AF8E}"/>
              </a:ext>
            </a:extLst>
          </p:cNvPr>
          <p:cNvSpPr/>
          <p:nvPr/>
        </p:nvSpPr>
        <p:spPr>
          <a:xfrm>
            <a:off x="683568" y="2356092"/>
            <a:ext cx="712820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82BC2084-00A2-4C9F-B7CF-2B9726B819A9}"/>
              </a:ext>
            </a:extLst>
          </p:cNvPr>
          <p:cNvSpPr/>
          <p:nvPr/>
        </p:nvSpPr>
        <p:spPr>
          <a:xfrm>
            <a:off x="639772" y="1995686"/>
            <a:ext cx="6264696" cy="281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cs-CZ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571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41743DD4-1D5C-4BC4-A4EE-1555455F1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0C0611-A051-4D19-BFAC-E438F04A4E9A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3701DD74-0D3F-4DCE-AEEC-22A291E8B19D}"/>
              </a:ext>
            </a:extLst>
          </p:cNvPr>
          <p:cNvSpPr/>
          <p:nvPr/>
        </p:nvSpPr>
        <p:spPr>
          <a:xfrm>
            <a:off x="395536" y="699543"/>
            <a:ext cx="3384376" cy="1705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Další zdroje informací</a:t>
            </a: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Katalog sociálních podniků</a:t>
            </a:r>
            <a:r>
              <a:rPr kumimoji="0" lang="cs-CZ" sz="16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1600" u="sng" dirty="0">
                <a:solidFill>
                  <a:srgbClr val="3B3BFF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3"/>
              </a:rPr>
              <a:t>C</a:t>
            </a:r>
            <a:r>
              <a:rPr kumimoji="0" lang="cs-CZ" sz="1600" b="0" i="0" u="sng" strike="noStrike" kern="1200" cap="none" spc="0" normalizeH="0" baseline="0" noProof="0" dirty="0">
                <a:ln>
                  <a:noFill/>
                </a:ln>
                <a:solidFill>
                  <a:srgbClr val="3B3BFF"/>
                </a:solidFill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  <a:hlinkClick r:id="rId3"/>
              </a:rPr>
              <a:t>eske-socialni-podnikani.cz </a:t>
            </a:r>
            <a:r>
              <a:rPr kumimoji="0" lang="cs-CZ" sz="1600" b="0" i="0" u="sng" strike="noStrike" kern="1200" cap="none" spc="0" normalizeH="0" baseline="0" noProof="0" dirty="0">
                <a:ln>
                  <a:noFill/>
                </a:ln>
                <a:solidFill>
                  <a:srgbClr val="3B3BFF"/>
                </a:solidFill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cs-CZ" sz="1600" b="0" i="0" u="sng" strike="noStrike" kern="1200" cap="none" spc="0" normalizeH="0" baseline="0" noProof="0" dirty="0">
              <a:ln>
                <a:noFill/>
              </a:ln>
              <a:solidFill>
                <a:srgbClr val="3B3B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kumimoji="0" lang="cs-CZ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egionální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pobočky sdružení sociálních podniků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7027BBDC-0B7A-4A6A-8442-24650EFA92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2" t="6875" r="-372" b="-347"/>
          <a:stretch/>
        </p:blipFill>
        <p:spPr>
          <a:xfrm>
            <a:off x="3635896" y="517364"/>
            <a:ext cx="2070080" cy="207008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1B863A53-B1BE-45C1-8DFC-9B09BFD30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1497" y="3060358"/>
            <a:ext cx="1994467" cy="1800200"/>
          </a:xfrm>
          <a:prstGeom prst="rect">
            <a:avLst/>
          </a:prstGeom>
        </p:spPr>
      </p:pic>
      <p:pic>
        <p:nvPicPr>
          <p:cNvPr id="9" name="Obrázek 8">
            <a:hlinkClick r:id="rId6"/>
            <a:extLst>
              <a:ext uri="{FF2B5EF4-FFF2-40B4-BE49-F238E27FC236}">
                <a16:creationId xmlns:a16="http://schemas.microsoft.com/office/drawing/2014/main" id="{AC4B2257-73FF-401B-9AC5-0D379DF5233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47" r="2647"/>
          <a:stretch/>
        </p:blipFill>
        <p:spPr>
          <a:xfrm>
            <a:off x="6300192" y="187357"/>
            <a:ext cx="1869101" cy="1869101"/>
          </a:xfrm>
          <a:prstGeom prst="rect">
            <a:avLst/>
          </a:prstGeom>
        </p:spPr>
      </p:pic>
      <p:pic>
        <p:nvPicPr>
          <p:cNvPr id="1026" name="Picture 2">
            <a:hlinkClick r:id="rId8"/>
            <a:extLst>
              <a:ext uri="{FF2B5EF4-FFF2-40B4-BE49-F238E27FC236}">
                <a16:creationId xmlns:a16="http://schemas.microsoft.com/office/drawing/2014/main" id="{9C956DCA-8946-4A6A-AD70-F89BD37B0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534" y="2866092"/>
            <a:ext cx="1994466" cy="199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761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E540366F-E490-476D-91C8-44437810CE8D}"/>
              </a:ext>
            </a:extLst>
          </p:cNvPr>
          <p:cNvSpPr/>
          <p:nvPr/>
        </p:nvSpPr>
        <p:spPr>
          <a:xfrm>
            <a:off x="155082" y="123857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/>
              <a:t>Stravování a nákup potravin… možnost dodávek sociálními podniky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3997E7A-9AB4-42EA-99B2-7F708BAC9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082" y="954854"/>
            <a:ext cx="8089326" cy="4081631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3300" dirty="0">
                <a:hlinkClick r:id="rId2"/>
              </a:rPr>
              <a:t>Strategie EK: „Od farmy po vidličku“ pro spravedlivé, zdravé a ekologické potravinové systémy</a:t>
            </a:r>
            <a:r>
              <a:rPr lang="cs-CZ" sz="3300" dirty="0"/>
              <a:t> - připouští zkrácení produkčních řetězců, více potravin vyráběných v Evropě, ekologické zemědělství na 25 % zemědělské půdy</a:t>
            </a:r>
          </a:p>
          <a:p>
            <a:pPr marL="0" indent="0">
              <a:spcBef>
                <a:spcPts val="0"/>
              </a:spcBef>
              <a:buNone/>
            </a:pPr>
            <a:endParaRPr lang="cs-CZ" sz="33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cs-CZ" sz="3300" dirty="0"/>
              <a:t>rozdělení zakázek na části, </a:t>
            </a:r>
            <a:r>
              <a:rPr lang="cs-CZ" sz="3300" dirty="0">
                <a:solidFill>
                  <a:srgbClr val="C00000"/>
                </a:solidFill>
              </a:rPr>
              <a:t>podpora </a:t>
            </a:r>
            <a:r>
              <a:rPr lang="cs-CZ" sz="3300" dirty="0"/>
              <a:t>MSP a </a:t>
            </a:r>
            <a:r>
              <a:rPr lang="cs-CZ" sz="3300" dirty="0">
                <a:solidFill>
                  <a:srgbClr val="C00000"/>
                </a:solidFill>
              </a:rPr>
              <a:t>sociálních podniků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300" dirty="0">
                <a:solidFill>
                  <a:srgbClr val="C00000"/>
                </a:solidFill>
              </a:rPr>
              <a:t>sezónní</a:t>
            </a:r>
            <a:r>
              <a:rPr lang="cs-CZ" sz="3300" dirty="0"/>
              <a:t> </a:t>
            </a:r>
            <a:r>
              <a:rPr lang="cs-CZ" sz="3300" dirty="0">
                <a:solidFill>
                  <a:srgbClr val="C00000"/>
                </a:solidFill>
              </a:rPr>
              <a:t>produkty</a:t>
            </a:r>
            <a:r>
              <a:rPr lang="cs-CZ" sz="3300" dirty="0"/>
              <a:t> (</a:t>
            </a:r>
            <a:r>
              <a:rPr lang="cs-CZ" sz="3300" dirty="0">
                <a:hlinkClick r:id="rId3"/>
              </a:rPr>
              <a:t>GPP kritéria pro stravování, stravovací provozy a prodejní automaty</a:t>
            </a:r>
            <a:r>
              <a:rPr lang="cs-CZ" sz="3300" dirty="0"/>
              <a:t> ); Zadavatel musí určit, které ovoce a zelenina je ve kterém období roku sezónní. Existují kalendáře ovoce a zeleniny: </a:t>
            </a:r>
          </a:p>
          <a:p>
            <a:pPr marL="360363" lvl="1" indent="-360363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cs-CZ" sz="3300" dirty="0">
                <a:solidFill>
                  <a:srgbClr val="C00000"/>
                </a:solidFill>
              </a:rPr>
              <a:t>čerstvé produkty</a:t>
            </a:r>
            <a:r>
              <a:rPr lang="cs-CZ" sz="3300" dirty="0"/>
              <a:t>: listová zelenina a některé ovoce dodané do 3 dnů od sklizně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cs-CZ" sz="3300" dirty="0"/>
          </a:p>
          <a:p>
            <a:pPr marL="360363" lvl="1" indent="-360363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cs-CZ" sz="3300" b="1" dirty="0">
                <a:solidFill>
                  <a:srgbClr val="C00000"/>
                </a:solidFill>
              </a:rPr>
              <a:t>od 1. 1.2022 účinný nový § 37a ZZVZ – umožní nákupy lokálních potravin z krátkého dodavatelského řetězce </a:t>
            </a:r>
          </a:p>
          <a:p>
            <a:pPr marL="360363" lvl="1" indent="-360363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cs-CZ" sz="3300" b="1" dirty="0">
              <a:solidFill>
                <a:srgbClr val="C00000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360363" lvl="1" indent="-360363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cs-CZ" sz="3300" b="1" dirty="0">
              <a:solidFill>
                <a:srgbClr val="C00000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457200" lvl="1" indent="0" algn="r">
              <a:spcBef>
                <a:spcPts val="0"/>
              </a:spcBef>
              <a:buNone/>
            </a:pPr>
            <a:endParaRPr lang="cs-CZ" sz="3300" dirty="0">
              <a:solidFill>
                <a:srgbClr val="0000FF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457200" lvl="1" indent="0" algn="r">
              <a:spcBef>
                <a:spcPts val="0"/>
              </a:spcBef>
              <a:buNone/>
            </a:pPr>
            <a:r>
              <a:rPr lang="cs-CZ" sz="3300" dirty="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Soubor požadavků – udržitelné občerstvení, akce</a:t>
            </a:r>
            <a:endParaRPr lang="cs-CZ" sz="3300" dirty="0"/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cs-CZ" sz="2000" dirty="0"/>
          </a:p>
          <a:p>
            <a:pPr>
              <a:spcBef>
                <a:spcPts val="0"/>
              </a:spcBef>
              <a:buFontTx/>
              <a:buChar char="-"/>
            </a:pPr>
            <a:endParaRPr lang="cs-CZ" sz="2000" dirty="0"/>
          </a:p>
          <a:p>
            <a:pPr>
              <a:spcBef>
                <a:spcPts val="0"/>
              </a:spcBef>
              <a:buFontTx/>
              <a:buChar char="-"/>
            </a:pPr>
            <a:endParaRPr lang="cs-CZ" sz="2000" dirty="0"/>
          </a:p>
          <a:p>
            <a:pPr marL="0" indent="0">
              <a:spcBef>
                <a:spcPts val="0"/>
              </a:spcBef>
              <a:buNone/>
            </a:pPr>
            <a:endParaRPr lang="cs-CZ" sz="18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EA0C58F-EE45-4E2F-8CC4-E2E74596B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F00C0611-A051-4D19-BFAC-E438F04A4E9A}" type="slidenum">
              <a:rPr lang="cs-CZ" smtClean="0"/>
              <a:pPr algn="ctr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8985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76ACE62F-2BD6-4ED6-836F-63527E90C739}"/>
              </a:ext>
            </a:extLst>
          </p:cNvPr>
          <p:cNvSpPr/>
          <p:nvPr/>
        </p:nvSpPr>
        <p:spPr>
          <a:xfrm>
            <a:off x="323528" y="843559"/>
            <a:ext cx="7526678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defRPr/>
            </a:pPr>
            <a:r>
              <a:rPr lang="cs-CZ" sz="2000" b="1" dirty="0">
                <a:cs typeface="Arial" panose="020B0604020202020204" pitchFamily="34" charset="0"/>
              </a:rPr>
              <a:t>Veřejné zakázky na zajištění akce / konference MPSV</a:t>
            </a:r>
          </a:p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defRPr/>
            </a:pPr>
            <a:endParaRPr lang="cs-CZ" sz="2000" dirty="0"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defRPr/>
            </a:pPr>
            <a:r>
              <a:rPr lang="cs-CZ" sz="2000" dirty="0">
                <a:cs typeface="Arial" panose="020B0604020202020204" pitchFamily="34" charset="0"/>
              </a:rPr>
              <a:t>Zvláštní podmínky plnění</a:t>
            </a:r>
          </a:p>
          <a:p>
            <a:pPr marL="963613" lvl="0" indent="-514350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arenR"/>
              <a:defRPr/>
            </a:pPr>
            <a:r>
              <a:rPr lang="cs-CZ" sz="2000" dirty="0">
                <a:cs typeface="Arial" panose="020B0604020202020204" pitchFamily="34" charset="0"/>
              </a:rPr>
              <a:t>etické nakupování: káva a čaj Fair </a:t>
            </a:r>
            <a:r>
              <a:rPr lang="cs-CZ" sz="2000" dirty="0" err="1">
                <a:cs typeface="Arial" panose="020B0604020202020204" pitchFamily="34" charset="0"/>
              </a:rPr>
              <a:t>Trade</a:t>
            </a:r>
            <a:endParaRPr lang="cs-CZ" sz="2000" dirty="0">
              <a:cs typeface="Arial" panose="020B0604020202020204" pitchFamily="34" charset="0"/>
            </a:endParaRPr>
          </a:p>
          <a:p>
            <a:pPr marL="963613" lvl="0" indent="-514350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arenR"/>
              <a:defRPr/>
            </a:pPr>
            <a:r>
              <a:rPr lang="cs-CZ" sz="2000" dirty="0">
                <a:cs typeface="Arial" panose="020B0604020202020204" pitchFamily="34" charset="0"/>
              </a:rPr>
              <a:t>biopotraviny: ovoce a zelenina pochází z ekologického zemědělství</a:t>
            </a:r>
          </a:p>
          <a:p>
            <a:pPr marL="963613" lvl="0" indent="-514350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arenR"/>
              <a:defRPr/>
            </a:pPr>
            <a:r>
              <a:rPr lang="cs-CZ" sz="2000" dirty="0">
                <a:cs typeface="Arial" panose="020B0604020202020204" pitchFamily="34" charset="0"/>
              </a:rPr>
              <a:t>další: minimalizace jednorázových plastů (nápoje, nádobí), minimalizace obalů, čerstvost potravin</a:t>
            </a:r>
          </a:p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defRPr/>
            </a:pPr>
            <a:r>
              <a:rPr lang="cs-CZ" sz="2000" b="1" dirty="0">
                <a:solidFill>
                  <a:srgbClr val="C00000"/>
                </a:solidFill>
                <a:cs typeface="Arial" panose="020B0604020202020204" pitchFamily="34" charset="0"/>
              </a:rPr>
              <a:t>Hodnocení - zapojení sociálního podniku 30%</a:t>
            </a:r>
          </a:p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defRPr/>
            </a:pPr>
            <a:r>
              <a:rPr lang="cs-CZ" sz="2000" dirty="0">
                <a:cs typeface="Arial" panose="020B0604020202020204" pitchFamily="34" charset="0"/>
              </a:rPr>
              <a:t>Komunikace OVZ </a:t>
            </a:r>
          </a:p>
          <a:p>
            <a:pPr marL="0" marR="0" lvl="0" indent="0" algn="r" defTabSz="914400" rtl="0" eaLnBrk="1" fontAlgn="auto" latinLnBrk="0" hangingPunct="1"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D7BF5FB-A13D-4889-AF83-354411CA9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0C0611-A051-4D19-BFAC-E438F04A4E9A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C1AB467-59CD-4D34-A211-99FF2FD88ABD}"/>
              </a:ext>
            </a:extLst>
          </p:cNvPr>
          <p:cNvSpPr/>
          <p:nvPr/>
        </p:nvSpPr>
        <p:spPr>
          <a:xfrm>
            <a:off x="251520" y="122147"/>
            <a:ext cx="3240360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E21C35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Příklady dobré praxe</a:t>
            </a: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rgbClr val="E21C35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9085F745-8FB2-48FD-99AA-D19B673D8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584" y="1092811"/>
            <a:ext cx="1694030" cy="81428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45E3630-667D-4544-9326-CAD71857C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88" y="89556"/>
            <a:ext cx="1008112" cy="100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61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76ACE62F-2BD6-4ED6-836F-63527E90C739}"/>
              </a:ext>
            </a:extLst>
          </p:cNvPr>
          <p:cNvSpPr/>
          <p:nvPr/>
        </p:nvSpPr>
        <p:spPr>
          <a:xfrm>
            <a:off x="395536" y="808916"/>
            <a:ext cx="4608512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Výběr provozovatele kantýny na MPSV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Hodnocení nabídek – 20 % plnění sociálním podnikem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nesplnění ≠ vyřazení </a:t>
            </a:r>
          </a:p>
          <a:p>
            <a:pPr>
              <a:defRPr/>
            </a:pPr>
            <a:endParaRPr lang="cs-CZ" sz="2000" dirty="0">
              <a:cs typeface="Arial" panose="020B0604020202020204" pitchFamily="34" charset="0"/>
            </a:endParaRPr>
          </a:p>
          <a:p>
            <a:pPr>
              <a:defRPr/>
            </a:pPr>
            <a:r>
              <a:rPr lang="cs-CZ" sz="2000" dirty="0">
                <a:cs typeface="Arial" panose="020B0604020202020204" pitchFamily="34" charset="0"/>
              </a:rPr>
              <a:t>Další benefity: snaha o snížení množství obalů, nabídka </a:t>
            </a:r>
            <a:r>
              <a:rPr lang="cs-CZ" sz="2000" dirty="0" err="1">
                <a:cs typeface="Arial" panose="020B0604020202020204" pitchFamily="34" charset="0"/>
              </a:rPr>
              <a:t>fairtradových</a:t>
            </a:r>
            <a:r>
              <a:rPr lang="cs-CZ" sz="2000" dirty="0">
                <a:cs typeface="Arial" panose="020B0604020202020204" pitchFamily="34" charset="0"/>
              </a:rPr>
              <a:t> výrobků, odebírá výrobky od jiného sociálního podniku a tím násobí pozitivní dopad na sociální podniky</a:t>
            </a:r>
            <a:endParaRPr kumimoji="0" lang="cs-CZ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  <a:hlinkClick r:id="rId2"/>
            </a:endParaRPr>
          </a:p>
          <a:p>
            <a:pPr marL="0" marR="0" lvl="0" indent="0" algn="r" defTabSz="914400" rtl="0" eaLnBrk="1" fontAlgn="auto" latinLnBrk="0" hangingPunct="1"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Případová studie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D7BF5FB-A13D-4889-AF83-354411CA9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0C0611-A051-4D19-BFAC-E438F04A4E9A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C1AB467-59CD-4D34-A211-99FF2FD88ABD}"/>
              </a:ext>
            </a:extLst>
          </p:cNvPr>
          <p:cNvSpPr/>
          <p:nvPr/>
        </p:nvSpPr>
        <p:spPr>
          <a:xfrm>
            <a:off x="251520" y="122147"/>
            <a:ext cx="3240360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E21C35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Příklady dobré praxe</a:t>
            </a: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rgbClr val="E21C35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807">
            <a:extLst>
              <a:ext uri="{FF2B5EF4-FFF2-40B4-BE49-F238E27FC236}">
                <a16:creationId xmlns:a16="http://schemas.microsoft.com/office/drawing/2014/main" id="{BC6D9D57-F0CD-451A-8620-114527A62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34194"/>
            <a:ext cx="3144599" cy="1842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564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BFA8542B-BA19-4D49-B252-01D7EBC6E916}"/>
              </a:ext>
            </a:extLst>
          </p:cNvPr>
          <p:cNvSpPr txBox="1"/>
          <p:nvPr/>
        </p:nvSpPr>
        <p:spPr>
          <a:xfrm>
            <a:off x="251520" y="148577"/>
            <a:ext cx="7067624" cy="532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cs-CZ" sz="2800" b="1" dirty="0">
                <a:solidFill>
                  <a:srgbClr val="E21C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Příklady dobré praxe</a:t>
            </a:r>
            <a:endParaRPr lang="cs-CZ" sz="2800" dirty="0">
              <a:solidFill>
                <a:srgbClr val="E21C3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BB9DD97-2C15-4705-AB23-250980938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48064" y="4869656"/>
            <a:ext cx="2133600" cy="273844"/>
          </a:xfrm>
        </p:spPr>
        <p:txBody>
          <a:bodyPr/>
          <a:lstStyle/>
          <a:p>
            <a:fld id="{F00C0611-A051-4D19-BFAC-E438F04A4E9A}" type="slidenum">
              <a:rPr lang="cs-CZ" smtClean="0"/>
              <a:pPr/>
              <a:t>17</a:t>
            </a:fld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6740FB43-CCBB-49A3-A4A4-FDB1E1802EB5}"/>
              </a:ext>
            </a:extLst>
          </p:cNvPr>
          <p:cNvSpPr/>
          <p:nvPr/>
        </p:nvSpPr>
        <p:spPr>
          <a:xfrm>
            <a:off x="251520" y="771550"/>
            <a:ext cx="70301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cs-CZ" sz="2000" b="1" dirty="0"/>
              <a:t>Krámek Čistá duše </a:t>
            </a:r>
            <a:r>
              <a:rPr lang="cs-CZ" sz="2000" dirty="0"/>
              <a:t>v areálu </a:t>
            </a:r>
            <a:r>
              <a:rPr lang="cs-CZ" sz="2000" b="1" dirty="0"/>
              <a:t>Psychiatrické nemocnice Havlíčkův Brod</a:t>
            </a:r>
          </a:p>
          <a:p>
            <a:pPr marL="449263" lvl="1" indent="-269875">
              <a:buFont typeface="Wingdings" panose="05000000000000000000" pitchFamily="2" charset="2"/>
              <a:buChar char="ü"/>
            </a:pPr>
            <a:r>
              <a:rPr lang="cs-CZ" sz="2000" dirty="0"/>
              <a:t>sociální podnik</a:t>
            </a:r>
          </a:p>
          <a:p>
            <a:pPr marL="449263" lvl="1" indent="-269875">
              <a:buFont typeface="Wingdings" panose="05000000000000000000" pitchFamily="2" charset="2"/>
              <a:buChar char="ü"/>
            </a:pPr>
            <a:r>
              <a:rPr lang="cs-CZ" sz="2000" dirty="0"/>
              <a:t>prodejna potravin, drogistického zboží, noviny, časopisy</a:t>
            </a:r>
          </a:p>
          <a:p>
            <a:pPr marL="449263" lvl="1" indent="-269875">
              <a:buFont typeface="Wingdings" panose="05000000000000000000" pitchFamily="2" charset="2"/>
              <a:buChar char="ü"/>
            </a:pPr>
            <a:r>
              <a:rPr lang="cs-CZ" sz="2000" dirty="0"/>
              <a:t>pro pacienty, personál a návštěvníky nemocnice</a:t>
            </a:r>
          </a:p>
          <a:p>
            <a:pPr marL="449263" lvl="1" indent="-269875">
              <a:buFont typeface="Wingdings" panose="05000000000000000000" pitchFamily="2" charset="2"/>
              <a:buChar char="ü"/>
            </a:pPr>
            <a:r>
              <a:rPr lang="cs-CZ" sz="2000" dirty="0"/>
              <a:t>odebírá chlebíčky a zákusky od </a:t>
            </a:r>
            <a:r>
              <a:rPr lang="cs-CZ" sz="2000" dirty="0" err="1"/>
              <a:t>gastroprovozů</a:t>
            </a:r>
            <a:r>
              <a:rPr lang="cs-CZ" sz="2000" dirty="0"/>
              <a:t>, které jsou také sociálními podniky</a:t>
            </a:r>
          </a:p>
          <a:p>
            <a:pPr marL="449263" lvl="1" indent="-269875">
              <a:buFont typeface="Wingdings" panose="05000000000000000000" pitchFamily="2" charset="2"/>
              <a:buChar char="ü"/>
            </a:pPr>
            <a:endParaRPr lang="cs-CZ" dirty="0"/>
          </a:p>
          <a:p>
            <a:pPr marL="449263" lvl="1" indent="-269875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7" name="Obrázek 6" descr="Obsah obrázku text, interiér, patro, zeď&#10;&#10;Popis byl vytvořen automaticky">
            <a:extLst>
              <a:ext uri="{FF2B5EF4-FFF2-40B4-BE49-F238E27FC236}">
                <a16:creationId xmlns:a16="http://schemas.microsoft.com/office/drawing/2014/main" id="{E4D6CC23-0232-4263-82A9-E9EB9A519D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823778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622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BFA8542B-BA19-4D49-B252-01D7EBC6E916}"/>
              </a:ext>
            </a:extLst>
          </p:cNvPr>
          <p:cNvSpPr txBox="1"/>
          <p:nvPr/>
        </p:nvSpPr>
        <p:spPr>
          <a:xfrm>
            <a:off x="251520" y="148577"/>
            <a:ext cx="7067624" cy="532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cs-CZ" sz="2800" b="1" dirty="0">
                <a:solidFill>
                  <a:srgbClr val="E21C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Příklady dobré praxe</a:t>
            </a:r>
            <a:endParaRPr lang="cs-CZ" sz="2800" dirty="0">
              <a:solidFill>
                <a:srgbClr val="E21C3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BB9DD97-2C15-4705-AB23-250980938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48064" y="4869656"/>
            <a:ext cx="2133600" cy="273844"/>
          </a:xfrm>
        </p:spPr>
        <p:txBody>
          <a:bodyPr/>
          <a:lstStyle/>
          <a:p>
            <a:fld id="{F00C0611-A051-4D19-BFAC-E438F04A4E9A}" type="slidenum">
              <a:rPr lang="cs-CZ" smtClean="0"/>
              <a:pPr/>
              <a:t>18</a:t>
            </a:fld>
            <a:endParaRPr lang="cs-CZ"/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2C6F1AFD-5777-4448-A54E-8C498D311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7283450" cy="3394075"/>
          </a:xfrm>
        </p:spPr>
        <p:txBody>
          <a:bodyPr rtlCol="0">
            <a:normAutofit lnSpcReduction="10000"/>
          </a:bodyPr>
          <a:lstStyle/>
          <a:p>
            <a:pPr marL="0" indent="0" defTabSz="9140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2000" b="1" dirty="0"/>
              <a:t>Název:</a:t>
            </a:r>
            <a:r>
              <a:rPr lang="cs-CZ" sz="2000" dirty="0"/>
              <a:t> </a:t>
            </a:r>
            <a:r>
              <a:rPr lang="cs-CZ" altLang="cs-CZ" sz="2000" dirty="0"/>
              <a:t>Těžební a pěstební práce v lesních porostech</a:t>
            </a:r>
            <a:endParaRPr lang="cs-CZ" sz="2000" dirty="0"/>
          </a:p>
          <a:p>
            <a:pPr marL="0" indent="0" defTabSz="9140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2000" b="1" dirty="0"/>
              <a:t>Zadavatel:</a:t>
            </a:r>
            <a:r>
              <a:rPr lang="cs-CZ" sz="2000" dirty="0"/>
              <a:t> Technické služby Havlíčkův Brod</a:t>
            </a:r>
          </a:p>
          <a:p>
            <a:pPr marL="0" indent="0" defTabSz="9140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2000" b="1" dirty="0"/>
              <a:t>Širší společenské zájmy:</a:t>
            </a:r>
            <a:r>
              <a:rPr lang="cs-CZ" sz="2000" dirty="0"/>
              <a:t> Podpora malých a středních podniků, podpora sociálního podnikání rozdělením veřejné zakázky na části</a:t>
            </a:r>
          </a:p>
          <a:p>
            <a:pPr marL="0" indent="0" defTabSz="9140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2000" b="1" dirty="0"/>
              <a:t>Předpokládaná hodnota VZ:</a:t>
            </a:r>
            <a:r>
              <a:rPr lang="cs-CZ" sz="2000" dirty="0"/>
              <a:t> 2 785 000 Kč bez DPH z celkových </a:t>
            </a:r>
            <a:r>
              <a:rPr lang="cs-CZ" altLang="cs-CZ" sz="2000" dirty="0"/>
              <a:t>9 555 000 Kč</a:t>
            </a:r>
            <a:endParaRPr lang="cs-CZ" sz="2000" dirty="0"/>
          </a:p>
          <a:p>
            <a:pPr marL="0" indent="0" defTabSz="9140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1800" dirty="0"/>
          </a:p>
          <a:p>
            <a:pPr marL="0" indent="0" defTabSz="914095" eaLnBrk="1" fontAlgn="auto" hangingPunct="1">
              <a:spcAft>
                <a:spcPts val="0"/>
              </a:spcAft>
              <a:defRPr/>
            </a:pPr>
            <a:endParaRPr lang="cs-CZ" sz="1800" dirty="0"/>
          </a:p>
          <a:p>
            <a:pPr marL="0" indent="0" defTabSz="914095" eaLnBrk="1" fontAlgn="auto" hangingPunct="1">
              <a:spcAft>
                <a:spcPts val="0"/>
              </a:spcAft>
              <a:defRPr/>
            </a:pPr>
            <a:endParaRPr lang="cs-CZ" sz="1800" dirty="0"/>
          </a:p>
          <a:p>
            <a:pPr marL="0" indent="0" algn="r" defTabSz="9140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1400" dirty="0"/>
              <a:t>Celá případová studie: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http://sovz.cz/praxe/tezebni-a-pestebni-prace-v-lesnich-porostech-technicke-sluzby-havlickuv-brod/</a:t>
            </a:r>
            <a:endParaRPr lang="cs-CZ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636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BFA8542B-BA19-4D49-B252-01D7EBC6E916}"/>
              </a:ext>
            </a:extLst>
          </p:cNvPr>
          <p:cNvSpPr txBox="1"/>
          <p:nvPr/>
        </p:nvSpPr>
        <p:spPr>
          <a:xfrm>
            <a:off x="251520" y="148577"/>
            <a:ext cx="7067624" cy="532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cs-CZ" sz="2800" b="1" dirty="0">
                <a:solidFill>
                  <a:srgbClr val="E21C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Příklady dobré praxe</a:t>
            </a:r>
            <a:endParaRPr lang="cs-CZ" sz="2800" dirty="0">
              <a:solidFill>
                <a:srgbClr val="E21C3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BB9DD97-2C15-4705-AB23-250980938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48064" y="4869656"/>
            <a:ext cx="2133600" cy="273844"/>
          </a:xfrm>
        </p:spPr>
        <p:txBody>
          <a:bodyPr/>
          <a:lstStyle/>
          <a:p>
            <a:fld id="{F00C0611-A051-4D19-BFAC-E438F04A4E9A}" type="slidenum">
              <a:rPr lang="cs-CZ" smtClean="0"/>
              <a:pPr/>
              <a:t>19</a:t>
            </a:fld>
            <a:endParaRPr lang="cs-CZ"/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4B052279-BBC2-4953-9F57-79AA80CE7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00150"/>
            <a:ext cx="5027613" cy="3943350"/>
          </a:xfrm>
          <a:prstGeom prst="rect">
            <a:avLst/>
          </a:prstGeom>
          <a:noFill/>
          <a:ln>
            <a:noFill/>
          </a:ln>
          <a:effectLst/>
        </p:spPr>
        <p:txBody>
          <a:bodyPr lIns="142871" tIns="74293" rIns="142871" bIns="74293"/>
          <a:lstStyle>
            <a:lvl1pPr marL="212725" indent="-212725"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  <a:defRPr sz="9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 marL="463550" indent="-177800"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  <a:defRPr sz="9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  <a:defRPr sz="9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  <a:defRPr sz="9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  <a:defRPr sz="9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  <a:defRPr sz="9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  <a:defRPr sz="9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  <a:defRPr sz="9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  <a:defRPr sz="9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eaLnBrk="1" fontAlgn="auto" hangingPunct="1">
              <a:spcBef>
                <a:spcPts val="556"/>
              </a:spcBef>
              <a:spcAft>
                <a:spcPts val="0"/>
              </a:spcAft>
              <a:defRPr/>
            </a:pPr>
            <a:r>
              <a:rPr lang="cs-CZ" altLang="cs-CZ" sz="1800" b="1" dirty="0">
                <a:solidFill>
                  <a:srgbClr val="000000"/>
                </a:solidFill>
              </a:rPr>
              <a:t>Zajištění příležitosti pro menší podniky/sociální podniky:</a:t>
            </a:r>
          </a:p>
          <a:p>
            <a:pPr lvl="2" eaLnBrk="1" fontAlgn="auto" hangingPunct="1">
              <a:spcBef>
                <a:spcPts val="556"/>
              </a:spcBef>
              <a:spcAft>
                <a:spcPts val="0"/>
              </a:spcAft>
              <a:defRPr/>
            </a:pPr>
            <a:r>
              <a:rPr lang="cs-CZ" altLang="cs-CZ" sz="1588" i="1" dirty="0">
                <a:solidFill>
                  <a:srgbClr val="000000"/>
                </a:solidFill>
              </a:rPr>
              <a:t>Dělení na části:</a:t>
            </a:r>
          </a:p>
          <a:p>
            <a:pPr lvl="3" eaLnBrk="1" fontAlgn="auto" hangingPunct="1">
              <a:spcBef>
                <a:spcPts val="556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1588" i="1" dirty="0">
                <a:solidFill>
                  <a:srgbClr val="000000"/>
                </a:solidFill>
              </a:rPr>
              <a:t>Těžba motorovou pilou</a:t>
            </a:r>
          </a:p>
          <a:p>
            <a:pPr lvl="3" eaLnBrk="1" fontAlgn="auto" hangingPunct="1">
              <a:spcBef>
                <a:spcPts val="556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1588" i="1" dirty="0">
                <a:solidFill>
                  <a:srgbClr val="000000"/>
                </a:solidFill>
              </a:rPr>
              <a:t>Těžba </a:t>
            </a:r>
            <a:r>
              <a:rPr lang="cs-CZ" altLang="cs-CZ" sz="1588" i="1" dirty="0" err="1">
                <a:solidFill>
                  <a:srgbClr val="000000"/>
                </a:solidFill>
              </a:rPr>
              <a:t>harvestorem</a:t>
            </a:r>
            <a:endParaRPr lang="cs-CZ" altLang="cs-CZ" sz="1588" i="1" dirty="0">
              <a:solidFill>
                <a:srgbClr val="000000"/>
              </a:solidFill>
            </a:endParaRPr>
          </a:p>
          <a:p>
            <a:pPr lvl="3" eaLnBrk="1" fontAlgn="auto" hangingPunct="1">
              <a:spcBef>
                <a:spcPts val="556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1588" i="1" dirty="0">
                <a:solidFill>
                  <a:srgbClr val="000000"/>
                </a:solidFill>
              </a:rPr>
              <a:t>Shromažďování dřeva</a:t>
            </a:r>
          </a:p>
          <a:p>
            <a:pPr lvl="3" eaLnBrk="1" fontAlgn="auto" hangingPunct="1">
              <a:spcBef>
                <a:spcPts val="556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1588" i="1" dirty="0">
                <a:solidFill>
                  <a:srgbClr val="000000"/>
                </a:solidFill>
              </a:rPr>
              <a:t>Transport</a:t>
            </a:r>
          </a:p>
          <a:p>
            <a:pPr lvl="3" eaLnBrk="1" fontAlgn="auto" hangingPunct="1">
              <a:spcBef>
                <a:spcPts val="556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1588" i="1" dirty="0">
                <a:solidFill>
                  <a:srgbClr val="000000"/>
                </a:solidFill>
              </a:rPr>
              <a:t>Výsadba, </a:t>
            </a:r>
            <a:r>
              <a:rPr lang="cs-CZ" altLang="cs-CZ" sz="1588" i="1" dirty="0" err="1">
                <a:solidFill>
                  <a:srgbClr val="000000"/>
                </a:solidFill>
              </a:rPr>
              <a:t>plocení</a:t>
            </a:r>
            <a:r>
              <a:rPr lang="cs-CZ" altLang="cs-CZ" sz="1588" i="1" dirty="0">
                <a:solidFill>
                  <a:srgbClr val="000000"/>
                </a:solidFill>
              </a:rPr>
              <a:t>, </a:t>
            </a:r>
            <a:r>
              <a:rPr lang="cs-CZ" altLang="cs-CZ" sz="1588" i="1" dirty="0" err="1">
                <a:solidFill>
                  <a:srgbClr val="000000"/>
                </a:solidFill>
              </a:rPr>
              <a:t>obkošování</a:t>
            </a:r>
            <a:endParaRPr lang="cs-CZ" altLang="cs-CZ" sz="1588" i="1" dirty="0">
              <a:solidFill>
                <a:srgbClr val="000000"/>
              </a:solidFill>
            </a:endParaRP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BD9EE4ED-CD2E-48EB-86E7-149D2E553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81212"/>
            <a:ext cx="39751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517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D7BF5FB-A13D-4889-AF83-354411CA9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0C0611-A051-4D19-BFAC-E438F04A4E9A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C1AB467-59CD-4D34-A211-99FF2FD88ABD}"/>
              </a:ext>
            </a:extLst>
          </p:cNvPr>
          <p:cNvSpPr/>
          <p:nvPr/>
        </p:nvSpPr>
        <p:spPr>
          <a:xfrm>
            <a:off x="293765" y="342405"/>
            <a:ext cx="3240360" cy="53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E21C35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Příklady dobré praxe</a:t>
            </a:r>
            <a:endParaRPr kumimoji="0" lang="cs-CZ" sz="2800" b="0" i="0" u="none" strike="noStrike" kern="1200" cap="none" spc="0" normalizeH="0" baseline="0" noProof="0" dirty="0">
              <a:ln>
                <a:noFill/>
              </a:ln>
              <a:solidFill>
                <a:srgbClr val="E21C35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00F39D0E-16C8-4BC9-840B-C06DF787AB87}"/>
              </a:ext>
            </a:extLst>
          </p:cNvPr>
          <p:cNvSpPr/>
          <p:nvPr/>
        </p:nvSpPr>
        <p:spPr>
          <a:xfrm>
            <a:off x="293765" y="1055335"/>
            <a:ext cx="4638275" cy="3505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Údržba veřejné zeleně, MČ Praha 12</a:t>
            </a: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Vyhrazeno pro dodavatele, který zaměstnává </a:t>
            </a:r>
          </a:p>
          <a:p>
            <a:pPr marL="180975"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více než 50% OZP z celkového počtu zaměstnanců</a:t>
            </a:r>
          </a:p>
          <a:p>
            <a:pPr marL="171450" marR="0" lvl="0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Zvláštní podmínka plnění – minimálně 30% plnění prostřednictvím OZP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Kritérium hodnocení</a:t>
            </a:r>
          </a:p>
          <a:p>
            <a:pPr marL="628650" marR="0" lvl="1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Podíl účasti OZP na celkovém plnění - 20%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Zpracování metodiky řešení veřejné zakázky,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práce s OZP - 20%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Realizace zakázky OZP z 50%, metodika práce s OZP (pracovní a psychosociální podpora)</a:t>
            </a:r>
          </a:p>
          <a:p>
            <a:pPr marL="0" marR="0" lvl="0" indent="0" algn="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Případová studie</a:t>
            </a: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Obrázek 8" descr="Obsah obrázku tráva, exteriér, osoba, budova&#10;&#10;Popis byl vytvořen automaticky">
            <a:extLst>
              <a:ext uri="{FF2B5EF4-FFF2-40B4-BE49-F238E27FC236}">
                <a16:creationId xmlns:a16="http://schemas.microsoft.com/office/drawing/2014/main" id="{DE07FF81-9804-4839-BB43-4BD4BE1E6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756131"/>
            <a:ext cx="3384509" cy="225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29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50F88179-91D3-4D46-9A34-43D3F36A8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10625"/>
            <a:ext cx="7326560" cy="4030482"/>
          </a:xfrm>
          <a:prstGeom prst="rect">
            <a:avLst/>
          </a:prstGeom>
        </p:spPr>
      </p:pic>
      <p:cxnSp>
        <p:nvCxnSpPr>
          <p:cNvPr id="7" name="Přímá spojnice se šipkou 6">
            <a:extLst>
              <a:ext uri="{FF2B5EF4-FFF2-40B4-BE49-F238E27FC236}">
                <a16:creationId xmlns:a16="http://schemas.microsoft.com/office/drawing/2014/main" id="{F8D7B5DA-A67D-434E-9612-9D22ADE10BA8}"/>
              </a:ext>
            </a:extLst>
          </p:cNvPr>
          <p:cNvCxnSpPr>
            <a:cxnSpLocks/>
          </p:cNvCxnSpPr>
          <p:nvPr/>
        </p:nvCxnSpPr>
        <p:spPr>
          <a:xfrm flipH="1">
            <a:off x="4283968" y="1686459"/>
            <a:ext cx="576064" cy="72008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AF1F14E5-130C-475C-9468-8133F0BE8A03}"/>
              </a:ext>
            </a:extLst>
          </p:cNvPr>
          <p:cNvCxnSpPr>
            <a:cxnSpLocks/>
          </p:cNvCxnSpPr>
          <p:nvPr/>
        </p:nvCxnSpPr>
        <p:spPr>
          <a:xfrm flipH="1">
            <a:off x="4283968" y="1851670"/>
            <a:ext cx="576064" cy="72008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0CC74339-F056-409B-8DA5-6234D37D6A2E}"/>
              </a:ext>
            </a:extLst>
          </p:cNvPr>
          <p:cNvCxnSpPr>
            <a:cxnSpLocks/>
          </p:cNvCxnSpPr>
          <p:nvPr/>
        </p:nvCxnSpPr>
        <p:spPr>
          <a:xfrm flipH="1">
            <a:off x="5091902" y="1203598"/>
            <a:ext cx="560218" cy="16936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71AAABBD-28ED-4EDC-9745-8C652D11CBF5}"/>
              </a:ext>
            </a:extLst>
          </p:cNvPr>
          <p:cNvSpPr/>
          <p:nvPr/>
        </p:nvSpPr>
        <p:spPr>
          <a:xfrm>
            <a:off x="1597706" y="173184"/>
            <a:ext cx="5045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dirty="0"/>
              <a:t>Vše o odpovědném zadávání na sovz.cz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F2460977-D233-4AF7-8700-00DEDFF9F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F00C0611-A051-4D19-BFAC-E438F04A4E9A}" type="slidenum">
              <a:rPr lang="cs-CZ" smtClean="0"/>
              <a:pPr algn="ctr"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88128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DFD9BC5-0ADD-45FA-A6C5-E1789C0C603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7544" y="1814216"/>
            <a:ext cx="71313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cs-CZ" sz="3000" dirty="0"/>
              <a:t>Děkuji za pozornost</a:t>
            </a:r>
            <a:br>
              <a:rPr lang="cs-CZ" sz="3000" dirty="0"/>
            </a:br>
            <a:r>
              <a:rPr lang="cs-CZ" sz="3000" dirty="0"/>
              <a:t/>
            </a:r>
            <a:br>
              <a:rPr lang="cs-CZ" sz="3000" dirty="0"/>
            </a:br>
            <a:r>
              <a:rPr lang="cs-CZ" sz="3000" dirty="0"/>
              <a:t/>
            </a:r>
            <a:br>
              <a:rPr lang="cs-CZ" sz="3000" dirty="0"/>
            </a:br>
            <a:r>
              <a:rPr lang="cs-CZ" sz="3000" dirty="0"/>
              <a:t/>
            </a:r>
            <a:br>
              <a:rPr lang="cs-CZ" sz="3000" dirty="0"/>
            </a:br>
            <a:r>
              <a:rPr lang="cs-CZ" sz="2000" dirty="0"/>
              <a:t>adam.gromnica@mpsv.cz</a:t>
            </a:r>
          </a:p>
        </p:txBody>
      </p:sp>
    </p:spTree>
    <p:extLst>
      <p:ext uri="{BB962C8B-B14F-4D97-AF65-F5344CB8AC3E}">
        <p14:creationId xmlns:p14="http://schemas.microsoft.com/office/powerpoint/2010/main" val="2947034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422871-03F3-4606-8242-D40D44A9F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Odpovědné veřejné zadávání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0BEDA8B-4FBB-459E-A39E-E8B9B937B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699512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/>
              <a:t>§ 6 odst. 4 ZZVZ – zásady zadávání veřejných zakázek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„Zadavatel je při postupu podle tohoto zákona, a to při vytváření zadávacích podmínek, hodnocení nabídek a výběru dodavatele, povinen za předpokladu, že to bude vzhledem </a:t>
            </a:r>
            <a:r>
              <a:rPr lang="cs-CZ" sz="2000" b="1" dirty="0"/>
              <a:t>k povaze a smyslu zakázky možné</a:t>
            </a:r>
            <a:r>
              <a:rPr lang="cs-CZ" sz="2000" dirty="0"/>
              <a:t>, </a:t>
            </a:r>
            <a:r>
              <a:rPr lang="cs-CZ" sz="2000" dirty="0">
                <a:solidFill>
                  <a:srgbClr val="FF0000"/>
                </a:solidFill>
              </a:rPr>
              <a:t>dodržovat zásady sociálně odpovědného zadávání, environmentálně odpovědného zadávání a inovací </a:t>
            </a:r>
            <a:r>
              <a:rPr lang="cs-CZ" sz="2000" dirty="0"/>
              <a:t>ve smyslu tohoto zákona. Svůj postup je zadavatel povinen řádně odůvodnit.“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78D41C2-EBF5-4465-9286-1F235C57C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F00C0611-A051-4D19-BFAC-E438F04A4E9A}" type="slidenum">
              <a:rPr lang="cs-CZ" smtClean="0"/>
              <a:pPr algn="ct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2248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78D41C2-EBF5-4465-9286-1F235C57C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F00C0611-A051-4D19-BFAC-E438F04A4E9A}" type="slidenum">
              <a:rPr lang="cs-CZ" smtClean="0"/>
              <a:pPr algn="ctr"/>
              <a:t>4</a:t>
            </a:fld>
            <a:endParaRPr lang="cs-CZ" dirty="0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10330D19-974C-4183-9C9C-AA019929625D}"/>
              </a:ext>
            </a:extLst>
          </p:cNvPr>
          <p:cNvSpPr/>
          <p:nvPr/>
        </p:nvSpPr>
        <p:spPr>
          <a:xfrm>
            <a:off x="539552" y="945871"/>
            <a:ext cx="728850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/>
              <a:t>Definice OSN</a:t>
            </a:r>
          </a:p>
          <a:p>
            <a:r>
              <a:rPr lang="cs-CZ" sz="2000" dirty="0"/>
              <a:t>„proces, při kterém zadavatel nakupuje produkty, služby a stavební práce, které potřebuje, přičemž získává </a:t>
            </a:r>
            <a:r>
              <a:rPr lang="cs-CZ" sz="2000" dirty="0">
                <a:solidFill>
                  <a:srgbClr val="FF0000"/>
                </a:solidFill>
              </a:rPr>
              <a:t>maximální hodnotu za peníze</a:t>
            </a:r>
            <a:r>
              <a:rPr lang="cs-CZ" sz="2000" dirty="0"/>
              <a:t>, vytváří </a:t>
            </a:r>
            <a:r>
              <a:rPr lang="cs-CZ" sz="2000" dirty="0">
                <a:solidFill>
                  <a:srgbClr val="FF0000"/>
                </a:solidFill>
              </a:rPr>
              <a:t>prospěch pro společnost a ekonomiku</a:t>
            </a:r>
            <a:r>
              <a:rPr lang="cs-CZ" sz="2000" dirty="0"/>
              <a:t>, při </a:t>
            </a:r>
            <a:r>
              <a:rPr lang="cs-CZ" sz="2000" dirty="0">
                <a:solidFill>
                  <a:srgbClr val="FF0000"/>
                </a:solidFill>
              </a:rPr>
              <a:t>minimalizaci negativních dopadů na životní prostředí</a:t>
            </a:r>
            <a:r>
              <a:rPr lang="cs-CZ" sz="2000" dirty="0"/>
              <a:t>“ </a:t>
            </a:r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ISO 20400 – Udržitelné nakupování</a:t>
            </a:r>
          </a:p>
          <a:p>
            <a:endParaRPr lang="cs-CZ" sz="2000" dirty="0"/>
          </a:p>
          <a:p>
            <a:endParaRPr lang="cs-CZ" sz="20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56C0FF1-7641-4E71-B09C-DAF6225894A5}"/>
              </a:ext>
            </a:extLst>
          </p:cNvPr>
          <p:cNvGraphicFramePr/>
          <p:nvPr/>
        </p:nvGraphicFramePr>
        <p:xfrm>
          <a:off x="5198787" y="2977890"/>
          <a:ext cx="2629272" cy="1764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03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422871-03F3-4606-8242-D40D44A9F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05979"/>
            <a:ext cx="7272808" cy="421555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Příležitosti OVZ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0BEDA8B-4FBB-459E-A39E-E8B9B937BD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311" y="782167"/>
            <a:ext cx="3862772" cy="1947663"/>
          </a:xfrm>
        </p:spPr>
        <p:txBody>
          <a:bodyPr>
            <a:normAutofit fontScale="92500"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>
                <a:solidFill>
                  <a:srgbClr val="C00000"/>
                </a:solidFill>
              </a:rPr>
              <a:t>Podpora zaměstnávání znevýhodněných na trhu práce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Podpora praxí, vzdělávání či exkurzí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Důstojné pracovní podmínky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Etické nakupování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Lidská práva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374C0D86-031A-484E-A1F1-5475CF7A5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20072" y="1200151"/>
            <a:ext cx="2880320" cy="1872207"/>
          </a:xfrm>
        </p:spPr>
        <p:txBody>
          <a:bodyPr>
            <a:normAutofit fontScale="92500"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>
                <a:solidFill>
                  <a:srgbClr val="C00000"/>
                </a:solidFill>
              </a:rPr>
              <a:t>Přístup sociálních podniků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>
                <a:solidFill>
                  <a:srgbClr val="C00000"/>
                </a:solidFill>
              </a:rPr>
              <a:t>Zohlednění malých a středních podniků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Férové dodavatelské vztahy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Etické kodexy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78D41C2-EBF5-4465-9286-1F235C57C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F00C0611-A051-4D19-BFAC-E438F04A4E9A}" type="slidenum">
              <a:rPr lang="cs-CZ" smtClean="0"/>
              <a:pPr algn="ctr"/>
              <a:t>5</a:t>
            </a:fld>
            <a:endParaRPr lang="cs-CZ" dirty="0"/>
          </a:p>
        </p:txBody>
      </p:sp>
      <p:sp>
        <p:nvSpPr>
          <p:cNvPr id="6" name="Zástupný obsah 4">
            <a:extLst>
              <a:ext uri="{FF2B5EF4-FFF2-40B4-BE49-F238E27FC236}">
                <a16:creationId xmlns:a16="http://schemas.microsoft.com/office/drawing/2014/main" id="{DEE4A2E2-C001-44EF-8332-ED0EFB1EF293}"/>
              </a:ext>
            </a:extLst>
          </p:cNvPr>
          <p:cNvSpPr txBox="1">
            <a:spLocks/>
          </p:cNvSpPr>
          <p:nvPr/>
        </p:nvSpPr>
        <p:spPr>
          <a:xfrm>
            <a:off x="323528" y="3860079"/>
            <a:ext cx="3754760" cy="1256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>
                <a:solidFill>
                  <a:srgbClr val="C00000"/>
                </a:solidFill>
              </a:rPr>
              <a:t>Environmentálně odpovědné veřejné zadávání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Cirkulární zadávání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6CAEDCB-80F7-4930-A6C7-1DBBE39E06F7}"/>
              </a:ext>
            </a:extLst>
          </p:cNvPr>
          <p:cNvGraphicFramePr/>
          <p:nvPr/>
        </p:nvGraphicFramePr>
        <p:xfrm>
          <a:off x="2699792" y="1977319"/>
          <a:ext cx="2448272" cy="1872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obsah 4">
            <a:extLst>
              <a:ext uri="{FF2B5EF4-FFF2-40B4-BE49-F238E27FC236}">
                <a16:creationId xmlns:a16="http://schemas.microsoft.com/office/drawing/2014/main" id="{98889972-42EC-489F-85A6-D5A1ECBA3B11}"/>
              </a:ext>
            </a:extLst>
          </p:cNvPr>
          <p:cNvSpPr txBox="1">
            <a:spLocks/>
          </p:cNvSpPr>
          <p:nvPr/>
        </p:nvSpPr>
        <p:spPr>
          <a:xfrm>
            <a:off x="4861012" y="3784487"/>
            <a:ext cx="3384376" cy="12566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>
                <a:solidFill>
                  <a:srgbClr val="C00000"/>
                </a:solidFill>
              </a:rPr>
              <a:t>Pozitivní dopad na komunitu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Participace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Genderové aspekty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800" dirty="0"/>
              <a:t>a další</a:t>
            </a:r>
          </a:p>
        </p:txBody>
      </p:sp>
    </p:spTree>
    <p:extLst>
      <p:ext uri="{BB962C8B-B14F-4D97-AF65-F5344CB8AC3E}">
        <p14:creationId xmlns:p14="http://schemas.microsoft.com/office/powerpoint/2010/main" val="3724162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571184" cy="857250"/>
          </a:xfrm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cs-CZ" sz="2800" b="1" dirty="0"/>
              <a:t>OVZ v zákoně o zadávání veřejných zakázek </a:t>
            </a:r>
          </a:p>
        </p:txBody>
      </p:sp>
      <p:sp>
        <p:nvSpPr>
          <p:cNvPr id="3" name="Zástupný obsah 2"/>
          <p:cNvSpPr>
            <a:spLocks noGrp="1"/>
          </p:cNvSpPr>
          <p:nvPr>
            <p:ph idx="1"/>
          </p:nvPr>
        </p:nvSpPr>
        <p:spPr>
          <a:xfrm>
            <a:off x="457200" y="1635646"/>
            <a:ext cx="7427913" cy="3096692"/>
          </a:xfrm>
        </p:spPr>
        <p:txBody>
          <a:bodyPr rtlCol="0">
            <a:normAutofit/>
          </a:bodyPr>
          <a:lstStyle/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Zásady zadávání veřejných zakázek (§ 6 odst. 4)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Vyhrazené zakázky (§ 37 odst. 6, § 38)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Zvláštní podmínky plnění a obchodní podmínky (§ 37 odst. 1)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Technické podmínky a štítky (§§ 89 a 94) – např. ekoznačky, </a:t>
            </a:r>
            <a:r>
              <a:rPr lang="cs-CZ" sz="2000" dirty="0" err="1"/>
              <a:t>Fairtrade</a:t>
            </a:r>
            <a:r>
              <a:rPr lang="cs-CZ" sz="2000" dirty="0"/>
              <a:t> apod.</a:t>
            </a:r>
          </a:p>
          <a:p>
            <a:pPr marL="793750" lvl="2" indent="-342900">
              <a:tabLst>
                <a:tab pos="803275" algn="l"/>
              </a:tabLst>
              <a:defRPr/>
            </a:pPr>
            <a:r>
              <a:rPr lang="cs-CZ" sz="2000" dirty="0"/>
              <a:t>Hodnocení (§ 116 a další)</a:t>
            </a:r>
          </a:p>
          <a:p>
            <a:pPr marL="793750" lvl="2" indent="-342900">
              <a:tabLst>
                <a:tab pos="803275" algn="l"/>
              </a:tabLst>
              <a:defRPr/>
            </a:pPr>
            <a:r>
              <a:rPr lang="cs-CZ" sz="2000" dirty="0"/>
              <a:t>…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fld id="{BC949EB0-7510-412C-8E43-322798853B86}" type="slidenum">
              <a:rPr lang="cs-CZ" altLang="cs-CZ">
                <a:solidFill>
                  <a:srgbClr val="898989"/>
                </a:solidFill>
              </a:rPr>
              <a:pPr algn="ctr"/>
              <a:t>6</a:t>
            </a:fld>
            <a:endParaRPr lang="cs-CZ" altLang="cs-CZ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683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B1D0D0-DEE8-427A-8F0E-A8BF4C7CF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05979"/>
            <a:ext cx="7848872" cy="857250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Kontrolní list pro vyhodnocení aspektů OVZ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7D51F9C-B75D-46A6-ADB0-D37867E76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31590"/>
            <a:ext cx="7776864" cy="3463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>
                <a:solidFill>
                  <a:srgbClr val="E21C3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Kontrolní list OVZ s komentářem</a:t>
            </a:r>
            <a:endParaRPr lang="cs-CZ" sz="2000" dirty="0">
              <a:solidFill>
                <a:srgbClr val="E21C3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Kontrolní list OVZ – pro vyhodnocení vhodných aspektů OVZ zadavatelem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(na </a:t>
            </a: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homepage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dole: Jak na odpovědné veřejné zadávání po novele)</a:t>
            </a:r>
          </a:p>
          <a:p>
            <a:pPr marL="0" indent="0">
              <a:buNone/>
            </a:pPr>
            <a:endParaRPr lang="cs-CZ" sz="2000" b="1" dirty="0">
              <a:solidFill>
                <a:srgbClr val="E21C35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2000" b="1" dirty="0">
              <a:solidFill>
                <a:srgbClr val="E21C35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2000" dirty="0">
                <a:ea typeface="Calibri" panose="020F0502020204030204" pitchFamily="34" charset="0"/>
                <a:cs typeface="Times New Roman" panose="02020603050405020304" pitchFamily="18" charset="0"/>
              </a:rPr>
              <a:t>Otázka z kontrolního listu:</a:t>
            </a:r>
          </a:p>
          <a:p>
            <a:pPr marL="0" indent="0">
              <a:buNone/>
            </a:pPr>
            <a:r>
              <a:rPr lang="cs-CZ" sz="2400" b="1" dirty="0">
                <a:solidFill>
                  <a:srgbClr val="E21C3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Mohou plnění veřejné zakázky / její části, poskytnout sociální podniky,  případně jako poddodavatelé? </a:t>
            </a:r>
            <a:endParaRPr lang="cs-CZ" sz="2400" dirty="0">
              <a:solidFill>
                <a:srgbClr val="E21C35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E9A53E0-0A00-4E35-80C7-07DE0E60B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0611-A051-4D19-BFAC-E438F04A4E9A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1955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E423825F-96B5-43B5-AEC7-AD30B75C743C}"/>
              </a:ext>
            </a:extLst>
          </p:cNvPr>
          <p:cNvSpPr/>
          <p:nvPr/>
        </p:nvSpPr>
        <p:spPr>
          <a:xfrm>
            <a:off x="254936" y="277700"/>
            <a:ext cx="58182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účasti sociálních podniků ve veřejných zakázkách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buntu-Light"/>
                <a:ea typeface="+mn-ea"/>
                <a:cs typeface="+mn-cs"/>
              </a:rPr>
              <a:t>	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0B8AC91-16C4-4366-B692-5BC5C009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0C0611-A051-4D19-BFAC-E438F04A4E9A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9DAF73BF-DDE8-4159-9726-2526BC51906A}"/>
              </a:ext>
            </a:extLst>
          </p:cNvPr>
          <p:cNvGrpSpPr>
            <a:grpSpLocks noChangeAspect="1"/>
          </p:cNvGrpSpPr>
          <p:nvPr/>
        </p:nvGrpSpPr>
        <p:grpSpPr>
          <a:xfrm>
            <a:off x="6063263" y="67809"/>
            <a:ext cx="968846" cy="638009"/>
            <a:chOff x="1395029" y="3"/>
            <a:chExt cx="1761542" cy="1160016"/>
          </a:xfrm>
        </p:grpSpPr>
        <p:sp>
          <p:nvSpPr>
            <p:cNvPr id="19" name="Obdélník: s jedním zakulaceným rohem 18">
              <a:extLst>
                <a:ext uri="{FF2B5EF4-FFF2-40B4-BE49-F238E27FC236}">
                  <a16:creationId xmlns:a16="http://schemas.microsoft.com/office/drawing/2014/main" id="{3D1CB362-272A-48B1-ABB0-FB78C4C94175}"/>
                </a:ext>
              </a:extLst>
            </p:cNvPr>
            <p:cNvSpPr/>
            <p:nvPr/>
          </p:nvSpPr>
          <p:spPr>
            <a:xfrm rot="16200000">
              <a:off x="1692144" y="-290002"/>
              <a:ext cx="1160016" cy="1740026"/>
            </a:xfrm>
            <a:prstGeom prst="round1Rect">
              <a:avLst/>
            </a:prstGeom>
            <a:solidFill>
              <a:srgbClr val="79B833">
                <a:alpha val="6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Obdélník: s jedním zakulaceným rohem 4">
              <a:extLst>
                <a:ext uri="{FF2B5EF4-FFF2-40B4-BE49-F238E27FC236}">
                  <a16:creationId xmlns:a16="http://schemas.microsoft.com/office/drawing/2014/main" id="{C62A8841-76F0-4D4F-9AA0-EB57237FBE9D}"/>
                </a:ext>
              </a:extLst>
            </p:cNvPr>
            <p:cNvSpPr txBox="1"/>
            <p:nvPr/>
          </p:nvSpPr>
          <p:spPr>
            <a:xfrm>
              <a:off x="1395029" y="71287"/>
              <a:ext cx="1761542" cy="870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Společnost</a:t>
              </a:r>
            </a:p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  <a:defRPr/>
              </a:pPr>
              <a:r>
                <a:rPr lang="cs-CZ" sz="1200" dirty="0">
                  <a:solidFill>
                    <a:prstClr val="white"/>
                  </a:solidFill>
                  <a:latin typeface="Calibri"/>
                </a:rPr>
                <a:t>Lidé</a:t>
              </a:r>
              <a:endPara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FBC61D01-F3B0-4D5E-A2C2-99CF25B4E877}"/>
              </a:ext>
            </a:extLst>
          </p:cNvPr>
          <p:cNvGrpSpPr>
            <a:grpSpLocks noChangeAspect="1"/>
          </p:cNvGrpSpPr>
          <p:nvPr/>
        </p:nvGrpSpPr>
        <p:grpSpPr>
          <a:xfrm>
            <a:off x="7032109" y="67808"/>
            <a:ext cx="1068283" cy="638009"/>
            <a:chOff x="1732907" y="0"/>
            <a:chExt cx="1942335" cy="1160016"/>
          </a:xfrm>
        </p:grpSpPr>
        <p:sp>
          <p:nvSpPr>
            <p:cNvPr id="17" name="Obdélník: s jedním zakulaceným rohem 16">
              <a:extLst>
                <a:ext uri="{FF2B5EF4-FFF2-40B4-BE49-F238E27FC236}">
                  <a16:creationId xmlns:a16="http://schemas.microsoft.com/office/drawing/2014/main" id="{FEF9B3FB-B0FC-470A-9693-054AC2E6AD6E}"/>
                </a:ext>
              </a:extLst>
            </p:cNvPr>
            <p:cNvSpPr/>
            <p:nvPr/>
          </p:nvSpPr>
          <p:spPr>
            <a:xfrm>
              <a:off x="1740024" y="0"/>
              <a:ext cx="1740024" cy="1160016"/>
            </a:xfrm>
            <a:prstGeom prst="round1Rect">
              <a:avLst/>
            </a:prstGeom>
            <a:solidFill>
              <a:srgbClr val="E21C35">
                <a:alpha val="6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bdélník: s jedním zakulaceným rohem 6">
              <a:extLst>
                <a:ext uri="{FF2B5EF4-FFF2-40B4-BE49-F238E27FC236}">
                  <a16:creationId xmlns:a16="http://schemas.microsoft.com/office/drawing/2014/main" id="{BDA8C22E-6EEE-4292-9575-D1E8A5CCA19C}"/>
                </a:ext>
              </a:extLst>
            </p:cNvPr>
            <p:cNvSpPr txBox="1"/>
            <p:nvPr/>
          </p:nvSpPr>
          <p:spPr>
            <a:xfrm>
              <a:off x="1732907" y="100509"/>
              <a:ext cx="1942335" cy="870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Společnost</a:t>
              </a:r>
            </a:p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  <a:defRPr/>
              </a:pPr>
              <a:r>
                <a:rPr lang="cs-CZ" sz="1200" dirty="0">
                  <a:solidFill>
                    <a:prstClr val="white"/>
                  </a:solidFill>
                  <a:latin typeface="Calibri"/>
                </a:rPr>
                <a:t>Podniky</a:t>
              </a:r>
              <a:endPara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6352A7EE-8776-40C2-BA77-D335C40F67D6}"/>
              </a:ext>
            </a:extLst>
          </p:cNvPr>
          <p:cNvGrpSpPr>
            <a:grpSpLocks noChangeAspect="1"/>
          </p:cNvGrpSpPr>
          <p:nvPr/>
        </p:nvGrpSpPr>
        <p:grpSpPr>
          <a:xfrm>
            <a:off x="6010781" y="673612"/>
            <a:ext cx="1021328" cy="645745"/>
            <a:chOff x="1299605" y="243066"/>
            <a:chExt cx="1856963" cy="1174081"/>
          </a:xfrm>
        </p:grpSpPr>
        <p:sp>
          <p:nvSpPr>
            <p:cNvPr id="15" name="Obdélník: s jedním zakulaceným rohem 14">
              <a:extLst>
                <a:ext uri="{FF2B5EF4-FFF2-40B4-BE49-F238E27FC236}">
                  <a16:creationId xmlns:a16="http://schemas.microsoft.com/office/drawing/2014/main" id="{FED2BE88-6610-4A76-9D16-359F5CD02949}"/>
                </a:ext>
              </a:extLst>
            </p:cNvPr>
            <p:cNvSpPr/>
            <p:nvPr/>
          </p:nvSpPr>
          <p:spPr>
            <a:xfrm rot="10800000">
              <a:off x="1416544" y="243066"/>
              <a:ext cx="1740024" cy="1160016"/>
            </a:xfrm>
            <a:prstGeom prst="round1Rect">
              <a:avLst/>
            </a:prstGeom>
            <a:solidFill>
              <a:srgbClr val="79B833">
                <a:alpha val="6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bdélník: s jedním zakulaceným rohem 8">
              <a:extLst>
                <a:ext uri="{FF2B5EF4-FFF2-40B4-BE49-F238E27FC236}">
                  <a16:creationId xmlns:a16="http://schemas.microsoft.com/office/drawing/2014/main" id="{019D8483-5377-48CB-95AA-0B0DDD00853B}"/>
                </a:ext>
              </a:extLst>
            </p:cNvPr>
            <p:cNvSpPr txBox="1"/>
            <p:nvPr/>
          </p:nvSpPr>
          <p:spPr>
            <a:xfrm>
              <a:off x="1299605" y="547135"/>
              <a:ext cx="1740024" cy="870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Životní prostředí</a:t>
              </a:r>
            </a:p>
          </p:txBody>
        </p:sp>
      </p:grpSp>
      <p:grpSp>
        <p:nvGrpSpPr>
          <p:cNvPr id="9" name="Skupina 8">
            <a:extLst>
              <a:ext uri="{FF2B5EF4-FFF2-40B4-BE49-F238E27FC236}">
                <a16:creationId xmlns:a16="http://schemas.microsoft.com/office/drawing/2014/main" id="{6E326B11-B69F-4137-97FD-8C22A24F77B9}"/>
              </a:ext>
            </a:extLst>
          </p:cNvPr>
          <p:cNvGrpSpPr>
            <a:grpSpLocks noChangeAspect="1"/>
          </p:cNvGrpSpPr>
          <p:nvPr/>
        </p:nvGrpSpPr>
        <p:grpSpPr>
          <a:xfrm>
            <a:off x="7032109" y="673612"/>
            <a:ext cx="960926" cy="674002"/>
            <a:chOff x="1732909" y="1069310"/>
            <a:chExt cx="1747140" cy="1225457"/>
          </a:xfrm>
        </p:grpSpPr>
        <p:sp>
          <p:nvSpPr>
            <p:cNvPr id="13" name="Obdélník: s jedním zakulaceným rohem 12">
              <a:extLst>
                <a:ext uri="{FF2B5EF4-FFF2-40B4-BE49-F238E27FC236}">
                  <a16:creationId xmlns:a16="http://schemas.microsoft.com/office/drawing/2014/main" id="{A73EFF83-DC64-4CB5-86FD-512C8EA41E83}"/>
                </a:ext>
              </a:extLst>
            </p:cNvPr>
            <p:cNvSpPr/>
            <p:nvPr/>
          </p:nvSpPr>
          <p:spPr>
            <a:xfrm rot="5400000">
              <a:off x="2030029" y="779306"/>
              <a:ext cx="1160016" cy="1740024"/>
            </a:xfrm>
            <a:prstGeom prst="round1Rect">
              <a:avLst/>
            </a:prstGeom>
            <a:solidFill>
              <a:srgbClr val="79B833">
                <a:alpha val="6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bdélník: s jedním zakulaceným rohem 10">
              <a:extLst>
                <a:ext uri="{FF2B5EF4-FFF2-40B4-BE49-F238E27FC236}">
                  <a16:creationId xmlns:a16="http://schemas.microsoft.com/office/drawing/2014/main" id="{4A965F4B-F047-4CF3-A3AE-9D053A35BC37}"/>
                </a:ext>
              </a:extLst>
            </p:cNvPr>
            <p:cNvSpPr txBox="1"/>
            <p:nvPr/>
          </p:nvSpPr>
          <p:spPr>
            <a:xfrm>
              <a:off x="1732909" y="1424755"/>
              <a:ext cx="1740024" cy="870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Inovace</a:t>
              </a:r>
            </a:p>
          </p:txBody>
        </p:sp>
      </p:grp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CE384149-AA1D-4A2A-9206-9260069DDF92}"/>
              </a:ext>
            </a:extLst>
          </p:cNvPr>
          <p:cNvGrpSpPr>
            <a:grpSpLocks noChangeAspect="1"/>
          </p:cNvGrpSpPr>
          <p:nvPr/>
        </p:nvGrpSpPr>
        <p:grpSpPr>
          <a:xfrm>
            <a:off x="6732240" y="524552"/>
            <a:ext cx="574208" cy="319006"/>
            <a:chOff x="1218016" y="870012"/>
            <a:chExt cx="1044014" cy="580008"/>
          </a:xfrm>
        </p:grpSpPr>
        <p:sp>
          <p:nvSpPr>
            <p:cNvPr id="11" name="Obdélník: se zakulacenými rohy 10">
              <a:extLst>
                <a:ext uri="{FF2B5EF4-FFF2-40B4-BE49-F238E27FC236}">
                  <a16:creationId xmlns:a16="http://schemas.microsoft.com/office/drawing/2014/main" id="{81C72916-5013-437F-8FAE-6A86B53308C6}"/>
                </a:ext>
              </a:extLst>
            </p:cNvPr>
            <p:cNvSpPr/>
            <p:nvPr/>
          </p:nvSpPr>
          <p:spPr>
            <a:xfrm>
              <a:off x="1218016" y="870012"/>
              <a:ext cx="1044014" cy="580008"/>
            </a:xfrm>
            <a:prstGeom prst="roundRect">
              <a:avLst/>
            </a:prstGeom>
            <a:solidFill>
              <a:srgbClr val="E21C35">
                <a:alpha val="8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Obdélník: se zakulacenými rohy 12">
              <a:extLst>
                <a:ext uri="{FF2B5EF4-FFF2-40B4-BE49-F238E27FC236}">
                  <a16:creationId xmlns:a16="http://schemas.microsoft.com/office/drawing/2014/main" id="{2BE5E3C1-A401-42D6-9424-E56CC26CB6F5}"/>
                </a:ext>
              </a:extLst>
            </p:cNvPr>
            <p:cNvSpPr txBox="1"/>
            <p:nvPr/>
          </p:nvSpPr>
          <p:spPr>
            <a:xfrm>
              <a:off x="1246329" y="890590"/>
              <a:ext cx="987387" cy="523379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OVZ</a:t>
              </a:r>
            </a:p>
          </p:txBody>
        </p:sp>
      </p:grpSp>
      <p:sp>
        <p:nvSpPr>
          <p:cNvPr id="21" name="Obdélník 20">
            <a:extLst>
              <a:ext uri="{FF2B5EF4-FFF2-40B4-BE49-F238E27FC236}">
                <a16:creationId xmlns:a16="http://schemas.microsoft.com/office/drawing/2014/main" id="{CC239910-4E28-4AAB-BF2B-2113020346DB}"/>
              </a:ext>
            </a:extLst>
          </p:cNvPr>
          <p:cNvSpPr/>
          <p:nvPr/>
        </p:nvSpPr>
        <p:spPr>
          <a:xfrm>
            <a:off x="254936" y="1257356"/>
            <a:ext cx="7845456" cy="3382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cs-CZ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Integrační sociální podniky </a:t>
            </a: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pečují o pracovní příležitosti pro osoby </a:t>
            </a:r>
          </a:p>
          <a:p>
            <a:pPr marL="720725" lvl="0" indent="-269875">
              <a:lnSpc>
                <a:spcPct val="107000"/>
              </a:lnSpc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zdravotním  postižením - tělesným, mentálním, duševním, sluchovým… </a:t>
            </a:r>
          </a:p>
          <a:p>
            <a:pPr marL="720725" lvl="0" indent="-269875">
              <a:lnSpc>
                <a:spcPct val="107000"/>
              </a:lnSpc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sociálním nebo kulturním znevýhodněním - nezaměstnaní, etnické menšiny, mládež a mladí dospělí v obtížné životní situaci, lidé pečující o rodinné příslušníky… </a:t>
            </a:r>
          </a:p>
          <a:p>
            <a:pPr lvl="0" algn="r">
              <a:lnSpc>
                <a:spcPct val="107000"/>
              </a:lnSpc>
              <a:defRPr/>
            </a:pPr>
            <a:endParaRPr lang="cs-CZ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 obecně založeny na konceptu trojího prospěchu: ekonomického, sociálního a environmentálního </a:t>
            </a: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Vázány na daný region, ve kterém působí – podpora místní ekonomiky</a:t>
            </a:r>
          </a:p>
          <a:p>
            <a:pPr algn="r">
              <a:lnSpc>
                <a:spcPct val="107000"/>
              </a:lnSpc>
              <a:spcAft>
                <a:spcPts val="800"/>
              </a:spcAft>
              <a:defRPr/>
            </a:pPr>
            <a:r>
              <a:rPr lang="cs-CZ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Pozitivní dopad na sociální začleňování a místní zaměstnanost</a:t>
            </a:r>
            <a:endParaRPr lang="cs-CZ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586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A93B366F-A2CE-40A9-8780-94E9BAABBF0F}"/>
              </a:ext>
            </a:extLst>
          </p:cNvPr>
          <p:cNvSpPr/>
          <p:nvPr/>
        </p:nvSpPr>
        <p:spPr>
          <a:xfrm>
            <a:off x="251520" y="205979"/>
            <a:ext cx="843528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Podpora účasti sociálních podniků ve veřejných zakázkách </a:t>
            </a: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25A542A8-5A39-4B5D-B46B-D31AA994CD90}"/>
              </a:ext>
            </a:extLst>
          </p:cNvPr>
          <p:cNvSpPr/>
          <p:nvPr/>
        </p:nvSpPr>
        <p:spPr>
          <a:xfrm>
            <a:off x="457200" y="1200151"/>
            <a:ext cx="4191000" cy="3737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14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Typické předměty plnění</a:t>
            </a:r>
          </a:p>
          <a:p>
            <a:pPr marL="171450" marR="0" lvl="0" indent="-1714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občerstvení či stravování, výroba potravin, catering</a:t>
            </a:r>
          </a:p>
          <a:p>
            <a:pPr marL="171450" marR="0" lvl="0" indent="-1714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propagační předměty </a:t>
            </a:r>
          </a:p>
          <a:p>
            <a:pPr marL="171450" marR="0" lvl="0" indent="-1714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úklidové služby</a:t>
            </a:r>
          </a:p>
          <a:p>
            <a:pPr marL="171450" marR="0" lvl="0" indent="-1714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údržba zeleně (vč. lesnictví) a technické služby</a:t>
            </a:r>
          </a:p>
          <a:p>
            <a:pPr marL="171450" marR="0" lvl="0" indent="-1714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služby prádelen </a:t>
            </a:r>
          </a:p>
          <a:p>
            <a:pPr marL="171450" marR="0" lvl="0" indent="-1714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grafické a tiskové služby </a:t>
            </a:r>
          </a:p>
          <a:p>
            <a:pPr marL="171450" marR="0" lvl="0" indent="-171450" fontAlgn="auto">
              <a:lnSpc>
                <a:spcPct val="9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méně časté pak jsou projektové a architektonické činnosti, výroba nábytku a vybavení interiérů, nákupy oděvů a obuvi</a:t>
            </a:r>
          </a:p>
          <a:p>
            <a:pPr marL="0" marR="0" lvl="0" indent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cs-CZ" sz="14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14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Více informací na webu</a:t>
            </a:r>
          </a:p>
          <a:p>
            <a:pPr marL="0" marR="0" lvl="0" indent="0" fontAlgn="auto">
              <a:lnSpc>
                <a:spcPct val="9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1400" b="0" i="0" u="sng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http://sovz.cz/temata/podpora-socialnich-podniku-v-zadavani-verejnych-zakazek/</a:t>
            </a:r>
            <a:endParaRPr kumimoji="0" lang="cs-CZ" sz="14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9" name="Obrázek 3">
            <a:extLst>
              <a:ext uri="{FF2B5EF4-FFF2-40B4-BE49-F238E27FC236}">
                <a16:creationId xmlns:a16="http://schemas.microsoft.com/office/drawing/2014/main" id="{572F0ABB-9C17-40C8-923E-56D17E6685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1" r="9439" b="-1"/>
          <a:stretch/>
        </p:blipFill>
        <p:spPr bwMode="auto">
          <a:xfrm>
            <a:off x="4648200" y="1200151"/>
            <a:ext cx="4038600" cy="339447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41743DD4-1D5C-4BC4-A4EE-1555455F1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F00C0611-A051-4D19-BFAC-E438F04A4E9A}" type="slidenum">
              <a:rPr kumimoji="0" lang="cs-CZ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8810948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1F9AC2AE0C91444A82B674C7A0E5AC1" ma:contentTypeVersion="0" ma:contentTypeDescription="Vytvoří nový dokument" ma:contentTypeScope="" ma:versionID="4bb9f861b0c39f8022f7ce374345e44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bb0b85cf6ec3df31f7bbb0953499e4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B17127-FE97-4F8B-BBC8-64AE9030C2D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512E9BC-4962-4390-A43C-D2B61394B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1CF740D-1521-4F29-BD98-8525192C40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1358</Words>
  <Application>Microsoft Office PowerPoint</Application>
  <PresentationFormat>Předvádění na obrazovce (16:9)</PresentationFormat>
  <Paragraphs>218</Paragraphs>
  <Slides>22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22</vt:i4>
      </vt:variant>
    </vt:vector>
  </HeadingPairs>
  <TitlesOfParts>
    <vt:vector size="32" baseType="lpstr">
      <vt:lpstr>Microsoft YaHei</vt:lpstr>
      <vt:lpstr>Arial</vt:lpstr>
      <vt:lpstr>Calibri</vt:lpstr>
      <vt:lpstr>Courier New</vt:lpstr>
      <vt:lpstr>Times New Roman</vt:lpstr>
      <vt:lpstr>Ubuntu-Light</vt:lpstr>
      <vt:lpstr>Wingdings</vt:lpstr>
      <vt:lpstr>Motiv sady Office</vt:lpstr>
      <vt:lpstr>Motiv sady Office</vt:lpstr>
      <vt:lpstr>Motiv sady Office</vt:lpstr>
      <vt:lpstr>Prezentace aplikace PowerPoint</vt:lpstr>
      <vt:lpstr>Prezentace aplikace PowerPoint</vt:lpstr>
      <vt:lpstr>Odpovědné veřejné zadávání</vt:lpstr>
      <vt:lpstr>Prezentace aplikace PowerPoint</vt:lpstr>
      <vt:lpstr>Příležitosti OVZ</vt:lpstr>
      <vt:lpstr>OVZ v zákoně o zadávání veřejných zakázek </vt:lpstr>
      <vt:lpstr>Kontrolní list pro vyhodnocení aspektů OVZ</vt:lpstr>
      <vt:lpstr>Prezentace aplikace PowerPoint</vt:lpstr>
      <vt:lpstr>Prezentace aplikace PowerPoint</vt:lpstr>
      <vt:lpstr>Prezentace aplikace PowerPoint</vt:lpstr>
      <vt:lpstr> Možnosti podpory sociálních podniků - konkrétně </vt:lpstr>
      <vt:lpstr>Důležitou nepřímou roli sehrává: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    adam.gromnica@mpsv.cz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Zora Sokolová</dc:creator>
  <cp:lastModifiedBy>Paličková Markéta</cp:lastModifiedBy>
  <cp:revision>54</cp:revision>
  <dcterms:created xsi:type="dcterms:W3CDTF">2020-06-10T15:35:55Z</dcterms:created>
  <dcterms:modified xsi:type="dcterms:W3CDTF">2022-05-13T04:02:11Z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0x010100B1F9AC2AE0C91444A82B674C7A0E5AC1</vt:lpwstr>
  </property>
</Properties>
</file>