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9" r:id="rId2"/>
    <p:sldId id="1005" r:id="rId3"/>
    <p:sldId id="1007" r:id="rId4"/>
    <p:sldId id="551" r:id="rId5"/>
    <p:sldId id="1009" r:id="rId6"/>
    <p:sldId id="1010" r:id="rId7"/>
    <p:sldId id="1012" r:id="rId8"/>
    <p:sldId id="1011" r:id="rId9"/>
    <p:sldId id="1013" r:id="rId10"/>
    <p:sldId id="1014" r:id="rId11"/>
    <p:sldId id="1015" r:id="rId12"/>
    <p:sldId id="1016" r:id="rId13"/>
    <p:sldId id="1017" r:id="rId14"/>
    <p:sldId id="1018" r:id="rId15"/>
  </p:sldIdLst>
  <p:sldSz cx="9144000" cy="6858000" type="screen4x3"/>
  <p:notesSz cx="9874250" cy="6797675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MarkPro" panose="020B0504020101010102" pitchFamily="34" charset="-18"/>
      <p:regular r:id="rId22"/>
    </p:embeddedFont>
    <p:embeddedFont>
      <p:font typeface="MarkPro-Bold" panose="020B0804020101010102" pitchFamily="34" charset="-18"/>
      <p:bold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EE"/>
    <a:srgbClr val="009FDA"/>
    <a:srgbClr val="C20E75"/>
    <a:srgbClr val="004165"/>
    <a:srgbClr val="E0E9F4"/>
    <a:srgbClr val="EE9900"/>
    <a:srgbClr val="DFDFDF"/>
    <a:srgbClr val="E2E2E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6465" autoAdjust="0"/>
  </p:normalViewPr>
  <p:slideViewPr>
    <p:cSldViewPr>
      <p:cViewPr varScale="1">
        <p:scale>
          <a:sx n="153" d="100"/>
          <a:sy n="153" d="100"/>
        </p:scale>
        <p:origin x="184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/>
          <a:lstStyle>
            <a:lvl1pPr algn="r">
              <a:defRPr sz="1300"/>
            </a:lvl1pPr>
          </a:lstStyle>
          <a:p>
            <a:fld id="{B14268C9-2D18-4352-BAC5-A6CF33682D4A}" type="datetimeFigureOut">
              <a:rPr lang="cs-CZ" smtClean="0"/>
              <a:pPr/>
              <a:t>02.11.2023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6456613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 anchor="b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593124" y="6456613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 anchor="b"/>
          <a:lstStyle>
            <a:lvl1pPr algn="r">
              <a:defRPr sz="1300"/>
            </a:lvl1pPr>
          </a:lstStyle>
          <a:p>
            <a:fld id="{F54B6998-3D76-48B9-8C41-186C59CD316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466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/>
          <a:lstStyle>
            <a:lvl1pPr algn="r">
              <a:defRPr sz="1300"/>
            </a:lvl1pPr>
          </a:lstStyle>
          <a:p>
            <a:fld id="{93F3F23B-676C-4777-A4DE-A401B79FA6AE}" type="datetimeFigureOut">
              <a:rPr lang="cs-CZ" smtClean="0"/>
              <a:pPr/>
              <a:t>02.11.2023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4" tIns="45933" rIns="91864" bIns="45933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7426" y="3228896"/>
            <a:ext cx="7899400" cy="3058953"/>
          </a:xfrm>
          <a:prstGeom prst="rect">
            <a:avLst/>
          </a:prstGeom>
        </p:spPr>
        <p:txBody>
          <a:bodyPr vert="horz" lIns="91864" tIns="45933" rIns="91864" bIns="45933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840" cy="339884"/>
          </a:xfrm>
          <a:prstGeom prst="rect">
            <a:avLst/>
          </a:prstGeom>
        </p:spPr>
        <p:txBody>
          <a:bodyPr vert="horz" lIns="91864" tIns="45933" rIns="91864" bIns="45933" rtlCol="0" anchor="b"/>
          <a:lstStyle>
            <a:lvl1pPr algn="l">
              <a:defRPr sz="1300"/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453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823217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4612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heme" Target="../theme/them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22EFCD1B-C69E-490E-B533-80482128AE4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7868442"/>
              </p:ext>
            </p:extLst>
          </p:nvPr>
        </p:nvGraphicFramePr>
        <p:xfrm>
          <a:off x="-1" y="-5336"/>
          <a:ext cx="9144000" cy="84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 SE" r:id="rId4" imgW="7708680" imgH="7511760" progId="CorelPHOTOPAINTSE.Image.20">
                  <p:embed/>
                </p:oleObj>
              </mc:Choice>
              <mc:Fallback>
                <p:oleObj name="PHOTO-PAINT SE" r:id="rId4" imgW="7708680" imgH="7511760" progId="CorelPHOTOPAINTSE.Image.20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DAE2BC96-BBB2-4458-8B73-F67F5087F4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" y="-5336"/>
                        <a:ext cx="9144000" cy="846000"/>
                      </a:xfrm>
                      <a:prstGeom prst="rect">
                        <a:avLst/>
                      </a:prstGeom>
                      <a:solidFill>
                        <a:srgbClr val="009FD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0910A701-7875-4F7D-87EC-DDF5E867C4E2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990445473"/>
              </p:ext>
            </p:extLst>
          </p:nvPr>
        </p:nvGraphicFramePr>
        <p:xfrm>
          <a:off x="107504" y="60104"/>
          <a:ext cx="1763689" cy="715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 SE" r:id="rId6" imgW="18173520" imgH="7511760" progId="CorelPHOTOPAINTSE.Image.20">
                  <p:embed/>
                </p:oleObj>
              </mc:Choice>
              <mc:Fallback>
                <p:oleObj name="PHOTO-PAINT SE" r:id="rId6" imgW="18173520" imgH="7511760" progId="CorelPHOTOPAINTSE.Image.20">
                  <p:embed/>
                  <p:pic>
                    <p:nvPicPr>
                      <p:cNvPr id="10" name="Objekt 9">
                        <a:extLst>
                          <a:ext uri="{FF2B5EF4-FFF2-40B4-BE49-F238E27FC236}">
                            <a16:creationId xmlns:a16="http://schemas.microsoft.com/office/drawing/2014/main" id="{9A169791-9406-4C17-A724-7FB439F647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7504" y="60104"/>
                        <a:ext cx="1763689" cy="715120"/>
                      </a:xfrm>
                      <a:prstGeom prst="rect">
                        <a:avLst/>
                      </a:prstGeom>
                      <a:solidFill>
                        <a:srgbClr val="00ADEE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4A881DDB-02E5-4AE4-9B7D-B361E4DBB89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080446489"/>
              </p:ext>
            </p:extLst>
          </p:nvPr>
        </p:nvGraphicFramePr>
        <p:xfrm>
          <a:off x="7370746" y="152595"/>
          <a:ext cx="1555319" cy="54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 SE" r:id="rId8" imgW="5737247" imgH="1991768" progId="CorelDRAWSE.Graphic.20">
                  <p:embed/>
                </p:oleObj>
              </mc:Choice>
              <mc:Fallback>
                <p:oleObj name="CorelDRAW SE" r:id="rId8" imgW="5737247" imgH="1991768" progId="CorelDRAWSE.Graphic.20">
                  <p:embed/>
                  <p:pic>
                    <p:nvPicPr>
                      <p:cNvPr id="15" name="Objekt 14">
                        <a:extLst>
                          <a:ext uri="{FF2B5EF4-FFF2-40B4-BE49-F238E27FC236}">
                            <a16:creationId xmlns:a16="http://schemas.microsoft.com/office/drawing/2014/main" id="{8BFC921A-8056-4399-82BB-6343A001E7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370746" y="152595"/>
                        <a:ext cx="1555319" cy="540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ovéPole 8">
            <a:extLst>
              <a:ext uri="{FF2B5EF4-FFF2-40B4-BE49-F238E27FC236}">
                <a16:creationId xmlns:a16="http://schemas.microsoft.com/office/drawing/2014/main" id="{9DEBA7D8-C70C-48DB-B308-04FB0AC59817}"/>
              </a:ext>
            </a:extLst>
          </p:cNvPr>
          <p:cNvSpPr txBox="1"/>
          <p:nvPr userDrawn="1"/>
        </p:nvSpPr>
        <p:spPr>
          <a:xfrm>
            <a:off x="4644008" y="6596388"/>
            <a:ext cx="4320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1999 - 2019, Ing. Jiří Chábera,</a:t>
            </a:r>
            <a:r>
              <a:rPr lang="cs-CZ" sz="110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ECDL-CZ, www.ecdl.cz</a:t>
            </a:r>
            <a:endParaRPr lang="cs-CZ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F780FAF4-54F5-4565-A03D-E9126C676D43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98518011"/>
              </p:ext>
            </p:extLst>
          </p:nvPr>
        </p:nvGraphicFramePr>
        <p:xfrm>
          <a:off x="-1" y="6635095"/>
          <a:ext cx="9144001" cy="2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 SE" r:id="rId10" imgW="7708680" imgH="7511760" progId="CorelPHOTOPAINTSE.Image.20">
                  <p:embed/>
                </p:oleObj>
              </mc:Choice>
              <mc:Fallback>
                <p:oleObj name="PHOTO-PAINT SE" r:id="rId10" imgW="7708680" imgH="7511760" progId="CorelPHOTOPAINTSE.Image.20">
                  <p:embed/>
                  <p:pic>
                    <p:nvPicPr>
                      <p:cNvPr id="17" name="Objekt 16">
                        <a:extLst>
                          <a:ext uri="{FF2B5EF4-FFF2-40B4-BE49-F238E27FC236}">
                            <a16:creationId xmlns:a16="http://schemas.microsoft.com/office/drawing/2014/main" id="{B7869115-96B9-40B2-8732-13A1D65A44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-1" y="6635095"/>
                        <a:ext cx="9144001" cy="234000"/>
                      </a:xfrm>
                      <a:prstGeom prst="rect">
                        <a:avLst/>
                      </a:prstGeom>
                      <a:solidFill>
                        <a:srgbClr val="00ADEE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ovéPole 10">
            <a:extLst>
              <a:ext uri="{FF2B5EF4-FFF2-40B4-BE49-F238E27FC236}">
                <a16:creationId xmlns:a16="http://schemas.microsoft.com/office/drawing/2014/main" id="{26C8A857-6C47-41B9-A596-E2D4D0442E83}"/>
              </a:ext>
            </a:extLst>
          </p:cNvPr>
          <p:cNvSpPr txBox="1"/>
          <p:nvPr userDrawn="1"/>
        </p:nvSpPr>
        <p:spPr>
          <a:xfrm>
            <a:off x="3707904" y="6617962"/>
            <a:ext cx="5551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>
                <a:solidFill>
                  <a:schemeClr val="bg1"/>
                </a:solidFill>
                <a:latin typeface="MarkPro" panose="020B0504020101010102" pitchFamily="34" charset="-18"/>
                <a:ea typeface="Verdana" panose="020B0604030504040204" pitchFamily="34" charset="0"/>
              </a:rPr>
              <a:t>© 1999 – 2023, Ing. Jiří Chábera, MBA (ECDL-CZ, www.ecdl.cz, info@ecdl.cz)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dl.cz/sylaby_standard.ph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image" Target="../media/image13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2.png"/><Relationship Id="rId4" Type="http://schemas.openxmlformats.org/officeDocument/2006/relationships/image" Target="../media/image7.emf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bsah obrázku text, osoba&#10;&#10;Popis byl vytvořen automaticky">
            <a:extLst>
              <a:ext uri="{FF2B5EF4-FFF2-40B4-BE49-F238E27FC236}">
                <a16:creationId xmlns:a16="http://schemas.microsoft.com/office/drawing/2014/main" id="{C60BDDE1-4FBE-CE65-C3DB-3E2D9F5808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4443795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AE158609-9D5A-4395-D9FC-7D730E3A1AA4}"/>
              </a:ext>
            </a:extLst>
          </p:cNvPr>
          <p:cNvSpPr/>
          <p:nvPr/>
        </p:nvSpPr>
        <p:spPr>
          <a:xfrm>
            <a:off x="107504" y="116632"/>
            <a:ext cx="1080120" cy="648072"/>
          </a:xfrm>
          <a:prstGeom prst="rect">
            <a:avLst/>
          </a:prstGeom>
          <a:solidFill>
            <a:srgbClr val="00A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7065483C-A492-0545-170E-1F3F75E28001}"/>
              </a:ext>
            </a:extLst>
          </p:cNvPr>
          <p:cNvSpPr/>
          <p:nvPr/>
        </p:nvSpPr>
        <p:spPr>
          <a:xfrm>
            <a:off x="239861" y="5517232"/>
            <a:ext cx="86642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cs-CZ" sz="2400" b="1" dirty="0">
                <a:solidFill>
                  <a:srgbClr val="009FDA"/>
                </a:solidFill>
                <a:latin typeface="MarkPro-Bold" panose="020B0804020101010102" pitchFamily="34" charset="-18"/>
              </a:rPr>
              <a:t>Uznávání mezinárodních certifikačních standardů ICT</a:t>
            </a:r>
          </a:p>
          <a:p>
            <a:pPr lvl="0" algn="ctr">
              <a:defRPr/>
            </a:pPr>
            <a:r>
              <a:rPr lang="cs-CZ" sz="2400" b="1" dirty="0">
                <a:solidFill>
                  <a:srgbClr val="009FDA"/>
                </a:solidFill>
                <a:latin typeface="MarkPro-Bold" panose="020B0804020101010102" pitchFamily="34" charset="-18"/>
              </a:rPr>
              <a:t>v rámci profilové části maturitní zkoušky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71E665DC-0FEA-0D53-B3FA-4879A0CFA2D4}"/>
              </a:ext>
            </a:extLst>
          </p:cNvPr>
          <p:cNvSpPr txBox="1"/>
          <p:nvPr/>
        </p:nvSpPr>
        <p:spPr>
          <a:xfrm>
            <a:off x="1331640" y="159023"/>
            <a:ext cx="3669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Ilustrativní příklad - OA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E4EBAF99-7A8A-9D6D-E563-080E3DAE60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221263"/>
              </p:ext>
            </p:extLst>
          </p:nvPr>
        </p:nvGraphicFramePr>
        <p:xfrm>
          <a:off x="395536" y="980728"/>
          <a:ext cx="8352928" cy="5490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13508895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699330224"/>
                    </a:ext>
                  </a:extLst>
                </a:gridCol>
              </a:tblGrid>
              <a:tr h="888099">
                <a:tc>
                  <a:txBody>
                    <a:bodyPr/>
                    <a:lstStyle/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Výtah ze ŠVP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Odpovídající mezinárodní certifikační zkoušky (certifikáty)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870543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Informační zdroje, internet, vyhledávání, vyhodnocování a zpracovávání informací</a:t>
                      </a:r>
                      <a:endParaRPr lang="cs-CZ" dirty="0"/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M15 (Information Literacy)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33175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Týmová komunikace, sdílení informací a  bezpečné využívání IT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M7 (Online Essentials)</a:t>
                      </a:r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M14 (Online Collaboration)</a:t>
                      </a:r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M12 (Cyber Security)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97616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Práce s kancelářskými aplikacemi</a:t>
                      </a:r>
                      <a:endParaRPr lang="cs-CZ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M3 (Word Processing)</a:t>
                      </a:r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M6 (Presentation)</a:t>
                      </a:r>
                      <a:endParaRPr lang="cs-CZ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443551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Práce s daty a účetními aplikacemi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AM7 (Financial Spreadsheets)</a:t>
                      </a:r>
                      <a:endParaRPr lang="cs-CZ" dirty="0"/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M5 (Using Databases)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214036"/>
                  </a:ext>
                </a:extLst>
              </a:tr>
              <a:tr h="888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Podnikání, obchod a marketing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M17 (Digital Marketing)</a:t>
                      </a:r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M10 (Web Editing)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237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57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FAD74BC-CC35-4E9E-EA62-886814554CBD}"/>
              </a:ext>
            </a:extLst>
          </p:cNvPr>
          <p:cNvSpPr txBox="1"/>
          <p:nvPr/>
        </p:nvSpPr>
        <p:spPr>
          <a:xfrm>
            <a:off x="1331640" y="159023"/>
            <a:ext cx="3995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Pokusné ověřování MŠMT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177B8763-697F-36EC-416A-304626070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340768"/>
            <a:ext cx="8064896" cy="2304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Zahájeno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1. října 2020, vyhlášeno původně na 3 roky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Prodlouženo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 … do 30. září 2025 („covidová“ omezení)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Přihlášeno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 … 51 středních škol (pro školní rok 2023/2024)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Oficiální dokumentace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web MŠMT (vyhlášení, dodatky č.1 až 3, seznam certifikačních zkoušek, seznam škol, žádost o zařazení)</a:t>
            </a:r>
          </a:p>
        </p:txBody>
      </p:sp>
      <p:pic>
        <p:nvPicPr>
          <p:cNvPr id="6" name="Obrázek 5" descr="Obsah obrázku venku, budova, obloha, okno&#10;&#10;Popis byl vytvořen automaticky">
            <a:extLst>
              <a:ext uri="{FF2B5EF4-FFF2-40B4-BE49-F238E27FC236}">
                <a16:creationId xmlns:a16="http://schemas.microsoft.com/office/drawing/2014/main" id="{5AADABEB-1973-0C97-F123-5EBBE4810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671" y="3933056"/>
            <a:ext cx="3374878" cy="2154684"/>
          </a:xfrm>
          <a:prstGeom prst="rect">
            <a:avLst/>
          </a:prstGeom>
          <a:effectLst>
            <a:softEdge rad="431800"/>
          </a:effectLst>
        </p:spPr>
      </p:pic>
      <p:sp>
        <p:nvSpPr>
          <p:cNvPr id="7" name="Rectangle 19">
            <a:extLst>
              <a:ext uri="{FF2B5EF4-FFF2-40B4-BE49-F238E27FC236}">
                <a16:creationId xmlns:a16="http://schemas.microsoft.com/office/drawing/2014/main" id="{8F602FC3-6715-D78E-DF7B-A0AA23D9A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933056"/>
            <a:ext cx="4680520" cy="21546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Termín pro zařazení školy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do 30. června 2024 pro rok 2024/2025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Hodnotící zpráva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vedení školy vyplní a zašle do 30. září po ukončení maturit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65000"/>
                </a:schemeClr>
              </a:solidFill>
              <a:latin typeface="MarkPro" panose="020B0504020101010102" pitchFamily="34" charset="-18"/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65000"/>
                </a:schemeClr>
              </a:solidFill>
              <a:latin typeface="MarkPro" panose="020B0504020101010102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72968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FAD74BC-CC35-4E9E-EA62-886814554CBD}"/>
              </a:ext>
            </a:extLst>
          </p:cNvPr>
          <p:cNvSpPr txBox="1"/>
          <p:nvPr/>
        </p:nvSpPr>
        <p:spPr>
          <a:xfrm>
            <a:off x="1331640" y="159023"/>
            <a:ext cx="461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Návod pro zájemce o zařazení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177B8763-697F-36EC-416A-304626070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196752"/>
            <a:ext cx="7992888" cy="51845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AutoNum type="arabicPeriod"/>
              <a:tabLst>
                <a:tab pos="449263" algn="l"/>
              </a:tabLst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Vybrat si certifikační zkoušky (ICT certifikáty)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MarkPro" panose="020B0504020101010102" pitchFamily="34" charset="-18"/>
              </a:rPr>
              <a:t>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které částečně nebo zcela pokrývají požadovaný obsah profilové části MZ (např. 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MarkPro" panose="020B0504020101010102" pitchFamily="34" charset="-18"/>
                <a:hlinkClick r:id="rId2"/>
              </a:rPr>
              <a:t>https://www.ecdl.cz/sylaby_standard.php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MarkPro" panose="020B0504020101010102" pitchFamily="34" charset="-18"/>
              </a:rPr>
              <a:t>)</a:t>
            </a:r>
          </a:p>
          <a:p>
            <a:pPr marL="457200" indent="-457200">
              <a:spcBef>
                <a:spcPct val="20000"/>
              </a:spcBef>
              <a:buAutoNum type="arabicPeriod" startAt="2"/>
              <a:tabLst>
                <a:tab pos="449263" algn="l"/>
              </a:tabLst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Stanovit hodnotící kritéria</a:t>
            </a: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MarkPro" panose="020B0504020101010102" pitchFamily="34" charset="-18"/>
              </a:rPr>
              <a:t>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aby bylo možné rozhodnout o výsledné známce MZ (např. kolik % MZ bude uznáno, případně s jakou váhou, bude-li zkoušek více, lze také pracovat s % úspěšností certifikačních zkoušek)</a:t>
            </a:r>
          </a:p>
          <a:p>
            <a:pPr marL="457200" indent="-457200">
              <a:spcBef>
                <a:spcPct val="20000"/>
              </a:spcBef>
              <a:buAutoNum type="arabicPeriod" startAt="2"/>
              <a:tabLst>
                <a:tab pos="449263" algn="l"/>
              </a:tabLst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Připravit jednoduchou tabulku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ze které bude jasná provázanost (mapa DK) mezi ŠVP/RVP a vybranou certifikační zkouškou (certifikátem) </a:t>
            </a:r>
          </a:p>
          <a:p>
            <a:pPr marL="457200" indent="-457200">
              <a:spcBef>
                <a:spcPct val="20000"/>
              </a:spcBef>
              <a:buAutoNum type="arabicPeriod" startAt="2"/>
              <a:tabLst>
                <a:tab pos="449263" algn="l"/>
              </a:tabLst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Vyplnit formulář žádosti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která škola žádá, pro jaký obor vzdělání + stručný popis hodnotících kritérií + přiložit tabulku s mapou + podpis</a:t>
            </a:r>
          </a:p>
          <a:p>
            <a:pPr marL="457200" indent="-457200">
              <a:spcBef>
                <a:spcPct val="20000"/>
              </a:spcBef>
              <a:buAutoNum type="arabicPeriod" startAt="2"/>
              <a:tabLst>
                <a:tab pos="449263" algn="l"/>
              </a:tabLst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Zaslat žádost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do datové schránky MŠMT, odbor 22, ID datové schránky „vidaawt“</a:t>
            </a:r>
          </a:p>
        </p:txBody>
      </p:sp>
    </p:spTree>
    <p:extLst>
      <p:ext uri="{BB962C8B-B14F-4D97-AF65-F5344CB8AC3E}">
        <p14:creationId xmlns:p14="http://schemas.microsoft.com/office/powerpoint/2010/main" val="4256207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FAD74BC-CC35-4E9E-EA62-886814554CBD}"/>
              </a:ext>
            </a:extLst>
          </p:cNvPr>
          <p:cNvSpPr txBox="1"/>
          <p:nvPr/>
        </p:nvSpPr>
        <p:spPr>
          <a:xfrm>
            <a:off x="1331640" y="159023"/>
            <a:ext cx="4599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… a co ještě musíte a můžete?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B459BE13-F799-089C-9196-F2204C157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196752"/>
            <a:ext cx="8424936" cy="51845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Zveřejnit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obvyklým způsobem, v zákonných lhůtách, podmínky školy pro uznávání ICT certifikátů (certifikačních zkoušek)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Vysvětlit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princip a přínosy uznávání ICT certifikátů pedagogickému sboru a všem žákům školy (nejen maturantům)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Pozvat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 … si do školy zástupce vybrané národní certifikační autority (rádi pomou s komunikací)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Připravit učitele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na změnu (jistě se rádi sami něco přiučí)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Připravit žáky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na zvládnutí vybraných certifikačních zkoušek (pokud by obsah běžné výuky nebyl dostatečný)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Usnadnit / umožnit žákům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složení certifikačních zkoušek v místě (viz např. projekt realizovaný v rámci programu INTERREG CZ/SK)</a:t>
            </a:r>
          </a:p>
        </p:txBody>
      </p:sp>
    </p:spTree>
    <p:extLst>
      <p:ext uri="{BB962C8B-B14F-4D97-AF65-F5344CB8AC3E}">
        <p14:creationId xmlns:p14="http://schemas.microsoft.com/office/powerpoint/2010/main" val="372657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bsah obrázku text, osoba&#10;&#10;Popis byl vytvořen automaticky">
            <a:extLst>
              <a:ext uri="{FF2B5EF4-FFF2-40B4-BE49-F238E27FC236}">
                <a16:creationId xmlns:a16="http://schemas.microsoft.com/office/drawing/2014/main" id="{C60BDDE1-4FBE-CE65-C3DB-3E2D9F5808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4443795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AE158609-9D5A-4395-D9FC-7D730E3A1AA4}"/>
              </a:ext>
            </a:extLst>
          </p:cNvPr>
          <p:cNvSpPr/>
          <p:nvPr/>
        </p:nvSpPr>
        <p:spPr>
          <a:xfrm>
            <a:off x="107504" y="116632"/>
            <a:ext cx="1080120" cy="648072"/>
          </a:xfrm>
          <a:prstGeom prst="rect">
            <a:avLst/>
          </a:prstGeom>
          <a:solidFill>
            <a:srgbClr val="00A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7065483C-A492-0545-170E-1F3F75E28001}"/>
              </a:ext>
            </a:extLst>
          </p:cNvPr>
          <p:cNvSpPr/>
          <p:nvPr/>
        </p:nvSpPr>
        <p:spPr>
          <a:xfrm>
            <a:off x="239861" y="5517232"/>
            <a:ext cx="86642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cs-CZ" sz="2400" b="1" dirty="0">
                <a:solidFill>
                  <a:srgbClr val="009FDA"/>
                </a:solidFill>
                <a:latin typeface="MarkPro-Bold" panose="020B0804020101010102" pitchFamily="34" charset="-18"/>
              </a:rPr>
              <a:t>Děkuji za pozornost</a:t>
            </a:r>
          </a:p>
          <a:p>
            <a:pPr lvl="0" algn="ctr">
              <a:defRPr/>
            </a:pPr>
            <a:r>
              <a:rPr lang="cs-CZ" sz="2000" b="1" dirty="0">
                <a:solidFill>
                  <a:srgbClr val="009FDA"/>
                </a:solidFill>
                <a:latin typeface="MarkPro-Bold" panose="020B0804020101010102" pitchFamily="34" charset="-18"/>
              </a:rPr>
              <a:t>Ing. Jiří Chábera, MBA … 723 918 261, jiri.chabera@ecdl.cz</a:t>
            </a:r>
          </a:p>
        </p:txBody>
      </p:sp>
    </p:spTree>
    <p:extLst>
      <p:ext uri="{BB962C8B-B14F-4D97-AF65-F5344CB8AC3E}">
        <p14:creationId xmlns:p14="http://schemas.microsoft.com/office/powerpoint/2010/main" val="1294262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31897" y="1328508"/>
            <a:ext cx="5339879" cy="52170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Ministerstvo školství, mládeže a tělovýchovy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Česká společnost pro kybernetiku a informatiku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Svaz průmyslu a dopravy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Královéhradecký kraj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ICDL </a:t>
            </a:r>
            <a:r>
              <a:rPr lang="en-IE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Foundation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Microsoft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Oracle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Autodesk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Solidworks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Cisco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05DFB4A-7907-00B4-E109-9CFC147934CF}"/>
              </a:ext>
            </a:extLst>
          </p:cNvPr>
          <p:cNvSpPr txBox="1"/>
          <p:nvPr/>
        </p:nvSpPr>
        <p:spPr>
          <a:xfrm>
            <a:off x="1331640" y="159023"/>
            <a:ext cx="3520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Zainteresované strany</a:t>
            </a:r>
          </a:p>
        </p:txBody>
      </p:sp>
      <p:pic>
        <p:nvPicPr>
          <p:cNvPr id="6" name="Picture 2" descr="MSMT logo bez textu">
            <a:extLst>
              <a:ext uri="{FF2B5EF4-FFF2-40B4-BE49-F238E27FC236}">
                <a16:creationId xmlns:a16="http://schemas.microsoft.com/office/drawing/2014/main" id="{514BD9FF-0A8B-38F8-8FD1-381B15B93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15791"/>
            <a:ext cx="1515871" cy="11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8D75F9BB-6845-C69B-7A3C-D6F3766BC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262679"/>
              </p:ext>
            </p:extLst>
          </p:nvPr>
        </p:nvGraphicFramePr>
        <p:xfrm>
          <a:off x="6174465" y="2180386"/>
          <a:ext cx="898963" cy="360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 SE" r:id="rId3" imgW="3319667" imgH="1329548" progId="CorelDRAWSE.Graphic.20">
                  <p:embed/>
                </p:oleObj>
              </mc:Choice>
              <mc:Fallback>
                <p:oleObj name="CorelDRAW SE" r:id="rId3" imgW="3319667" imgH="1329548" progId="CorelDRAWSE.Graphic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74465" y="2180386"/>
                        <a:ext cx="898963" cy="360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DCF3CE86-E652-3DF3-EBF3-5D5BA91EE9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272241"/>
              </p:ext>
            </p:extLst>
          </p:nvPr>
        </p:nvGraphicFramePr>
        <p:xfrm>
          <a:off x="4707773" y="3509931"/>
          <a:ext cx="972980" cy="632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 SE" r:id="rId5" imgW="1459080" imgH="948240" progId="CorelDRAWSE.Graphic.20">
                  <p:embed/>
                </p:oleObj>
              </mc:Choice>
              <mc:Fallback>
                <p:oleObj name="CorelDRAW SE" r:id="rId5" imgW="1459080" imgH="948240" progId="CorelDRAWSE.Graphic.20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13380357-179C-8B96-6384-A91533D5D1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7773" y="3509931"/>
                        <a:ext cx="972980" cy="632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2" descr="Registrace SP ČR">
            <a:extLst>
              <a:ext uri="{FF2B5EF4-FFF2-40B4-BE49-F238E27FC236}">
                <a16:creationId xmlns:a16="http://schemas.microsoft.com/office/drawing/2014/main" id="{BE98B14C-17E4-756E-D325-6CE7BF24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688" y="2719605"/>
            <a:ext cx="1825528" cy="53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Logotyp Královéhradeckého kraje">
            <a:extLst>
              <a:ext uri="{FF2B5EF4-FFF2-40B4-BE49-F238E27FC236}">
                <a16:creationId xmlns:a16="http://schemas.microsoft.com/office/drawing/2014/main" id="{399D1DD1-8E41-B219-154D-0677DF2B9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328" y="3122417"/>
            <a:ext cx="2579765" cy="66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3F088832-EB05-1CB0-DE88-A1D0C8C4B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947" y="4037287"/>
            <a:ext cx="1979643" cy="42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4B430F0-D73E-BEC8-7481-A29C54D5C2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1880" y="4397250"/>
            <a:ext cx="2480751" cy="422392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EDCC50D6-BF72-AC56-03FE-FFC2B9571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42" y="4819642"/>
            <a:ext cx="1655950" cy="2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Logo - CISCO">
            <a:extLst>
              <a:ext uri="{FF2B5EF4-FFF2-40B4-BE49-F238E27FC236}">
                <a16:creationId xmlns:a16="http://schemas.microsoft.com/office/drawing/2014/main" id="{D101C423-CB62-B36E-0195-5D900D0BF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28" y="5424007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1AD6A9C-1B27-21A1-3890-53BB94B3A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32287"/>
            <a:ext cx="1957624" cy="122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68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563104D7-1E1A-1193-2FAB-BD2AFE79F0AF}"/>
              </a:ext>
            </a:extLst>
          </p:cNvPr>
          <p:cNvSpPr/>
          <p:nvPr/>
        </p:nvSpPr>
        <p:spPr>
          <a:xfrm>
            <a:off x="395536" y="1825081"/>
            <a:ext cx="8352928" cy="1747935"/>
          </a:xfrm>
          <a:prstGeom prst="rect">
            <a:avLst/>
          </a:prstGeom>
          <a:solidFill>
            <a:srgbClr val="C20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BD53A1E-91AE-2038-5ADF-F48AEC4DD518}"/>
              </a:ext>
            </a:extLst>
          </p:cNvPr>
          <p:cNvSpPr txBox="1"/>
          <p:nvPr/>
        </p:nvSpPr>
        <p:spPr>
          <a:xfrm>
            <a:off x="1331640" y="159023"/>
            <a:ext cx="510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Mezinárodní certifikační systémy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5E2AEB5C-577D-45EB-3D38-978AF532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16" y="1196752"/>
            <a:ext cx="8609367" cy="50405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Evropská komise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  <a:sym typeface="Wingdings" panose="05000000000000000000" pitchFamily="2" charset="2"/>
              </a:rPr>
              <a:t> Cisco, Microsoft, ECDL / ICDL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dirty="0">
              <a:solidFill>
                <a:srgbClr val="009FDA"/>
              </a:solidFill>
              <a:latin typeface="MarkPro-Bold" panose="020B0804020101010102" pitchFamily="34" charset="-18"/>
            </a:endParaRPr>
          </a:p>
          <a:p>
            <a:pPr algn="ctr"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Definují rozsah a hloubku </a:t>
            </a:r>
            <a:r>
              <a:rPr lang="cs-CZ" sz="2000" dirty="0">
                <a:solidFill>
                  <a:srgbClr val="FFFF00"/>
                </a:solidFill>
                <a:latin typeface="MarkPro-Bold" panose="020B0804020101010102" pitchFamily="34" charset="-18"/>
              </a:rPr>
              <a:t>uživatelských</a:t>
            </a: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 </a:t>
            </a:r>
            <a:r>
              <a:rPr lang="cs-CZ" sz="2000" dirty="0">
                <a:solidFill>
                  <a:srgbClr val="FFFF00"/>
                </a:solidFill>
                <a:latin typeface="MarkPro-Bold" panose="020B0804020101010102" pitchFamily="34" charset="-18"/>
              </a:rPr>
              <a:t>/</a:t>
            </a: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 </a:t>
            </a:r>
            <a:r>
              <a:rPr lang="cs-CZ" sz="2000" dirty="0">
                <a:solidFill>
                  <a:srgbClr val="FFFF00"/>
                </a:solidFill>
                <a:latin typeface="MarkPro-Bold" panose="020B0804020101010102" pitchFamily="34" charset="-18"/>
              </a:rPr>
              <a:t>profesních</a:t>
            </a:r>
          </a:p>
          <a:p>
            <a:pPr algn="ctr"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digitálních kompetencí (DK)</a:t>
            </a:r>
          </a:p>
          <a:p>
            <a:pPr algn="ctr"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Zjišťují, ověřují nebo měří, jestli to opravdu umí</a:t>
            </a:r>
          </a:p>
          <a:p>
            <a:pPr algn="ctr">
              <a:spcBef>
                <a:spcPct val="20000"/>
              </a:spcBef>
              <a:defRPr/>
            </a:pPr>
            <a:r>
              <a:rPr lang="cs-CZ" sz="2000" dirty="0">
                <a:solidFill>
                  <a:schemeClr val="bg1"/>
                </a:solidFill>
                <a:latin typeface="MarkPro-Bold" panose="020B0804020101010102" pitchFamily="34" charset="-18"/>
              </a:rPr>
              <a:t>Umožňují doložit formou různých typů certifikátů, že to umí</a:t>
            </a:r>
            <a:endParaRPr lang="cs-CZ" b="1" dirty="0">
              <a:solidFill>
                <a:schemeClr val="bg1"/>
              </a:solidFill>
              <a:latin typeface="MarkPro-Bold" panose="020B0804020101010102" pitchFamily="34" charset="-18"/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200" dirty="0">
              <a:solidFill>
                <a:srgbClr val="009FDA"/>
              </a:solidFill>
              <a:latin typeface="MarkPro-Bold" panose="020B0804020101010102" pitchFamily="34" charset="-18"/>
            </a:endParaRP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Cisco Academy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profesní DK, především v oblasti sítí a hardware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Microsoft Academy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profesní i uživatelské DK, především v oblasti desktopových aplikací a serverových řešení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Oracle Academy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profesní DK, především v oblasti databázových řešení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Autodesk, Solidworks</a:t>
            </a:r>
            <a:r>
              <a:rPr lang="cs-CZ" sz="2400" dirty="0">
                <a:solidFill>
                  <a:srgbClr val="009FDA"/>
                </a:solidFill>
                <a:latin typeface="MarkPro-Bold" panose="020B0804020101010102" pitchFamily="34" charset="-18"/>
              </a:rPr>
              <a:t>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profesní DK, především v oblastech technického kreslení a modelování</a:t>
            </a:r>
          </a:p>
        </p:txBody>
      </p:sp>
    </p:spTree>
    <p:extLst>
      <p:ext uri="{BB962C8B-B14F-4D97-AF65-F5344CB8AC3E}">
        <p14:creationId xmlns:p14="http://schemas.microsoft.com/office/powerpoint/2010/main" val="172181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705C566E-C96A-4FDA-B80F-0133BB56ABAD}"/>
              </a:ext>
            </a:extLst>
          </p:cNvPr>
          <p:cNvSpPr txBox="1"/>
          <p:nvPr/>
        </p:nvSpPr>
        <p:spPr>
          <a:xfrm>
            <a:off x="1259632" y="260648"/>
            <a:ext cx="5178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Certifikační zkoušky ECDL / ICDL</a:t>
            </a: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19EC3488-78E8-13B8-9266-642878A43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8683"/>
              </p:ext>
            </p:extLst>
          </p:nvPr>
        </p:nvGraphicFramePr>
        <p:xfrm>
          <a:off x="251520" y="4332511"/>
          <a:ext cx="1656184" cy="2081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 SE" r:id="rId2" imgW="5626338" imgH="7070225" progId="CorelDRAWSE.Graphic.20">
                  <p:embed/>
                </p:oleObj>
              </mc:Choice>
              <mc:Fallback>
                <p:oleObj name="CorelDRAW SE" r:id="rId2" imgW="5626338" imgH="7070225" progId="CorelDRAWSE.Graphic.20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294D9C91-78FF-7FA5-94F3-5B1CBA5AB6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1520" y="4332511"/>
                        <a:ext cx="1656184" cy="20814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ázek 5">
            <a:extLst>
              <a:ext uri="{FF2B5EF4-FFF2-40B4-BE49-F238E27FC236}">
                <a16:creationId xmlns:a16="http://schemas.microsoft.com/office/drawing/2014/main" id="{9C1612A9-1D14-499D-3901-07AC1C1AD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" y="1404465"/>
            <a:ext cx="8642350" cy="396875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F62F5EA-5BAA-0210-9BC0-FD886D8DA824}"/>
              </a:ext>
            </a:extLst>
          </p:cNvPr>
          <p:cNvSpPr txBox="1"/>
          <p:nvPr/>
        </p:nvSpPr>
        <p:spPr>
          <a:xfrm>
            <a:off x="1979712" y="5547535"/>
            <a:ext cx="69127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000" dirty="0">
                <a:solidFill>
                  <a:srgbClr val="009FDA"/>
                </a:solidFill>
                <a:latin typeface="MarkPro-Bold" panose="020B0804020101010102" pitchFamily="34" charset="-18"/>
              </a:rPr>
              <a:t>Koncept ECDL / ICDL</a:t>
            </a:r>
            <a:r>
              <a:rPr lang="cs-CZ" sz="2400" dirty="0">
                <a:solidFill>
                  <a:srgbClr val="009FDA"/>
                </a:solidFill>
                <a:latin typeface="MarkPro-Bold" panose="020B0804020101010102" pitchFamily="34" charset="-18"/>
              </a:rPr>
              <a:t> </a:t>
            </a:r>
            <a:r>
              <a:rPr lang="cs-CZ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především uživatelské DK, prakticky ve všech oblastech digitálních technologií</a:t>
            </a:r>
          </a:p>
        </p:txBody>
      </p:sp>
    </p:spTree>
    <p:extLst>
      <p:ext uri="{BB962C8B-B14F-4D97-AF65-F5344CB8AC3E}">
        <p14:creationId xmlns:p14="http://schemas.microsoft.com/office/powerpoint/2010/main" val="423277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BD53A1E-91AE-2038-5ADF-F48AEC4DD518}"/>
              </a:ext>
            </a:extLst>
          </p:cNvPr>
          <p:cNvSpPr txBox="1"/>
          <p:nvPr/>
        </p:nvSpPr>
        <p:spPr>
          <a:xfrm>
            <a:off x="1331640" y="159023"/>
            <a:ext cx="2616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Princip uznávání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5E2AEB5C-577D-45EB-3D38-978AF532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196752"/>
            <a:ext cx="8280920" cy="51845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Vedení školy má možnost a právo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nikoli povinnost tento princip využívat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Celá profilová MZ nebo její část</a:t>
            </a:r>
            <a:r>
              <a:rPr lang="cs-CZ" sz="22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... může být po doložení vybraného ICT certifikátu (certifikátů) uznána jako splněná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Certifikovaný vzdělávací obsah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musí korespondovat s odpovídajícím ŠVP/RVP (může být širší i hlubší)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Nejde pouze o ICT obory a o profesní DK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zatím v rámci pokusného ověřování (PO) MŠMT omezeno na obory Informatika a IKT (RVP G) a Vzdělávání v IKT (RVP pro SOŠ)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ICT certifikáty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lze libovolně kombinovat (zatím jsou využitelné pouze certifikační systémy vyjmenované MŠMT v rámci PO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Hodnocení profilové MZ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lze využít míru úspěšnosti certifikačních zkoušek (lze známkovat), nejde o prosté nahrazení</a:t>
            </a:r>
          </a:p>
        </p:txBody>
      </p:sp>
    </p:spTree>
    <p:extLst>
      <p:ext uri="{BB962C8B-B14F-4D97-AF65-F5344CB8AC3E}">
        <p14:creationId xmlns:p14="http://schemas.microsoft.com/office/powerpoint/2010/main" val="2486201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BD53A1E-91AE-2038-5ADF-F48AEC4DD518}"/>
              </a:ext>
            </a:extLst>
          </p:cNvPr>
          <p:cNvSpPr txBox="1"/>
          <p:nvPr/>
        </p:nvSpPr>
        <p:spPr>
          <a:xfrm>
            <a:off x="1331640" y="159023"/>
            <a:ext cx="3045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Podmínky uznávání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5E2AEB5C-577D-45EB-3D38-978AF532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196752"/>
            <a:ext cx="8424936" cy="33843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Certifikační zkoušky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lze skládat kdekoli, kde to příslušný certifikační systém umožňuje (škola nemusí být jeho součástí)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Certifikační zkoušky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lze skládat kdykoli, tedy i v průběhu studia (hlavní důvod pro PO)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ICT certifikáty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musí být platné v době konání profilové MZ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Platnost ICT certifikátů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lze ověřit u odpovídající národní certifikační autority (ochotně spolupracují)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Škola musí umožnit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standardní formu profilové MZ pro ty maturanty, kteří princip uznávání ICT certifikátů nevyužijí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BABB493-F8BC-F9D7-6147-45B540557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3" y="4482266"/>
            <a:ext cx="2872154" cy="1916185"/>
          </a:xfrm>
          <a:prstGeom prst="rect">
            <a:avLst/>
          </a:prstGeom>
          <a:effectLst>
            <a:softEdge rad="292100"/>
          </a:effectLst>
        </p:spPr>
      </p:pic>
      <p:sp>
        <p:nvSpPr>
          <p:cNvPr id="6" name="Rectangle 19">
            <a:extLst>
              <a:ext uri="{FF2B5EF4-FFF2-40B4-BE49-F238E27FC236}">
                <a16:creationId xmlns:a16="http://schemas.microsoft.com/office/drawing/2014/main" id="{C45E39EC-F603-55B9-9827-C77F58EF5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437112"/>
            <a:ext cx="5832648" cy="181825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Certifikační zkoušky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jsou dobrovolné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Náklady na certifikační zkoušky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školy nemají nárok na prostředky ze státního rozpočtu, obvykle hradí maturant, mohou být i zdarma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65000"/>
                </a:schemeClr>
              </a:solidFill>
              <a:latin typeface="MarkPro" panose="020B0504020101010102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594329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BD53A1E-91AE-2038-5ADF-F48AEC4DD518}"/>
              </a:ext>
            </a:extLst>
          </p:cNvPr>
          <p:cNvSpPr txBox="1"/>
          <p:nvPr/>
        </p:nvSpPr>
        <p:spPr>
          <a:xfrm>
            <a:off x="1331640" y="159023"/>
            <a:ext cx="2694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Přínosy pro školy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5E2AEB5C-577D-45EB-3D38-978AF532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376942"/>
            <a:ext cx="5688632" cy="172819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Přizpůsobení obsahu vzdělávání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aktuálním mezinárodním standardům DK (vše v souladu s RVP)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Snížení personálních i časových nákladů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na realizaci profilové MZ</a:t>
            </a:r>
          </a:p>
        </p:txBody>
      </p:sp>
      <p:pic>
        <p:nvPicPr>
          <p:cNvPr id="4" name="Obrázek 3" descr="Obsah obrázku text, pracovní stůl&#10;&#10;Popis byl vytvořen automaticky">
            <a:extLst>
              <a:ext uri="{FF2B5EF4-FFF2-40B4-BE49-F238E27FC236}">
                <a16:creationId xmlns:a16="http://schemas.microsoft.com/office/drawing/2014/main" id="{03478947-DFD5-5DE5-F028-D0F226AEF6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12" y="1224287"/>
            <a:ext cx="3168860" cy="2112573"/>
          </a:xfrm>
          <a:prstGeom prst="rect">
            <a:avLst/>
          </a:prstGeom>
          <a:effectLst>
            <a:softEdge rad="355600"/>
          </a:effectLst>
        </p:spPr>
      </p:pic>
      <p:sp>
        <p:nvSpPr>
          <p:cNvPr id="6" name="Rectangle 19">
            <a:extLst>
              <a:ext uri="{FF2B5EF4-FFF2-40B4-BE49-F238E27FC236}">
                <a16:creationId xmlns:a16="http://schemas.microsoft.com/office/drawing/2014/main" id="{BB612B81-688F-3153-669C-E2746EA53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521140"/>
            <a:ext cx="8424936" cy="266429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Zlepšení veřejného obrazu školy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nejen v případech, kdy škola stane certifikační autoritou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Zvýšení motivace pedagogů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 další vzdělávání v oboru (budou nenásilně nuceni držet se svými žáky krok)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Zvýšení míry objektivity hodnocení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DK žáků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Pružnější reakce školy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na aktuální potřeby v oblastech digitálního vzdělávání (na rozdíl od RVP)</a:t>
            </a:r>
          </a:p>
        </p:txBody>
      </p:sp>
    </p:spTree>
    <p:extLst>
      <p:ext uri="{BB962C8B-B14F-4D97-AF65-F5344CB8AC3E}">
        <p14:creationId xmlns:p14="http://schemas.microsoft.com/office/powerpoint/2010/main" val="3905891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BD53A1E-91AE-2038-5ADF-F48AEC4DD518}"/>
              </a:ext>
            </a:extLst>
          </p:cNvPr>
          <p:cNvSpPr txBox="1"/>
          <p:nvPr/>
        </p:nvSpPr>
        <p:spPr>
          <a:xfrm>
            <a:off x="1331640" y="159023"/>
            <a:ext cx="3545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Přínosy pro maturanty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5E2AEB5C-577D-45EB-3D38-978AF532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196752"/>
            <a:ext cx="8280920" cy="30243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Zvýšení motivace ke studiu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i nad rámec školní výuky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Získání širších a hlubších DK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než vyžadují ŠVP/RVP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Získání ICT certifikátů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... dokládající rozsah a úroveň DK daleko srozumitelněji, než je tomu u maturitního vysvědčení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Širší možnosti nalezení uplatnění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absolventů škol na trhu práce po celém světě, jednodušší přijímací pohovory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Menší stres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nejen během MZ, ale také v průběhu studia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Větší prostor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pro přípravu na ostatní předměty MZ</a:t>
            </a:r>
          </a:p>
        </p:txBody>
      </p:sp>
      <p:pic>
        <p:nvPicPr>
          <p:cNvPr id="4" name="Obrázek 3" descr="Obsah obrázku přenosný počítač, interiér, osoba, pracovní stůl&#10;&#10;Popis byl vytvořen automaticky">
            <a:extLst>
              <a:ext uri="{FF2B5EF4-FFF2-40B4-BE49-F238E27FC236}">
                <a16:creationId xmlns:a16="http://schemas.microsoft.com/office/drawing/2014/main" id="{7F27E83C-8CFB-E62E-194D-89B5CF3E9D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92" y="4437112"/>
            <a:ext cx="2771800" cy="1849764"/>
          </a:xfrm>
          <a:prstGeom prst="rect">
            <a:avLst/>
          </a:prstGeom>
          <a:effectLst>
            <a:softEdge rad="228600"/>
          </a:effectLst>
        </p:spPr>
      </p:pic>
      <p:sp>
        <p:nvSpPr>
          <p:cNvPr id="7" name="Rectangle 19">
            <a:extLst>
              <a:ext uri="{FF2B5EF4-FFF2-40B4-BE49-F238E27FC236}">
                <a16:creationId xmlns:a16="http://schemas.microsoft.com/office/drawing/2014/main" id="{B18F1843-1FBA-0A35-E5DD-15B20C3FF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4437112"/>
            <a:ext cx="5544616" cy="17705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Větší šance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zvládnutí studia VŠ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Zvýšení sebedůvěry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a to nejen při práci s digitálními technologiemi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s-CZ" sz="2200" dirty="0">
                <a:solidFill>
                  <a:srgbClr val="009FDA"/>
                </a:solidFill>
                <a:latin typeface="MarkPro-Bold" panose="020B0804020101010102" pitchFamily="34" charset="-18"/>
              </a:rPr>
              <a:t>Zvýšení osobní prestiže </a:t>
            </a:r>
            <a:r>
              <a:rPr lang="cs-CZ" sz="2000" b="1" dirty="0">
                <a:solidFill>
                  <a:schemeClr val="bg1">
                    <a:lumMod val="65000"/>
                  </a:schemeClr>
                </a:solidFill>
                <a:latin typeface="MarkPro" panose="020B0504020101010102" pitchFamily="34" charset="-18"/>
              </a:rPr>
              <a:t>… v kolektivu, v rodině nebo mezi přáteli</a:t>
            </a:r>
          </a:p>
          <a:p>
            <a:pPr marL="457200" indent="-457200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cs-CZ" sz="2000" b="1" dirty="0">
              <a:solidFill>
                <a:schemeClr val="bg1">
                  <a:lumMod val="65000"/>
                </a:schemeClr>
              </a:solidFill>
              <a:latin typeface="MarkPro" panose="020B0504020101010102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9351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59D72E8E-BB4E-FADB-B531-A7A95A0302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584575"/>
              </p:ext>
            </p:extLst>
          </p:nvPr>
        </p:nvGraphicFramePr>
        <p:xfrm>
          <a:off x="395536" y="1268760"/>
          <a:ext cx="8352928" cy="4917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175370932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418584539"/>
                    </a:ext>
                  </a:extLst>
                </a:gridCol>
              </a:tblGrid>
              <a:tr h="876097">
                <a:tc>
                  <a:txBody>
                    <a:bodyPr/>
                    <a:lstStyle/>
                    <a:p>
                      <a:r>
                        <a:rPr lang="cs-CZ" sz="18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Výtah ze ŠVP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Odpovídající mezinárodní certifikační zkoušky (certifikáty)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34736"/>
                  </a:ext>
                </a:extLst>
              </a:tr>
              <a:tr h="876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Hardware, operační systémy, periferie, zabezpečení, údržba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indent="-446088" algn="l" defTabSz="914400" rtl="0" eaLnBrk="1" latinLnBrk="0" hangingPunct="1">
                        <a:spcBef>
                          <a:spcPct val="20000"/>
                        </a:spcBef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CompTIA A+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99309"/>
                  </a:ext>
                </a:extLst>
              </a:tr>
              <a:tr h="876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Architektura sítí, směrovače a přepínače, instalace, údržba sítí, řešení problémů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indent="-446088">
                        <a:spcBef>
                          <a:spcPct val="20000"/>
                        </a:spcBef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CISCO CCENT</a:t>
                      </a:r>
                    </a:p>
                    <a:p>
                      <a:pPr marL="446088" indent="-446088">
                        <a:spcBef>
                          <a:spcPct val="20000"/>
                        </a:spcBef>
                        <a:buFont typeface="Wingdings" panose="05000000000000000000" pitchFamily="2" charset="2"/>
                        <a:buChar char="q"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CISCO CCNA</a:t>
                      </a:r>
                    </a:p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165131"/>
                  </a:ext>
                </a:extLst>
              </a:tr>
              <a:tr h="876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Serverové operační systémy, mobilní technologie, cloudy, správa databází, programování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Microsoft MTA</a:t>
                      </a:r>
                    </a:p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21231"/>
                  </a:ext>
                </a:extLst>
              </a:tr>
              <a:tr h="876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Pokročilá práce s tabulkovým procesorem a používání databází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AM8 (Data Analytics)</a:t>
                      </a:r>
                    </a:p>
                    <a:p>
                      <a:pPr marL="446088" marR="0" lvl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cs-CZ" sz="18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ECDL AM5 (Advanced Databases)</a:t>
                      </a:r>
                    </a:p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791680"/>
                  </a:ext>
                </a:extLst>
              </a:tr>
            </a:tbl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71E665DC-0FEA-0D53-B3FA-4879A0CFA2D4}"/>
              </a:ext>
            </a:extLst>
          </p:cNvPr>
          <p:cNvSpPr txBox="1"/>
          <p:nvPr/>
        </p:nvSpPr>
        <p:spPr>
          <a:xfrm>
            <a:off x="1331640" y="159023"/>
            <a:ext cx="402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chemeClr val="bg1"/>
                </a:solidFill>
                <a:latin typeface="MarkPro-Bold" panose="020B0804020101010102" pitchFamily="34" charset="-18"/>
              </a:rPr>
              <a:t>Ilustrativní příklad - SPŠE</a:t>
            </a:r>
          </a:p>
        </p:txBody>
      </p:sp>
    </p:spTree>
    <p:extLst>
      <p:ext uri="{BB962C8B-B14F-4D97-AF65-F5344CB8AC3E}">
        <p14:creationId xmlns:p14="http://schemas.microsoft.com/office/powerpoint/2010/main" val="313682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20E7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11465</TotalTime>
  <Words>1148</Words>
  <Application>Microsoft Office PowerPoint</Application>
  <PresentationFormat>Předvádění na obrazovce (4:3)</PresentationFormat>
  <Paragraphs>112</Paragraphs>
  <Slides>14</Slides>
  <Notes>2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23" baseType="lpstr">
      <vt:lpstr>Wingdings</vt:lpstr>
      <vt:lpstr>Verdana</vt:lpstr>
      <vt:lpstr>Arial</vt:lpstr>
      <vt:lpstr>Calibri</vt:lpstr>
      <vt:lpstr>MarkPro</vt:lpstr>
      <vt:lpstr>MarkPro-Bold</vt:lpstr>
      <vt:lpstr>Motiv sady Office</vt:lpstr>
      <vt:lpstr>PHOTO-PAINT SE</vt:lpstr>
      <vt:lpstr>CorelDRAW SE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chabera</dc:creator>
  <cp:lastModifiedBy>Jiří Chábera</cp:lastModifiedBy>
  <cp:revision>3072</cp:revision>
  <dcterms:created xsi:type="dcterms:W3CDTF">2008-03-20T12:53:52Z</dcterms:created>
  <dcterms:modified xsi:type="dcterms:W3CDTF">2023-11-02T07:12:02Z</dcterms:modified>
</cp:coreProperties>
</file>