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13" r:id="rId3"/>
    <p:sldId id="314" r:id="rId4"/>
    <p:sldId id="316" r:id="rId5"/>
    <p:sldId id="317" r:id="rId6"/>
    <p:sldId id="318" r:id="rId7"/>
    <p:sldId id="321" r:id="rId8"/>
    <p:sldId id="324" r:id="rId9"/>
    <p:sldId id="325" r:id="rId10"/>
    <p:sldId id="326" r:id="rId11"/>
    <p:sldId id="327" r:id="rId12"/>
    <p:sldId id="331" r:id="rId13"/>
    <p:sldId id="330" r:id="rId14"/>
    <p:sldId id="333" r:id="rId15"/>
    <p:sldId id="332" r:id="rId16"/>
    <p:sldId id="312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14.9.2016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1938-5E8B-4962-89CA-E1DA94747F3B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439AA-187C-4586-8082-43AA069F4E72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F0CE-54C1-4E0E-8C0E-3EFE8C37E25E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3D8-F705-4BD1-86EE-3452B6B780DE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DAA0-C72D-4691-9A1E-CA196CD5E4A6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A477-6F17-4DD8-B75E-D4FCF580668B}" type="datetime1">
              <a:rPr lang="cs-CZ" smtClean="0"/>
              <a:t>14.9.2016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B92F-7AFD-45E2-B116-D717C732AE1E}" type="datetime1">
              <a:rPr lang="cs-CZ" smtClean="0"/>
              <a:t>14.9.2016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00CE-F8CE-4A72-A359-B7E4B396B1BF}" type="datetime1">
              <a:rPr lang="cs-CZ" smtClean="0"/>
              <a:t>14.9.2016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91BD-45C2-4B55-9D12-125AB8EB9CF1}" type="datetime1">
              <a:rPr lang="cs-CZ" smtClean="0"/>
              <a:t>14.9.2016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1C76-C230-4D36-9A5D-9B7A7D7C456E}" type="datetime1">
              <a:rPr lang="cs-CZ" smtClean="0"/>
              <a:t>14.9.2016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E0C3-E547-49EA-A694-6BF1491FC123}" type="datetime1">
              <a:rPr lang="cs-CZ" smtClean="0"/>
              <a:t>14.9.2016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34087-A9C0-42E8-8F64-4B4556BAEF74}" type="datetime1">
              <a:rPr lang="cs-CZ" smtClean="0"/>
              <a:t>14.9.2016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Návrh KAP č.1</a:t>
            </a:r>
            <a:endParaRPr lang="cs-CZ" sz="5400" b="1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22. 9.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35643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Mgr. Miroslav Gajdůšek, MBA                                                                                                             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Návrh řešení KAP – akční plán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b="1" dirty="0"/>
              <a:t>Jednotlivé cíle </a:t>
            </a:r>
            <a:r>
              <a:rPr lang="cs-CZ" dirty="0"/>
              <a:t>vzešlé z analýz a </a:t>
            </a:r>
            <a:r>
              <a:rPr lang="cs-CZ" dirty="0" err="1"/>
              <a:t>prioritizace</a:t>
            </a:r>
            <a:r>
              <a:rPr lang="cs-CZ" dirty="0"/>
              <a:t> byly doplněny obecnými i dílčími cíli dle Dlouhodobého záměru rozvoje vzdělávání a rozvoje vzdělávací soustavy Olomouckého kraje na období </a:t>
            </a:r>
            <a:r>
              <a:rPr lang="cs-CZ" dirty="0" smtClean="0"/>
              <a:t>2016 </a:t>
            </a:r>
            <a:r>
              <a:rPr lang="cs-CZ" dirty="0"/>
              <a:t>– 2020 a následně </a:t>
            </a:r>
            <a:r>
              <a:rPr lang="cs-CZ" b="1" dirty="0"/>
              <a:t>zařazeny do oblastí dle témat a dle stupně důležitosti pro kraj. </a:t>
            </a:r>
            <a:r>
              <a:rPr lang="cs-CZ" dirty="0"/>
              <a:t>Faktory, které byly zvažovány, jsou zejména:</a:t>
            </a:r>
          </a:p>
          <a:p>
            <a:pPr marL="0" indent="0" algn="just">
              <a:buNone/>
            </a:pPr>
            <a:r>
              <a:rPr lang="cs-CZ" dirty="0" smtClean="0"/>
              <a:t>• Možná podpora </a:t>
            </a:r>
            <a:r>
              <a:rPr lang="cs-CZ" dirty="0"/>
              <a:t>ze strany </a:t>
            </a:r>
            <a:r>
              <a:rPr lang="cs-CZ" dirty="0" smtClean="0"/>
              <a:t>projektů z </a:t>
            </a:r>
            <a:r>
              <a:rPr lang="cs-CZ" dirty="0"/>
              <a:t>OP VVV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    (šablony +</a:t>
            </a:r>
            <a:r>
              <a:rPr lang="cs-CZ" dirty="0" err="1" smtClean="0"/>
              <a:t>IPo</a:t>
            </a:r>
            <a:r>
              <a:rPr lang="cs-CZ" dirty="0" smtClean="0"/>
              <a:t>) </a:t>
            </a:r>
            <a:r>
              <a:rPr lang="cs-CZ" dirty="0"/>
              <a:t>a ze strany projektů </a:t>
            </a:r>
            <a:r>
              <a:rPr lang="cs-CZ" dirty="0" smtClean="0"/>
              <a:t>z IROP. 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Časová </a:t>
            </a:r>
            <a:r>
              <a:rPr lang="cs-CZ" dirty="0"/>
              <a:t>náročnost. </a:t>
            </a: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Navíc</a:t>
            </a:r>
            <a:r>
              <a:rPr lang="cs-CZ" dirty="0" smtClean="0"/>
              <a:t> </a:t>
            </a:r>
            <a:r>
              <a:rPr lang="cs-CZ" dirty="0"/>
              <a:t>jsou mezi nimi i takové </a:t>
            </a:r>
            <a:r>
              <a:rPr lang="cs-CZ" dirty="0" smtClean="0"/>
              <a:t>priority, </a:t>
            </a:r>
            <a:r>
              <a:rPr lang="cs-CZ" dirty="0"/>
              <a:t>resp. jejich cíle, které jsou pro kraj natolik naléhavé, že je kraj nechce odkládat a chce je řešit i v případě, že pro ně nezíská podporu z projektů.</a:t>
            </a:r>
          </a:p>
          <a:p>
            <a:pPr algn="just"/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21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/>
              <a:t>Návrh řešení KAP – akční plán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/>
              <a:t>Každý </a:t>
            </a:r>
            <a:r>
              <a:rPr lang="cs-CZ" b="1" dirty="0"/>
              <a:t>Obecný cíl </a:t>
            </a:r>
            <a:r>
              <a:rPr lang="cs-CZ" dirty="0"/>
              <a:t>je doplněn </a:t>
            </a:r>
            <a:r>
              <a:rPr lang="cs-CZ" b="1" dirty="0"/>
              <a:t>dílčími cíli </a:t>
            </a:r>
            <a:r>
              <a:rPr lang="cs-CZ" dirty="0"/>
              <a:t>nebo </a:t>
            </a:r>
            <a:r>
              <a:rPr lang="cs-CZ" b="1" dirty="0"/>
              <a:t>návrhy opatření</a:t>
            </a:r>
            <a:r>
              <a:rPr lang="cs-CZ" dirty="0"/>
              <a:t>. Každý z nich má stanovena </a:t>
            </a:r>
            <a:r>
              <a:rPr lang="cs-CZ" b="1" dirty="0"/>
              <a:t>kritéria splnění</a:t>
            </a:r>
            <a:r>
              <a:rPr lang="cs-CZ" dirty="0"/>
              <a:t>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Ke </a:t>
            </a:r>
            <a:r>
              <a:rPr lang="cs-CZ" dirty="0"/>
              <a:t>každému dílčímu cíli jsou naplánovány </a:t>
            </a:r>
            <a:r>
              <a:rPr lang="cs-CZ" b="1" dirty="0"/>
              <a:t>aktivity</a:t>
            </a:r>
            <a:r>
              <a:rPr lang="cs-CZ" dirty="0"/>
              <a:t>, které povedou k jejich naplnění.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U </a:t>
            </a:r>
            <a:r>
              <a:rPr lang="cs-CZ" dirty="0"/>
              <a:t>každé aktivity jsou uvedeny </a:t>
            </a:r>
            <a:r>
              <a:rPr lang="cs-CZ" b="1" dirty="0"/>
              <a:t>předpoklady realizace</a:t>
            </a:r>
            <a:r>
              <a:rPr lang="cs-CZ" dirty="0"/>
              <a:t>, což jsou většinou výzvy projektů ESF s odpovídajícím tematickým zaměřením.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Dále </a:t>
            </a:r>
            <a:r>
              <a:rPr lang="cs-CZ" dirty="0"/>
              <a:t>je každá aktivita doplněna informací o </a:t>
            </a:r>
            <a:r>
              <a:rPr lang="cs-CZ" b="1" dirty="0"/>
              <a:t>zapojení subjektů</a:t>
            </a:r>
            <a:r>
              <a:rPr lang="cs-CZ" dirty="0"/>
              <a:t>, které by se na dané činnosti měly podílet.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Přehledně </a:t>
            </a:r>
            <a:r>
              <a:rPr lang="cs-CZ" dirty="0"/>
              <a:t>v tabulkách je vše </a:t>
            </a:r>
            <a:r>
              <a:rPr lang="cs-CZ" dirty="0" smtClean="0"/>
              <a:t>doloženo v Návrhu KAP         </a:t>
            </a:r>
            <a:r>
              <a:rPr lang="cs-CZ" u="sng" dirty="0"/>
              <a:t>v příloze č. 5.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47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Návrh krajského projektu na implementaci KAP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200" b="1" dirty="0"/>
              <a:t>Název projektu</a:t>
            </a:r>
            <a:r>
              <a:rPr lang="cs-CZ" sz="2200" dirty="0"/>
              <a:t>: </a:t>
            </a:r>
            <a:r>
              <a:rPr lang="cs-CZ" dirty="0"/>
              <a:t>Rovný přístup ke </a:t>
            </a:r>
            <a:r>
              <a:rPr lang="cs-CZ" dirty="0" smtClean="0"/>
              <a:t>vzdělávání s </a:t>
            </a:r>
            <a:r>
              <a:rPr lang="cs-CZ" dirty="0"/>
              <a:t>ohledem na lepší uplatnitelnost na trhu práce </a:t>
            </a:r>
            <a:r>
              <a:rPr lang="cs-CZ" dirty="0" smtClean="0"/>
              <a:t>(</a:t>
            </a:r>
            <a:r>
              <a:rPr lang="cs-CZ" dirty="0"/>
              <a:t>podpora vzdělávání v prioritních oblastech KAP</a:t>
            </a:r>
            <a:r>
              <a:rPr lang="cs-CZ" dirty="0" smtClean="0"/>
              <a:t>)</a:t>
            </a:r>
          </a:p>
          <a:p>
            <a:pPr marL="0" indent="0" algn="just">
              <a:buNone/>
            </a:pPr>
            <a:r>
              <a:rPr lang="cs-CZ" sz="2200" b="1" dirty="0"/>
              <a:t>Celkové předpokládané způsobilé náklady projektu:</a:t>
            </a:r>
            <a:r>
              <a:rPr lang="cs-CZ" sz="2200" dirty="0"/>
              <a:t> </a:t>
            </a:r>
            <a:r>
              <a:rPr lang="cs-CZ" dirty="0"/>
              <a:t>cca 45 mil. </a:t>
            </a:r>
            <a:r>
              <a:rPr lang="cs-CZ" dirty="0" smtClean="0"/>
              <a:t>Kč</a:t>
            </a:r>
          </a:p>
          <a:p>
            <a:pPr marL="0" indent="0" algn="just">
              <a:buNone/>
            </a:pPr>
            <a:r>
              <a:rPr lang="cs-CZ" sz="2200" b="1" dirty="0"/>
              <a:t>Zapojené školy – Partneři projektu: </a:t>
            </a:r>
            <a:endParaRPr lang="cs-CZ" sz="2200" b="1" dirty="0" smtClean="0"/>
          </a:p>
          <a:p>
            <a:pPr marL="0" indent="0" algn="just">
              <a:buNone/>
            </a:pPr>
            <a:r>
              <a:rPr lang="cs-CZ" dirty="0" smtClean="0"/>
              <a:t>střední </a:t>
            </a:r>
            <a:r>
              <a:rPr lang="cs-CZ" dirty="0"/>
              <a:t>a vyšší odborné školy v kraji poskytující technické, přírodovědné nebo odborné vzdělávání, jejich prostřednictvím i partnerské ZŠ případně zařízení poskytující zájmové vzdělávání (viz priorita podnikavost).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701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Návrhy „šablon“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 smtClean="0"/>
              <a:t>Návrh KAP č</a:t>
            </a:r>
            <a:r>
              <a:rPr lang="cs-CZ" dirty="0" smtClean="0"/>
              <a:t>. 1 </a:t>
            </a:r>
            <a:r>
              <a:rPr lang="cs-CZ" dirty="0" smtClean="0"/>
              <a:t>obsahuje také návrhy </a:t>
            </a:r>
            <a:r>
              <a:rPr lang="cs-CZ" dirty="0"/>
              <a:t>na zaměření projektů zjednodušeného vykazování </a:t>
            </a:r>
            <a:r>
              <a:rPr lang="cs-CZ" b="1" dirty="0"/>
              <a:t>(šablon) </a:t>
            </a:r>
            <a:r>
              <a:rPr lang="cs-CZ" dirty="0"/>
              <a:t>pro výzvu v OP VVV tak, jak vyplynula jejich potřeba z návrhu aktivit (činností) </a:t>
            </a:r>
            <a:r>
              <a:rPr lang="cs-CZ" dirty="0" smtClean="0"/>
              <a:t>k </a:t>
            </a:r>
            <a:r>
              <a:rPr lang="cs-CZ" dirty="0"/>
              <a:t>jednotlivým dílčím cílům (opatřením</a:t>
            </a:r>
            <a:r>
              <a:rPr lang="cs-CZ" dirty="0" smtClean="0"/>
              <a:t>). </a:t>
            </a:r>
          </a:p>
          <a:p>
            <a:pPr marL="0" indent="0" algn="just">
              <a:buNone/>
            </a:pPr>
            <a:r>
              <a:rPr lang="cs-CZ" dirty="0" smtClean="0"/>
              <a:t>Jedná </a:t>
            </a:r>
            <a:r>
              <a:rPr lang="cs-CZ" dirty="0"/>
              <a:t>se o celkem </a:t>
            </a:r>
            <a:r>
              <a:rPr lang="cs-CZ" b="1" dirty="0"/>
              <a:t>43 samostatných návrhů</a:t>
            </a:r>
            <a:r>
              <a:rPr lang="cs-CZ" dirty="0"/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628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/>
              <a:t>Doporučení pro PS Vzdělávání vzhledem k MAP (MŠ + ZŠ)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Mezi </a:t>
            </a:r>
            <a:r>
              <a:rPr lang="cs-CZ" dirty="0"/>
              <a:t>povinnými tématy, která KAP má řešit společně s Místními akčními plány (MAP), je </a:t>
            </a:r>
            <a:r>
              <a:rPr lang="cs-CZ" b="1" dirty="0"/>
              <a:t>oblast polytechnického vzdělávání, kariérového poradenství a podpory podnikavosti. </a:t>
            </a:r>
            <a:endParaRPr lang="cs-CZ" b="1" dirty="0" smtClean="0"/>
          </a:p>
          <a:p>
            <a:pPr marL="0" indent="0" algn="just">
              <a:buNone/>
            </a:pPr>
            <a:r>
              <a:rPr lang="cs-CZ" dirty="0" smtClean="0"/>
              <a:t>Uvedené </a:t>
            </a:r>
            <a:r>
              <a:rPr lang="cs-CZ" dirty="0"/>
              <a:t>oblasti je důležité podporovat i v ZŠ, MŠ, neformálním a zájmovém vzdělávání dětí a žáků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dirty="0"/>
              <a:t>Analýzou </a:t>
            </a:r>
            <a:r>
              <a:rPr lang="cs-CZ" dirty="0" smtClean="0"/>
              <a:t>již </a:t>
            </a:r>
            <a:r>
              <a:rPr lang="cs-CZ" dirty="0"/>
              <a:t>zpracovaných </a:t>
            </a:r>
            <a:r>
              <a:rPr lang="cs-CZ" b="1" dirty="0"/>
              <a:t>Strategických rámců MAP</a:t>
            </a:r>
            <a:r>
              <a:rPr lang="cs-CZ" dirty="0"/>
              <a:t> byla realizačním týmem KAP navržena doporučení pro PS Vzdělávání k posuzování návrhu KAP č. </a:t>
            </a:r>
            <a:r>
              <a:rPr lang="cs-CZ" dirty="0" smtClean="0"/>
              <a:t>1 vzhledem potřebám ZŠ, MŠ. </a:t>
            </a:r>
            <a:r>
              <a:rPr lang="cs-CZ" sz="1700" dirty="0" smtClean="0"/>
              <a:t>Dokument předán mailem</a:t>
            </a:r>
            <a:endParaRPr lang="cs-CZ" sz="17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726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b="1" dirty="0" smtClean="0"/>
              <a:t>Závěrem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dirty="0"/>
              <a:t>Návrh akčního plánu byl sestaven pod dohledem </a:t>
            </a:r>
            <a:r>
              <a:rPr lang="cs-CZ" b="1" dirty="0"/>
              <a:t>odborného garanta </a:t>
            </a:r>
            <a:r>
              <a:rPr lang="cs-CZ" dirty="0"/>
              <a:t>z P-KAP,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ve </a:t>
            </a:r>
            <a:r>
              <a:rPr lang="cs-CZ" dirty="0"/>
              <a:t>spolupráci realizačního týmu projektu </a:t>
            </a: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s </a:t>
            </a:r>
            <a:r>
              <a:rPr lang="cs-CZ" b="1" dirty="0"/>
              <a:t>odbornými pracovníky </a:t>
            </a:r>
            <a:r>
              <a:rPr lang="cs-CZ" dirty="0"/>
              <a:t>v pracovních skupinách – </a:t>
            </a:r>
            <a:r>
              <a:rPr lang="cs-CZ" dirty="0" err="1" smtClean="0"/>
              <a:t>minitýmech</a:t>
            </a:r>
            <a:r>
              <a:rPr lang="cs-CZ" dirty="0" smtClean="0"/>
              <a:t>.  </a:t>
            </a:r>
          </a:p>
          <a:p>
            <a:pPr marL="0" indent="0" algn="just">
              <a:buNone/>
            </a:pPr>
            <a:r>
              <a:rPr lang="cs-CZ" dirty="0" smtClean="0"/>
              <a:t>V souladu s metodikou pro KAP má nyní návrh KAP být prostřednictvím  </a:t>
            </a:r>
            <a:r>
              <a:rPr lang="cs-CZ" dirty="0"/>
              <a:t>Pracovní skupiny Vzdělávání </a:t>
            </a:r>
            <a:r>
              <a:rPr lang="cs-CZ" dirty="0" smtClean="0"/>
              <a:t>předán na jednání  </a:t>
            </a:r>
            <a:r>
              <a:rPr lang="cs-CZ" dirty="0"/>
              <a:t>RSK Olomouckého </a:t>
            </a:r>
            <a:r>
              <a:rPr lang="cs-CZ" dirty="0" smtClean="0"/>
              <a:t>kraje ke schválení.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496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Mgr. Miroslav Gajdůšek, MBA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vedoucí odboru školství, sportu a kultury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m.gajdusek@kr-olomoucky.cz</a:t>
            </a:r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6192688" cy="994122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Představení návrhu dokumentu KAP č.1</a:t>
            </a:r>
            <a:endParaRPr lang="cs-CZ" sz="2400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395536" y="1628799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Krajský akční plán rozvoje vzdělávání Olomouckého kraje pro období 2016 </a:t>
            </a:r>
            <a:r>
              <a:rPr lang="cs-CZ" b="1" dirty="0" smtClean="0"/>
              <a:t>– 2018</a:t>
            </a:r>
          </a:p>
          <a:p>
            <a:endParaRPr lang="cs-CZ" dirty="0"/>
          </a:p>
          <a:p>
            <a:r>
              <a:rPr lang="cs-CZ" b="1" dirty="0" smtClean="0"/>
              <a:t>Úvod</a:t>
            </a:r>
            <a:endParaRPr lang="cs-CZ" b="1" dirty="0"/>
          </a:p>
          <a:p>
            <a:r>
              <a:rPr lang="cs-CZ" b="1" dirty="0"/>
              <a:t>1.	Analytická </a:t>
            </a:r>
            <a:r>
              <a:rPr lang="cs-CZ" b="1" dirty="0" smtClean="0"/>
              <a:t>část</a:t>
            </a:r>
            <a:endParaRPr lang="cs-CZ" b="1" dirty="0"/>
          </a:p>
          <a:p>
            <a:r>
              <a:rPr lang="cs-CZ" dirty="0" smtClean="0"/>
              <a:t>            1.1</a:t>
            </a:r>
            <a:r>
              <a:rPr lang="cs-CZ" dirty="0"/>
              <a:t>	Shrnutí současného stavu v území	</a:t>
            </a:r>
          </a:p>
          <a:p>
            <a:r>
              <a:rPr lang="cs-CZ" dirty="0" smtClean="0"/>
              <a:t>            1.2</a:t>
            </a:r>
            <a:r>
              <a:rPr lang="cs-CZ" dirty="0"/>
              <a:t>	Výstupy z analýzy strategických dokumentů v </a:t>
            </a:r>
            <a:r>
              <a:rPr lang="cs-CZ" dirty="0" smtClean="0"/>
              <a:t>kraji</a:t>
            </a:r>
            <a:endParaRPr lang="cs-CZ" dirty="0"/>
          </a:p>
          <a:p>
            <a:r>
              <a:rPr lang="cs-CZ" b="1" dirty="0"/>
              <a:t>2.	Stanovení priorit</a:t>
            </a:r>
            <a:r>
              <a:rPr lang="cs-CZ" dirty="0"/>
              <a:t>	</a:t>
            </a:r>
          </a:p>
          <a:p>
            <a:r>
              <a:rPr lang="cs-CZ" dirty="0" smtClean="0"/>
              <a:t>            2.1</a:t>
            </a:r>
            <a:r>
              <a:rPr lang="cs-CZ" dirty="0"/>
              <a:t>	Zařazení potřeb do prioritních skupin	</a:t>
            </a:r>
          </a:p>
          <a:p>
            <a:r>
              <a:rPr lang="cs-CZ" dirty="0" smtClean="0"/>
              <a:t>            2.2</a:t>
            </a:r>
            <a:r>
              <a:rPr lang="cs-CZ" dirty="0"/>
              <a:t>	Rámec pro podporu infrastruktury a investic	</a:t>
            </a:r>
          </a:p>
          <a:p>
            <a:r>
              <a:rPr lang="cs-CZ" dirty="0" smtClean="0"/>
              <a:t>            2.3</a:t>
            </a:r>
            <a:r>
              <a:rPr lang="cs-CZ" dirty="0"/>
              <a:t>	Soulad KAP a MAP v procesu </a:t>
            </a:r>
            <a:r>
              <a:rPr lang="cs-CZ" dirty="0" err="1" smtClean="0"/>
              <a:t>prioritizace</a:t>
            </a:r>
            <a:endParaRPr lang="cs-CZ" dirty="0"/>
          </a:p>
          <a:p>
            <a:r>
              <a:rPr lang="cs-CZ" b="1" dirty="0" smtClean="0"/>
              <a:t>3.              Návrh řešení</a:t>
            </a:r>
          </a:p>
          <a:p>
            <a:r>
              <a:rPr lang="cs-CZ" b="1" dirty="0" smtClean="0"/>
              <a:t>4</a:t>
            </a:r>
            <a:r>
              <a:rPr lang="cs-CZ" b="1" dirty="0"/>
              <a:t>.	Návrhy projektů</a:t>
            </a:r>
            <a:r>
              <a:rPr lang="cs-CZ" dirty="0"/>
              <a:t>	</a:t>
            </a:r>
          </a:p>
          <a:p>
            <a:r>
              <a:rPr lang="cs-CZ" dirty="0" smtClean="0"/>
              <a:t>            4.1</a:t>
            </a:r>
            <a:r>
              <a:rPr lang="cs-CZ" dirty="0"/>
              <a:t>	Návrh záměru krajského projektu na implementaci </a:t>
            </a:r>
            <a:r>
              <a:rPr lang="cs-CZ" dirty="0" smtClean="0"/>
              <a:t>KAP</a:t>
            </a:r>
            <a:r>
              <a:rPr lang="cs-CZ" dirty="0"/>
              <a:t>		</a:t>
            </a:r>
          </a:p>
          <a:p>
            <a:r>
              <a:rPr lang="cs-CZ" dirty="0" smtClean="0"/>
              <a:t>            4.2</a:t>
            </a:r>
            <a:r>
              <a:rPr lang="cs-CZ" dirty="0"/>
              <a:t>	Návrh projektů zjednodušeného vykazování (šablon)	</a:t>
            </a:r>
          </a:p>
          <a:p>
            <a:r>
              <a:rPr lang="cs-CZ" b="1" dirty="0"/>
              <a:t>Závěr	</a:t>
            </a:r>
          </a:p>
          <a:p>
            <a:r>
              <a:rPr lang="cs-CZ" b="1" dirty="0" smtClean="0"/>
              <a:t>Přílohy                                                                                    </a:t>
            </a:r>
            <a:r>
              <a:rPr lang="cs-CZ" sz="1400" dirty="0" smtClean="0"/>
              <a:t>Komplet odesláno mailem dne 19. 9.  2016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07144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dirty="0" smtClean="0"/>
              <a:t>Analytická část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Řeší </a:t>
            </a:r>
            <a:r>
              <a:rPr lang="cs-CZ" b="1" dirty="0"/>
              <a:t>potřeby v území Olomouckého kraje vzhledem </a:t>
            </a:r>
            <a:r>
              <a:rPr lang="cs-CZ" b="1" dirty="0" smtClean="0"/>
              <a:t>        k </a:t>
            </a:r>
            <a:r>
              <a:rPr lang="cs-CZ" b="1" dirty="0"/>
              <a:t>jeho vzdělávací soustavě</a:t>
            </a:r>
            <a:r>
              <a:rPr lang="cs-CZ" dirty="0"/>
              <a:t>, konkrétně </a:t>
            </a:r>
            <a:r>
              <a:rPr lang="cs-CZ" dirty="0" smtClean="0"/>
              <a:t>především              k </a:t>
            </a:r>
            <a:r>
              <a:rPr lang="cs-CZ" dirty="0"/>
              <a:t>soustavě středních a vyšších odborných škol</a:t>
            </a:r>
            <a:r>
              <a:rPr lang="cs-CZ" dirty="0" smtClean="0"/>
              <a:t>. </a:t>
            </a:r>
          </a:p>
          <a:p>
            <a:pPr marL="0" indent="0" algn="just">
              <a:buNone/>
            </a:pPr>
            <a:r>
              <a:rPr lang="cs-CZ" b="1" dirty="0"/>
              <a:t>Použitá data </a:t>
            </a:r>
            <a:r>
              <a:rPr lang="cs-CZ" dirty="0"/>
              <a:t>byla jak kvantitativního, tak kvalitativního charakteru a byla relativizována, aby bylo možné zajistit srovnání s republikovým průměrem i ostatními kraji. Zohledněno bylo časové i prostorové hledisko, přičemž většina dat je vázána k roku 2014 nebo 2015 a vychází </a:t>
            </a:r>
            <a:r>
              <a:rPr lang="cs-CZ" dirty="0" smtClean="0"/>
              <a:t>   </a:t>
            </a:r>
            <a:r>
              <a:rPr lang="cs-CZ" b="1" dirty="0" smtClean="0"/>
              <a:t>ze </a:t>
            </a:r>
            <a:r>
              <a:rPr lang="cs-CZ" b="1" dirty="0"/>
              <a:t>strategických dokumentů kraje</a:t>
            </a:r>
            <a:r>
              <a:rPr lang="cs-CZ" dirty="0"/>
              <a:t> a z dalších důležitých dokumentů, které jsou uvedeny v závěru vlastní </a:t>
            </a:r>
            <a:r>
              <a:rPr lang="cs-CZ" dirty="0" smtClean="0"/>
              <a:t>analýzy   v </a:t>
            </a:r>
            <a:r>
              <a:rPr lang="cs-CZ" dirty="0"/>
              <a:t>seznamu použitých zdrojů. 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71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Skladba analytické části KAP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1.část: </a:t>
            </a:r>
          </a:p>
          <a:p>
            <a:pPr marL="0" indent="0" algn="just">
              <a:buNone/>
            </a:pPr>
            <a:r>
              <a:rPr lang="cs-CZ" dirty="0" err="1" smtClean="0"/>
              <a:t>socio</a:t>
            </a:r>
            <a:r>
              <a:rPr lang="cs-CZ" dirty="0" smtClean="0"/>
              <a:t>-ekonomická charakteristika </a:t>
            </a:r>
            <a:r>
              <a:rPr lang="cs-CZ" dirty="0"/>
              <a:t>kraje, a to především ve vazbě vzdělávací soustavy na trh práce.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2.část:</a:t>
            </a:r>
            <a:r>
              <a:rPr lang="cs-CZ" dirty="0" smtClean="0"/>
              <a:t> </a:t>
            </a:r>
          </a:p>
          <a:p>
            <a:pPr marL="0" indent="0" algn="just">
              <a:buNone/>
            </a:pPr>
            <a:r>
              <a:rPr lang="cs-CZ" dirty="0" smtClean="0"/>
              <a:t>je </a:t>
            </a:r>
            <a:r>
              <a:rPr lang="cs-CZ" dirty="0"/>
              <a:t>rozdělena na sedm kapitol dle oblastí intervence (tzv. </a:t>
            </a:r>
            <a:r>
              <a:rPr lang="cs-CZ" b="1" dirty="0"/>
              <a:t>povinná témata </a:t>
            </a:r>
            <a:r>
              <a:rPr lang="cs-CZ" dirty="0"/>
              <a:t>KAP). Každá </a:t>
            </a:r>
            <a:r>
              <a:rPr lang="cs-CZ" dirty="0" smtClean="0"/>
              <a:t>  z </a:t>
            </a:r>
            <a:r>
              <a:rPr lang="cs-CZ" dirty="0"/>
              <a:t>kapitol v úvodu obsahuje charakteristiku oblasti intervence. Následuje analýza klíčových strategických dokumentů kraje (případně ČR), kde je daná problematika řešena. </a:t>
            </a:r>
          </a:p>
          <a:p>
            <a:pPr marL="0" indent="0" algn="just">
              <a:buNone/>
            </a:pPr>
            <a:r>
              <a:rPr lang="cs-CZ" dirty="0" smtClean="0"/>
              <a:t>Současně </a:t>
            </a:r>
            <a:r>
              <a:rPr lang="cs-CZ" dirty="0"/>
              <a:t>se zhodnocením uplatňování intervence v oblasti povinných témat byla vyhodnocena i nutnost intervence a podpory v oblasti </a:t>
            </a:r>
            <a:r>
              <a:rPr lang="cs-CZ" b="1" dirty="0"/>
              <a:t>témat nepovinných</a:t>
            </a:r>
            <a:r>
              <a:rPr lang="cs-CZ" dirty="0"/>
              <a:t>, tj. především rozvoj výuky cizích jazyků a podpora ICT kompetencí na technických </a:t>
            </a:r>
            <a:r>
              <a:rPr lang="cs-CZ" dirty="0" smtClean="0"/>
              <a:t>            a </a:t>
            </a:r>
            <a:r>
              <a:rPr lang="cs-CZ" dirty="0"/>
              <a:t>odborných školách a obecně podpora matematické gramotnosti. </a:t>
            </a:r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  <a:p>
            <a:pPr marL="0" indent="0" algn="just">
              <a:buNone/>
            </a:pPr>
            <a:r>
              <a:rPr lang="cs-CZ" b="1" dirty="0" smtClean="0"/>
              <a:t>3.část:  </a:t>
            </a:r>
          </a:p>
          <a:p>
            <a:pPr marL="0" indent="0" algn="just">
              <a:buNone/>
            </a:pPr>
            <a:r>
              <a:rPr lang="cs-CZ" dirty="0" smtClean="0"/>
              <a:t>představuje </a:t>
            </a:r>
            <a:r>
              <a:rPr lang="cs-CZ" dirty="0"/>
              <a:t>souborně rozvojové priority v oblasti vzdělávání, a to formou přehledných tabulek, které byly jedním z podkladů </a:t>
            </a:r>
            <a:r>
              <a:rPr lang="cs-CZ" dirty="0" smtClean="0"/>
              <a:t>následné </a:t>
            </a:r>
            <a:r>
              <a:rPr lang="cs-CZ" dirty="0" err="1" smtClean="0"/>
              <a:t>prioritizace</a:t>
            </a:r>
            <a:r>
              <a:rPr lang="cs-CZ" dirty="0" smtClean="0"/>
              <a:t> potřeb. </a:t>
            </a:r>
            <a:endParaRPr lang="cs-CZ" dirty="0"/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62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cs-CZ" b="1" dirty="0" err="1" smtClean="0"/>
              <a:t>Prioritizace</a:t>
            </a:r>
            <a:r>
              <a:rPr lang="cs-CZ" b="1" dirty="0" smtClean="0"/>
              <a:t> potřeb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dirty="0" err="1"/>
              <a:t>Prioritizace</a:t>
            </a:r>
            <a:r>
              <a:rPr lang="cs-CZ" dirty="0"/>
              <a:t> potřeb navazuje na </a:t>
            </a:r>
            <a:r>
              <a:rPr lang="cs-CZ" b="1" dirty="0"/>
              <a:t>Analýzu potřeb v území </a:t>
            </a:r>
            <a:r>
              <a:rPr lang="cs-CZ" dirty="0"/>
              <a:t>a na </a:t>
            </a:r>
            <a:r>
              <a:rPr lang="cs-CZ" b="1" dirty="0"/>
              <a:t>Analýzu potřeb škol středních a vyšších odborných</a:t>
            </a:r>
            <a:r>
              <a:rPr lang="cs-CZ" dirty="0"/>
              <a:t>, v rámci kterých byly definovány potřeby na území kraje.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Oba dokumenty poskytly </a:t>
            </a:r>
            <a:r>
              <a:rPr lang="cs-CZ" dirty="0"/>
              <a:t>podklady pro souhrn </a:t>
            </a:r>
            <a:r>
              <a:rPr lang="cs-CZ" dirty="0" smtClean="0"/>
              <a:t>výsledků. Následně </a:t>
            </a:r>
            <a:r>
              <a:rPr lang="cs-CZ" dirty="0"/>
              <a:t>byly vybrány potřeby, které jsou z hlediska kraje velmi důležité.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Kritériem </a:t>
            </a:r>
            <a:r>
              <a:rPr lang="cs-CZ" b="1" dirty="0"/>
              <a:t>bylo zejména: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vedením kraje 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 klíčových krajských dokumentech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• Významná </a:t>
            </a:r>
            <a:r>
              <a:rPr lang="cs-CZ" dirty="0"/>
              <a:t>nerovnováha na trhu práce, resp. významný </a:t>
            </a:r>
            <a:r>
              <a:rPr lang="cs-CZ" dirty="0" smtClean="0"/>
              <a:t>nedostatek určitých </a:t>
            </a:r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profesí </a:t>
            </a:r>
            <a:r>
              <a:rPr lang="cs-CZ" dirty="0"/>
              <a:t>či kompetencí </a:t>
            </a:r>
            <a:r>
              <a:rPr lang="cs-CZ" dirty="0" smtClean="0"/>
              <a:t>(</a:t>
            </a:r>
            <a:r>
              <a:rPr lang="cs-CZ" dirty="0"/>
              <a:t>zdrojem byla specifická regionální </a:t>
            </a:r>
            <a:r>
              <a:rPr lang="cs-CZ" dirty="0" smtClean="0"/>
              <a:t>data </a:t>
            </a:r>
            <a:r>
              <a:rPr lang="cs-CZ" dirty="0"/>
              <a:t>dodaná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analytickým týmem </a:t>
            </a:r>
            <a:r>
              <a:rPr lang="cs-CZ" dirty="0"/>
              <a:t>projektu P-KAP</a:t>
            </a:r>
            <a:r>
              <a:rPr lang="cs-CZ" dirty="0" smtClean="0"/>
              <a:t>).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Takto definovaný přehled potřeb byl předán </a:t>
            </a:r>
            <a:r>
              <a:rPr lang="cs-CZ" b="1" dirty="0" smtClean="0"/>
              <a:t>do PS Vzdělávání k hlasování.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2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Proces </a:t>
            </a:r>
            <a:r>
              <a:rPr lang="cs-CZ" sz="3200" b="1" dirty="0" err="1" smtClean="0"/>
              <a:t>prioritizace</a:t>
            </a:r>
            <a:r>
              <a:rPr lang="cs-CZ" sz="3200" b="1" dirty="0" smtClean="0"/>
              <a:t> v PS Vzdělávání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175088"/>
              </p:ext>
            </p:extLst>
          </p:nvPr>
        </p:nvGraphicFramePr>
        <p:xfrm>
          <a:off x="1043608" y="1556792"/>
          <a:ext cx="6768752" cy="3456383"/>
        </p:xfrm>
        <a:graphic>
          <a:graphicData uri="http://schemas.openxmlformats.org/drawingml/2006/table">
            <a:tbl>
              <a:tblPr/>
              <a:tblGrid>
                <a:gridCol w="4002740"/>
                <a:gridCol w="1489391"/>
                <a:gridCol w="1276621"/>
              </a:tblGrid>
              <a:tr h="36457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Oblast podpory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Četnost hlasování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Výsledná hodnota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kompetencí k podnikavosti, iniciativě a kreativitě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24A / 6B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polytechnického vzdělávání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odborného vzdělávání vč. spolupráce škol a zaměstnavatelů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kariérového poradenství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4A / 23B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škol jako center dalšího profesního rozvoje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23B / 2C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inkluze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22B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infrastruktura a investiční vybavení SŠ, VOŠ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26A / 4B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výuky cizích jazyků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27A / 3B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ICT kompetence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22A / 8B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čtenářská  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 18B / 1C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matematická 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/19B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59250"/>
              </p:ext>
            </p:extLst>
          </p:nvPr>
        </p:nvGraphicFramePr>
        <p:xfrm>
          <a:off x="539552" y="5301208"/>
          <a:ext cx="2197100" cy="762000"/>
        </p:xfrm>
        <a:graphic>
          <a:graphicData uri="http://schemas.openxmlformats.org/drawingml/2006/table">
            <a:tbl>
              <a:tblPr/>
              <a:tblGrid>
                <a:gridCol w="21971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Stupeň důležitosti: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- Potřeby s nejvyšší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 - Potřeby se střední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- Potřeby s nižší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71114"/>
              </p:ext>
            </p:extLst>
          </p:nvPr>
        </p:nvGraphicFramePr>
        <p:xfrm>
          <a:off x="5940152" y="5517232"/>
          <a:ext cx="1944216" cy="570354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Celkem: 37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Hlasovalo: 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Nehlasovalo: 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38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994122"/>
          </a:xfrm>
        </p:spPr>
        <p:txBody>
          <a:bodyPr>
            <a:noAutofit/>
          </a:bodyPr>
          <a:lstStyle/>
          <a:p>
            <a:r>
              <a:rPr lang="cs-CZ" sz="3200" b="1" dirty="0"/>
              <a:t>Soulad KAP a MAP v procesu </a:t>
            </a:r>
            <a:r>
              <a:rPr lang="cs-CZ" sz="3200" b="1" dirty="0" err="1"/>
              <a:t>prioritizace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dirty="0"/>
              <a:t>V oblasti témat relevantních pro KAP byly zpracovány i výstupy </a:t>
            </a:r>
            <a:r>
              <a:rPr lang="cs-CZ" b="1" dirty="0"/>
              <a:t>z Analýzy potřeb škol základních a mateřských</a:t>
            </a:r>
            <a:r>
              <a:rPr lang="cs-CZ" dirty="0"/>
              <a:t>, které primárně zpracovávají realizační týmy v rámci MAP.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Společná </a:t>
            </a:r>
            <a:r>
              <a:rPr lang="cs-CZ" dirty="0"/>
              <a:t>témata jsou: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podnikavosti a iniciativy dětí a žáků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kompetencí dětí a žáků o oblasti vědy a technologií – polytechnické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vzdělávání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• Kariérové </a:t>
            </a:r>
            <a:r>
              <a:rPr lang="cs-CZ" dirty="0"/>
              <a:t>poradenství v základních školách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Dotazníkového </a:t>
            </a:r>
            <a:r>
              <a:rPr lang="cs-CZ" dirty="0"/>
              <a:t>šetření realizovaného MŠMT se v Olomouckém kraji zúčastnilo 95,1% základních škol a 89,6% mateřských škol. Z dotazníkového šetření a ze Strategických rámců MAP, </a:t>
            </a:r>
            <a:r>
              <a:rPr lang="cs-CZ" b="1" dirty="0"/>
              <a:t>které byly v době zpracování tohoto dokumentu k dispozici</a:t>
            </a:r>
            <a:r>
              <a:rPr lang="cs-CZ" dirty="0"/>
              <a:t>, vyplývá, že výše uvedené potřeby/cíle jsou významné i pro ZŠ a MŠ v případě, že jsou pro tyto typy škol relevantní.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559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994122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Další část prioritizace - Rámec </a:t>
            </a:r>
            <a:r>
              <a:rPr lang="pl-PL" sz="3200" b="1" dirty="0"/>
              <a:t>pro podporu infrastruktury a investic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132927"/>
              </p:ext>
            </p:extLst>
          </p:nvPr>
        </p:nvGraphicFramePr>
        <p:xfrm>
          <a:off x="395536" y="1637106"/>
          <a:ext cx="8496944" cy="401205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02912"/>
                <a:gridCol w="867146"/>
                <a:gridCol w="992517"/>
                <a:gridCol w="992517"/>
                <a:gridCol w="740906"/>
                <a:gridCol w="1100946"/>
              </a:tblGrid>
              <a:tr h="2612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Údaj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Zřizovatel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46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Celkem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Kraj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Soukromý sektor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Církev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MŠMT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předložených záměrů v rámci dotazníkového šetření NÚV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490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407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v rámci dotazníkového šetření NÚV (v mil. Kč) 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2 710,05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2 443,62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110,38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138,70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241,7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231,4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3,9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všech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503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412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65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(v mil. Kč)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2 951,75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2 675,02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116,78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142,6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záměrů s nejvyšší prioritou zařazených do seznamu projektových záměrů pro investiční intervence IROP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56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4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záměry s nejvyšší prioritou zařazené do seznamu projektových záměrů pro investiční intervence IROP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(v mil. Kč)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586,65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428,90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88,25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69,50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1360107"/>
            <a:ext cx="1062183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Souhrnné informace o předložených investičních záměrech škol dle dotazníkového šetření jsou uvedeny v následující tabulce: </a:t>
            </a:r>
            <a:endParaRPr kumimoji="0" lang="cs-CZ" alt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5536" y="5727830"/>
            <a:ext cx="8496944" cy="282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 Rámce byl vytvořen v rámci </a:t>
            </a:r>
            <a:r>
              <a:rPr lang="cs-CZ" dirty="0" err="1" smtClean="0"/>
              <a:t>prioritizace</a:t>
            </a:r>
            <a:r>
              <a:rPr lang="cs-CZ" dirty="0" smtClean="0"/>
              <a:t> potřeb Seznam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30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264696" cy="994122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Seznam </a:t>
            </a:r>
            <a:r>
              <a:rPr lang="cs-CZ" sz="2000" b="1" dirty="0"/>
              <a:t>projektových záměrů pro investiční intervence </a:t>
            </a:r>
            <a:r>
              <a:rPr lang="cs-CZ" sz="2000" b="1" dirty="0" smtClean="0"/>
              <a:t> </a:t>
            </a:r>
            <a:br>
              <a:rPr lang="cs-CZ" sz="2000" b="1" dirty="0" smtClean="0"/>
            </a:br>
            <a:r>
              <a:rPr lang="cs-CZ" sz="2000" b="1" dirty="0" smtClean="0"/>
              <a:t>v </a:t>
            </a:r>
            <a:r>
              <a:rPr lang="cs-CZ" sz="2000" b="1" dirty="0"/>
              <a:t>SC 2.4 IROP a pro integrované nástroje ITI, IPRÚ a CLLD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cs-CZ" sz="4400" b="1" dirty="0"/>
              <a:t>Seznam</a:t>
            </a:r>
            <a:r>
              <a:rPr lang="cs-CZ" dirty="0"/>
              <a:t> obsahuje celkem 70 prioritních investičních záměrů. Výchozím podkladem pro tvorbu seznamu byl soubor investičních záměrů předaný </a:t>
            </a:r>
            <a:r>
              <a:rPr lang="cs-CZ" dirty="0" smtClean="0"/>
              <a:t>NÚV. </a:t>
            </a:r>
            <a:r>
              <a:rPr lang="cs-CZ" dirty="0"/>
              <a:t>Realizační tým KAP provedl revizi investičních záměrů, aby byly odstraněny </a:t>
            </a:r>
            <a:r>
              <a:rPr lang="cs-CZ" dirty="0" smtClean="0"/>
              <a:t>duplicity. </a:t>
            </a:r>
            <a:r>
              <a:rPr lang="cs-CZ" dirty="0"/>
              <a:t>Na </a:t>
            </a:r>
            <a:r>
              <a:rPr lang="cs-CZ" dirty="0" smtClean="0"/>
              <a:t>základě dodatečných </a:t>
            </a:r>
            <a:r>
              <a:rPr lang="cs-CZ" dirty="0"/>
              <a:t>požadavků škol byly doplněny další investiční záměry.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Realizační </a:t>
            </a:r>
            <a:r>
              <a:rPr lang="cs-CZ" dirty="0"/>
              <a:t>tým KAP oslovil instituce neformálního, zájmového a celoživotního vzdělávání s požadavkem na zaslání investičních záměrů, protože u těchto institucí nebylo prováděno dotazníkové šetření. Vzhledem k tomu, že se jednalo o náměty zaměřené především na děti do 15 let, tedy především ZŠ a MŠ, byly doručené investiční záměry těchto subjektů předány nositelům MAP k zapracování do Strategických rámců MAP.  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Při </a:t>
            </a:r>
            <a:r>
              <a:rPr lang="cs-CZ" dirty="0"/>
              <a:t>přípravě seznamu byl posuzován soulad s podmínkami výzev IROP, </a:t>
            </a:r>
            <a:r>
              <a:rPr lang="cs-CZ" dirty="0" smtClean="0"/>
              <a:t>stav </a:t>
            </a:r>
            <a:r>
              <a:rPr lang="cs-CZ" dirty="0"/>
              <a:t>připravenosti projektu (samotná realizace bude max. 1,5 roku), </a:t>
            </a:r>
            <a:r>
              <a:rPr lang="cs-CZ" dirty="0" smtClean="0"/>
              <a:t>ukončení </a:t>
            </a:r>
            <a:r>
              <a:rPr lang="cs-CZ" dirty="0"/>
              <a:t>realizace do 31. 12. 2018, následně byly vybrány prioritní projektové záměry pro výzvu 32. a 33 IROP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dirty="0" smtClean="0"/>
              <a:t>Seznam byl projednán PS Vzdělávání 9. 6. 2016 a schválen korespondenčním hlasováním RSK 28. 6. 2016.</a:t>
            </a:r>
            <a:endParaRPr lang="cs-CZ" dirty="0"/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5820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3832</TotalTime>
  <Words>1557</Words>
  <Application>Microsoft Office PowerPoint</Application>
  <PresentationFormat>Předvádění na obrazovce (4:3)</PresentationFormat>
  <Paragraphs>217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Prezentace aplikace PowerPoint</vt:lpstr>
      <vt:lpstr>Představení návrhu dokumentu KAP č.1</vt:lpstr>
      <vt:lpstr>Analytická část KAP</vt:lpstr>
      <vt:lpstr>Skladba analytické části KAP</vt:lpstr>
      <vt:lpstr>Prioritizace potřeb</vt:lpstr>
      <vt:lpstr>Proces prioritizace v PS Vzdělávání</vt:lpstr>
      <vt:lpstr>Soulad KAP a MAP v procesu prioritizace</vt:lpstr>
      <vt:lpstr>Další část prioritizace - Rámec pro podporu infrastruktury a investic</vt:lpstr>
      <vt:lpstr>Seznam projektových záměrů pro investiční intervence   v SC 2.4 IROP a pro integrované nástroje ITI, IPRÚ a CLLD </vt:lpstr>
      <vt:lpstr>Návrh řešení KAP – akční plán</vt:lpstr>
      <vt:lpstr>Návrh řešení KAP – akční plán</vt:lpstr>
      <vt:lpstr>Návrh krajského projektu na implementaci KAP</vt:lpstr>
      <vt:lpstr>Návrhy „šablon“</vt:lpstr>
      <vt:lpstr>Doporučení pro PS Vzdělávání vzhledem k MAP (MŠ + ZŠ)</vt:lpstr>
      <vt:lpstr>Závěrem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574</cp:revision>
  <dcterms:created xsi:type="dcterms:W3CDTF">2015-08-27T07:44:55Z</dcterms:created>
  <dcterms:modified xsi:type="dcterms:W3CDTF">2016-09-14T07:05:45Z</dcterms:modified>
</cp:coreProperties>
</file>