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86" r:id="rId2"/>
    <p:sldId id="324" r:id="rId3"/>
    <p:sldId id="325" r:id="rId4"/>
    <p:sldId id="326" r:id="rId5"/>
    <p:sldId id="327" r:id="rId6"/>
    <p:sldId id="328" r:id="rId7"/>
    <p:sldId id="377" r:id="rId8"/>
    <p:sldId id="365" r:id="rId9"/>
    <p:sldId id="333" r:id="rId10"/>
    <p:sldId id="366" r:id="rId11"/>
    <p:sldId id="367" r:id="rId12"/>
    <p:sldId id="373" r:id="rId13"/>
    <p:sldId id="372" r:id="rId14"/>
    <p:sldId id="374" r:id="rId15"/>
    <p:sldId id="361" r:id="rId16"/>
    <p:sldId id="360" r:id="rId17"/>
    <p:sldId id="375" r:id="rId18"/>
    <p:sldId id="316" r:id="rId19"/>
    <p:sldId id="317" r:id="rId20"/>
    <p:sldId id="318" r:id="rId21"/>
    <p:sldId id="321" r:id="rId22"/>
    <p:sldId id="322" r:id="rId23"/>
    <p:sldId id="323" r:id="rId24"/>
    <p:sldId id="320" r:id="rId25"/>
    <p:sldId id="319" r:id="rId26"/>
    <p:sldId id="376" r:id="rId27"/>
  </p:sldIdLst>
  <p:sldSz cx="9144000" cy="6858000" type="screen4x3"/>
  <p:notesSz cx="6797675" cy="9926638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99CC"/>
    <a:srgbClr val="FF9900"/>
    <a:srgbClr val="FFCC66"/>
    <a:srgbClr val="00CCFF"/>
    <a:srgbClr val="FFCC99"/>
    <a:srgbClr val="F2FC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0B762053-CAC0-4B43-8CCB-7F17DA23308A}" type="datetimeFigureOut">
              <a:rPr lang="cs-CZ"/>
              <a:pPr>
                <a:defRPr/>
              </a:pPr>
              <a:t>25.09.2023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noProof="0"/>
              <a:t>Kliknutím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55681B7-E617-4F91-B702-D916556CE52A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5681B7-E617-4F91-B702-D916556CE52A}" type="slidenum">
              <a:rPr lang="cs-CZ" altLang="cs-CZ" smtClean="0"/>
              <a:pPr>
                <a:defRPr/>
              </a:pPr>
              <a:t>1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3606030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Zástupný symbol pro obrázek snímku 1">
            <a:extLst>
              <a:ext uri="{FF2B5EF4-FFF2-40B4-BE49-F238E27FC236}">
                <a16:creationId xmlns:a16="http://schemas.microsoft.com/office/drawing/2014/main" id="{3F3D00FC-9446-601B-EFBA-8D70C407D95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Zástupný symbol pro poznámky 2">
            <a:extLst>
              <a:ext uri="{FF2B5EF4-FFF2-40B4-BE49-F238E27FC236}">
                <a16:creationId xmlns:a16="http://schemas.microsoft.com/office/drawing/2014/main" id="{B515C7D3-BC1A-7A13-7302-91783D094F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altLang="cs-CZ">
              <a:latin typeface="Arial" panose="020B0604020202020204" pitchFamily="34" charset="0"/>
            </a:endParaRPr>
          </a:p>
        </p:txBody>
      </p:sp>
      <p:sp>
        <p:nvSpPr>
          <p:cNvPr id="14340" name="Zástupný symbol pro číslo snímku 3">
            <a:extLst>
              <a:ext uri="{FF2B5EF4-FFF2-40B4-BE49-F238E27FC236}">
                <a16:creationId xmlns:a16="http://schemas.microsoft.com/office/drawing/2014/main" id="{DE98EE45-929D-0E22-24D9-C45F31BE3AD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63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4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6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8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30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2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4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6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EC127EA-C25E-4ACD-87F1-7F94969E7AF5}" type="slidenum">
              <a:rPr lang="cs-CZ" altLang="cs-CZ"/>
              <a:pPr>
                <a:spcBef>
                  <a:spcPct val="0"/>
                </a:spcBef>
              </a:pPr>
              <a:t>9</a:t>
            </a:fld>
            <a:endParaRPr lang="cs-CZ" alt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3A9905-D042-4C74-940D-59CC000807A0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341154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EF5BA7-8A3C-446A-A0E4-E622E3E3E062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002768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4DED8F-EF45-4E51-83E2-FD30D574B560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46711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A4EB6A-04BF-4B13-BCB0-08F872F0CE96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400998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AE6B40-5A79-4A53-962E-348D92B95A41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038783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E8F9B-235B-4789-BE95-F3EB76B7F5A0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002200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05C6D-BA2E-466A-940E-BBF2ABEC04FA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511504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312A95-8CDF-4063-80FE-F747BB17164E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019530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A93355-426B-4C06-A860-1BED5455C04A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441259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14483E-BD6F-4456-8B90-C2DF388BA5A4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479715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5DA03-A254-4A0E-86F9-713E11C966F9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040043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styly předlohy textu.</a:t>
            </a:r>
          </a:p>
          <a:p>
            <a:pPr lvl="1"/>
            <a:r>
              <a:rPr lang="cs-CZ" altLang="cs-CZ"/>
              <a:t>Druhá úroveň</a:t>
            </a:r>
          </a:p>
          <a:p>
            <a:pPr lvl="2"/>
            <a:r>
              <a:rPr lang="cs-CZ" altLang="cs-CZ"/>
              <a:t>Třetí úroveň</a:t>
            </a:r>
          </a:p>
          <a:p>
            <a:pPr lvl="3"/>
            <a:r>
              <a:rPr lang="cs-CZ" altLang="cs-CZ"/>
              <a:t>Čtvrtá úroveň</a:t>
            </a:r>
          </a:p>
          <a:p>
            <a:pPr lvl="4"/>
            <a:r>
              <a:rPr lang="cs-CZ" altLang="cs-CZ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0EBAC9E5-7011-4AA8-A1A4-D9CEA3F7BE86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.zelinka@olkraj.cz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kissos-ok-katalog.olkraj.cz/sluzba/190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kissos-ok-katalog.olkraj.cz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j.zelinka@olkraj.cz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olkraj.cz/aktualizace-site-socialnich-sluzeb-a-zpusob-a-proces-poverovani-ok-cl-2774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0" indent="0" algn="ctr">
              <a:buFontTx/>
              <a:buNone/>
              <a:defRPr/>
            </a:pPr>
            <a:r>
              <a:rPr lang="cs-CZ" altLang="cs-CZ" sz="3200" b="1" dirty="0"/>
              <a:t>Krajský informační systém sociálních služeb Olomouckého kraje</a:t>
            </a:r>
            <a:br>
              <a:rPr lang="cs-CZ" altLang="cs-CZ" sz="3200" b="1" dirty="0"/>
            </a:br>
            <a:br>
              <a:rPr lang="cs-CZ" altLang="cs-CZ" sz="2400" b="1" dirty="0"/>
            </a:br>
            <a:r>
              <a:rPr lang="cs-CZ" altLang="cs-CZ" sz="2400" b="1" dirty="0"/>
              <a:t>Vyplňování informací o sociální službě</a:t>
            </a:r>
            <a:br>
              <a:rPr lang="cs-CZ" sz="2400" b="1" dirty="0"/>
            </a:br>
            <a:r>
              <a:rPr lang="cs-CZ" sz="2400" b="1" dirty="0"/>
              <a:t>Modul Evidence žadatelů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sz="2800" dirty="0"/>
              <a:t>2023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FFA07918-C2D0-A1E4-B27B-4675E6D97282}"/>
              </a:ext>
            </a:extLst>
          </p:cNvPr>
          <p:cNvSpPr txBox="1"/>
          <p:nvPr/>
        </p:nvSpPr>
        <p:spPr>
          <a:xfrm>
            <a:off x="3962400" y="5462885"/>
            <a:ext cx="4572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r">
              <a:buFontTx/>
              <a:buNone/>
              <a:defRPr/>
            </a:pPr>
            <a:r>
              <a:rPr lang="cs-CZ" altLang="cs-CZ" sz="1800" b="1" dirty="0"/>
              <a:t>Jan Zelinka</a:t>
            </a:r>
          </a:p>
          <a:p>
            <a:pPr marL="0" indent="0" algn="r">
              <a:buFontTx/>
              <a:buNone/>
              <a:defRPr/>
            </a:pPr>
            <a:r>
              <a:rPr lang="cs-CZ" altLang="cs-CZ" sz="1800" b="1" dirty="0">
                <a:hlinkClick r:id="rId3"/>
              </a:rPr>
              <a:t>j.zelinka@olkraj.cz</a:t>
            </a:r>
            <a:endParaRPr lang="cs-CZ" altLang="cs-CZ" sz="1800" b="1" dirty="0"/>
          </a:p>
          <a:p>
            <a:pPr marL="0" indent="0" algn="r">
              <a:buFontTx/>
              <a:buNone/>
              <a:defRPr/>
            </a:pPr>
            <a:r>
              <a:rPr lang="cs-CZ" altLang="cs-CZ" sz="1800" b="1" dirty="0"/>
              <a:t>585 508 485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56156780-EC95-7533-CFA5-E40AF7EE599D}"/>
              </a:ext>
            </a:extLst>
          </p:cNvPr>
          <p:cNvSpPr txBox="1"/>
          <p:nvPr/>
        </p:nvSpPr>
        <p:spPr>
          <a:xfrm>
            <a:off x="2438400" y="18871"/>
            <a:ext cx="4572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1800" b="1" dirty="0"/>
              <a:t>Setkání poskytovatelů sociálních služeb</a:t>
            </a:r>
            <a:br>
              <a:rPr lang="cs-CZ" sz="1800" b="1" dirty="0"/>
            </a:br>
            <a:r>
              <a:rPr lang="cs-CZ" sz="1800" b="1" dirty="0"/>
              <a:t>Olomouckého kraje</a:t>
            </a:r>
            <a:br>
              <a:rPr lang="it-IT" sz="1800" b="1" dirty="0"/>
            </a:br>
            <a:r>
              <a:rPr lang="cs-CZ" sz="1800" b="1" dirty="0"/>
              <a:t>26</a:t>
            </a:r>
            <a:r>
              <a:rPr lang="it-IT" sz="1800" b="1" dirty="0"/>
              <a:t>. </a:t>
            </a:r>
            <a:r>
              <a:rPr lang="cs-CZ" sz="1800" b="1" dirty="0"/>
              <a:t>9</a:t>
            </a:r>
            <a:r>
              <a:rPr lang="it-IT" sz="1800" b="1" dirty="0"/>
              <a:t>. 202</a:t>
            </a:r>
            <a:r>
              <a:rPr lang="cs-CZ" sz="1800" b="1" dirty="0"/>
              <a:t>3</a:t>
            </a:r>
            <a:br>
              <a:rPr lang="it-IT" sz="1800" b="1" dirty="0"/>
            </a:br>
            <a:r>
              <a:rPr lang="it-IT" sz="1800" b="1" dirty="0"/>
              <a:t>Olomouc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187226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>
            <a:extLst>
              <a:ext uri="{FF2B5EF4-FFF2-40B4-BE49-F238E27FC236}">
                <a16:creationId xmlns:a16="http://schemas.microsoft.com/office/drawing/2014/main" id="{8EEFCF0C-29E7-B0FA-FB71-1FED6B414B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sz="1800" dirty="0"/>
              <a:t>Vyplňování informací o sociální službě</a:t>
            </a:r>
          </a:p>
        </p:txBody>
      </p:sp>
      <p:sp>
        <p:nvSpPr>
          <p:cNvPr id="15363" name="Zástupný symbol pro obsah 2">
            <a:extLst>
              <a:ext uri="{FF2B5EF4-FFF2-40B4-BE49-F238E27FC236}">
                <a16:creationId xmlns:a16="http://schemas.microsoft.com/office/drawing/2014/main" id="{FF8B035E-FABD-6DE3-B1F2-B7BCEB29C3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/>
          <a:lstStyle/>
          <a:p>
            <a:pPr marL="0" indent="0" algn="just">
              <a:buNone/>
            </a:pPr>
            <a:r>
              <a:rPr lang="cs-CZ" altLang="cs-CZ" sz="1800" b="1" u="sng" dirty="0"/>
              <a:t>Detail poskytovatele</a:t>
            </a:r>
          </a:p>
          <a:p>
            <a:pPr algn="just"/>
            <a:r>
              <a:rPr lang="cs-CZ" altLang="cs-CZ" sz="2000" dirty="0"/>
              <a:t>Základní bod, ke kterému se informace vztahují – založení karty poskytovatele (se základními informacemi), detail zařízení (adresa), a karta sociální služby.</a:t>
            </a:r>
          </a:p>
          <a:p>
            <a:pPr algn="just"/>
            <a:r>
              <a:rPr lang="cs-CZ" altLang="cs-CZ" sz="2000" dirty="0"/>
              <a:t>Prvotní založení informací OSV, poté ve správě zaměstnanců sociálních služeb.</a:t>
            </a:r>
          </a:p>
          <a:p>
            <a:endParaRPr lang="cs-CZ" altLang="cs-CZ" dirty="0"/>
          </a:p>
        </p:txBody>
      </p:sp>
      <p:pic>
        <p:nvPicPr>
          <p:cNvPr id="15364" name="Obrázek 3">
            <a:extLst>
              <a:ext uri="{FF2B5EF4-FFF2-40B4-BE49-F238E27FC236}">
                <a16:creationId xmlns:a16="http://schemas.microsoft.com/office/drawing/2014/main" id="{270F52C4-1075-D917-FAE1-75D250FCD1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581400"/>
            <a:ext cx="7391400" cy="308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Nadpis 1">
            <a:extLst>
              <a:ext uri="{FF2B5EF4-FFF2-40B4-BE49-F238E27FC236}">
                <a16:creationId xmlns:a16="http://schemas.microsoft.com/office/drawing/2014/main" id="{31F05926-861B-B6D9-5297-76A21AF791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sz="1800" dirty="0"/>
              <a:t>Vyplňování informací o sociální službě</a:t>
            </a:r>
            <a:endParaRPr lang="cs-CZ" altLang="cs-CZ" sz="3200" dirty="0"/>
          </a:p>
        </p:txBody>
      </p:sp>
      <p:sp>
        <p:nvSpPr>
          <p:cNvPr id="16387" name="Zástupný symbol pro obsah 2">
            <a:extLst>
              <a:ext uri="{FF2B5EF4-FFF2-40B4-BE49-F238E27FC236}">
                <a16:creationId xmlns:a16="http://schemas.microsoft.com/office/drawing/2014/main" id="{2A9D409C-8ED0-FF76-F895-FC97D76205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-CZ" altLang="cs-CZ" sz="1800" b="1" u="sng" dirty="0"/>
              <a:t>Detail poskytované služby</a:t>
            </a:r>
          </a:p>
          <a:p>
            <a:pPr algn="just"/>
            <a:r>
              <a:rPr lang="cs-CZ" altLang="cs-CZ" sz="2000" dirty="0"/>
              <a:t>Jde o bližší informace o sociální službě, které mají vazbu i na elektronický katalog.</a:t>
            </a:r>
          </a:p>
          <a:p>
            <a:pPr algn="just"/>
            <a:r>
              <a:rPr lang="cs-CZ" altLang="cs-CZ" sz="2000" dirty="0"/>
              <a:t>Propisují se zde údaje, které byly zadány v předchozích záložkách (modře podbarvené rámečky) a další informace do katalogu (oranžově podbarvené rámečky).</a:t>
            </a:r>
          </a:p>
          <a:p>
            <a:pPr algn="just"/>
            <a:r>
              <a:rPr lang="cs-CZ" altLang="cs-CZ" sz="2000" dirty="0"/>
              <a:t>Obsahuje: název služby, ID, datum poskytování, kontakt pro benchmarking, nepříznivé sociální situace, které služba řeší</a:t>
            </a:r>
          </a:p>
          <a:p>
            <a:pPr algn="just"/>
            <a:r>
              <a:rPr lang="cs-CZ" altLang="cs-CZ" sz="2000" dirty="0"/>
              <a:t>Změny je nutné uložit a následně statutárním zástupcem publikovat, aby se změny propsaly do el. katalogu – tlačítko „publikovat“ vidí pouze statutární zástupce, je vpravo dole na kartě detailu sociální služby.</a:t>
            </a:r>
          </a:p>
          <a:p>
            <a:endParaRPr lang="cs-CZ" altLang="cs-CZ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Nadpis 1">
            <a:extLst>
              <a:ext uri="{FF2B5EF4-FFF2-40B4-BE49-F238E27FC236}">
                <a16:creationId xmlns:a16="http://schemas.microsoft.com/office/drawing/2014/main" id="{3BEDECB3-B304-019C-798C-72B2B8FAD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sz="1800" dirty="0"/>
              <a:t>Vyplňování informací o sociální službě</a:t>
            </a:r>
          </a:p>
        </p:txBody>
      </p:sp>
      <p:sp>
        <p:nvSpPr>
          <p:cNvPr id="17411" name="Zástupný symbol pro obsah 2">
            <a:extLst>
              <a:ext uri="{FF2B5EF4-FFF2-40B4-BE49-F238E27FC236}">
                <a16:creationId xmlns:a16="http://schemas.microsoft.com/office/drawing/2014/main" id="{30F4D879-59FC-5E71-1B37-66D4BB2635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altLang="cs-CZ" dirty="0"/>
              <a:t>Jsou zde další 2 úrovně.</a:t>
            </a:r>
          </a:p>
          <a:p>
            <a:endParaRPr lang="cs-CZ" altLang="cs-CZ" dirty="0"/>
          </a:p>
          <a:p>
            <a:endParaRPr lang="cs-CZ" altLang="cs-CZ" dirty="0"/>
          </a:p>
        </p:txBody>
      </p:sp>
      <p:pic>
        <p:nvPicPr>
          <p:cNvPr id="17412" name="Zástupný symbol pro obsah 3">
            <a:extLst>
              <a:ext uri="{FF2B5EF4-FFF2-40B4-BE49-F238E27FC236}">
                <a16:creationId xmlns:a16="http://schemas.microsoft.com/office/drawing/2014/main" id="{81D4A7C5-B179-0C8D-071C-3A35731AE4C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25" y="2286000"/>
            <a:ext cx="8229600" cy="360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dpis 1">
            <a:extLst>
              <a:ext uri="{FF2B5EF4-FFF2-40B4-BE49-F238E27FC236}">
                <a16:creationId xmlns:a16="http://schemas.microsoft.com/office/drawing/2014/main" id="{CF7AAAD5-39AA-C1DE-F82E-34F26A8CCB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sz="1800" dirty="0"/>
              <a:t>Vyplňování informací o sociální službě</a:t>
            </a:r>
          </a:p>
        </p:txBody>
      </p:sp>
      <p:sp>
        <p:nvSpPr>
          <p:cNvPr id="18435" name="Zástupný symbol pro obsah 2">
            <a:extLst>
              <a:ext uri="{FF2B5EF4-FFF2-40B4-BE49-F238E27FC236}">
                <a16:creationId xmlns:a16="http://schemas.microsoft.com/office/drawing/2014/main" id="{E957498F-9ED5-F444-DAF5-5F12EB6826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altLang="cs-CZ" sz="2000" dirty="0"/>
              <a:t>obsahuje: cílovou skupinu, věkovou kategorii uživatelů, provozní dobu, územní působnost</a:t>
            </a:r>
          </a:p>
          <a:p>
            <a:pPr algn="just"/>
            <a:endParaRPr lang="cs-CZ" altLang="cs-CZ" sz="2000" dirty="0"/>
          </a:p>
          <a:p>
            <a:endParaRPr lang="cs-CZ" altLang="cs-CZ" dirty="0"/>
          </a:p>
        </p:txBody>
      </p:sp>
      <p:pic>
        <p:nvPicPr>
          <p:cNvPr id="18436" name="Zástupný symbol pro obsah 3">
            <a:extLst>
              <a:ext uri="{FF2B5EF4-FFF2-40B4-BE49-F238E27FC236}">
                <a16:creationId xmlns:a16="http://schemas.microsoft.com/office/drawing/2014/main" id="{2B4C7519-AA4D-EA0B-C5AC-C1813662553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286000"/>
            <a:ext cx="8077200" cy="3605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Nadpis 1">
            <a:extLst>
              <a:ext uri="{FF2B5EF4-FFF2-40B4-BE49-F238E27FC236}">
                <a16:creationId xmlns:a16="http://schemas.microsoft.com/office/drawing/2014/main" id="{C94938B8-434A-CD72-A98F-BBA434E8B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sz="1800" dirty="0"/>
              <a:t>Vyplňování informací o sociální službě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7C1048C2-0BCA-8F65-0F5F-7266F354D2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defRPr/>
            </a:pPr>
            <a:r>
              <a:rPr lang="cs-CZ" sz="1800" dirty="0"/>
              <a:t>obsahuje: komu je služba určena, smysl a poslání služby, nabízené činnosti, specifika služby, úhrady, fakultativní služby, bezbariérovost</a:t>
            </a:r>
          </a:p>
          <a:p>
            <a:pPr algn="just">
              <a:defRPr/>
            </a:pPr>
            <a:endParaRPr lang="cs-CZ" sz="1800" dirty="0"/>
          </a:p>
          <a:p>
            <a:pPr algn="just">
              <a:defRPr/>
            </a:pPr>
            <a:endParaRPr lang="cs-CZ" sz="1800" dirty="0"/>
          </a:p>
          <a:p>
            <a:pPr marL="0" indent="0">
              <a:buFontTx/>
              <a:buNone/>
              <a:defRPr/>
            </a:pPr>
            <a:endParaRPr lang="cs-CZ" sz="1800" dirty="0"/>
          </a:p>
          <a:p>
            <a:pPr marL="0" indent="0">
              <a:buFontTx/>
              <a:buNone/>
              <a:defRPr/>
            </a:pPr>
            <a:endParaRPr lang="cs-CZ" sz="1800" dirty="0"/>
          </a:p>
          <a:p>
            <a:pPr marL="0" indent="0">
              <a:buFontTx/>
              <a:buNone/>
              <a:defRPr/>
            </a:pPr>
            <a:endParaRPr lang="cs-CZ" sz="1800" dirty="0"/>
          </a:p>
          <a:p>
            <a:pPr marL="0" indent="0">
              <a:buFontTx/>
              <a:buNone/>
              <a:defRPr/>
            </a:pPr>
            <a:endParaRPr lang="cs-CZ" dirty="0"/>
          </a:p>
          <a:p>
            <a:pPr marL="0" indent="0">
              <a:buFontTx/>
              <a:buNone/>
              <a:defRPr/>
            </a:pPr>
            <a:endParaRPr lang="cs-CZ" dirty="0"/>
          </a:p>
          <a:p>
            <a:pPr marL="0" indent="0">
              <a:buFontTx/>
              <a:buNone/>
              <a:defRPr/>
            </a:pPr>
            <a:endParaRPr lang="cs-CZ" sz="2000" dirty="0"/>
          </a:p>
          <a:p>
            <a:pPr marL="0" indent="0">
              <a:buFontTx/>
              <a:buNone/>
              <a:defRPr/>
            </a:pPr>
            <a:r>
              <a:rPr lang="cs-CZ" sz="2000" dirty="0"/>
              <a:t>Odkaz: </a:t>
            </a:r>
            <a:r>
              <a:rPr lang="cs-CZ" sz="2000" dirty="0">
                <a:hlinkClick r:id="rId2"/>
              </a:rPr>
              <a:t>https://kissos-ok-katalog.olkraj.cz/sluzba/190/</a:t>
            </a:r>
            <a:endParaRPr lang="cs-CZ" sz="2000" dirty="0"/>
          </a:p>
          <a:p>
            <a:pPr marL="0" indent="0">
              <a:buFontTx/>
              <a:buNone/>
              <a:defRPr/>
            </a:pPr>
            <a:endParaRPr lang="cs-CZ" sz="2000" dirty="0"/>
          </a:p>
          <a:p>
            <a:pPr>
              <a:defRPr/>
            </a:pPr>
            <a:endParaRPr lang="cs-CZ" dirty="0"/>
          </a:p>
        </p:txBody>
      </p:sp>
      <p:pic>
        <p:nvPicPr>
          <p:cNvPr id="19460" name="Zástupný symbol pro obsah 3">
            <a:extLst>
              <a:ext uri="{FF2B5EF4-FFF2-40B4-BE49-F238E27FC236}">
                <a16:creationId xmlns:a16="http://schemas.microsoft.com/office/drawing/2014/main" id="{8076F859-E085-A182-6041-FBEDB3033D77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b="53326"/>
          <a:stretch>
            <a:fillRect/>
          </a:stretch>
        </p:blipFill>
        <p:spPr bwMode="auto">
          <a:xfrm>
            <a:off x="533400" y="2428875"/>
            <a:ext cx="7772400" cy="248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1" name="Obrázek 5">
            <a:extLst>
              <a:ext uri="{FF2B5EF4-FFF2-40B4-BE49-F238E27FC236}">
                <a16:creationId xmlns:a16="http://schemas.microsoft.com/office/drawing/2014/main" id="{86DE598A-297E-A77D-CF26-575289A570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953000"/>
            <a:ext cx="5761038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Nadpis 1">
            <a:extLst>
              <a:ext uri="{FF2B5EF4-FFF2-40B4-BE49-F238E27FC236}">
                <a16:creationId xmlns:a16="http://schemas.microsoft.com/office/drawing/2014/main" id="{C6FE4EF4-0D21-710F-30EA-C8D7ED12A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sz="1800" dirty="0"/>
              <a:t>Vyplňování informací o sociální službě</a:t>
            </a:r>
            <a:endParaRPr lang="cs-CZ" altLang="cs-CZ" sz="1800" b="1" u="sng" dirty="0"/>
          </a:p>
        </p:txBody>
      </p:sp>
      <p:sp>
        <p:nvSpPr>
          <p:cNvPr id="9" name="Zástupný symbol pro obsah 8">
            <a:extLst>
              <a:ext uri="{FF2B5EF4-FFF2-40B4-BE49-F238E27FC236}">
                <a16:creationId xmlns:a16="http://schemas.microsoft.com/office/drawing/2014/main" id="{F7109120-9B67-B59F-B3EB-D3C3A75BB0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cs-CZ" altLang="cs-CZ" sz="1400" b="1" u="sng" dirty="0"/>
              <a:t>Katalog poskytovatelů sociálních služeb a vybraných zdravotních služeb v Olomouckém kraji</a:t>
            </a:r>
            <a:endParaRPr lang="cs-CZ" sz="1400" dirty="0"/>
          </a:p>
          <a:p>
            <a:pPr>
              <a:defRPr/>
            </a:pPr>
            <a:r>
              <a:rPr lang="cs-CZ" sz="1400" dirty="0"/>
              <a:t>Katalog poskytovatelů sociálních služeb a vybraných zdravotních služeb v Olomouckém kraji </a:t>
            </a:r>
            <a:br>
              <a:rPr lang="cs-CZ" sz="1400" dirty="0"/>
            </a:br>
            <a:r>
              <a:rPr lang="cs-CZ" sz="1400" dirty="0"/>
              <a:t>– aktualizace údajů probíhá průběžně, správa informací je v režii poskytovatelů sociálních služeb, OSV provádí průběžně revizi údajů. </a:t>
            </a:r>
          </a:p>
          <a:p>
            <a:pPr>
              <a:defRPr/>
            </a:pPr>
            <a:r>
              <a:rPr lang="cs-CZ" sz="1400" dirty="0"/>
              <a:t>Obsahuje: vyhledávání sociálních služeb dle piktogramů, nepříznivých sociálních situací, nejčastěji vyhledávaných slov; rozšířený filtr pro konkrétní vyhledávání, užitečné odkazy, FAQ, interaktivní mapu a kontaktní formulář.</a:t>
            </a:r>
          </a:p>
          <a:p>
            <a:pPr>
              <a:defRPr/>
            </a:pPr>
            <a:r>
              <a:rPr lang="cs-CZ" sz="1400" b="1" dirty="0">
                <a:hlinkClick r:id="rId2"/>
              </a:rPr>
              <a:t>https://kissos-ok-katalog.olkraj.cz/</a:t>
            </a:r>
            <a:endParaRPr lang="cs-CZ" sz="1400" dirty="0"/>
          </a:p>
          <a:p>
            <a:pPr marL="0" indent="0">
              <a:buFontTx/>
              <a:buNone/>
              <a:defRPr/>
            </a:pPr>
            <a:endParaRPr lang="cs-CZ" sz="1400" dirty="0"/>
          </a:p>
          <a:p>
            <a:pPr marL="0" indent="0">
              <a:buFontTx/>
              <a:buNone/>
              <a:defRPr/>
            </a:pPr>
            <a:endParaRPr lang="cs-CZ" sz="1400" dirty="0"/>
          </a:p>
          <a:p>
            <a:pPr>
              <a:defRPr/>
            </a:pPr>
            <a:endParaRPr lang="cs-CZ" dirty="0"/>
          </a:p>
        </p:txBody>
      </p:sp>
      <p:pic>
        <p:nvPicPr>
          <p:cNvPr id="20484" name="Obrázek 14">
            <a:extLst>
              <a:ext uri="{FF2B5EF4-FFF2-40B4-BE49-F238E27FC236}">
                <a16:creationId xmlns:a16="http://schemas.microsoft.com/office/drawing/2014/main" id="{AA390E7E-57F8-B90A-D14C-422887F8DA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2525" y="3124200"/>
            <a:ext cx="3724275" cy="274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Obrázek 15">
            <a:extLst>
              <a:ext uri="{FF2B5EF4-FFF2-40B4-BE49-F238E27FC236}">
                <a16:creationId xmlns:a16="http://schemas.microsoft.com/office/drawing/2014/main" id="{E8D75113-CB75-DB0C-D00F-1D5CD6D0EE3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132263"/>
            <a:ext cx="3236913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Obrázek 16">
            <a:extLst>
              <a:ext uri="{FF2B5EF4-FFF2-40B4-BE49-F238E27FC236}">
                <a16:creationId xmlns:a16="http://schemas.microsoft.com/office/drawing/2014/main" id="{11FED0EC-F8AC-9039-2F40-AD4F928461B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800" y="3521075"/>
            <a:ext cx="3894137" cy="260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Obrázek 17">
            <a:extLst>
              <a:ext uri="{FF2B5EF4-FFF2-40B4-BE49-F238E27FC236}">
                <a16:creationId xmlns:a16="http://schemas.microsoft.com/office/drawing/2014/main" id="{DB120DB9-827C-B9BB-A902-39212740879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040188"/>
            <a:ext cx="3533775" cy="271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Nadpis 1">
            <a:extLst>
              <a:ext uri="{FF2B5EF4-FFF2-40B4-BE49-F238E27FC236}">
                <a16:creationId xmlns:a16="http://schemas.microsoft.com/office/drawing/2014/main" id="{4B01F210-964C-DB67-C68A-AE9691BBA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sz="1800" dirty="0"/>
              <a:t>Vyplňování informací o sociální službě</a:t>
            </a:r>
            <a:endParaRPr lang="cs-CZ" altLang="cs-CZ" sz="1800" b="1" u="sng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D52F3FC4-E8F7-4FE5-54E4-8823FDFC7B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2438" y="1600200"/>
            <a:ext cx="8229600" cy="47752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cs-CZ" sz="1800" b="1" u="sng" dirty="0"/>
              <a:t>Interaktivní mapa</a:t>
            </a:r>
          </a:p>
          <a:p>
            <a:pPr>
              <a:defRPr/>
            </a:pPr>
            <a:r>
              <a:rPr lang="cs-CZ" sz="1600" dirty="0"/>
              <a:t>lokalizace zařízení pro jejich vyhledání</a:t>
            </a:r>
          </a:p>
          <a:p>
            <a:pPr>
              <a:defRPr/>
            </a:pPr>
            <a:r>
              <a:rPr lang="cs-CZ" sz="1600" dirty="0"/>
              <a:t>distanční šipky – aktuální územní působnost sociálních služeb</a:t>
            </a:r>
          </a:p>
          <a:p>
            <a:pPr>
              <a:defRPr/>
            </a:pPr>
            <a:endParaRPr lang="cs-CZ" sz="1600" dirty="0"/>
          </a:p>
          <a:p>
            <a:pPr>
              <a:defRPr/>
            </a:pPr>
            <a:endParaRPr lang="cs-CZ" sz="1600" dirty="0"/>
          </a:p>
          <a:p>
            <a:pPr>
              <a:defRPr/>
            </a:pPr>
            <a:endParaRPr lang="cs-CZ" sz="1600" dirty="0"/>
          </a:p>
          <a:p>
            <a:pPr>
              <a:defRPr/>
            </a:pPr>
            <a:endParaRPr lang="cs-CZ" sz="1600" dirty="0"/>
          </a:p>
          <a:p>
            <a:pPr>
              <a:defRPr/>
            </a:pPr>
            <a:endParaRPr lang="cs-CZ" sz="1600" dirty="0"/>
          </a:p>
          <a:p>
            <a:pPr>
              <a:defRPr/>
            </a:pPr>
            <a:endParaRPr lang="cs-CZ" sz="1600" dirty="0"/>
          </a:p>
          <a:p>
            <a:pPr>
              <a:defRPr/>
            </a:pPr>
            <a:endParaRPr lang="cs-CZ" sz="1600" dirty="0"/>
          </a:p>
          <a:p>
            <a:pPr>
              <a:defRPr/>
            </a:pPr>
            <a:endParaRPr lang="cs-CZ" sz="1600" dirty="0"/>
          </a:p>
          <a:p>
            <a:pPr>
              <a:defRPr/>
            </a:pPr>
            <a:endParaRPr lang="cs-CZ" sz="1600" dirty="0"/>
          </a:p>
          <a:p>
            <a:pPr>
              <a:defRPr/>
            </a:pPr>
            <a:endParaRPr lang="cs-CZ" sz="1600" dirty="0"/>
          </a:p>
          <a:p>
            <a:pPr>
              <a:defRPr/>
            </a:pPr>
            <a:endParaRPr lang="cs-CZ" sz="1600" dirty="0"/>
          </a:p>
          <a:p>
            <a:pPr>
              <a:defRPr/>
            </a:pPr>
            <a:endParaRPr lang="cs-CZ" sz="1600" dirty="0"/>
          </a:p>
          <a:p>
            <a:pPr marL="4680000">
              <a:defRPr/>
            </a:pPr>
            <a:r>
              <a:rPr lang="cs-CZ" sz="1200" dirty="0"/>
              <a:t>příklad: pečovatelská služba v SO ORP Jeseník </a:t>
            </a:r>
          </a:p>
          <a:p>
            <a:pPr>
              <a:defRPr/>
            </a:pPr>
            <a:endParaRPr lang="cs-CZ" dirty="0"/>
          </a:p>
        </p:txBody>
      </p:sp>
      <p:pic>
        <p:nvPicPr>
          <p:cNvPr id="21508" name="Picture 2" descr="Screenshot_2018-10-24 Katalog poskytovatelů sociálních služeb a vybraných zdravotnických služeb v Olomouckém kraji(1)">
            <a:extLst>
              <a:ext uri="{FF2B5EF4-FFF2-40B4-BE49-F238E27FC236}">
                <a16:creationId xmlns:a16="http://schemas.microsoft.com/office/drawing/2014/main" id="{5A82FAF5-3A7C-14CC-F93B-5FF8CAF599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39" r="19110" b="29218"/>
          <a:stretch>
            <a:fillRect/>
          </a:stretch>
        </p:blipFill>
        <p:spPr bwMode="auto">
          <a:xfrm>
            <a:off x="595313" y="2590800"/>
            <a:ext cx="3971925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Obrázek 4">
            <a:extLst>
              <a:ext uri="{FF2B5EF4-FFF2-40B4-BE49-F238E27FC236}">
                <a16:creationId xmlns:a16="http://schemas.microsoft.com/office/drawing/2014/main" id="{EBC77561-EC00-E8C7-593E-DDF59BE0C0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1538" y="2590800"/>
            <a:ext cx="3883025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Nadpis 1">
            <a:extLst>
              <a:ext uri="{FF2B5EF4-FFF2-40B4-BE49-F238E27FC236}">
                <a16:creationId xmlns:a16="http://schemas.microsoft.com/office/drawing/2014/main" id="{60E5B684-AA16-33EA-8723-712E160C2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sz="1800" dirty="0"/>
              <a:t>Vyplňování informací o sociální službě</a:t>
            </a:r>
          </a:p>
        </p:txBody>
      </p:sp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A5A4EA96-CA35-B6B7-4B3A-F846B5A997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2000" b="1" u="sng" dirty="0"/>
              <a:t>Shrnutí</a:t>
            </a:r>
          </a:p>
          <a:p>
            <a:endParaRPr lang="cs-CZ" dirty="0"/>
          </a:p>
        </p:txBody>
      </p:sp>
      <p:pic>
        <p:nvPicPr>
          <p:cNvPr id="3" name="Zástupný symbol pro obsah 4">
            <a:extLst>
              <a:ext uri="{FF2B5EF4-FFF2-40B4-BE49-F238E27FC236}">
                <a16:creationId xmlns:a16="http://schemas.microsoft.com/office/drawing/2014/main" id="{EF0DBDB7-328E-5AD8-78E4-29201800BF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33600"/>
            <a:ext cx="4162425" cy="437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Obrázek 5">
            <a:extLst>
              <a:ext uri="{FF2B5EF4-FFF2-40B4-BE49-F238E27FC236}">
                <a16:creationId xmlns:a16="http://schemas.microsoft.com/office/drawing/2014/main" id="{3953CA8A-CC46-0FE0-3521-6F6393C2BA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130641"/>
            <a:ext cx="4208463" cy="355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Modul Evidence žadatelů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85800" y="17526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cs-CZ" sz="1600" b="1" u="sng" dirty="0"/>
              <a:t>Význam a účel modulu</a:t>
            </a:r>
            <a:endParaRPr lang="cs-CZ" sz="1600" b="1" dirty="0"/>
          </a:p>
          <a:p>
            <a:endParaRPr lang="cs-CZ" sz="600" dirty="0"/>
          </a:p>
          <a:p>
            <a:pPr lvl="0" algn="just">
              <a:buFont typeface="Wingdings" panose="05000000000000000000" pitchFamily="2" charset="2"/>
              <a:buChar char="Ø"/>
            </a:pPr>
            <a:r>
              <a:rPr lang="cs-CZ" sz="1800" dirty="0"/>
              <a:t>nástroj pro získání přehledu o počtu žadatelů do pobytových sociálních služeb s možností identifikace duplicitních žádostí = přesnější informace o reálných počtech žadatelek a žadatelů </a:t>
            </a:r>
          </a:p>
          <a:p>
            <a:pPr lvl="0" algn="just">
              <a:buFont typeface="Wingdings" panose="05000000000000000000" pitchFamily="2" charset="2"/>
              <a:buChar char="Ø"/>
            </a:pPr>
            <a:r>
              <a:rPr lang="cs-CZ" sz="1800" dirty="0"/>
              <a:t>možnost sdílení informací mezi zapojenými poskytovateli, zejm. pak základní informace o žadatelích a žadatelkách (tzv. prvotní sociální šetření), což vede k časové úspoře a snížení finančních prostředků vyčleněných na sociální šetření zástupcům sociálních služeb, rovněž dochází k menší zátěži pro žadatele a jejich rodiny, jelikož v případě podání více žádostí žadatele může proběhnout pouze jedno sociální šetření</a:t>
            </a:r>
          </a:p>
          <a:p>
            <a:pPr lvl="0" algn="just">
              <a:buFont typeface="Wingdings" panose="05000000000000000000" pitchFamily="2" charset="2"/>
              <a:buChar char="Ø"/>
            </a:pPr>
            <a:r>
              <a:rPr lang="cs-CZ" sz="1800" dirty="0"/>
              <a:t>zasílání notifikačních e-mailů zapojeným zástupcům poskytovatelům sociálních služeb o změně stavu žádosti konkrétního žadatele – informace, která umožní či usnadní spolupráci – přijetí žadatelky/žadatele do sociální služby, úmrtí.</a:t>
            </a:r>
          </a:p>
          <a:p>
            <a:pPr>
              <a:buFont typeface="Wingdings" panose="05000000000000000000" pitchFamily="2" charset="2"/>
              <a:buChar char="Ø"/>
            </a:pPr>
            <a:endParaRPr lang="cs-CZ" sz="18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676007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Modul Evidence žadatelů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cs-CZ" sz="2000" dirty="0"/>
              <a:t>Aktuální data z 28 domovů pro seniory a 11 domovů se zvláštním režimem v Olomouckém kraji z 9/2023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sz="2000" dirty="0"/>
              <a:t>postupné doplňování a zakládání karet ve spolupráci s OSV</a:t>
            </a:r>
          </a:p>
          <a:p>
            <a:pPr marL="0" indent="0">
              <a:buNone/>
            </a:pPr>
            <a:endParaRPr lang="cs-CZ" sz="1050" dirty="0"/>
          </a:p>
          <a:p>
            <a:pPr>
              <a:buFont typeface="Wingdings" panose="05000000000000000000" pitchFamily="2" charset="2"/>
              <a:buChar char="Ø"/>
            </a:pPr>
            <a:r>
              <a:rPr lang="cs-CZ" sz="2000" dirty="0"/>
              <a:t>7278 aktivních záznamů/žádostí - absolutní počet (z toho DS 5111 a DZR 2167); 5 361jednotlivců, z toho má podanou:</a:t>
            </a:r>
          </a:p>
          <a:p>
            <a:pPr marL="0" indent="0">
              <a:buNone/>
            </a:pPr>
            <a:r>
              <a:rPr lang="cs-CZ" sz="800" dirty="0"/>
              <a:t>				</a:t>
            </a:r>
          </a:p>
        </p:txBody>
      </p:sp>
      <p:graphicFrame>
        <p:nvGraphicFramePr>
          <p:cNvPr id="4" name="Tabulka 3">
            <a:extLst>
              <a:ext uri="{FF2B5EF4-FFF2-40B4-BE49-F238E27FC236}">
                <a16:creationId xmlns:a16="http://schemas.microsoft.com/office/drawing/2014/main" id="{146AB4AC-63D6-1AE4-137A-BEC403850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306416"/>
              </p:ext>
            </p:extLst>
          </p:nvPr>
        </p:nvGraphicFramePr>
        <p:xfrm>
          <a:off x="1371600" y="3535356"/>
          <a:ext cx="5943600" cy="30480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1459716371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100417977"/>
                    </a:ext>
                  </a:extLst>
                </a:gridCol>
                <a:gridCol w="2895600">
                  <a:extLst>
                    <a:ext uri="{9D8B030D-6E8A-4147-A177-3AD203B41FA5}">
                      <a16:colId xmlns:a16="http://schemas.microsoft.com/office/drawing/2014/main" val="1693367213"/>
                    </a:ext>
                  </a:extLst>
                </a:gridCol>
              </a:tblGrid>
              <a:tr h="234462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1" u="none" strike="noStrike">
                          <a:effectLst/>
                        </a:rPr>
                        <a:t>četnost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1" u="none" strike="noStrike" dirty="0">
                          <a:effectLst/>
                        </a:rPr>
                        <a:t>počet těchto žádostí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1" u="none" strike="noStrike" dirty="0">
                          <a:effectLst/>
                        </a:rPr>
                        <a:t>počet jednotlivců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32455745"/>
                  </a:ext>
                </a:extLst>
              </a:tr>
              <a:tr h="234462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 dirty="0">
                          <a:effectLst/>
                        </a:rPr>
                        <a:t>4157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 dirty="0">
                          <a:effectLst/>
                        </a:rPr>
                        <a:t>4157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25642675"/>
                  </a:ext>
                </a:extLst>
              </a:tr>
              <a:tr h="234462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 dirty="0">
                          <a:effectLst/>
                        </a:rPr>
                        <a:t>1530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765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01958176"/>
                  </a:ext>
                </a:extLst>
              </a:tr>
              <a:tr h="234462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3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825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275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08728867"/>
                  </a:ext>
                </a:extLst>
              </a:tr>
              <a:tr h="234462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4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412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103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23993554"/>
                  </a:ext>
                </a:extLst>
              </a:tr>
              <a:tr h="234462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5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190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 dirty="0">
                          <a:effectLst/>
                        </a:rPr>
                        <a:t>38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16454258"/>
                  </a:ext>
                </a:extLst>
              </a:tr>
              <a:tr h="234462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6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72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54990240"/>
                  </a:ext>
                </a:extLst>
              </a:tr>
              <a:tr h="234462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7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83401806"/>
                  </a:ext>
                </a:extLst>
              </a:tr>
              <a:tr h="234462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8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4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36952167"/>
                  </a:ext>
                </a:extLst>
              </a:tr>
              <a:tr h="234462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9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18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94798870"/>
                  </a:ext>
                </a:extLst>
              </a:tr>
              <a:tr h="234462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10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12724092"/>
                  </a:ext>
                </a:extLst>
              </a:tr>
              <a:tr h="234462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11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72876744"/>
                  </a:ext>
                </a:extLst>
              </a:tr>
              <a:tr h="234462"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u="none" strike="noStrike" dirty="0">
                          <a:effectLst/>
                        </a:rPr>
                        <a:t>7278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u="none" strike="noStrike" dirty="0">
                          <a:effectLst/>
                        </a:rPr>
                        <a:t>5361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53568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9900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81B7971-824E-BC1D-5A61-D7D118429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sz="1800" dirty="0"/>
              <a:t>Vyplňování informací o sociální službě</a:t>
            </a:r>
            <a:endParaRPr lang="cs-CZ" sz="18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53CE631-3602-85DE-6B0F-FD845DD600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/>
          <a:lstStyle/>
          <a:p>
            <a:pPr marL="0" indent="0" algn="just">
              <a:buNone/>
              <a:defRPr/>
            </a:pPr>
            <a:r>
              <a:rPr lang="cs-CZ" altLang="cs-CZ" sz="1800" b="1" u="sng" dirty="0"/>
              <a:t>Přístupy do </a:t>
            </a:r>
            <a:r>
              <a:rPr lang="cs-CZ" altLang="cs-CZ" sz="1800" b="1" u="sng" dirty="0" err="1"/>
              <a:t>KISSoS</a:t>
            </a:r>
            <a:endParaRPr lang="cs-CZ" altLang="cs-CZ" sz="1800" dirty="0"/>
          </a:p>
          <a:p>
            <a:pPr algn="just">
              <a:defRPr/>
            </a:pPr>
            <a:r>
              <a:rPr lang="cs-CZ" altLang="cs-CZ" sz="1800" dirty="0"/>
              <a:t>Přístup do systému mají zaměstnanci poskytovatelů sociálních služeb, zaměstnanci OSV KÚOK, zástupci ORP, koordinátoři pro plánování sociálních služeb.</a:t>
            </a:r>
          </a:p>
          <a:p>
            <a:pPr algn="just">
              <a:defRPr/>
            </a:pPr>
            <a:r>
              <a:rPr lang="cs-CZ" altLang="cs-CZ" sz="1800" dirty="0"/>
              <a:t>Poskytovatelé sociálních služeb (přidělení role pro zaměstnance sociální služby):</a:t>
            </a:r>
          </a:p>
          <a:p>
            <a:pPr lvl="1" algn="just">
              <a:buFont typeface="Courier New" panose="02070309020205020404" pitchFamily="49" charset="0"/>
              <a:buChar char="o"/>
              <a:defRPr/>
            </a:pPr>
            <a:r>
              <a:rPr lang="cs-CZ" altLang="cs-CZ" sz="1600" b="1" dirty="0"/>
              <a:t>role „poskytovatel“</a:t>
            </a:r>
            <a:r>
              <a:rPr lang="cs-CZ" altLang="cs-CZ" sz="1600" dirty="0"/>
              <a:t> – vyplňování formulářů, vyplňování informací o sociální službě, psaní a úprava textů navázaných na el. katalog</a:t>
            </a:r>
          </a:p>
          <a:p>
            <a:pPr lvl="1" algn="just">
              <a:buFont typeface="Courier New" panose="02070309020205020404" pitchFamily="49" charset="0"/>
              <a:buChar char="o"/>
              <a:defRPr/>
            </a:pPr>
            <a:r>
              <a:rPr lang="cs-CZ" altLang="cs-CZ" sz="1600" b="1" dirty="0"/>
              <a:t>role „statutární zástupce“</a:t>
            </a:r>
            <a:r>
              <a:rPr lang="cs-CZ" altLang="cs-CZ" sz="1600" dirty="0"/>
              <a:t> – stejné role jako role poskytovatel + možnost podávat/odevzdávat formuláře a publikovat informace o sociální službě do el. katalogu</a:t>
            </a:r>
          </a:p>
          <a:p>
            <a:pPr lvl="1" algn="just">
              <a:buFont typeface="Courier New" panose="02070309020205020404" pitchFamily="49" charset="0"/>
              <a:buChar char="o"/>
              <a:defRPr/>
            </a:pPr>
            <a:r>
              <a:rPr lang="cs-CZ" altLang="cs-CZ" sz="1600" dirty="0"/>
              <a:t>role „</a:t>
            </a:r>
            <a:r>
              <a:rPr lang="cs-CZ" altLang="cs-CZ" sz="1600" b="1" dirty="0"/>
              <a:t>ekonom</a:t>
            </a:r>
            <a:r>
              <a:rPr lang="cs-CZ" altLang="cs-CZ" sz="1600" dirty="0"/>
              <a:t>“ – stejná práva jako role „poskytovatel“; role z důvodu zasílání zpráv (užší okruh příjemců zprávy)</a:t>
            </a:r>
          </a:p>
          <a:p>
            <a:pPr marL="324000" lvl="1" algn="just">
              <a:buFont typeface="Arial" panose="020B0604020202020204" pitchFamily="34" charset="0"/>
              <a:buChar char="•"/>
              <a:defRPr/>
            </a:pPr>
            <a:r>
              <a:rPr lang="cs-CZ" altLang="cs-CZ" sz="1400" dirty="0">
                <a:ea typeface="+mn-ea"/>
                <a:cs typeface="+mn-cs"/>
              </a:rPr>
              <a:t>V případě potřeby je možné zjistit, kdo z kolegyň a kolegů má do </a:t>
            </a:r>
            <a:r>
              <a:rPr lang="cs-CZ" altLang="cs-CZ" sz="1400" dirty="0" err="1">
                <a:ea typeface="+mn-ea"/>
                <a:cs typeface="+mn-cs"/>
              </a:rPr>
              <a:t>KISSoS</a:t>
            </a:r>
            <a:r>
              <a:rPr lang="cs-CZ" altLang="cs-CZ" sz="1400" dirty="0">
                <a:ea typeface="+mn-ea"/>
                <a:cs typeface="+mn-cs"/>
              </a:rPr>
              <a:t> přístup:</a:t>
            </a:r>
          </a:p>
          <a:p>
            <a:pPr marL="724050" lvl="2" algn="just">
              <a:buFont typeface="Arial" panose="020B0604020202020204" pitchFamily="34" charset="0"/>
              <a:buChar char="•"/>
              <a:defRPr/>
            </a:pPr>
            <a:r>
              <a:rPr lang="cs-CZ" altLang="cs-CZ" sz="1400" dirty="0">
                <a:ea typeface="+mn-ea"/>
                <a:cs typeface="+mn-cs"/>
              </a:rPr>
              <a:t>e-mail s dotazem</a:t>
            </a:r>
          </a:p>
          <a:p>
            <a:pPr marL="724050" lvl="2" algn="just">
              <a:buFont typeface="Arial" panose="020B0604020202020204" pitchFamily="34" charset="0"/>
              <a:buChar char="•"/>
              <a:defRPr/>
            </a:pPr>
            <a:r>
              <a:rPr lang="cs-CZ" altLang="cs-CZ" sz="1400" dirty="0">
                <a:ea typeface="+mn-ea"/>
                <a:cs typeface="+mn-cs"/>
              </a:rPr>
              <a:t>v rámci karty (detailu) sociální služby v seznamu v pravém horním rohu stránky nebo u kontaktů pro benchmarking </a:t>
            </a:r>
          </a:p>
          <a:p>
            <a:pPr marL="324000" lvl="1" algn="just">
              <a:buFont typeface="Arial" panose="020B0604020202020204" pitchFamily="34" charset="0"/>
              <a:buChar char="•"/>
              <a:defRPr/>
            </a:pPr>
            <a:r>
              <a:rPr lang="cs-CZ" altLang="cs-CZ" sz="1100" dirty="0"/>
              <a:t>Zřízení přístupů pro nové zaměstnance, zrušení přístupů pro bývalé zaměstnance, změny (příjmení, e-mail) po zaslání zprávy na </a:t>
            </a:r>
            <a:r>
              <a:rPr lang="cs-CZ" altLang="cs-CZ" sz="1100" dirty="0">
                <a:hlinkClick r:id="rId2"/>
              </a:rPr>
              <a:t>j.zelinka@olkraj.cz</a:t>
            </a:r>
            <a:r>
              <a:rPr lang="cs-CZ" altLang="cs-CZ" sz="1100" dirty="0"/>
              <a:t> ze strany statutárního zástupce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56D58998-A28A-4204-E37C-72835ADB2E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5249862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06583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Modul Evidence žadatelů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sz="2000" dirty="0"/>
              <a:t>Poskytovatelé vedou pořadníky, jelikož zájem o sociální službu je vyšší, než je počet míst, která jsou aktuálně k dispozici. Nejvyšší počty žádostí mají poskytovatelé v blízkosti velkých měst, tedy zejména ve střední a v jižní části Olomouckého kraje, případně jde o organizace, které zajišťují specializovanou službu, na které se obrací více zájemců. </a:t>
            </a:r>
          </a:p>
          <a:p>
            <a:pPr algn="just"/>
            <a:r>
              <a:rPr lang="cs-CZ" sz="2000" dirty="0"/>
              <a:t>Doba čekání na sociální službu je individuální a může se pohybovat v řádu týdnů až let. Sociální služba má řešit nepříznivou sociální situaci, v tomto případě spojenou s potřebou celodenní péče o seniora, kdy jsou jiné možnosti vyčerpány. Jste-li senior, který nepotřebuje 24 hodinovou péči, jste zdraví, nemáte nárok na příspěvek na péči, žádost si sice můžete podat, ale v pořadníku, pokud vůbec, bude tato žádost na jiném místě než žádost seniora, který je nepohyblivý, vyžaduje speciální péči druhé osoby v režimu 24/7.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068182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Zástupný obsah 4">
            <a:extLst>
              <a:ext uri="{FF2B5EF4-FFF2-40B4-BE49-F238E27FC236}">
                <a16:creationId xmlns:a16="http://schemas.microsoft.com/office/drawing/2014/main" id="{2AAAF603-1D01-421C-021F-19354C6AD78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3126380"/>
              </p:ext>
            </p:extLst>
          </p:nvPr>
        </p:nvGraphicFramePr>
        <p:xfrm>
          <a:off x="609600" y="1600200"/>
          <a:ext cx="3886200" cy="152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64974">
                  <a:extLst>
                    <a:ext uri="{9D8B030D-6E8A-4147-A177-3AD203B41FA5}">
                      <a16:colId xmlns:a16="http://schemas.microsoft.com/office/drawing/2014/main" val="2484525291"/>
                    </a:ext>
                  </a:extLst>
                </a:gridCol>
                <a:gridCol w="1381539">
                  <a:extLst>
                    <a:ext uri="{9D8B030D-6E8A-4147-A177-3AD203B41FA5}">
                      <a16:colId xmlns:a16="http://schemas.microsoft.com/office/drawing/2014/main" val="2012289355"/>
                    </a:ext>
                  </a:extLst>
                </a:gridCol>
                <a:gridCol w="1139687">
                  <a:extLst>
                    <a:ext uri="{9D8B030D-6E8A-4147-A177-3AD203B41FA5}">
                      <a16:colId xmlns:a16="http://schemas.microsoft.com/office/drawing/2014/main" val="3604735776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1" u="none" strike="noStrike" dirty="0">
                          <a:effectLst/>
                        </a:rPr>
                        <a:t>ORP Jeseník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1212806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dirty="0">
                          <a:effectLst/>
                        </a:rPr>
                        <a:t>četnost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dirty="0">
                          <a:effectLst/>
                        </a:rPr>
                        <a:t>počet těchto žádostí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dirty="0">
                          <a:effectLst/>
                        </a:rPr>
                        <a:t>počet jednotlivců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218843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129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129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2142636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36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18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441042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496906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4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4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18595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5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5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4133586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1" u="none" strike="noStrike" dirty="0">
                          <a:effectLst/>
                        </a:rPr>
                        <a:t>177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1" u="none" strike="noStrike" dirty="0">
                          <a:effectLst/>
                        </a:rPr>
                        <a:t>150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7070632"/>
                  </a:ext>
                </a:extLst>
              </a:tr>
            </a:tbl>
          </a:graphicData>
        </a:graphic>
      </p:graphicFrame>
      <p:graphicFrame>
        <p:nvGraphicFramePr>
          <p:cNvPr id="6" name="Tabulka 5">
            <a:extLst>
              <a:ext uri="{FF2B5EF4-FFF2-40B4-BE49-F238E27FC236}">
                <a16:creationId xmlns:a16="http://schemas.microsoft.com/office/drawing/2014/main" id="{65088A0A-F31D-94A5-0C03-7F4056F90C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9078025"/>
              </p:ext>
            </p:extLst>
          </p:nvPr>
        </p:nvGraphicFramePr>
        <p:xfrm>
          <a:off x="4724400" y="1600200"/>
          <a:ext cx="3606800" cy="15259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18279">
                  <a:extLst>
                    <a:ext uri="{9D8B030D-6E8A-4147-A177-3AD203B41FA5}">
                      <a16:colId xmlns:a16="http://schemas.microsoft.com/office/drawing/2014/main" val="3159224814"/>
                    </a:ext>
                  </a:extLst>
                </a:gridCol>
                <a:gridCol w="1421149">
                  <a:extLst>
                    <a:ext uri="{9D8B030D-6E8A-4147-A177-3AD203B41FA5}">
                      <a16:colId xmlns:a16="http://schemas.microsoft.com/office/drawing/2014/main" val="1952116922"/>
                    </a:ext>
                  </a:extLst>
                </a:gridCol>
                <a:gridCol w="1167372">
                  <a:extLst>
                    <a:ext uri="{9D8B030D-6E8A-4147-A177-3AD203B41FA5}">
                      <a16:colId xmlns:a16="http://schemas.microsoft.com/office/drawing/2014/main" val="18655784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1" u="none" strike="noStrike" dirty="0">
                          <a:effectLst/>
                        </a:rPr>
                        <a:t>ORP Šumperk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147846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dirty="0">
                          <a:effectLst/>
                        </a:rPr>
                        <a:t>četnost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dirty="0">
                          <a:effectLst/>
                        </a:rPr>
                        <a:t>počet těchto žádostí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dirty="0">
                          <a:effectLst/>
                        </a:rPr>
                        <a:t>počet jednotlivců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788148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230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230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9336785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66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33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3216007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36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1838066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4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4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778916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5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5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3795548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u="none" strike="noStrike" dirty="0">
                          <a:effectLst/>
                        </a:rPr>
                        <a:t>341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u="none" strike="noStrike" dirty="0">
                          <a:effectLst/>
                        </a:rPr>
                        <a:t>277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622414"/>
                  </a:ext>
                </a:extLst>
              </a:tr>
            </a:tbl>
          </a:graphicData>
        </a:graphic>
      </p:graphicFrame>
      <p:graphicFrame>
        <p:nvGraphicFramePr>
          <p:cNvPr id="7" name="Tabulka 6">
            <a:extLst>
              <a:ext uri="{FF2B5EF4-FFF2-40B4-BE49-F238E27FC236}">
                <a16:creationId xmlns:a16="http://schemas.microsoft.com/office/drawing/2014/main" id="{C236280B-A352-908B-9598-2610988C6E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14686"/>
              </p:ext>
            </p:extLst>
          </p:nvPr>
        </p:nvGraphicFramePr>
        <p:xfrm>
          <a:off x="609599" y="3283828"/>
          <a:ext cx="3886199" cy="15259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87057">
                  <a:extLst>
                    <a:ext uri="{9D8B030D-6E8A-4147-A177-3AD203B41FA5}">
                      <a16:colId xmlns:a16="http://schemas.microsoft.com/office/drawing/2014/main" val="2190459588"/>
                    </a:ext>
                  </a:extLst>
                </a:gridCol>
                <a:gridCol w="1441427">
                  <a:extLst>
                    <a:ext uri="{9D8B030D-6E8A-4147-A177-3AD203B41FA5}">
                      <a16:colId xmlns:a16="http://schemas.microsoft.com/office/drawing/2014/main" val="2723331744"/>
                    </a:ext>
                  </a:extLst>
                </a:gridCol>
                <a:gridCol w="1257715">
                  <a:extLst>
                    <a:ext uri="{9D8B030D-6E8A-4147-A177-3AD203B41FA5}">
                      <a16:colId xmlns:a16="http://schemas.microsoft.com/office/drawing/2014/main" val="323172055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1" u="none" strike="noStrike" dirty="0">
                          <a:effectLst/>
                        </a:rPr>
                        <a:t>ORP Zábřeh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513547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dirty="0">
                          <a:effectLst/>
                        </a:rPr>
                        <a:t>četnost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dirty="0">
                          <a:effectLst/>
                        </a:rPr>
                        <a:t>počet těchto žádostí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dirty="0">
                          <a:effectLst/>
                        </a:rPr>
                        <a:t>počet jednotlivců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826056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 dirty="0">
                          <a:effectLst/>
                        </a:rPr>
                        <a:t>1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62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 dirty="0">
                          <a:effectLst/>
                        </a:rPr>
                        <a:t>62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516611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 dirty="0">
                          <a:effectLst/>
                        </a:rPr>
                        <a:t>2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 dirty="0">
                          <a:effectLst/>
                        </a:rPr>
                        <a:t>12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6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5612549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 dirty="0">
                          <a:effectLst/>
                        </a:rPr>
                        <a:t>9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 dirty="0">
                          <a:effectLst/>
                        </a:rPr>
                        <a:t>3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21817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4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 dirty="0">
                          <a:effectLst/>
                        </a:rPr>
                        <a:t>4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 dirty="0">
                          <a:effectLst/>
                        </a:rPr>
                        <a:t>1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110974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6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 dirty="0">
                          <a:effectLst/>
                        </a:rPr>
                        <a:t>6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 dirty="0">
                          <a:effectLst/>
                        </a:rPr>
                        <a:t>1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771097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u="none" strike="noStrike" dirty="0">
                          <a:effectLst/>
                        </a:rPr>
                        <a:t>93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u="none" strike="noStrike" dirty="0">
                          <a:effectLst/>
                        </a:rPr>
                        <a:t>73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245643"/>
                  </a:ext>
                </a:extLst>
              </a:tr>
            </a:tbl>
          </a:graphicData>
        </a:graphic>
      </p:graphicFrame>
      <p:graphicFrame>
        <p:nvGraphicFramePr>
          <p:cNvPr id="8" name="Tabulka 7">
            <a:extLst>
              <a:ext uri="{FF2B5EF4-FFF2-40B4-BE49-F238E27FC236}">
                <a16:creationId xmlns:a16="http://schemas.microsoft.com/office/drawing/2014/main" id="{BDF499D0-77A0-42AD-3D83-85D833E681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5070125"/>
              </p:ext>
            </p:extLst>
          </p:nvPr>
        </p:nvGraphicFramePr>
        <p:xfrm>
          <a:off x="4724400" y="3283828"/>
          <a:ext cx="3606800" cy="13354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66800">
                  <a:extLst>
                    <a:ext uri="{9D8B030D-6E8A-4147-A177-3AD203B41FA5}">
                      <a16:colId xmlns:a16="http://schemas.microsoft.com/office/drawing/2014/main" val="133390240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404375792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3892162995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1" u="none" strike="noStrike" dirty="0">
                          <a:effectLst/>
                        </a:rPr>
                        <a:t>ORP Mohelnice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6300929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dirty="0">
                          <a:effectLst/>
                        </a:rPr>
                        <a:t>četnost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dirty="0">
                          <a:effectLst/>
                        </a:rPr>
                        <a:t>počet těchto žádostí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dirty="0">
                          <a:effectLst/>
                        </a:rPr>
                        <a:t>počet jednotlivců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01600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54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54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7460957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24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177116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 dirty="0">
                          <a:effectLst/>
                        </a:rPr>
                        <a:t>6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88395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4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 dirty="0">
                          <a:effectLst/>
                        </a:rPr>
                        <a:t>4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 dirty="0">
                          <a:effectLst/>
                        </a:rPr>
                        <a:t>1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3316443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u="none" strike="noStrike" dirty="0">
                          <a:effectLst/>
                        </a:rPr>
                        <a:t>88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u="none" strike="noStrike" dirty="0">
                          <a:effectLst/>
                        </a:rPr>
                        <a:t>69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4552229"/>
                  </a:ext>
                </a:extLst>
              </a:tr>
            </a:tbl>
          </a:graphicData>
        </a:graphic>
      </p:graphicFrame>
      <p:graphicFrame>
        <p:nvGraphicFramePr>
          <p:cNvPr id="9" name="Tabulka 8">
            <a:extLst>
              <a:ext uri="{FF2B5EF4-FFF2-40B4-BE49-F238E27FC236}">
                <a16:creationId xmlns:a16="http://schemas.microsoft.com/office/drawing/2014/main" id="{355FFA4F-C355-82BA-A126-075A680CB8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4033940"/>
              </p:ext>
            </p:extLst>
          </p:nvPr>
        </p:nvGraphicFramePr>
        <p:xfrm>
          <a:off x="611818" y="4967456"/>
          <a:ext cx="3883980" cy="13354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95213">
                  <a:extLst>
                    <a:ext uri="{9D8B030D-6E8A-4147-A177-3AD203B41FA5}">
                      <a16:colId xmlns:a16="http://schemas.microsoft.com/office/drawing/2014/main" val="2944516033"/>
                    </a:ext>
                  </a:extLst>
                </a:gridCol>
                <a:gridCol w="1419223">
                  <a:extLst>
                    <a:ext uri="{9D8B030D-6E8A-4147-A177-3AD203B41FA5}">
                      <a16:colId xmlns:a16="http://schemas.microsoft.com/office/drawing/2014/main" val="2662653655"/>
                    </a:ext>
                  </a:extLst>
                </a:gridCol>
                <a:gridCol w="1169544">
                  <a:extLst>
                    <a:ext uri="{9D8B030D-6E8A-4147-A177-3AD203B41FA5}">
                      <a16:colId xmlns:a16="http://schemas.microsoft.com/office/drawing/2014/main" val="586981436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1" u="none" strike="noStrike" dirty="0">
                          <a:effectLst/>
                        </a:rPr>
                        <a:t>ORP Uničov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9357508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dirty="0">
                          <a:effectLst/>
                        </a:rPr>
                        <a:t>četnost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dirty="0">
                          <a:effectLst/>
                        </a:rPr>
                        <a:t>počet těchto žádostí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dirty="0">
                          <a:effectLst/>
                        </a:rPr>
                        <a:t>počet jednotlivců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910689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88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 dirty="0">
                          <a:effectLst/>
                        </a:rPr>
                        <a:t>88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0166387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40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829137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24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8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1723134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4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16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4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0928713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u="none" strike="noStrike" dirty="0">
                          <a:effectLst/>
                        </a:rPr>
                        <a:t>168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u="none" strike="noStrike" dirty="0">
                          <a:effectLst/>
                        </a:rPr>
                        <a:t>120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0875104"/>
                  </a:ext>
                </a:extLst>
              </a:tr>
            </a:tbl>
          </a:graphicData>
        </a:graphic>
      </p:graphicFrame>
      <p:graphicFrame>
        <p:nvGraphicFramePr>
          <p:cNvPr id="10" name="Tabulka 9">
            <a:extLst>
              <a:ext uri="{FF2B5EF4-FFF2-40B4-BE49-F238E27FC236}">
                <a16:creationId xmlns:a16="http://schemas.microsoft.com/office/drawing/2014/main" id="{72713416-1EF7-0B36-6ADB-3CFEB51D4E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64838"/>
              </p:ext>
            </p:extLst>
          </p:nvPr>
        </p:nvGraphicFramePr>
        <p:xfrm>
          <a:off x="4724400" y="4776956"/>
          <a:ext cx="3606800" cy="17164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15954">
                  <a:extLst>
                    <a:ext uri="{9D8B030D-6E8A-4147-A177-3AD203B41FA5}">
                      <a16:colId xmlns:a16="http://schemas.microsoft.com/office/drawing/2014/main" val="1527412592"/>
                    </a:ext>
                  </a:extLst>
                </a:gridCol>
                <a:gridCol w="1367757">
                  <a:extLst>
                    <a:ext uri="{9D8B030D-6E8A-4147-A177-3AD203B41FA5}">
                      <a16:colId xmlns:a16="http://schemas.microsoft.com/office/drawing/2014/main" val="2535493147"/>
                    </a:ext>
                  </a:extLst>
                </a:gridCol>
                <a:gridCol w="1223089">
                  <a:extLst>
                    <a:ext uri="{9D8B030D-6E8A-4147-A177-3AD203B41FA5}">
                      <a16:colId xmlns:a16="http://schemas.microsoft.com/office/drawing/2014/main" val="2329072272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1" u="none" strike="noStrike" dirty="0">
                          <a:effectLst/>
                        </a:rPr>
                        <a:t>ORP Litovel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124250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dirty="0">
                          <a:effectLst/>
                        </a:rPr>
                        <a:t>četnost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dirty="0">
                          <a:effectLst/>
                        </a:rPr>
                        <a:t>počet těchto žádostí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dirty="0">
                          <a:effectLst/>
                        </a:rPr>
                        <a:t>počet jednotlivců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777112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 dirty="0">
                          <a:effectLst/>
                        </a:rPr>
                        <a:t>148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 dirty="0">
                          <a:effectLst/>
                        </a:rPr>
                        <a:t>148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7468308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68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34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2537072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 dirty="0">
                          <a:effectLst/>
                        </a:rPr>
                        <a:t>24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8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7740855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4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8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589381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5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5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3698472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7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 dirty="0">
                          <a:effectLst/>
                        </a:rPr>
                        <a:t>7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537609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u="none" strike="noStrike" dirty="0">
                          <a:effectLst/>
                        </a:rPr>
                        <a:t>260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u="none" strike="noStrike" dirty="0">
                          <a:effectLst/>
                        </a:rPr>
                        <a:t>194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9593780"/>
                  </a:ext>
                </a:extLst>
              </a:tr>
            </a:tbl>
          </a:graphicData>
        </a:graphic>
      </p:graphicFrame>
      <p:sp>
        <p:nvSpPr>
          <p:cNvPr id="11" name="Nadpis 1">
            <a:extLst>
              <a:ext uri="{FF2B5EF4-FFF2-40B4-BE49-F238E27FC236}">
                <a16:creationId xmlns:a16="http://schemas.microsoft.com/office/drawing/2014/main" id="{E8216A76-D86F-E3CC-078E-8CDA426C4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s-CZ" sz="2000" dirty="0"/>
              <a:t>Modul Evidence žadatelů</a:t>
            </a:r>
          </a:p>
        </p:txBody>
      </p:sp>
    </p:spTree>
    <p:extLst>
      <p:ext uri="{BB962C8B-B14F-4D97-AF65-F5344CB8AC3E}">
        <p14:creationId xmlns:p14="http://schemas.microsoft.com/office/powerpoint/2010/main" val="23309629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obsah 3">
            <a:extLst>
              <a:ext uri="{FF2B5EF4-FFF2-40B4-BE49-F238E27FC236}">
                <a16:creationId xmlns:a16="http://schemas.microsoft.com/office/drawing/2014/main" id="{05DB0138-266F-735E-16A5-BDF049F3781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2217238"/>
              </p:ext>
            </p:extLst>
          </p:nvPr>
        </p:nvGraphicFramePr>
        <p:xfrm>
          <a:off x="609600" y="1524000"/>
          <a:ext cx="3733800" cy="15259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21891">
                  <a:extLst>
                    <a:ext uri="{9D8B030D-6E8A-4147-A177-3AD203B41FA5}">
                      <a16:colId xmlns:a16="http://schemas.microsoft.com/office/drawing/2014/main" val="2643559602"/>
                    </a:ext>
                  </a:extLst>
                </a:gridCol>
                <a:gridCol w="1440828">
                  <a:extLst>
                    <a:ext uri="{9D8B030D-6E8A-4147-A177-3AD203B41FA5}">
                      <a16:colId xmlns:a16="http://schemas.microsoft.com/office/drawing/2014/main" val="310375062"/>
                    </a:ext>
                  </a:extLst>
                </a:gridCol>
                <a:gridCol w="1271081">
                  <a:extLst>
                    <a:ext uri="{9D8B030D-6E8A-4147-A177-3AD203B41FA5}">
                      <a16:colId xmlns:a16="http://schemas.microsoft.com/office/drawing/2014/main" val="1330938605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1" u="none" strike="noStrike" dirty="0">
                          <a:effectLst/>
                        </a:rPr>
                        <a:t>ORP Šternberk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4676979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dirty="0">
                          <a:effectLst/>
                        </a:rPr>
                        <a:t>četnost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dirty="0">
                          <a:effectLst/>
                        </a:rPr>
                        <a:t>počet těchto žádostí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dirty="0">
                          <a:effectLst/>
                        </a:rPr>
                        <a:t>počet jednotlivců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68185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109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108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8492803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60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9922668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36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913107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4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28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 dirty="0">
                          <a:effectLst/>
                        </a:rPr>
                        <a:t>7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401818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5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 dirty="0">
                          <a:effectLst/>
                        </a:rPr>
                        <a:t>2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7718379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u="none" strike="noStrike" dirty="0">
                          <a:effectLst/>
                        </a:rPr>
                        <a:t>243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u="none" strike="noStrike" dirty="0">
                          <a:effectLst/>
                        </a:rPr>
                        <a:t>159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6687312"/>
                  </a:ext>
                </a:extLst>
              </a:tr>
            </a:tbl>
          </a:graphicData>
        </a:graphic>
      </p:graphicFrame>
      <p:graphicFrame>
        <p:nvGraphicFramePr>
          <p:cNvPr id="5" name="Tabulka 4">
            <a:extLst>
              <a:ext uri="{FF2B5EF4-FFF2-40B4-BE49-F238E27FC236}">
                <a16:creationId xmlns:a16="http://schemas.microsoft.com/office/drawing/2014/main" id="{93C3C328-5932-2C25-ABA4-8199247D06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5310457"/>
              </p:ext>
            </p:extLst>
          </p:nvPr>
        </p:nvGraphicFramePr>
        <p:xfrm>
          <a:off x="609600" y="3182302"/>
          <a:ext cx="3733800" cy="26689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54134">
                  <a:extLst>
                    <a:ext uri="{9D8B030D-6E8A-4147-A177-3AD203B41FA5}">
                      <a16:colId xmlns:a16="http://schemas.microsoft.com/office/drawing/2014/main" val="1796738238"/>
                    </a:ext>
                  </a:extLst>
                </a:gridCol>
                <a:gridCol w="1471189">
                  <a:extLst>
                    <a:ext uri="{9D8B030D-6E8A-4147-A177-3AD203B41FA5}">
                      <a16:colId xmlns:a16="http://schemas.microsoft.com/office/drawing/2014/main" val="3654926646"/>
                    </a:ext>
                  </a:extLst>
                </a:gridCol>
                <a:gridCol w="1208477">
                  <a:extLst>
                    <a:ext uri="{9D8B030D-6E8A-4147-A177-3AD203B41FA5}">
                      <a16:colId xmlns:a16="http://schemas.microsoft.com/office/drawing/2014/main" val="2659525795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1" u="none" strike="noStrike" dirty="0">
                          <a:effectLst/>
                        </a:rPr>
                        <a:t>ORP Olomouc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7151847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dirty="0">
                          <a:effectLst/>
                        </a:rPr>
                        <a:t>četnost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dirty="0">
                          <a:effectLst/>
                        </a:rPr>
                        <a:t>počet těchto žádostí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dirty="0">
                          <a:effectLst/>
                        </a:rPr>
                        <a:t>počet jednotlivců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411978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911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911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4048585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486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243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3270434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366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122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72801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4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212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53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3145649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5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85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17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59811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6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60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5762916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7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7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9922922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8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8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6647958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9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18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8269999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7668311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9901517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u="none" strike="noStrike" dirty="0">
                          <a:effectLst/>
                        </a:rPr>
                        <a:t>2174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u="none" strike="noStrike" dirty="0">
                          <a:effectLst/>
                        </a:rPr>
                        <a:t>1362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8271792"/>
                  </a:ext>
                </a:extLst>
              </a:tr>
            </a:tbl>
          </a:graphicData>
        </a:graphic>
      </p:graphicFrame>
      <p:graphicFrame>
        <p:nvGraphicFramePr>
          <p:cNvPr id="6" name="Tabulka 5">
            <a:extLst>
              <a:ext uri="{FF2B5EF4-FFF2-40B4-BE49-F238E27FC236}">
                <a16:creationId xmlns:a16="http://schemas.microsoft.com/office/drawing/2014/main" id="{A8F874EA-C7B3-99D5-91E5-E116EFD7CA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5957205"/>
              </p:ext>
            </p:extLst>
          </p:nvPr>
        </p:nvGraphicFramePr>
        <p:xfrm>
          <a:off x="4586796" y="1550361"/>
          <a:ext cx="3947604" cy="13354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28204">
                  <a:extLst>
                    <a:ext uri="{9D8B030D-6E8A-4147-A177-3AD203B41FA5}">
                      <a16:colId xmlns:a16="http://schemas.microsoft.com/office/drawing/2014/main" val="1253152997"/>
                    </a:ext>
                  </a:extLst>
                </a:gridCol>
                <a:gridCol w="1446320">
                  <a:extLst>
                    <a:ext uri="{9D8B030D-6E8A-4147-A177-3AD203B41FA5}">
                      <a16:colId xmlns:a16="http://schemas.microsoft.com/office/drawing/2014/main" val="1267866979"/>
                    </a:ext>
                  </a:extLst>
                </a:gridCol>
                <a:gridCol w="1373080">
                  <a:extLst>
                    <a:ext uri="{9D8B030D-6E8A-4147-A177-3AD203B41FA5}">
                      <a16:colId xmlns:a16="http://schemas.microsoft.com/office/drawing/2014/main" val="928712324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1" u="none" strike="noStrike" dirty="0">
                          <a:effectLst/>
                        </a:rPr>
                        <a:t>ORP Konice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3655561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dirty="0">
                          <a:effectLst/>
                        </a:rPr>
                        <a:t>četnost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dirty="0">
                          <a:effectLst/>
                        </a:rPr>
                        <a:t>počet těchto žádostí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dirty="0">
                          <a:effectLst/>
                        </a:rPr>
                        <a:t>počet jednotlivců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681353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 dirty="0">
                          <a:effectLst/>
                        </a:rPr>
                        <a:t>1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55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 dirty="0">
                          <a:effectLst/>
                        </a:rPr>
                        <a:t>55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4843468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16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8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7563074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9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541158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4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4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801869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u="none" strike="noStrike" dirty="0">
                          <a:effectLst/>
                        </a:rPr>
                        <a:t>84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u="none" strike="noStrike" dirty="0">
                          <a:effectLst/>
                        </a:rPr>
                        <a:t>67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3093428"/>
                  </a:ext>
                </a:extLst>
              </a:tr>
            </a:tbl>
          </a:graphicData>
        </a:graphic>
      </p:graphicFrame>
      <p:graphicFrame>
        <p:nvGraphicFramePr>
          <p:cNvPr id="7" name="Tabulka 6">
            <a:extLst>
              <a:ext uri="{FF2B5EF4-FFF2-40B4-BE49-F238E27FC236}">
                <a16:creationId xmlns:a16="http://schemas.microsoft.com/office/drawing/2014/main" id="{94EEB5FA-31B3-FE8C-ECCE-296A5492F0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1221039"/>
              </p:ext>
            </p:extLst>
          </p:nvPr>
        </p:nvGraphicFramePr>
        <p:xfrm>
          <a:off x="4572000" y="3046176"/>
          <a:ext cx="3962400" cy="17164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2551872290"/>
                    </a:ext>
                  </a:extLst>
                </a:gridCol>
                <a:gridCol w="1657366">
                  <a:extLst>
                    <a:ext uri="{9D8B030D-6E8A-4147-A177-3AD203B41FA5}">
                      <a16:colId xmlns:a16="http://schemas.microsoft.com/office/drawing/2014/main" val="3893857110"/>
                    </a:ext>
                  </a:extLst>
                </a:gridCol>
                <a:gridCol w="1162034">
                  <a:extLst>
                    <a:ext uri="{9D8B030D-6E8A-4147-A177-3AD203B41FA5}">
                      <a16:colId xmlns:a16="http://schemas.microsoft.com/office/drawing/2014/main" val="57282083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1" u="none" strike="noStrike" dirty="0">
                          <a:effectLst/>
                        </a:rPr>
                        <a:t>ORP Prostějov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3195191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dirty="0">
                          <a:effectLst/>
                        </a:rPr>
                        <a:t>četnost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dirty="0">
                          <a:effectLst/>
                        </a:rPr>
                        <a:t>počet těchto žádostí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dirty="0">
                          <a:effectLst/>
                        </a:rPr>
                        <a:t>počet jednotlivců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43502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363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363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4100464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150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75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9342757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 dirty="0">
                          <a:effectLst/>
                        </a:rPr>
                        <a:t>66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9168754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4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16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4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3748941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5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9820594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8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16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806454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u="none" strike="noStrike" dirty="0">
                          <a:effectLst/>
                        </a:rPr>
                        <a:t>621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u="none" strike="noStrike" dirty="0">
                          <a:effectLst/>
                        </a:rPr>
                        <a:t>468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1570624"/>
                  </a:ext>
                </a:extLst>
              </a:tr>
            </a:tbl>
          </a:graphicData>
        </a:graphic>
      </p:graphicFrame>
      <p:sp>
        <p:nvSpPr>
          <p:cNvPr id="8" name="Nadpis 1">
            <a:extLst>
              <a:ext uri="{FF2B5EF4-FFF2-40B4-BE49-F238E27FC236}">
                <a16:creationId xmlns:a16="http://schemas.microsoft.com/office/drawing/2014/main" id="{1FADC833-B044-8F01-43D5-CBEF6E60A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s-CZ" sz="2000" dirty="0"/>
              <a:t>Modul Evidence žadatelů</a:t>
            </a:r>
          </a:p>
        </p:txBody>
      </p:sp>
    </p:spTree>
    <p:extLst>
      <p:ext uri="{BB962C8B-B14F-4D97-AF65-F5344CB8AC3E}">
        <p14:creationId xmlns:p14="http://schemas.microsoft.com/office/powerpoint/2010/main" val="12231253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obsah 3">
            <a:extLst>
              <a:ext uri="{FF2B5EF4-FFF2-40B4-BE49-F238E27FC236}">
                <a16:creationId xmlns:a16="http://schemas.microsoft.com/office/drawing/2014/main" id="{92D4E176-945C-03C3-D2A5-AC24324FEAC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5948469"/>
              </p:ext>
            </p:extLst>
          </p:nvPr>
        </p:nvGraphicFramePr>
        <p:xfrm>
          <a:off x="609600" y="1524000"/>
          <a:ext cx="3886200" cy="19069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1868">
                  <a:extLst>
                    <a:ext uri="{9D8B030D-6E8A-4147-A177-3AD203B41FA5}">
                      <a16:colId xmlns:a16="http://schemas.microsoft.com/office/drawing/2014/main" val="2442735464"/>
                    </a:ext>
                  </a:extLst>
                </a:gridCol>
                <a:gridCol w="1629215">
                  <a:extLst>
                    <a:ext uri="{9D8B030D-6E8A-4147-A177-3AD203B41FA5}">
                      <a16:colId xmlns:a16="http://schemas.microsoft.com/office/drawing/2014/main" val="4217488404"/>
                    </a:ext>
                  </a:extLst>
                </a:gridCol>
                <a:gridCol w="1375117">
                  <a:extLst>
                    <a:ext uri="{9D8B030D-6E8A-4147-A177-3AD203B41FA5}">
                      <a16:colId xmlns:a16="http://schemas.microsoft.com/office/drawing/2014/main" val="2134717683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1" u="none" strike="noStrike" dirty="0">
                          <a:effectLst/>
                        </a:rPr>
                        <a:t>ORP Přerov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138303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dirty="0">
                          <a:effectLst/>
                        </a:rPr>
                        <a:t>četnost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dirty="0">
                          <a:effectLst/>
                        </a:rPr>
                        <a:t>počet těchto žádostí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dirty="0">
                          <a:effectLst/>
                        </a:rPr>
                        <a:t>počet jednotlivců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192233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 dirty="0">
                          <a:effectLst/>
                        </a:rPr>
                        <a:t>1163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1163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349110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390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195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3267799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177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59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186771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4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68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17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553788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5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50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1783966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7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7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6275125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8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8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5172776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u="none" strike="noStrike" dirty="0">
                          <a:effectLst/>
                        </a:rPr>
                        <a:t>1863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u="none" strike="noStrike" dirty="0">
                          <a:effectLst/>
                        </a:rPr>
                        <a:t>1446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0862314"/>
                  </a:ext>
                </a:extLst>
              </a:tr>
            </a:tbl>
          </a:graphicData>
        </a:graphic>
      </p:graphicFrame>
      <p:graphicFrame>
        <p:nvGraphicFramePr>
          <p:cNvPr id="5" name="Tabulka 4">
            <a:extLst>
              <a:ext uri="{FF2B5EF4-FFF2-40B4-BE49-F238E27FC236}">
                <a16:creationId xmlns:a16="http://schemas.microsoft.com/office/drawing/2014/main" id="{CD03B24C-B04B-8F58-39D4-224D32F1DC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7433372"/>
              </p:ext>
            </p:extLst>
          </p:nvPr>
        </p:nvGraphicFramePr>
        <p:xfrm>
          <a:off x="609600" y="3581400"/>
          <a:ext cx="3886200" cy="15259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6924">
                  <a:extLst>
                    <a:ext uri="{9D8B030D-6E8A-4147-A177-3AD203B41FA5}">
                      <a16:colId xmlns:a16="http://schemas.microsoft.com/office/drawing/2014/main" val="2520989502"/>
                    </a:ext>
                  </a:extLst>
                </a:gridCol>
                <a:gridCol w="1630181">
                  <a:extLst>
                    <a:ext uri="{9D8B030D-6E8A-4147-A177-3AD203B41FA5}">
                      <a16:colId xmlns:a16="http://schemas.microsoft.com/office/drawing/2014/main" val="2945559540"/>
                    </a:ext>
                  </a:extLst>
                </a:gridCol>
                <a:gridCol w="1379095">
                  <a:extLst>
                    <a:ext uri="{9D8B030D-6E8A-4147-A177-3AD203B41FA5}">
                      <a16:colId xmlns:a16="http://schemas.microsoft.com/office/drawing/2014/main" val="2931334584"/>
                    </a:ext>
                  </a:extLst>
                </a:gridCol>
              </a:tblGrid>
              <a:tr h="1905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1100" b="1" u="none" strike="noStrike" dirty="0">
                          <a:effectLst/>
                        </a:rPr>
                        <a:t>ORP Lipník nad Bečvou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6782319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dirty="0">
                          <a:effectLst/>
                        </a:rPr>
                        <a:t>četnost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dirty="0">
                          <a:effectLst/>
                        </a:rPr>
                        <a:t>počet těchto žádostí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dirty="0">
                          <a:effectLst/>
                        </a:rPr>
                        <a:t>počet jednotlivců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013534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78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78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1218968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 dirty="0">
                          <a:effectLst/>
                        </a:rPr>
                        <a:t>44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9799521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27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5138875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4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5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737231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5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5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0131866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u="none" strike="noStrike" dirty="0">
                          <a:effectLst/>
                        </a:rPr>
                        <a:t>174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u="none" strike="noStrike" dirty="0">
                          <a:effectLst/>
                        </a:rPr>
                        <a:t>109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27532"/>
                  </a:ext>
                </a:extLst>
              </a:tr>
            </a:tbl>
          </a:graphicData>
        </a:graphic>
      </p:graphicFrame>
      <p:graphicFrame>
        <p:nvGraphicFramePr>
          <p:cNvPr id="6" name="Tabulka 5">
            <a:extLst>
              <a:ext uri="{FF2B5EF4-FFF2-40B4-BE49-F238E27FC236}">
                <a16:creationId xmlns:a16="http://schemas.microsoft.com/office/drawing/2014/main" id="{7406A8FC-B83F-B2E7-4B48-50BC7BDF39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4433963"/>
              </p:ext>
            </p:extLst>
          </p:nvPr>
        </p:nvGraphicFramePr>
        <p:xfrm>
          <a:off x="4648202" y="1524000"/>
          <a:ext cx="3886197" cy="15259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64973">
                  <a:extLst>
                    <a:ext uri="{9D8B030D-6E8A-4147-A177-3AD203B41FA5}">
                      <a16:colId xmlns:a16="http://schemas.microsoft.com/office/drawing/2014/main" val="3614219479"/>
                    </a:ext>
                  </a:extLst>
                </a:gridCol>
                <a:gridCol w="1381538">
                  <a:extLst>
                    <a:ext uri="{9D8B030D-6E8A-4147-A177-3AD203B41FA5}">
                      <a16:colId xmlns:a16="http://schemas.microsoft.com/office/drawing/2014/main" val="2392459776"/>
                    </a:ext>
                  </a:extLst>
                </a:gridCol>
                <a:gridCol w="1139686">
                  <a:extLst>
                    <a:ext uri="{9D8B030D-6E8A-4147-A177-3AD203B41FA5}">
                      <a16:colId xmlns:a16="http://schemas.microsoft.com/office/drawing/2014/main" val="1175917484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1" u="none" strike="noStrike" dirty="0">
                          <a:effectLst/>
                        </a:rPr>
                        <a:t>ORP Hranice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5114359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dirty="0">
                          <a:effectLst/>
                        </a:rPr>
                        <a:t>četnost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dirty="0">
                          <a:effectLst/>
                        </a:rPr>
                        <a:t>počet těchto žádostí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dirty="0">
                          <a:effectLst/>
                        </a:rPr>
                        <a:t>počet jednotlivců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58029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375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375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7422208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42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30062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18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6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8659629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4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8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8505765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5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5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854593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u="none" strike="noStrike" dirty="0">
                          <a:effectLst/>
                        </a:rPr>
                        <a:t>448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u="none" strike="noStrike" dirty="0">
                          <a:effectLst/>
                        </a:rPr>
                        <a:t>405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7993805"/>
                  </a:ext>
                </a:extLst>
              </a:tr>
            </a:tbl>
          </a:graphicData>
        </a:graphic>
      </p:graphicFrame>
      <p:sp>
        <p:nvSpPr>
          <p:cNvPr id="7" name="Nadpis 1">
            <a:extLst>
              <a:ext uri="{FF2B5EF4-FFF2-40B4-BE49-F238E27FC236}">
                <a16:creationId xmlns:a16="http://schemas.microsoft.com/office/drawing/2014/main" id="{2B0B4326-E59E-FE5F-BE6B-CF233C0AE8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s-CZ" sz="2000" dirty="0"/>
              <a:t>Modul Evidence žadatelů</a:t>
            </a:r>
          </a:p>
        </p:txBody>
      </p:sp>
    </p:spTree>
    <p:extLst>
      <p:ext uri="{BB962C8B-B14F-4D97-AF65-F5344CB8AC3E}">
        <p14:creationId xmlns:p14="http://schemas.microsoft.com/office/powerpoint/2010/main" val="241591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Modul Evidence žadatelů</a:t>
            </a:r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9102941"/>
              </p:ext>
            </p:extLst>
          </p:nvPr>
        </p:nvGraphicFramePr>
        <p:xfrm>
          <a:off x="1143000" y="1524000"/>
          <a:ext cx="6858000" cy="52399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0">
                  <a:extLst>
                    <a:ext uri="{9D8B030D-6E8A-4147-A177-3AD203B41FA5}">
                      <a16:colId xmlns:a16="http://schemas.microsoft.com/office/drawing/2014/main" val="2371217167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1559116410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r>
                        <a:rPr lang="cs-CZ" sz="1600" dirty="0"/>
                        <a:t>SO ORP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/>
                        <a:t>Počet žadatelek a žadatelů (DS+DZR)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233164"/>
                  </a:ext>
                </a:extLst>
              </a:tr>
              <a:tr h="325701">
                <a:tc>
                  <a:txBody>
                    <a:bodyPr/>
                    <a:lstStyle/>
                    <a:p>
                      <a:r>
                        <a:rPr lang="cs-CZ" sz="1400" dirty="0"/>
                        <a:t>Jeseník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/>
                        <a:t>150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7865019"/>
                  </a:ext>
                </a:extLst>
              </a:tr>
              <a:tr h="325701">
                <a:tc>
                  <a:txBody>
                    <a:bodyPr/>
                    <a:lstStyle/>
                    <a:p>
                      <a:r>
                        <a:rPr lang="cs-CZ" sz="1400" dirty="0"/>
                        <a:t>Šumperk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dirty="0"/>
                        <a:t>277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9839599"/>
                  </a:ext>
                </a:extLst>
              </a:tr>
              <a:tr h="325701">
                <a:tc>
                  <a:txBody>
                    <a:bodyPr/>
                    <a:lstStyle/>
                    <a:p>
                      <a:r>
                        <a:rPr lang="cs-CZ" sz="1400" dirty="0"/>
                        <a:t>Zábřeh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dirty="0"/>
                        <a:t>73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4097578"/>
                  </a:ext>
                </a:extLst>
              </a:tr>
              <a:tr h="325701">
                <a:tc>
                  <a:txBody>
                    <a:bodyPr/>
                    <a:lstStyle/>
                    <a:p>
                      <a:r>
                        <a:rPr lang="cs-CZ" sz="1400" dirty="0"/>
                        <a:t>Mohelnice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dirty="0"/>
                        <a:t>69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6248888"/>
                  </a:ext>
                </a:extLst>
              </a:tr>
              <a:tr h="325701">
                <a:tc>
                  <a:txBody>
                    <a:bodyPr/>
                    <a:lstStyle/>
                    <a:p>
                      <a:r>
                        <a:rPr lang="cs-CZ" sz="1400" dirty="0"/>
                        <a:t>Uničov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/>
                        <a:t>120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2568938"/>
                  </a:ext>
                </a:extLst>
              </a:tr>
              <a:tr h="325701">
                <a:tc>
                  <a:txBody>
                    <a:bodyPr/>
                    <a:lstStyle/>
                    <a:p>
                      <a:r>
                        <a:rPr lang="cs-CZ" sz="1400" dirty="0"/>
                        <a:t>Litovel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/>
                        <a:t>194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7541728"/>
                  </a:ext>
                </a:extLst>
              </a:tr>
              <a:tr h="325701">
                <a:tc>
                  <a:txBody>
                    <a:bodyPr/>
                    <a:lstStyle/>
                    <a:p>
                      <a:r>
                        <a:rPr lang="cs-CZ" sz="1400" dirty="0"/>
                        <a:t>Šternberk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/>
                        <a:t>159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6873162"/>
                  </a:ext>
                </a:extLst>
              </a:tr>
              <a:tr h="325701">
                <a:tc>
                  <a:txBody>
                    <a:bodyPr/>
                    <a:lstStyle/>
                    <a:p>
                      <a:r>
                        <a:rPr lang="cs-CZ" sz="1400" b="1" dirty="0"/>
                        <a:t>Olomouc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/>
                        <a:t>1 362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9398333"/>
                  </a:ext>
                </a:extLst>
              </a:tr>
              <a:tr h="325701">
                <a:tc>
                  <a:txBody>
                    <a:bodyPr/>
                    <a:lstStyle/>
                    <a:p>
                      <a:r>
                        <a:rPr lang="cs-CZ" sz="1400" dirty="0"/>
                        <a:t>Konice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/>
                        <a:t>67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8582860"/>
                  </a:ext>
                </a:extLst>
              </a:tr>
              <a:tr h="325701">
                <a:tc>
                  <a:txBody>
                    <a:bodyPr/>
                    <a:lstStyle/>
                    <a:p>
                      <a:r>
                        <a:rPr lang="cs-CZ" sz="1400" dirty="0"/>
                        <a:t>Prostějov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/>
                        <a:t>468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080562"/>
                  </a:ext>
                </a:extLst>
              </a:tr>
              <a:tr h="325701">
                <a:tc>
                  <a:txBody>
                    <a:bodyPr/>
                    <a:lstStyle/>
                    <a:p>
                      <a:r>
                        <a:rPr lang="cs-CZ" sz="1400" b="1" dirty="0"/>
                        <a:t>Přerov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/>
                        <a:t>1 446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6579545"/>
                  </a:ext>
                </a:extLst>
              </a:tr>
              <a:tr h="325701">
                <a:tc>
                  <a:txBody>
                    <a:bodyPr/>
                    <a:lstStyle/>
                    <a:p>
                      <a:r>
                        <a:rPr lang="cs-CZ" sz="1400" dirty="0"/>
                        <a:t>Lipník nad Bečvou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/>
                        <a:t>109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8707337"/>
                  </a:ext>
                </a:extLst>
              </a:tr>
              <a:tr h="325701">
                <a:tc>
                  <a:txBody>
                    <a:bodyPr/>
                    <a:lstStyle/>
                    <a:p>
                      <a:r>
                        <a:rPr lang="cs-CZ" sz="1400" dirty="0"/>
                        <a:t>Hranice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/>
                        <a:t>405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152521"/>
                  </a:ext>
                </a:extLst>
              </a:tr>
              <a:tr h="162851">
                <a:tc>
                  <a:txBody>
                    <a:bodyPr/>
                    <a:lstStyle/>
                    <a:p>
                      <a:r>
                        <a:rPr lang="cs-CZ" sz="1200" dirty="0"/>
                        <a:t>jiné</a:t>
                      </a:r>
                      <a:r>
                        <a:rPr lang="cs-CZ" sz="1400" baseline="0" dirty="0"/>
                        <a:t> (93 ORP napříč ČR)</a:t>
                      </a:r>
                      <a:endParaRPr lang="cs-C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/>
                        <a:t>453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4351723"/>
                  </a:ext>
                </a:extLst>
              </a:tr>
              <a:tr h="162851">
                <a:tc>
                  <a:txBody>
                    <a:bodyPr/>
                    <a:lstStyle/>
                    <a:p>
                      <a:r>
                        <a:rPr lang="cs-CZ" sz="1000" dirty="0"/>
                        <a:t>nepřiřazeno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000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540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36791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sz="2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1800" b="1" u="sng" dirty="0"/>
              <a:t>Obecné informace – výkazy</a:t>
            </a:r>
          </a:p>
          <a:p>
            <a:r>
              <a:rPr lang="cs-CZ" sz="2400" dirty="0"/>
              <a:t>Využití kapacit a počet odmítnutých žadatelů z důvodu kapacity u domovů pro seniory (§ 49) a domovů se zvláštním režimem (§ 50) </a:t>
            </a:r>
          </a:p>
        </p:txBody>
      </p:sp>
      <p:graphicFrame>
        <p:nvGraphicFramePr>
          <p:cNvPr id="9" name="Tabulk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0291912"/>
              </p:ext>
            </p:extLst>
          </p:nvPr>
        </p:nvGraphicFramePr>
        <p:xfrm>
          <a:off x="457200" y="3200400"/>
          <a:ext cx="8153400" cy="2487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5949">
                  <a:extLst>
                    <a:ext uri="{9D8B030D-6E8A-4147-A177-3AD203B41FA5}">
                      <a16:colId xmlns:a16="http://schemas.microsoft.com/office/drawing/2014/main" val="1658299668"/>
                    </a:ext>
                  </a:extLst>
                </a:gridCol>
                <a:gridCol w="1741863">
                  <a:extLst>
                    <a:ext uri="{9D8B030D-6E8A-4147-A177-3AD203B41FA5}">
                      <a16:colId xmlns:a16="http://schemas.microsoft.com/office/drawing/2014/main" val="3649672099"/>
                    </a:ext>
                  </a:extLst>
                </a:gridCol>
                <a:gridCol w="1297132">
                  <a:extLst>
                    <a:ext uri="{9D8B030D-6E8A-4147-A177-3AD203B41FA5}">
                      <a16:colId xmlns:a16="http://schemas.microsoft.com/office/drawing/2014/main" val="673096369"/>
                    </a:ext>
                  </a:extLst>
                </a:gridCol>
                <a:gridCol w="1260071">
                  <a:extLst>
                    <a:ext uri="{9D8B030D-6E8A-4147-A177-3AD203B41FA5}">
                      <a16:colId xmlns:a16="http://schemas.microsoft.com/office/drawing/2014/main" val="937498954"/>
                    </a:ext>
                  </a:extLst>
                </a:gridCol>
                <a:gridCol w="1309485">
                  <a:extLst>
                    <a:ext uri="{9D8B030D-6E8A-4147-A177-3AD203B41FA5}">
                      <a16:colId xmlns:a16="http://schemas.microsoft.com/office/drawing/2014/main" val="3647849944"/>
                    </a:ext>
                  </a:extLst>
                </a:gridCol>
                <a:gridCol w="1358900">
                  <a:extLst>
                    <a:ext uri="{9D8B030D-6E8A-4147-A177-3AD203B41FA5}">
                      <a16:colId xmlns:a16="http://schemas.microsoft.com/office/drawing/2014/main" val="3543317868"/>
                    </a:ext>
                  </a:extLst>
                </a:gridCol>
              </a:tblGrid>
              <a:tr h="663049">
                <a:tc gridSpan="2">
                  <a:txBody>
                    <a:bodyPr/>
                    <a:lstStyle/>
                    <a:p>
                      <a:r>
                        <a:rPr lang="cs-CZ" dirty="0"/>
                        <a:t>rok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6011981"/>
                  </a:ext>
                </a:extLst>
              </a:tr>
              <a:tr h="384148">
                <a:tc rowSpan="2">
                  <a:txBody>
                    <a:bodyPr/>
                    <a:lstStyle/>
                    <a:p>
                      <a:r>
                        <a:rPr lang="cs-CZ" dirty="0"/>
                        <a:t>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900" dirty="0"/>
                        <a:t>Využití kapacity počtu </a:t>
                      </a:r>
                      <a:r>
                        <a:rPr lang="cs-CZ" sz="900" dirty="0" err="1"/>
                        <a:t>lůžkodnů</a:t>
                      </a:r>
                      <a:r>
                        <a:rPr lang="cs-CZ" sz="900" dirty="0"/>
                        <a:t> (</a:t>
                      </a:r>
                      <a:r>
                        <a:rPr lang="cs-CZ" sz="900" dirty="0" err="1"/>
                        <a:t>median</a:t>
                      </a:r>
                      <a:r>
                        <a:rPr lang="cs-CZ" sz="900" dirty="0"/>
                        <a:t> hodnot)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400" dirty="0"/>
                        <a:t>98 %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400" dirty="0"/>
                        <a:t>97 %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400" dirty="0"/>
                        <a:t>96 %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400" dirty="0"/>
                        <a:t>98 %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9491140"/>
                  </a:ext>
                </a:extLst>
              </a:tr>
              <a:tr h="553004">
                <a:tc v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Počet žadatelů o službu, se kterými nebyla uzavřena smlouva z kapacitních důvodů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400" dirty="0"/>
                        <a:t>5 044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400" dirty="0"/>
                        <a:t>4 722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400" dirty="0"/>
                        <a:t>4 330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400" dirty="0"/>
                        <a:t>4 231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58027"/>
                  </a:ext>
                </a:extLst>
              </a:tr>
              <a:tr h="384148">
                <a:tc rowSpan="2">
                  <a:txBody>
                    <a:bodyPr/>
                    <a:lstStyle/>
                    <a:p>
                      <a:r>
                        <a:rPr lang="cs-CZ" dirty="0"/>
                        <a:t>DZR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Využití kapacity počtu </a:t>
                      </a:r>
                      <a:r>
                        <a:rPr lang="cs-CZ" sz="9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lůžkodnů</a:t>
                      </a:r>
                      <a:r>
                        <a:rPr lang="cs-CZ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cs-CZ" sz="9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median</a:t>
                      </a:r>
                      <a:r>
                        <a:rPr lang="cs-CZ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hodnot)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400" dirty="0"/>
                        <a:t>99 %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400" dirty="0"/>
                        <a:t>98 %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400" dirty="0"/>
                        <a:t>96 %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400" dirty="0"/>
                        <a:t>98 %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7436554"/>
                  </a:ext>
                </a:extLst>
              </a:tr>
              <a:tr h="384148">
                <a:tc v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Počet žadatelů o službu, se kterými nebyla uzavřena smlouva z kapacitních důvodů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400" dirty="0"/>
                        <a:t>1 768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400" dirty="0"/>
                        <a:t>2 040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400" dirty="0"/>
                        <a:t>2 105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400" dirty="0"/>
                        <a:t>1 919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41402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27572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D0450EEA-B22B-A3D8-F6EB-5862F9F98A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3600" dirty="0"/>
              <a:t>Děkuji za pozornost</a:t>
            </a:r>
            <a:endParaRPr lang="cs-CZ" sz="2400" dirty="0"/>
          </a:p>
          <a:p>
            <a:pPr marL="0" indent="0">
              <a:buFontTx/>
              <a:buNone/>
              <a:defRPr/>
            </a:pPr>
            <a:endParaRPr lang="cs-CZ" sz="2400" dirty="0"/>
          </a:p>
          <a:p>
            <a:pPr marL="0" indent="0">
              <a:buFontTx/>
              <a:buNone/>
              <a:defRPr/>
            </a:pPr>
            <a:r>
              <a:rPr lang="cs-CZ" sz="2400" dirty="0"/>
              <a:t>Pokud je v souvislosti s </a:t>
            </a:r>
            <a:r>
              <a:rPr lang="cs-CZ" sz="2400" dirty="0" err="1"/>
              <a:t>KISSoS</a:t>
            </a:r>
            <a:r>
              <a:rPr lang="cs-CZ" sz="2400" dirty="0"/>
              <a:t> cokoli potřeba, neváhejte zavolat na 585 508 485 nebo napsat na j.zelinka@olkraj.cz</a:t>
            </a:r>
          </a:p>
          <a:p>
            <a:pPr>
              <a:defRPr/>
            </a:pPr>
            <a:endParaRPr lang="cs-C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E759F8C-D277-CDBF-4CFB-067D58CBF5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96962"/>
          </a:xfrm>
        </p:spPr>
        <p:txBody>
          <a:bodyPr/>
          <a:lstStyle/>
          <a:p>
            <a:r>
              <a:rPr lang="cs-CZ" altLang="cs-CZ" sz="1800" dirty="0"/>
              <a:t>Vyplňování informací o sociální službě</a:t>
            </a:r>
            <a:endParaRPr lang="cs-CZ" sz="18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A36E5F7-99B3-1B9F-A878-5D837FAD9F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-CZ" altLang="cs-CZ" sz="1800" b="1" u="sng" dirty="0"/>
              <a:t>Úvodní strana</a:t>
            </a:r>
          </a:p>
          <a:p>
            <a:pPr algn="just"/>
            <a:r>
              <a:rPr lang="cs-CZ" altLang="cs-CZ" sz="1800" dirty="0"/>
              <a:t>Po přihlášení do aplikace </a:t>
            </a:r>
            <a:r>
              <a:rPr lang="cs-CZ" altLang="cs-CZ" sz="1800" dirty="0" err="1"/>
              <a:t>KISSoS</a:t>
            </a:r>
            <a:r>
              <a:rPr lang="cs-CZ" altLang="cs-CZ" sz="1800" dirty="0"/>
              <a:t> je na úvodní straně řada dokumentů (metodiky, návody) a důležité informace od OSV, kontakty na pracovníky OSV a dodavatele, dále např. formuláře (aktuální situace v sociálních službách v souvislosti s COVID-19 atp.)</a:t>
            </a:r>
          </a:p>
          <a:p>
            <a:endParaRPr lang="cs-CZ" altLang="cs-CZ" sz="3200" dirty="0"/>
          </a:p>
          <a:p>
            <a:endParaRPr lang="cs-CZ" dirty="0"/>
          </a:p>
        </p:txBody>
      </p:sp>
      <p:pic>
        <p:nvPicPr>
          <p:cNvPr id="6" name="Obrázek 5" descr="Obsah obrázku text, snímek obrazovky, software, Webová stránka&#10;&#10;Popis byl vytvořen automaticky">
            <a:extLst>
              <a:ext uri="{FF2B5EF4-FFF2-40B4-BE49-F238E27FC236}">
                <a16:creationId xmlns:a16="http://schemas.microsoft.com/office/drawing/2014/main" id="{DD6EBF54-EE05-976F-6927-0A74F3BB101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920"/>
          <a:stretch/>
        </p:blipFill>
        <p:spPr>
          <a:xfrm>
            <a:off x="709474" y="3229252"/>
            <a:ext cx="7725052" cy="2925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0582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9465569-6089-81E1-F19D-8DE09B3511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sz="1800" dirty="0"/>
              <a:t>Vyplňování informací o sociální službě</a:t>
            </a:r>
            <a:endParaRPr lang="cs-CZ" sz="18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D5E7CA7-058F-4BCC-A9A0-C33A13F6DB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r>
              <a:rPr lang="cs-CZ" sz="1100" dirty="0"/>
              <a:t>Pohled profilem poskytovatele sociální služby:</a:t>
            </a:r>
          </a:p>
          <a:p>
            <a:pPr marL="0" indent="0" algn="just">
              <a:buFontTx/>
              <a:buNone/>
              <a:defRPr/>
            </a:pPr>
            <a:endParaRPr lang="cs-CZ" sz="1100" dirty="0"/>
          </a:p>
          <a:p>
            <a:pPr marL="1800000" algn="just">
              <a:defRPr/>
            </a:pPr>
            <a:r>
              <a:rPr lang="cs-CZ" sz="1100" b="1" dirty="0"/>
              <a:t>Můj poskytovatel </a:t>
            </a:r>
            <a:r>
              <a:rPr lang="cs-CZ" sz="1100" dirty="0"/>
              <a:t>– detail poskytovatele, informace o poskytovateli, je zde rovněž informace o počtu pracovníků – fyzických osob za organizaci (IČO).</a:t>
            </a:r>
          </a:p>
          <a:p>
            <a:pPr marL="1800000" algn="just">
              <a:defRPr/>
            </a:pPr>
            <a:endParaRPr lang="cs-CZ" sz="1100" dirty="0"/>
          </a:p>
          <a:p>
            <a:pPr marL="1800000" algn="just">
              <a:defRPr/>
            </a:pPr>
            <a:r>
              <a:rPr lang="cs-CZ" sz="1100" b="1" dirty="0"/>
              <a:t>Moje zařízení </a:t>
            </a:r>
            <a:r>
              <a:rPr lang="cs-CZ" sz="1100" dirty="0"/>
              <a:t>– prostřednictvím záložky se zadávají adresy míst, kde je služba poskytována a ty se následně propisují do dalších záložek vč. elektronického katalogu. </a:t>
            </a:r>
          </a:p>
          <a:p>
            <a:pPr marL="1800000" algn="just">
              <a:defRPr/>
            </a:pPr>
            <a:endParaRPr lang="cs-CZ" sz="1100" dirty="0"/>
          </a:p>
          <a:p>
            <a:pPr marL="1800000" algn="just">
              <a:defRPr/>
            </a:pPr>
            <a:r>
              <a:rPr lang="cs-CZ" sz="1100" b="1" dirty="0"/>
              <a:t>Moje služby </a:t>
            </a:r>
            <a:r>
              <a:rPr lang="cs-CZ" sz="1100" dirty="0"/>
              <a:t>– v záložce jsou zavedeny sociální služby, které má poskytovatel sociálních služeb zaregistrované.</a:t>
            </a:r>
          </a:p>
          <a:p>
            <a:pPr marL="1800000" algn="just">
              <a:defRPr/>
            </a:pPr>
            <a:endParaRPr lang="cs-CZ" sz="1100" dirty="0"/>
          </a:p>
          <a:p>
            <a:pPr marL="1800000" algn="just">
              <a:defRPr/>
            </a:pPr>
            <a:r>
              <a:rPr lang="cs-CZ" sz="1100" b="1" dirty="0"/>
              <a:t>Moje výkazy </a:t>
            </a:r>
            <a:r>
              <a:rPr lang="cs-CZ" sz="1100" dirty="0"/>
              <a:t>– záložka, pod kterou lze nalézt vyplněné výkazy za předchozí období a zadávají se výkazy nové (až je umožněno dle termínů). Pomocí filtru a potvrzení výběru můžeme nahlédnout až do roku 2011. </a:t>
            </a:r>
          </a:p>
          <a:p>
            <a:pPr marL="1800000" algn="just">
              <a:defRPr/>
            </a:pPr>
            <a:endParaRPr lang="cs-CZ" sz="1100" dirty="0"/>
          </a:p>
          <a:p>
            <a:pPr marL="1800000" indent="0" algn="just">
              <a:buFontTx/>
              <a:buNone/>
              <a:defRPr/>
            </a:pPr>
            <a:r>
              <a:rPr lang="cs-CZ" sz="1100" b="1" dirty="0"/>
              <a:t>Poskytovatelé</a:t>
            </a:r>
            <a:r>
              <a:rPr lang="cs-CZ" sz="1100" dirty="0"/>
              <a:t> – záložka, pod kterou opět vidíme registrované sociální služby organizace (jde pouze o jiné zobrazení, seznam). OSV vidí všechny poskytovatele v systému a může nahlížet do karet (detailů) jednotlivých sociálních služeb.</a:t>
            </a:r>
          </a:p>
          <a:p>
            <a:pPr marL="1457100" indent="0">
              <a:buFontTx/>
              <a:buNone/>
              <a:defRPr/>
            </a:pPr>
            <a:endParaRPr lang="cs-CZ" sz="1100" dirty="0"/>
          </a:p>
          <a:p>
            <a:pPr marL="1800000" indent="0" algn="just">
              <a:buFontTx/>
              <a:buNone/>
              <a:defRPr/>
            </a:pPr>
            <a:r>
              <a:rPr lang="cs-CZ" sz="1100" dirty="0"/>
              <a:t>	</a:t>
            </a:r>
            <a:r>
              <a:rPr lang="cs-CZ" sz="1100" b="1" dirty="0"/>
              <a:t>Reporty</a:t>
            </a:r>
            <a:r>
              <a:rPr lang="cs-CZ" sz="1100" dirty="0"/>
              <a:t> – možnost vytvoření reportů z údajů z výkazů. Jsou zde 2 varianty reportů – sledování 	vybraných údajů v různých období u vlastních sociálních služeb a sledování vybraných údajů u 	vlastního druhu sociální služby v souvislosti se službami ostatních poskytovatelů. Údaje jsou 	anonymizované, nejsou zde uvedeny názvy jednotlivých sociálních služeb a poskytovatelů. OSV vidí 	</a:t>
            </a:r>
            <a:r>
              <a:rPr lang="cs-CZ" sz="1100" dirty="0" err="1"/>
              <a:t>neanonimizované</a:t>
            </a:r>
            <a:r>
              <a:rPr lang="cs-CZ" sz="1100" dirty="0"/>
              <a:t> údaje, může zpracovat tzv. „</a:t>
            </a:r>
            <a:r>
              <a:rPr lang="cs-CZ" sz="1100" dirty="0" err="1"/>
              <a:t>superreport</a:t>
            </a:r>
            <a:r>
              <a:rPr lang="cs-CZ" sz="1100" dirty="0"/>
              <a:t>“ se všemi zadanými hodnotami </a:t>
            </a:r>
            <a:br>
              <a:rPr lang="cs-CZ" sz="1100" dirty="0"/>
            </a:br>
            <a:r>
              <a:rPr lang="cs-CZ" sz="1100" dirty="0"/>
              <a:t>a metrikami.</a:t>
            </a:r>
          </a:p>
          <a:p>
            <a:endParaRPr lang="cs-CZ" dirty="0"/>
          </a:p>
        </p:txBody>
      </p:sp>
      <p:pic>
        <p:nvPicPr>
          <p:cNvPr id="7" name="Obrázek 4">
            <a:extLst>
              <a:ext uri="{FF2B5EF4-FFF2-40B4-BE49-F238E27FC236}">
                <a16:creationId xmlns:a16="http://schemas.microsoft.com/office/drawing/2014/main" id="{FAC028F9-98CF-707E-BF4A-C5B2C6AE05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828800"/>
            <a:ext cx="1495425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42077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82C6DF1-6887-D01F-F4D0-0A6809A743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sz="1800" dirty="0"/>
              <a:t>Vyplňování informací o sociální službě</a:t>
            </a:r>
            <a:endParaRPr lang="cs-CZ" sz="18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6671353-5653-C0CE-F17F-1EB13D87E3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  <a:defRPr/>
            </a:pPr>
            <a:r>
              <a:rPr lang="cs-CZ" altLang="cs-CZ" sz="1600" b="1" u="sng" dirty="0"/>
              <a:t>Zprávy a aktuality</a:t>
            </a:r>
          </a:p>
          <a:p>
            <a:pPr algn="just">
              <a:defRPr/>
            </a:pPr>
            <a:r>
              <a:rPr lang="cs-CZ" altLang="cs-CZ" sz="1600" dirty="0"/>
              <a:t>E-maily chodí těm uživatelům systému, kteří mají přístup do </a:t>
            </a:r>
            <a:r>
              <a:rPr lang="cs-CZ" altLang="cs-CZ" sz="1600" dirty="0" err="1"/>
              <a:t>KISSoS</a:t>
            </a:r>
            <a:r>
              <a:rPr lang="cs-CZ" altLang="cs-CZ" sz="1600" dirty="0"/>
              <a:t> (osoba, která rozesílá zprávu, volí, zda má jít informace např. pouze statutárním zástupcům, ekonomům nebo všem uživatelům systému).</a:t>
            </a:r>
          </a:p>
          <a:p>
            <a:pPr algn="just">
              <a:defRPr/>
            </a:pPr>
            <a:r>
              <a:rPr lang="cs-CZ" altLang="cs-CZ" sz="1600" dirty="0"/>
              <a:t>Detail zprávy (piktogram lupy) zobrazuje text, který byl poslán i e-mailem </a:t>
            </a:r>
            <a:br>
              <a:rPr lang="cs-CZ" altLang="cs-CZ" sz="1600" dirty="0"/>
            </a:br>
            <a:r>
              <a:rPr lang="cs-CZ" altLang="cs-CZ" sz="1600" dirty="0"/>
              <a:t>a soubory, které jsou přiloženy u dané zprávy. Kvůli počtu přístupů a velikosti souborů (nápor na úložiště) je rozesílán text zprávy a pokud je jeho součástí dokument, je třeba si ho zobrazit na záznamu.</a:t>
            </a:r>
          </a:p>
          <a:p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E78262AE-04A7-E8C3-C29F-6BE52CFEB7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087" y="3960166"/>
            <a:ext cx="8177514" cy="2288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69243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7A871A-DACB-6C9F-0428-1BB2B0026A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sz="1800" dirty="0"/>
              <a:t>Vyplňování informací o sociální službě</a:t>
            </a:r>
            <a:endParaRPr lang="cs-CZ" sz="18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6FBCBCE-AEA4-4D34-4FF9-9958079680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1600" b="1" u="sng" dirty="0"/>
              <a:t>Dokumenty - soubory</a:t>
            </a:r>
          </a:p>
          <a:p>
            <a:r>
              <a:rPr lang="cs-CZ" sz="1600" dirty="0"/>
              <a:t>Poskytovatelé sociálních služeb mají možnost sdílení informací v podobě vkládání dokumentů (vzory, pozvánky, články, sdělení, formuláře, atp.), které můžou sloužit pro kolegyně a kolegy z dalších zařízení. Při pravidelných jednáních např. přes </a:t>
            </a:r>
            <a:r>
              <a:rPr lang="cs-CZ" sz="1600" dirty="0" err="1"/>
              <a:t>webex</a:t>
            </a:r>
            <a:r>
              <a:rPr lang="cs-CZ" sz="1600" dirty="0"/>
              <a:t>, jsou k dispozici různé dokumenty ze strany poskytovatelů sociálních služeb, které by chtěli sdílet, ale distribuce dokumentů může být časově náročnější.</a:t>
            </a:r>
          </a:p>
          <a:p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B06370C7-C05D-D3CC-1BDA-6126F4179B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3505200"/>
            <a:ext cx="78486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89451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1">
            <a:extLst>
              <a:ext uri="{FF2B5EF4-FFF2-40B4-BE49-F238E27FC236}">
                <a16:creationId xmlns:a16="http://schemas.microsoft.com/office/drawing/2014/main" id="{15B985E1-7733-DF0C-05C3-9A786A250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sz="1800" dirty="0"/>
              <a:t>Vyplňování informací o sociální službě</a:t>
            </a:r>
            <a:endParaRPr lang="cs-CZ" altLang="cs-CZ" sz="1800" b="1" u="sng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9F30482-CAA4-4E64-D329-614B670710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cs-CZ" sz="1800" b="1" u="sng" dirty="0"/>
              <a:t>Modul síť</a:t>
            </a:r>
          </a:p>
          <a:p>
            <a:pPr>
              <a:defRPr/>
            </a:pPr>
            <a:r>
              <a:rPr lang="cs-CZ" sz="1800" dirty="0"/>
              <a:t>Prostřednictvím modulu se podávají formuláře žádostí o aktualizaci sítě sociálních služeb Olomouckého kraje. Jsou 2 typy žádostí:</a:t>
            </a:r>
          </a:p>
          <a:p>
            <a:pPr marL="1080000">
              <a:buFont typeface="Courier New" panose="02070309020205020404" pitchFamily="49" charset="0"/>
              <a:buChar char="o"/>
              <a:defRPr/>
            </a:pPr>
            <a:r>
              <a:rPr lang="cs-CZ" sz="1800" dirty="0"/>
              <a:t>žádost o vstup do sítě – vyplňuje se v období od 1. 1. do 28. 2. roku předcházejícího kalendářnímu roku, pro který má být sociální služba zařazena do sítě.</a:t>
            </a:r>
          </a:p>
          <a:p>
            <a:pPr marL="1080000">
              <a:buFont typeface="Courier New" panose="02070309020205020404" pitchFamily="49" charset="0"/>
              <a:buChar char="o"/>
              <a:defRPr/>
            </a:pPr>
            <a:r>
              <a:rPr lang="cs-CZ" sz="1800" dirty="0"/>
              <a:t>žádost o aktualizaci jednotek služeb, které jsou v síti již zařazeny - vyplňuje se v období od 1. 6. do 31. 7. roku předcházejícího kalendářnímu roku, na který je změna plánována. </a:t>
            </a:r>
          </a:p>
          <a:p>
            <a:pPr marL="1080000">
              <a:buFont typeface="Courier New" panose="02070309020205020404" pitchFamily="49" charset="0"/>
              <a:buChar char="o"/>
              <a:defRPr/>
            </a:pPr>
            <a:endParaRPr lang="cs-CZ" sz="1600" dirty="0"/>
          </a:p>
          <a:p>
            <a:pPr>
              <a:defRPr/>
            </a:pPr>
            <a:r>
              <a:rPr lang="cs-CZ" sz="1800" dirty="0"/>
              <a:t>Více k postupu při aktualizaci sítě sociálních služeb naleznete v dokumentu zde: </a:t>
            </a:r>
            <a:r>
              <a:rPr lang="cs-CZ" sz="1800" dirty="0">
                <a:hlinkClick r:id="rId2"/>
              </a:rPr>
              <a:t>https://www.olkraj.cz/aktualizace-site-socialnich-sluzeb-a-zpusob-a-proces-poverovani-ok-cl-2774.html</a:t>
            </a:r>
            <a:endParaRPr lang="cs-CZ" sz="1800" dirty="0"/>
          </a:p>
          <a:p>
            <a:pPr>
              <a:defRPr/>
            </a:pPr>
            <a:endParaRPr lang="cs-CZ" sz="1800" dirty="0"/>
          </a:p>
          <a:p>
            <a:pPr marL="0" indent="0">
              <a:buFontTx/>
              <a:buNone/>
              <a:defRPr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93033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dpis 1">
            <a:extLst>
              <a:ext uri="{FF2B5EF4-FFF2-40B4-BE49-F238E27FC236}">
                <a16:creationId xmlns:a16="http://schemas.microsoft.com/office/drawing/2014/main" id="{92B29547-C11A-E51F-A3A0-E17B752F6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altLang="cs-CZ" sz="1800" dirty="0"/>
              <a:t>Vyplňování informací o sociální službě</a:t>
            </a:r>
            <a:endParaRPr lang="cs-CZ" sz="1200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2A2EA93-60A9-9873-8D43-CA60DC8B56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r>
              <a:rPr lang="cs-CZ" sz="1800" b="1" u="sng" dirty="0"/>
              <a:t>Modul finanční vypořádání a VP</a:t>
            </a:r>
            <a:endParaRPr lang="cs-CZ" sz="1800" dirty="0"/>
          </a:p>
          <a:p>
            <a:pPr>
              <a:defRPr/>
            </a:pPr>
            <a:r>
              <a:rPr lang="cs-CZ" sz="1800" dirty="0"/>
              <a:t>Modul je určen pro proces finančního vypořádání a vyrovnávací platby.</a:t>
            </a:r>
          </a:p>
          <a:p>
            <a:pPr marL="0" indent="0">
              <a:buFontTx/>
              <a:buNone/>
              <a:defRPr/>
            </a:pPr>
            <a:r>
              <a:rPr lang="cs-CZ" sz="1800" dirty="0"/>
              <a:t> </a:t>
            </a:r>
          </a:p>
          <a:p>
            <a:pPr marL="0" indent="0">
              <a:buFontTx/>
              <a:buNone/>
              <a:defRPr/>
            </a:pPr>
            <a:r>
              <a:rPr lang="cs-CZ" sz="1800" b="1" u="sng" dirty="0"/>
              <a:t>Aktualizace rozpočtů</a:t>
            </a:r>
            <a:endParaRPr lang="cs-CZ" sz="1800" dirty="0"/>
          </a:p>
          <a:p>
            <a:pPr>
              <a:defRPr/>
            </a:pPr>
            <a:r>
              <a:rPr lang="cs-CZ" sz="1800" dirty="0"/>
              <a:t>Zjišťování informací v souvislosti se změnami rozpočtů poskytovatelů sociálních služeb.</a:t>
            </a:r>
          </a:p>
          <a:p>
            <a:pPr marL="0" indent="0">
              <a:buNone/>
              <a:defRPr/>
            </a:pPr>
            <a:endParaRPr lang="cs-CZ" sz="1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dpis 1">
            <a:extLst>
              <a:ext uri="{FF2B5EF4-FFF2-40B4-BE49-F238E27FC236}">
                <a16:creationId xmlns:a16="http://schemas.microsoft.com/office/drawing/2014/main" id="{39744BE3-5FE6-1818-52AD-D3B409A6F9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cs-CZ" altLang="cs-CZ" sz="1800" dirty="0"/>
              <a:t>Vyplňování informací o sociální službě</a:t>
            </a:r>
            <a:endParaRPr lang="cs-CZ" altLang="cs-CZ" sz="1800" u="sng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C1BB77F-6CB4-D024-2CB8-88EF48B1CE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 marL="0" indent="0" algn="just">
              <a:buNone/>
              <a:defRPr/>
            </a:pPr>
            <a:r>
              <a:rPr lang="cs-CZ" altLang="cs-CZ" sz="1800" b="1" u="sng" dirty="0"/>
              <a:t>Modul evidence žadatelů o poskytnutí sociální služby</a:t>
            </a:r>
            <a:endParaRPr lang="cs-CZ" sz="1800" b="1" dirty="0"/>
          </a:p>
          <a:p>
            <a:pPr marL="1800000" algn="just">
              <a:defRPr/>
            </a:pPr>
            <a:endParaRPr lang="cs-CZ" sz="1400" b="1" dirty="0"/>
          </a:p>
          <a:p>
            <a:pPr marL="1800000" algn="just">
              <a:defRPr/>
            </a:pPr>
            <a:r>
              <a:rPr lang="cs-CZ" sz="1400" b="1" dirty="0"/>
              <a:t>Evidence neobsazených míst – </a:t>
            </a:r>
            <a:r>
              <a:rPr lang="cs-CZ" sz="1400" dirty="0"/>
              <a:t>zaměřeno zejm. na pobytové sociální služby. Pokud je očekáváno, že lůžko nebude obsazeno během 30 kalendářních dní, provede se záznam o volném kapacitě. </a:t>
            </a:r>
          </a:p>
          <a:p>
            <a:pPr marL="1457100" indent="0" algn="just">
              <a:buFontTx/>
              <a:buNone/>
              <a:defRPr/>
            </a:pPr>
            <a:endParaRPr lang="cs-CZ" sz="1400" dirty="0"/>
          </a:p>
          <a:p>
            <a:pPr marL="1457100" indent="0" algn="just">
              <a:buFontTx/>
              <a:buNone/>
              <a:defRPr/>
            </a:pPr>
            <a:endParaRPr lang="cs-CZ" sz="800" dirty="0"/>
          </a:p>
          <a:p>
            <a:pPr marL="1800000" algn="just">
              <a:defRPr/>
            </a:pPr>
            <a:r>
              <a:rPr lang="cs-CZ" sz="1400" b="1" dirty="0"/>
              <a:t>Evidence žadatelů a uživatelů </a:t>
            </a:r>
            <a:r>
              <a:rPr lang="cs-CZ" sz="1400" dirty="0"/>
              <a:t>– DS, DZR + DOZP.</a:t>
            </a:r>
          </a:p>
          <a:p>
            <a:pPr marL="0" indent="0">
              <a:buFontTx/>
              <a:buNone/>
              <a:defRPr/>
            </a:pPr>
            <a:endParaRPr lang="cs-CZ" sz="1800" b="1" u="sng" dirty="0"/>
          </a:p>
          <a:p>
            <a:pPr marL="0" indent="0">
              <a:buFontTx/>
              <a:buNone/>
              <a:defRPr/>
            </a:pPr>
            <a:endParaRPr lang="cs-CZ" sz="1600" b="1" u="sng" dirty="0"/>
          </a:p>
          <a:p>
            <a:pPr marL="0" indent="0">
              <a:buFontTx/>
              <a:buNone/>
              <a:defRPr/>
            </a:pPr>
            <a:r>
              <a:rPr lang="cs-CZ" sz="1600" b="1" u="sng" dirty="0"/>
              <a:t>Výchozí úvaha:</a:t>
            </a:r>
            <a:endParaRPr lang="cs-CZ" sz="1600" dirty="0"/>
          </a:p>
          <a:p>
            <a:pPr algn="just">
              <a:defRPr/>
            </a:pPr>
            <a:r>
              <a:rPr lang="cs-CZ" sz="1600" dirty="0"/>
              <a:t>Olomoucký kraj, jako správce sítě sociálních služeb, má oprávněný zájem vědět, kolik žadatelů o pobytové sociální služby se v jeho území nachází. Informace o počtech zájemců (žadatelů) o pobytové sociální služby byla doposud zkreslená, neboť žadatel má možnost podat žádost do několika zařízení a nelze brát v potaz pouhé absolutní počty odmítnutých zájemců ze sociálních služeb z důvodu naplněných kapacit. </a:t>
            </a:r>
          </a:p>
          <a:p>
            <a:pPr algn="just">
              <a:defRPr/>
            </a:pPr>
            <a:r>
              <a:rPr lang="cs-CZ" sz="1600" dirty="0"/>
              <a:t>Výsledná informace bude sloužit pro plánování rozvoje sociálních služeb, komunikaci se zástupci SO ORP.</a:t>
            </a:r>
          </a:p>
        </p:txBody>
      </p:sp>
      <p:pic>
        <p:nvPicPr>
          <p:cNvPr id="4" name="Obrázek 4">
            <a:extLst>
              <a:ext uri="{FF2B5EF4-FFF2-40B4-BE49-F238E27FC236}">
                <a16:creationId xmlns:a16="http://schemas.microsoft.com/office/drawing/2014/main" id="{4648828E-4B4C-FFAA-CFD2-75F18F2E13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39" b="10425"/>
          <a:stretch>
            <a:fillRect/>
          </a:stretch>
        </p:blipFill>
        <p:spPr bwMode="auto">
          <a:xfrm>
            <a:off x="457200" y="1828800"/>
            <a:ext cx="147637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2239</TotalTime>
  <Words>2289</Words>
  <Application>Microsoft Office PowerPoint</Application>
  <PresentationFormat>Předvádění na obrazovce (4:3)</PresentationFormat>
  <Paragraphs>533</Paragraphs>
  <Slides>26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26</vt:i4>
      </vt:variant>
    </vt:vector>
  </HeadingPairs>
  <TitlesOfParts>
    <vt:vector size="31" baseType="lpstr">
      <vt:lpstr>Arial</vt:lpstr>
      <vt:lpstr>Calibri</vt:lpstr>
      <vt:lpstr>Courier New</vt:lpstr>
      <vt:lpstr>Wingdings</vt:lpstr>
      <vt:lpstr>Výchozí návrh</vt:lpstr>
      <vt:lpstr>Krajský informační systém sociálních služeb Olomouckého kraje  Vyplňování informací o sociální službě Modul Evidence žadatelů</vt:lpstr>
      <vt:lpstr>Vyplňování informací o sociální službě</vt:lpstr>
      <vt:lpstr>Vyplňování informací o sociální službě</vt:lpstr>
      <vt:lpstr>Vyplňování informací o sociální službě</vt:lpstr>
      <vt:lpstr>Vyplňování informací o sociální službě</vt:lpstr>
      <vt:lpstr>Vyplňování informací o sociální službě</vt:lpstr>
      <vt:lpstr>Vyplňování informací o sociální službě</vt:lpstr>
      <vt:lpstr>Vyplňování informací o sociální službě</vt:lpstr>
      <vt:lpstr>Vyplňování informací o sociální službě</vt:lpstr>
      <vt:lpstr>Vyplňování informací o sociální službě</vt:lpstr>
      <vt:lpstr>Vyplňování informací o sociální službě</vt:lpstr>
      <vt:lpstr>Vyplňování informací o sociální službě</vt:lpstr>
      <vt:lpstr>Vyplňování informací o sociální službě</vt:lpstr>
      <vt:lpstr>Vyplňování informací o sociální službě</vt:lpstr>
      <vt:lpstr>Vyplňování informací o sociální službě</vt:lpstr>
      <vt:lpstr>Vyplňování informací o sociální službě</vt:lpstr>
      <vt:lpstr>Vyplňování informací o sociální službě</vt:lpstr>
      <vt:lpstr>Modul Evidence žadatelů</vt:lpstr>
      <vt:lpstr>Modul Evidence žadatelů</vt:lpstr>
      <vt:lpstr>Modul Evidence žadatelů</vt:lpstr>
      <vt:lpstr>Modul Evidence žadatelů</vt:lpstr>
      <vt:lpstr>Modul Evidence žadatelů</vt:lpstr>
      <vt:lpstr>Modul Evidence žadatelů</vt:lpstr>
      <vt:lpstr>Modul Evidence žadatelů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Kateřina Gajdošová</dc:creator>
  <cp:lastModifiedBy>Zelinka Jan</cp:lastModifiedBy>
  <cp:revision>186</cp:revision>
  <cp:lastPrinted>2021-08-16T07:56:11Z</cp:lastPrinted>
  <dcterms:created xsi:type="dcterms:W3CDTF">2008-01-15T11:19:01Z</dcterms:created>
  <dcterms:modified xsi:type="dcterms:W3CDTF">2023-09-25T09:52:02Z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PSDescription">
    <vt:lpwstr/>
  </property>
  <property fmtid="{D5CDD505-2E9C-101B-9397-08002B2CF9AE}" pid="3" name="Status">
    <vt:lpwstr/>
  </property>
</Properties>
</file>