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3" r:id="rId4"/>
  </p:sldMasterIdLst>
  <p:sldIdLst>
    <p:sldId id="256" r:id="rId5"/>
    <p:sldId id="263" r:id="rId6"/>
    <p:sldId id="260" r:id="rId7"/>
    <p:sldId id="262" r:id="rId8"/>
    <p:sldId id="258" r:id="rId9"/>
    <p:sldId id="264" r:id="rId10"/>
    <p:sldId id="261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749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266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7709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0383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6309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3273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920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820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8047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382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1191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22406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8031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771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7463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32503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37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5AC27-2EE2-49B8-B45B-C6320F53410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10BE0-08EF-4683-934D-3AABBE568E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303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  <p:sldLayoutId id="2147484235" r:id="rId12"/>
    <p:sldLayoutId id="2147484236" r:id="rId13"/>
    <p:sldLayoutId id="2147484237" r:id="rId14"/>
    <p:sldLayoutId id="2147484238" r:id="rId15"/>
    <p:sldLayoutId id="2147484239" r:id="rId16"/>
    <p:sldLayoutId id="214748424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uaprsmohelnice.cz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2229395" y="0"/>
            <a:ext cx="7889966" cy="3657599"/>
          </a:xfrm>
        </p:spPr>
        <p:txBody>
          <a:bodyPr>
            <a:noAutofit/>
          </a:bodyPr>
          <a:lstStyle/>
          <a:p>
            <a:r>
              <a:rPr lang="cs-CZ" sz="3600" b="1" dirty="0">
                <a:solidFill>
                  <a:srgbClr val="FF9900"/>
                </a:solidFill>
              </a:rPr>
              <a:t>Odborné učiliště a Praktická škola, Mohelnice, Vodní 27</a:t>
            </a:r>
            <a:r>
              <a:rPr lang="cs-CZ" sz="3600" dirty="0">
                <a:solidFill>
                  <a:srgbClr val="FF9900"/>
                </a:solidFill>
              </a:rPr>
              <a:t/>
            </a:r>
            <a:br>
              <a:rPr lang="cs-CZ" sz="3600" dirty="0">
                <a:solidFill>
                  <a:srgbClr val="FF9900"/>
                </a:solidFill>
              </a:rPr>
            </a:br>
            <a:r>
              <a:rPr lang="cs-CZ" sz="3600" dirty="0">
                <a:solidFill>
                  <a:srgbClr val="FF9900"/>
                </a:solidFill>
              </a:rPr>
              <a:t>ČESKÁ REPUBLIKA</a:t>
            </a:r>
            <a:br>
              <a:rPr lang="cs-CZ" sz="3600" dirty="0">
                <a:solidFill>
                  <a:srgbClr val="FF9900"/>
                </a:solidFill>
              </a:rPr>
            </a:br>
            <a:r>
              <a:rPr lang="cs-CZ" sz="3600" dirty="0" smtClean="0">
                <a:solidFill>
                  <a:srgbClr val="FF9900"/>
                </a:solidFill>
              </a:rPr>
              <a:t/>
            </a:r>
            <a:br>
              <a:rPr lang="cs-CZ" sz="3600" dirty="0" smtClean="0">
                <a:solidFill>
                  <a:srgbClr val="FF9900"/>
                </a:solidFill>
              </a:rPr>
            </a:br>
            <a: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cs-CZ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706880" y="5103222"/>
            <a:ext cx="10249989" cy="818605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9933"/>
                </a:solidFill>
              </a:rPr>
              <a:t>Motto: "Odbornost</a:t>
            </a:r>
            <a:r>
              <a:rPr lang="cs-CZ" b="1" dirty="0">
                <a:solidFill>
                  <a:srgbClr val="FF9933"/>
                </a:solidFill>
              </a:rPr>
              <a:t>, podpora, kvalita - cesta pro uplatnění každého v </a:t>
            </a:r>
            <a:r>
              <a:rPr lang="cs-CZ" b="1" dirty="0" smtClean="0">
                <a:solidFill>
                  <a:srgbClr val="FF9933"/>
                </a:solidFill>
              </a:rPr>
              <a:t>životě."</a:t>
            </a:r>
            <a:endParaRPr lang="cs-CZ" b="1" dirty="0">
              <a:solidFill>
                <a:srgbClr val="FF9933"/>
              </a:solidFill>
            </a:endParaRPr>
          </a:p>
        </p:txBody>
      </p:sp>
      <p:pic>
        <p:nvPicPr>
          <p:cNvPr id="1028" name="Picture 4" descr="https://yt3.ggpht.com/ytc/AKedOLSwASzFnQv1Fgl6VaSmevHAnZl1wpk0wCqqW3es=s48-c-k-c0x00ffffff-no-r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4491" y="853441"/>
            <a:ext cx="128016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u.zonerama.com/Content/images/blank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4"/>
          <a:srcRect l="28785" t="42539" r="19644" b="28711"/>
          <a:stretch/>
        </p:blipFill>
        <p:spPr>
          <a:xfrm>
            <a:off x="2855815" y="2573383"/>
            <a:ext cx="6845534" cy="2529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910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125E-6 -3.7037E-6 L 3.125E-6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9809" y="736023"/>
            <a:ext cx="9965369" cy="2209299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 smtClean="0">
                <a:solidFill>
                  <a:srgbClr val="FF9900"/>
                </a:solidFill>
              </a:rPr>
              <a:t>Proč jsme se Rozhodli zapojit SE do Projektu a Tranzitního Programu</a:t>
            </a:r>
            <a:endParaRPr lang="cs-CZ" sz="4000" b="1" dirty="0">
              <a:solidFill>
                <a:srgbClr val="FF9900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297577" y="2629989"/>
            <a:ext cx="9749834" cy="3161212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7" name="Tlačítko akce: Nápověda 6">
            <a:hlinkClick r:id="" action="ppaction://noaction" highlightClick="1"/>
          </p:cNvPr>
          <p:cNvSpPr/>
          <p:nvPr/>
        </p:nvSpPr>
        <p:spPr>
          <a:xfrm>
            <a:off x="4742576" y="3187488"/>
            <a:ext cx="2510653" cy="2046213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169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C:\Users\lubicavojtek\Desktop\výsledky prací Projek TP\Matěj\Můj kruh podpory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1" t="4850" r="4432" b="14021"/>
          <a:stretch/>
        </p:blipFill>
        <p:spPr bwMode="auto">
          <a:xfrm>
            <a:off x="871247" y="161108"/>
            <a:ext cx="4151675" cy="231212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Obrázek 4" descr="C:\Users\lubicavojtek\Desktop\lukáš profil na jednu stránku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2" r="3737"/>
          <a:stretch/>
        </p:blipFill>
        <p:spPr bwMode="auto">
          <a:xfrm rot="16200000">
            <a:off x="365447" y="3144500"/>
            <a:ext cx="4136751" cy="312515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 descr="D:\výsledky prací Projek TP\Lukáš 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2" b="5269"/>
          <a:stretch/>
        </p:blipFill>
        <p:spPr bwMode="auto">
          <a:xfrm rot="16200000">
            <a:off x="8226017" y="1749966"/>
            <a:ext cx="4262845" cy="294277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Obrázek 7" descr="C:\Users\lubicavojtek\AppData\Local\Microsoft\Windows\INetCache\Content.Outlook\MJI07B1N\Můj život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" t="9019" r="4643" b="5776"/>
          <a:stretch/>
        </p:blipFill>
        <p:spPr bwMode="auto">
          <a:xfrm>
            <a:off x="4395515" y="3731623"/>
            <a:ext cx="4187828" cy="269489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Obrázek 8" descr="C:\Users\lubicavojtek\AppData\Local\Microsoft\Windows\INetCache\Content.Outlook\MJI07B1N\received_309587277679240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611" y="236128"/>
            <a:ext cx="2802255" cy="298522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10" name="Vlna 9"/>
          <p:cNvSpPr/>
          <p:nvPr/>
        </p:nvSpPr>
        <p:spPr>
          <a:xfrm>
            <a:off x="3655425" y="2426696"/>
            <a:ext cx="1998338" cy="1258389"/>
          </a:xfrm>
          <a:prstGeom prst="wave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Můj kruh podpory</a:t>
            </a:r>
          </a:p>
          <a:p>
            <a:pPr algn="ctr"/>
            <a:r>
              <a:rPr lang="cs-CZ" dirty="0" smtClean="0"/>
              <a:t>Profil na jednu stránku</a:t>
            </a:r>
            <a:endParaRPr lang="cs-CZ" dirty="0"/>
          </a:p>
        </p:txBody>
      </p:sp>
      <p:sp>
        <p:nvSpPr>
          <p:cNvPr id="11" name="Vlna 10"/>
          <p:cNvSpPr/>
          <p:nvPr/>
        </p:nvSpPr>
        <p:spPr>
          <a:xfrm>
            <a:off x="8841194" y="5199017"/>
            <a:ext cx="2882537" cy="1595867"/>
          </a:xfrm>
          <a:prstGeom prst="wave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Praxe</a:t>
            </a:r>
          </a:p>
          <a:p>
            <a:pPr algn="ctr"/>
            <a:r>
              <a:rPr lang="cs-CZ" dirty="0" smtClean="0"/>
              <a:t>Můj život</a:t>
            </a:r>
          </a:p>
          <a:p>
            <a:pPr algn="ctr"/>
            <a:r>
              <a:rPr lang="cs-CZ" dirty="0" smtClean="0"/>
              <a:t>Nejlepší a nejhorší den</a:t>
            </a:r>
            <a:endParaRPr lang="cs-CZ" dirty="0"/>
          </a:p>
        </p:txBody>
      </p:sp>
      <p:cxnSp>
        <p:nvCxnSpPr>
          <p:cNvPr id="13" name="Přímá spojnice se šipkou 12"/>
          <p:cNvCxnSpPr/>
          <p:nvPr/>
        </p:nvCxnSpPr>
        <p:spPr>
          <a:xfrm flipH="1" flipV="1">
            <a:off x="3399468" y="1944729"/>
            <a:ext cx="574766" cy="8708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 flipV="1">
            <a:off x="2703846" y="2930246"/>
            <a:ext cx="1292552" cy="12564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H="1" flipV="1">
            <a:off x="8470513" y="4650398"/>
            <a:ext cx="1439841" cy="122571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 flipV="1">
            <a:off x="8168640" y="2956560"/>
            <a:ext cx="1741714" cy="262137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 flipH="1" flipV="1">
            <a:off x="10905234" y="4989173"/>
            <a:ext cx="95016" cy="125487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bdélník 1"/>
          <p:cNvSpPr/>
          <p:nvPr/>
        </p:nvSpPr>
        <p:spPr>
          <a:xfrm>
            <a:off x="7898675" y="357051"/>
            <a:ext cx="3930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 smtClean="0">
                <a:solidFill>
                  <a:srgbClr val="FF9933"/>
                </a:solidFill>
              </a:rPr>
              <a:t>Techniky </a:t>
            </a:r>
            <a:r>
              <a:rPr lang="cs-CZ" b="1" dirty="0">
                <a:solidFill>
                  <a:srgbClr val="FF9933"/>
                </a:solidFill>
              </a:rPr>
              <a:t>plánování zaměřené </a:t>
            </a:r>
            <a:endParaRPr lang="cs-CZ" b="1" dirty="0" smtClean="0">
              <a:solidFill>
                <a:srgbClr val="FF9933"/>
              </a:solidFill>
            </a:endParaRPr>
          </a:p>
          <a:p>
            <a:pPr algn="ctr"/>
            <a:r>
              <a:rPr lang="cs-CZ" b="1" dirty="0" smtClean="0">
                <a:solidFill>
                  <a:srgbClr val="FF9933"/>
                </a:solidFill>
              </a:rPr>
              <a:t>na </a:t>
            </a:r>
            <a:r>
              <a:rPr lang="cs-CZ" b="1" dirty="0">
                <a:solidFill>
                  <a:srgbClr val="FF9933"/>
                </a:solidFill>
              </a:rPr>
              <a:t>člověka </a:t>
            </a:r>
            <a:br>
              <a:rPr lang="cs-CZ" b="1" dirty="0">
                <a:solidFill>
                  <a:srgbClr val="FF9933"/>
                </a:solidFill>
              </a:rPr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152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28411" y="618517"/>
            <a:ext cx="4502332" cy="2046306"/>
          </a:xfrm>
        </p:spPr>
        <p:txBody>
          <a:bodyPr>
            <a:noAutofit/>
          </a:bodyPr>
          <a:lstStyle/>
          <a:p>
            <a:r>
              <a:rPr lang="cs-CZ" sz="2800" b="1" dirty="0">
                <a:solidFill>
                  <a:srgbClr val="FF9933"/>
                </a:solidFill>
              </a:rPr>
              <a:t>techniky plánování zaměřené na člověka </a:t>
            </a:r>
            <a:br>
              <a:rPr lang="cs-CZ" sz="2800" b="1" dirty="0">
                <a:solidFill>
                  <a:srgbClr val="FF9933"/>
                </a:solidFill>
              </a:rPr>
            </a:br>
            <a:r>
              <a:rPr lang="cs-CZ" sz="2800" dirty="0">
                <a:solidFill>
                  <a:srgbClr val="FF9933"/>
                </a:solidFill>
              </a:rPr>
              <a:t>DÍLČÍ Výstupy </a:t>
            </a:r>
            <a:r>
              <a:rPr lang="cs-CZ" sz="2800" dirty="0" smtClean="0">
                <a:solidFill>
                  <a:srgbClr val="FF9933"/>
                </a:solidFill>
              </a:rPr>
              <a:t/>
            </a:r>
            <a:br>
              <a:rPr lang="cs-CZ" sz="2800" dirty="0" smtClean="0">
                <a:solidFill>
                  <a:srgbClr val="FF9933"/>
                </a:solidFill>
              </a:rPr>
            </a:br>
            <a:r>
              <a:rPr lang="cs-CZ" sz="2800" dirty="0" smtClean="0">
                <a:solidFill>
                  <a:srgbClr val="FF9933"/>
                </a:solidFill>
              </a:rPr>
              <a:t>z </a:t>
            </a:r>
            <a:r>
              <a:rPr lang="cs-CZ" sz="2800" dirty="0">
                <a:solidFill>
                  <a:srgbClr val="FF9933"/>
                </a:solidFill>
              </a:rPr>
              <a:t>tranzitního programu</a:t>
            </a:r>
            <a:endParaRPr lang="cs-CZ" sz="28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907" t="14677" r="32705" b="5164"/>
          <a:stretch/>
        </p:blipFill>
        <p:spPr>
          <a:xfrm>
            <a:off x="1123406" y="1"/>
            <a:ext cx="5853975" cy="673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93073" y="69670"/>
            <a:ext cx="9854337" cy="1045028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rgbClr val="FF9933"/>
                </a:solidFill>
              </a:rPr>
              <a:t>techniky plánování zaměřené na člověka </a:t>
            </a:r>
            <a:br>
              <a:rPr lang="cs-CZ" b="1" dirty="0">
                <a:solidFill>
                  <a:srgbClr val="FF9933"/>
                </a:solidFill>
              </a:rPr>
            </a:br>
            <a:r>
              <a:rPr lang="cs-CZ" dirty="0" smtClean="0">
                <a:solidFill>
                  <a:srgbClr val="FF9933"/>
                </a:solidFill>
              </a:rPr>
              <a:t>DÍLČÍ Výstupy z tranzitního programu</a:t>
            </a:r>
            <a:endParaRPr lang="cs-CZ" dirty="0">
              <a:solidFill>
                <a:srgbClr val="FF9933"/>
              </a:solidFill>
            </a:endParaRPr>
          </a:p>
        </p:txBody>
      </p:sp>
      <p:pic>
        <p:nvPicPr>
          <p:cNvPr id="5" name="Obrázek 4" descr="C:\Users\lubicavojtek\AppData\Local\Microsoft\Windows\INetCache\Content.Outlook\MJI07B1N\Osobní profil na 1 stránku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" t="4674" r="363" b="4938"/>
          <a:stretch/>
        </p:blipFill>
        <p:spPr bwMode="auto">
          <a:xfrm rot="5400000">
            <a:off x="8253747" y="3270866"/>
            <a:ext cx="4105499" cy="3068769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 descr="C:\Users\lubicavojtek\Desktop\Matěj\Jiřina\cesta dokument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" t="24066" r="4378" b="16374"/>
          <a:stretch/>
        </p:blipFill>
        <p:spPr bwMode="auto">
          <a:xfrm>
            <a:off x="252549" y="1114699"/>
            <a:ext cx="6234640" cy="294349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pic>
        <p:nvPicPr>
          <p:cNvPr id="8" name="Obrázek 7" descr="C:\Users\lubicavojtek\Desktop\výsledky prací Projek TP\Matěj\Matěj cest všichni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90" y="4110446"/>
            <a:ext cx="4942704" cy="260821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9" name="Obrázek 8" descr="C:\Users\lubicavojtek\AppData\Local\Microsoft\Windows\INetCache\Content.Outlook\MJI07B1N\IMG_20210920_12414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765" y="1114698"/>
            <a:ext cx="1994551" cy="288253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10" name="Obrázek 9" descr="C:\Users\lubicavojtek\Desktop\výsledky prací Projek TP\Matěj\Co je pro mě důležité nyní 2.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3" t="11508" r="9954" b="12655"/>
          <a:stretch/>
        </p:blipFill>
        <p:spPr bwMode="auto">
          <a:xfrm rot="5400000">
            <a:off x="9728221" y="234387"/>
            <a:ext cx="2558826" cy="2368731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Vlna 10"/>
          <p:cNvSpPr/>
          <p:nvPr/>
        </p:nvSpPr>
        <p:spPr>
          <a:xfrm>
            <a:off x="5513135" y="4423954"/>
            <a:ext cx="3117059" cy="2340428"/>
          </a:xfrm>
          <a:prstGeom prst="wave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Cesta – plánované setkání</a:t>
            </a:r>
          </a:p>
          <a:p>
            <a:pPr algn="ctr"/>
            <a:r>
              <a:rPr lang="cs-CZ" dirty="0" smtClean="0"/>
              <a:t>Praxe</a:t>
            </a:r>
          </a:p>
          <a:p>
            <a:pPr algn="ctr"/>
            <a:r>
              <a:rPr lang="cs-CZ" dirty="0" smtClean="0"/>
              <a:t>Co je pro mě důležité, rituály</a:t>
            </a:r>
          </a:p>
          <a:p>
            <a:pPr algn="ctr"/>
            <a:r>
              <a:rPr lang="cs-CZ" dirty="0" smtClean="0"/>
              <a:t>Profil na jednu stránku</a:t>
            </a:r>
            <a:endParaRPr lang="cs-CZ" dirty="0"/>
          </a:p>
        </p:txBody>
      </p:sp>
      <p:cxnSp>
        <p:nvCxnSpPr>
          <p:cNvPr id="13" name="Přímá spojnice se šipkou 12"/>
          <p:cNvCxnSpPr/>
          <p:nvPr/>
        </p:nvCxnSpPr>
        <p:spPr>
          <a:xfrm flipH="1" flipV="1">
            <a:off x="3735038" y="4460173"/>
            <a:ext cx="2211339" cy="6901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 flipV="1">
            <a:off x="5322652" y="3881846"/>
            <a:ext cx="607106" cy="120613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V="1">
            <a:off x="8210407" y="2180502"/>
            <a:ext cx="2751953" cy="350490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V="1">
            <a:off x="8047988" y="5408317"/>
            <a:ext cx="931817" cy="7113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/>
          <p:nvPr/>
        </p:nvCxnSpPr>
        <p:spPr>
          <a:xfrm flipV="1">
            <a:off x="6812399" y="3881846"/>
            <a:ext cx="629010" cy="152647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51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1" y="287592"/>
            <a:ext cx="9905998" cy="53972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9900"/>
                </a:solidFill>
              </a:rPr>
              <a:t>Zpětné ohlédnutí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19201" y="988421"/>
            <a:ext cx="4878389" cy="55517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3500" dirty="0" smtClean="0">
                <a:solidFill>
                  <a:srgbClr val="FF9900"/>
                </a:solidFill>
              </a:rPr>
              <a:t>Přínos</a:t>
            </a:r>
          </a:p>
          <a:p>
            <a:r>
              <a:rPr lang="cs-CZ" dirty="0" smtClean="0"/>
              <a:t>Techniky - IP zaměřené na člověka – komplexnost oblastí, nový rozměr</a:t>
            </a:r>
          </a:p>
          <a:p>
            <a:r>
              <a:rPr lang="cs-CZ" dirty="0" smtClean="0"/>
              <a:t>Zvýšení uplatnitelnosti žáků s SVP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na trhu práce</a:t>
            </a:r>
          </a:p>
          <a:p>
            <a:r>
              <a:rPr lang="cs-CZ" dirty="0" smtClean="0"/>
              <a:t>Praktičnost, srozumitelnost, propojenost</a:t>
            </a:r>
          </a:p>
          <a:p>
            <a:r>
              <a:rPr lang="cs-CZ" dirty="0" smtClean="0"/>
              <a:t>Kvalitní vzdělávání pro pedagogy</a:t>
            </a:r>
          </a:p>
          <a:p>
            <a:r>
              <a:rPr lang="cs-CZ" dirty="0" smtClean="0"/>
              <a:t>Pomůcky a publikace</a:t>
            </a:r>
          </a:p>
          <a:p>
            <a:r>
              <a:rPr lang="cs-CZ" dirty="0" smtClean="0"/>
              <a:t>Sdílení zkušeností, osobní i profesní růst </a:t>
            </a:r>
          </a:p>
          <a:p>
            <a:r>
              <a:rPr lang="cs-CZ" dirty="0" smtClean="0"/>
              <a:t>Propojenost a možná návaznost </a:t>
            </a:r>
            <a:br>
              <a:rPr lang="cs-CZ" dirty="0" smtClean="0"/>
            </a:br>
            <a:r>
              <a:rPr lang="cs-CZ" dirty="0" smtClean="0"/>
              <a:t>na další sociální služby </a:t>
            </a:r>
          </a:p>
          <a:p>
            <a:r>
              <a:rPr lang="cs-CZ" dirty="0" smtClean="0"/>
              <a:t>Nízká administrativní zátěž pro školu</a:t>
            </a:r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227909"/>
            <a:ext cx="4875211" cy="45632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3500" dirty="0" smtClean="0">
                <a:solidFill>
                  <a:srgbClr val="FF9900"/>
                </a:solidFill>
              </a:rPr>
              <a:t>Následně vzniklé potřeby</a:t>
            </a:r>
          </a:p>
          <a:p>
            <a:r>
              <a:rPr lang="cs-CZ" dirty="0" err="1" smtClean="0"/>
              <a:t>Edukovat</a:t>
            </a:r>
            <a:r>
              <a:rPr lang="cs-CZ" dirty="0" smtClean="0"/>
              <a:t> </a:t>
            </a:r>
            <a:r>
              <a:rPr lang="cs-CZ" dirty="0" smtClean="0"/>
              <a:t>tř. učitele </a:t>
            </a:r>
            <a:r>
              <a:rPr lang="cs-CZ" dirty="0" smtClean="0"/>
              <a:t>na Profil a jiné techniky</a:t>
            </a:r>
          </a:p>
          <a:p>
            <a:r>
              <a:rPr lang="cs-CZ" dirty="0" smtClean="0"/>
              <a:t>Úpravy ŠVP </a:t>
            </a:r>
          </a:p>
          <a:p>
            <a:r>
              <a:rPr lang="cs-CZ" dirty="0" smtClean="0"/>
              <a:t>Vytvoření pozice sociálního pracovníka + hledání zdrojů na financování</a:t>
            </a:r>
          </a:p>
          <a:p>
            <a:r>
              <a:rPr lang="cs-CZ" dirty="0" smtClean="0"/>
              <a:t>Pracovní asistent u Praktické </a:t>
            </a:r>
            <a:r>
              <a:rPr lang="cs-CZ" dirty="0" smtClean="0"/>
              <a:t>školy</a:t>
            </a:r>
          </a:p>
          <a:p>
            <a:pPr marL="0" indent="0">
              <a:buNone/>
            </a:pPr>
            <a:r>
              <a:rPr lang="cs-CZ" dirty="0" smtClean="0"/>
              <a:t>   + h</a:t>
            </a:r>
            <a:r>
              <a:rPr lang="cs-CZ" dirty="0" smtClean="0"/>
              <a:t>ledání </a:t>
            </a:r>
            <a:r>
              <a:rPr lang="cs-CZ" dirty="0"/>
              <a:t>zdrojů na </a:t>
            </a:r>
            <a:r>
              <a:rPr lang="cs-CZ" dirty="0" smtClean="0"/>
              <a:t>financování</a:t>
            </a:r>
          </a:p>
          <a:p>
            <a:r>
              <a:rPr lang="cs-CZ" dirty="0" smtClean="0"/>
              <a:t>Eliminovat riziko přetížení pedagogů</a:t>
            </a:r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423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1413" y="104503"/>
            <a:ext cx="9905998" cy="1367246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>
                <a:solidFill>
                  <a:srgbClr val="FF9933"/>
                </a:solidFill>
              </a:rPr>
              <a:t>Děkuji za pozornost </a:t>
            </a:r>
            <a:br>
              <a:rPr lang="cs-CZ" b="1" dirty="0" smtClean="0">
                <a:solidFill>
                  <a:srgbClr val="FF9933"/>
                </a:solidFill>
              </a:rPr>
            </a:br>
            <a:r>
              <a:rPr lang="cs-CZ" b="1" dirty="0" smtClean="0">
                <a:solidFill>
                  <a:srgbClr val="FF9933"/>
                </a:solidFill>
              </a:rPr>
              <a:t>Mgr. </a:t>
            </a:r>
            <a:r>
              <a:rPr lang="cs-CZ" b="1" dirty="0" err="1" smtClean="0">
                <a:solidFill>
                  <a:srgbClr val="FF9933"/>
                </a:solidFill>
              </a:rPr>
              <a:t>Lubica</a:t>
            </a:r>
            <a:r>
              <a:rPr lang="cs-CZ" b="1" dirty="0" smtClean="0">
                <a:solidFill>
                  <a:srgbClr val="FF9933"/>
                </a:solidFill>
              </a:rPr>
              <a:t> </a:t>
            </a:r>
            <a:r>
              <a:rPr lang="cs-CZ" b="1" dirty="0" err="1" smtClean="0">
                <a:solidFill>
                  <a:srgbClr val="FF9933"/>
                </a:solidFill>
              </a:rPr>
              <a:t>Vojteková</a:t>
            </a:r>
            <a:r>
              <a:rPr lang="cs-CZ" b="1" dirty="0" smtClean="0"/>
              <a:t/>
            </a:r>
            <a:br>
              <a:rPr lang="cs-CZ" b="1" dirty="0" smtClean="0"/>
            </a:br>
            <a:endParaRPr lang="cs-CZ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2"/>
          <a:srcRect l="15785" t="13714" r="33286" b="16063"/>
          <a:stretch/>
        </p:blipFill>
        <p:spPr>
          <a:xfrm>
            <a:off x="2481942" y="1010194"/>
            <a:ext cx="7370216" cy="525126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Vlna 5"/>
          <p:cNvSpPr/>
          <p:nvPr/>
        </p:nvSpPr>
        <p:spPr>
          <a:xfrm>
            <a:off x="2481942" y="5695405"/>
            <a:ext cx="7278777" cy="648603"/>
          </a:xfrm>
          <a:prstGeom prst="wave">
            <a:avLst>
              <a:gd name="adj1" fmla="val 12500"/>
              <a:gd name="adj2" fmla="val -239"/>
            </a:avLst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bg1"/>
                </a:solidFill>
                <a:hlinkClick r:id="rId3"/>
              </a:rPr>
              <a:t>https://www.ouaprsmohelnice.cz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2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vod">
  <a:themeElements>
    <a:clrScheme name="Modrá, teplá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bvod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bvod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84F5D7633594F4C9867465B3DD8D62D" ma:contentTypeVersion="" ma:contentTypeDescription="Vytvoří nový dokument" ma:contentTypeScope="" ma:versionID="4f03ef519ebb978e303f294421e9042d">
  <xsd:schema xmlns:xsd="http://www.w3.org/2001/XMLSchema" xmlns:xs="http://www.w3.org/2001/XMLSchema" xmlns:p="http://schemas.microsoft.com/office/2006/metadata/properties" xmlns:ns2="9fd9db41-f214-4b2e-98fd-1873e774bfbb" targetNamespace="http://schemas.microsoft.com/office/2006/metadata/properties" ma:root="true" ma:fieldsID="e5a8ed4cbecc57a9dd7ac69b5c73fc12" ns2:_="">
    <xsd:import namespace="9fd9db41-f214-4b2e-98fd-1873e774bfb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d9db41-f214-4b2e-98fd-1873e774bfb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38D975-4D05-476B-8ABC-F77383452091}">
  <ds:schemaRefs>
    <ds:schemaRef ds:uri="9fd9db41-f214-4b2e-98fd-1873e774bfbb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82BEC56-FC59-4E9B-9801-05DEBA186E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C789FF-4005-4E0E-8C2C-EA89FA3833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d9db41-f214-4b2e-98fd-1873e774bf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TM04033919[[fn=Obvod]]</Template>
  <TotalTime>430</TotalTime>
  <Words>210</Words>
  <Application>Microsoft Office PowerPoint</Application>
  <PresentationFormat>Širokoúhlá obrazovka</PresentationFormat>
  <Paragraphs>39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Obvod</vt:lpstr>
      <vt:lpstr>Odborné učiliště a Praktická škola, Mohelnice, Vodní 27 ČESKÁ REPUBLIKA   </vt:lpstr>
      <vt:lpstr>Proč jsme se Rozhodli zapojit SE do Projektu a Tranzitního Programu</vt:lpstr>
      <vt:lpstr>Prezentace aplikace PowerPoint</vt:lpstr>
      <vt:lpstr>techniky plánování zaměřené na člověka  DÍLČÍ Výstupy  z tranzitního programu</vt:lpstr>
      <vt:lpstr>techniky plánování zaměřené na člověka  DÍLČÍ Výstupy z tranzitního programu</vt:lpstr>
      <vt:lpstr>Zpětné ohlédnutí</vt:lpstr>
      <vt:lpstr>Děkuji za pozornost  Mgr. Lubica Vojteková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Odborné učiliště a Praktická škola, Mohelnice, Vodní 27 Vodní 27 789 85 Mohelnice</dc:title>
  <dc:creator>lubicavojtek</dc:creator>
  <cp:lastModifiedBy>20042574@upol.cz</cp:lastModifiedBy>
  <cp:revision>37</cp:revision>
  <dcterms:created xsi:type="dcterms:W3CDTF">2022-03-06T06:57:03Z</dcterms:created>
  <dcterms:modified xsi:type="dcterms:W3CDTF">2022-05-24T12:30:07Z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0x010100984F5D7633594F4C9867465B3DD8D62D</vt:lpwstr>
  </property>
</Properties>
</file>