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839" r:id="rId2"/>
    <p:sldMasterId id="2147483843" r:id="rId3"/>
  </p:sldMasterIdLst>
  <p:notesMasterIdLst>
    <p:notesMasterId r:id="rId46"/>
  </p:notesMasterIdLst>
  <p:handoutMasterIdLst>
    <p:handoutMasterId r:id="rId47"/>
  </p:handoutMasterIdLst>
  <p:sldIdLst>
    <p:sldId id="258" r:id="rId4"/>
    <p:sldId id="427" r:id="rId5"/>
    <p:sldId id="428" r:id="rId6"/>
    <p:sldId id="430" r:id="rId7"/>
    <p:sldId id="433" r:id="rId8"/>
    <p:sldId id="434" r:id="rId9"/>
    <p:sldId id="460" r:id="rId10"/>
    <p:sldId id="461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69" r:id="rId19"/>
    <p:sldId id="484" r:id="rId20"/>
    <p:sldId id="485" r:id="rId21"/>
    <p:sldId id="486" r:id="rId22"/>
    <p:sldId id="488" r:id="rId23"/>
    <p:sldId id="470" r:id="rId24"/>
    <p:sldId id="471" r:id="rId25"/>
    <p:sldId id="472" r:id="rId26"/>
    <p:sldId id="473" r:id="rId27"/>
    <p:sldId id="480" r:id="rId28"/>
    <p:sldId id="481" r:id="rId29"/>
    <p:sldId id="474" r:id="rId30"/>
    <p:sldId id="475" r:id="rId31"/>
    <p:sldId id="476" r:id="rId32"/>
    <p:sldId id="477" r:id="rId33"/>
    <p:sldId id="478" r:id="rId34"/>
    <p:sldId id="479" r:id="rId35"/>
    <p:sldId id="487" r:id="rId36"/>
    <p:sldId id="439" r:id="rId37"/>
    <p:sldId id="440" r:id="rId38"/>
    <p:sldId id="442" r:id="rId39"/>
    <p:sldId id="443" r:id="rId40"/>
    <p:sldId id="444" r:id="rId41"/>
    <p:sldId id="456" r:id="rId42"/>
    <p:sldId id="453" r:id="rId43"/>
    <p:sldId id="489" r:id="rId44"/>
    <p:sldId id="390" r:id="rId45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ÜLLEROVÁ Hana, Mgr." initials="MHM" lastIdx="1" clrIdx="0">
    <p:extLst>
      <p:ext uri="{19B8F6BF-5375-455C-9EA6-DF929625EA0E}">
        <p15:presenceInfo xmlns:p15="http://schemas.microsoft.com/office/powerpoint/2012/main" userId="S-1-5-21-1691777873-514487935-1699909082-141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1728" y="-9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commentAuthors" Target="commentAuthors.xml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4T13:22:50.971" idx="1">
    <p:pos x="5178" y="2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206C572-46A3-459C-8AF1-E9DFEBF1CC1D}" type="datetimeFigureOut">
              <a:rPr lang="cs-CZ"/>
              <a:pPr>
                <a:defRPr/>
              </a:pPr>
              <a:t>18.10.2021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4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F726B9-5863-4020-BBE7-292BDA31CD5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2219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/>
          <a:lstStyle>
            <a:lvl1pPr algn="r">
              <a:defRPr sz="1200"/>
            </a:lvl1pPr>
          </a:lstStyle>
          <a:p>
            <a:pPr>
              <a:defRPr/>
            </a:pPr>
            <a:fld id="{8F0F2290-E39C-4956-B601-346520764429}" type="datetimeFigureOut">
              <a:rPr lang="cs-CZ"/>
              <a:pPr>
                <a:defRPr/>
              </a:pPr>
              <a:t>18.10.2021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25" tIns="46013" rIns="92025" bIns="46013" rtlCol="0" anchor="ctr"/>
          <a:lstStyle/>
          <a:p>
            <a:pPr lvl="0"/>
            <a:endParaRPr lang="cs-CZ" noProof="0" dirty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7" y="4715709"/>
            <a:ext cx="5438463" cy="4466511"/>
          </a:xfrm>
          <a:prstGeom prst="rect">
            <a:avLst/>
          </a:prstGeom>
        </p:spPr>
        <p:txBody>
          <a:bodyPr vert="horz" lIns="92025" tIns="46013" rIns="92025" bIns="46013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4"/>
            <a:ext cx="2944958" cy="496808"/>
          </a:xfrm>
          <a:prstGeom prst="rect">
            <a:avLst/>
          </a:prstGeom>
        </p:spPr>
        <p:txBody>
          <a:bodyPr vert="horz" lIns="92025" tIns="46013" rIns="92025" bIns="46013" rtlCol="0" anchor="b"/>
          <a:lstStyle>
            <a:lvl1pPr algn="r">
              <a:defRPr sz="1200"/>
            </a:lvl1pPr>
          </a:lstStyle>
          <a:p>
            <a:pPr>
              <a:defRPr/>
            </a:pPr>
            <a:fld id="{69EA4500-1454-4CFA-BAD5-5AAB371DD77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3590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EA4500-1454-4CFA-BAD5-5AAB371DD776}" type="slidenum">
              <a:rPr lang="cs-CZ" smtClean="0"/>
              <a:pPr>
                <a:defRPr/>
              </a:pPr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740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EA4500-1454-4CFA-BAD5-5AAB371DD776}" type="slidenum">
              <a:rPr lang="cs-CZ" smtClean="0"/>
              <a:pPr>
                <a:defRPr/>
              </a:pPr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666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EA4500-1454-4CFA-BAD5-5AAB371DD776}" type="slidenum">
              <a:rPr lang="cs-CZ" smtClean="0"/>
              <a:pPr>
                <a:defRPr/>
              </a:pPr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6163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EA4500-1454-4CFA-BAD5-5AAB371DD776}" type="slidenum">
              <a:rPr lang="cs-CZ" smtClean="0"/>
              <a:pPr>
                <a:defRPr/>
              </a:pPr>
              <a:t>33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714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3903191"/>
            <a:ext cx="7416824" cy="1254001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11560" y="5204792"/>
            <a:ext cx="7408912" cy="12485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Klepnutím lze upravit styl předlohy podnadpisů.</a:t>
            </a:r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8"/>
          <p:cNvSpPr txBox="1">
            <a:spLocks noChangeArrowheads="1"/>
          </p:cNvSpPr>
          <p:nvPr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E059AF4C-C2CC-4197-8442-C1FB06267274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6" name="TextovéPole 5"/>
          <p:cNvSpPr txBox="1">
            <a:spLocks noChangeArrowheads="1"/>
          </p:cNvSpPr>
          <p:nvPr userDrawn="1"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5465ACD8-BA63-454D-A18F-20FD619B23CD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  <a:prstGeom prst="rect">
            <a:avLst/>
          </a:prstGeom>
        </p:spPr>
        <p:txBody>
          <a:bodyPr anchor="ctr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899592" y="1600201"/>
            <a:ext cx="7787208" cy="384502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9"/>
          <p:cNvSpPr txBox="1">
            <a:spLocks noChangeArrowheads="1"/>
          </p:cNvSpPr>
          <p:nvPr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031E318D-6707-4C29-BF11-8D60F862CCBE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6" name="TextovéPole 9"/>
          <p:cNvSpPr txBox="1">
            <a:spLocks noChangeArrowheads="1"/>
          </p:cNvSpPr>
          <p:nvPr userDrawn="1"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B29A0FD8-3E35-424D-BC3E-A18486652ACB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  <a:prstGeom prst="rect">
            <a:avLst/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7"/>
          <p:cNvSpPr txBox="1">
            <a:spLocks noChangeArrowheads="1"/>
          </p:cNvSpPr>
          <p:nvPr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4B30C9B7-0401-4E1C-8301-4CA8B4E4A522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4" name="TextovéPole 7"/>
          <p:cNvSpPr txBox="1">
            <a:spLocks noChangeArrowheads="1"/>
          </p:cNvSpPr>
          <p:nvPr userDrawn="1"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059E282C-E97B-4A6F-92E3-86E0BDB0A8A6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  <a:prstGeom prst="rect">
            <a:avLst/>
          </a:prstGeom>
        </p:spPr>
        <p:txBody>
          <a:bodyPr anchor="ctr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8"/>
          <p:cNvSpPr txBox="1">
            <a:spLocks noChangeArrowheads="1"/>
          </p:cNvSpPr>
          <p:nvPr userDrawn="1"/>
        </p:nvSpPr>
        <p:spPr bwMode="auto">
          <a:xfrm>
            <a:off x="8532813" y="6551613"/>
            <a:ext cx="576262" cy="261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fld id="{D525F618-685B-4210-91E3-19E379F28647}" type="slidenum">
              <a:rPr lang="cs-CZ" altLang="cs-CZ" sz="1100" b="1" smtClean="0">
                <a:cs typeface="Arial" charset="0"/>
              </a:rPr>
              <a:pPr algn="ctr" eaLnBrk="1" hangingPunct="1">
                <a:defRPr/>
              </a:pPr>
              <a:t>‹#›</a:t>
            </a:fld>
            <a:endParaRPr lang="cs-CZ" altLang="cs-CZ" sz="1100" b="1" dirty="0" smtClean="0">
              <a:cs typeface="Arial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  <a:prstGeom prst="rect">
            <a:avLst/>
          </a:prstGeom>
        </p:spPr>
        <p:txBody>
          <a:bodyPr anchor="ctr"/>
          <a:lstStyle/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899592" y="1600201"/>
            <a:ext cx="7787208" cy="384502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3903191"/>
            <a:ext cx="7416824" cy="1254001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11560" y="5204792"/>
            <a:ext cx="7408912" cy="12485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6" descr="Prezentace_titul_fina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ovéPole 7"/>
          <p:cNvSpPr txBox="1">
            <a:spLocks noChangeArrowheads="1"/>
          </p:cNvSpPr>
          <p:nvPr/>
        </p:nvSpPr>
        <p:spPr bwMode="auto">
          <a:xfrm>
            <a:off x="3419475" y="2474913"/>
            <a:ext cx="2016125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cs-CZ" altLang="cs-CZ" sz="1200" b="1" dirty="0" smtClean="0">
                <a:solidFill>
                  <a:schemeClr val="bg1"/>
                </a:solidFill>
                <a:cs typeface="Arial" charset="0"/>
              </a:rPr>
              <a:t>Odbor dozoru a kontroly veřejné správy</a:t>
            </a:r>
          </a:p>
        </p:txBody>
      </p:sp>
      <p:pic>
        <p:nvPicPr>
          <p:cNvPr id="1028" name="Obrázek 8" descr="MV_inverz_CMYK_modrobila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" y="2286000"/>
            <a:ext cx="2663825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ázek 6" descr="Prezentace_vnitrek_final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číslo snímku 5"/>
          <p:cNvSpPr txBox="1">
            <a:spLocks/>
          </p:cNvSpPr>
          <p:nvPr/>
        </p:nvSpPr>
        <p:spPr>
          <a:xfrm>
            <a:off x="250825" y="6519863"/>
            <a:ext cx="208915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 smtClean="0"/>
              <a:t>www.mvcr.cz/odk</a:t>
            </a:r>
          </a:p>
        </p:txBody>
      </p:sp>
      <p:sp>
        <p:nvSpPr>
          <p:cNvPr id="2052" name="TextovéPole 8"/>
          <p:cNvSpPr txBox="1">
            <a:spLocks noChangeArrowheads="1"/>
          </p:cNvSpPr>
          <p:nvPr/>
        </p:nvSpPr>
        <p:spPr bwMode="auto">
          <a:xfrm>
            <a:off x="2700338" y="5949950"/>
            <a:ext cx="2016125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cs-CZ" altLang="cs-CZ" sz="1200" b="1" dirty="0" smtClean="0">
                <a:solidFill>
                  <a:schemeClr val="bg1"/>
                </a:solidFill>
                <a:cs typeface="Arial" charset="0"/>
              </a:rPr>
              <a:t>Odbor veřejné správy, dozoru a kontroly</a:t>
            </a:r>
          </a:p>
        </p:txBody>
      </p:sp>
      <p:pic>
        <p:nvPicPr>
          <p:cNvPr id="2053" name="Obrázek 9" descr="MV_white-black.w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" y="5537200"/>
            <a:ext cx="2617788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8450263" y="6519863"/>
            <a:ext cx="585787" cy="338137"/>
          </a:xfrm>
          <a:prstGeom prst="rect">
            <a:avLst/>
          </a:prstGeom>
        </p:spPr>
        <p:txBody>
          <a:bodyPr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="1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9A2DBFD-565C-4D8D-A63A-281237ACBA3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A9E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Obrázek 6" descr="Prezentace_titul_fina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ovéPole 7"/>
          <p:cNvSpPr txBox="1">
            <a:spLocks noChangeArrowheads="1"/>
          </p:cNvSpPr>
          <p:nvPr/>
        </p:nvSpPr>
        <p:spPr bwMode="auto">
          <a:xfrm>
            <a:off x="3419475" y="2474913"/>
            <a:ext cx="2016125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cs-CZ" altLang="cs-CZ" sz="1200" b="1" dirty="0" smtClean="0">
                <a:solidFill>
                  <a:schemeClr val="bg1"/>
                </a:solidFill>
                <a:cs typeface="Arial" charset="0"/>
              </a:rPr>
              <a:t>Odbor dozoru a kontroly veřejné správy</a:t>
            </a:r>
          </a:p>
        </p:txBody>
      </p:sp>
      <p:pic>
        <p:nvPicPr>
          <p:cNvPr id="3076" name="Obrázek 8" descr="MV_inverz_CMYK_modrobila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" y="2286000"/>
            <a:ext cx="2663825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vcr.cz/odk2/clanek/metodicke-materialy-k-zakonnym-zmocnenim-pro-vydavani-obecne-zavaznych-vyhlasek.aspx" TargetMode="Externa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vcr.cz/odk" TargetMode="External"/><Relationship Id="rId2" Type="http://schemas.openxmlformats.org/officeDocument/2006/relationships/hyperlink" Target="mailto:dozorol@mvcr.cz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7"/>
          <p:cNvSpPr>
            <a:spLocks noGrp="1"/>
          </p:cNvSpPr>
          <p:nvPr>
            <p:ph type="title"/>
          </p:nvPr>
        </p:nvSpPr>
        <p:spPr bwMode="auto">
          <a:xfrm>
            <a:off x="539553" y="274638"/>
            <a:ext cx="8147248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z="2000" dirty="0">
                <a:latin typeface="Arial" charset="0"/>
                <a:cs typeface="Arial" charset="0"/>
              </a:rPr>
              <a:t>Odbor veřejné správy, dozoru a </a:t>
            </a:r>
            <a:r>
              <a:rPr lang="cs-CZ" altLang="cs-CZ" sz="2000" dirty="0" smtClean="0">
                <a:latin typeface="Arial" charset="0"/>
                <a:cs typeface="Arial" charset="0"/>
              </a:rPr>
              <a:t>kontroly Ministerstva vnitra</a:t>
            </a:r>
          </a:p>
        </p:txBody>
      </p:sp>
      <p:sp>
        <p:nvSpPr>
          <p:cNvPr id="9219" name="Zástupný symbol pro obsah 9"/>
          <p:cNvSpPr>
            <a:spLocks noGrp="1"/>
          </p:cNvSpPr>
          <p:nvPr>
            <p:ph idx="1"/>
          </p:nvPr>
        </p:nvSpPr>
        <p:spPr bwMode="auto">
          <a:xfrm>
            <a:off x="539553" y="1600201"/>
            <a:ext cx="8147248" cy="32689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endParaRPr lang="cs-CZ" sz="2000" b="1" dirty="0" smtClean="0"/>
          </a:p>
          <a:p>
            <a:pPr algn="ctr">
              <a:buNone/>
            </a:pPr>
            <a:endParaRPr lang="cs-CZ" sz="2000" b="1" dirty="0"/>
          </a:p>
          <a:p>
            <a:pPr algn="ctr">
              <a:buNone/>
            </a:pPr>
            <a:r>
              <a:rPr lang="cs-CZ" sz="3200" b="1" u="sng" dirty="0" smtClean="0"/>
              <a:t>Nová odpadová legislativa</a:t>
            </a:r>
            <a:endParaRPr lang="cs-CZ" sz="3200" b="1" u="sng" dirty="0"/>
          </a:p>
          <a:p>
            <a:pPr algn="ctr">
              <a:buNone/>
            </a:pPr>
            <a:endParaRPr lang="cs-CZ" altLang="cs-CZ" sz="200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cs-CZ" altLang="cs-CZ" sz="2000" dirty="0">
              <a:latin typeface="Arial" charset="0"/>
              <a:cs typeface="Arial" charset="0"/>
            </a:endParaRPr>
          </a:p>
          <a:p>
            <a:pPr>
              <a:buNone/>
            </a:pPr>
            <a:endParaRPr lang="cs-CZ" altLang="cs-CZ" sz="180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cs-CZ" altLang="cs-CZ" sz="1800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cs-CZ" altLang="cs-CZ" sz="1800" dirty="0" smtClean="0">
                <a:latin typeface="Arial" charset="0"/>
                <a:cs typeface="Arial" charset="0"/>
              </a:rPr>
              <a:t>Ing. Věra Stojanová, ministerský rada</a:t>
            </a:r>
            <a:endParaRPr lang="cs-CZ" altLang="cs-CZ" sz="2000" dirty="0">
              <a:latin typeface="Arial" charset="0"/>
              <a:cs typeface="Arial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43063" y="1268413"/>
            <a:ext cx="561657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cs-CZ" sz="1400" b="1" dirty="0">
              <a:solidFill>
                <a:srgbClr val="00A9E2"/>
              </a:solidFill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6632"/>
            <a:ext cx="7615029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0"/>
            <a:ext cx="6768752" cy="569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7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-1"/>
            <a:ext cx="6336704" cy="566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0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836" y="0"/>
            <a:ext cx="7150556" cy="567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487" y="0"/>
            <a:ext cx="6966867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16632"/>
            <a:ext cx="4541118" cy="5576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3" y="218"/>
            <a:ext cx="6120680" cy="561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3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u="sng" dirty="0" smtClean="0"/>
              <a:t>Poplatek za obecní systém</a:t>
            </a:r>
            <a:br>
              <a:rPr lang="cs-CZ" sz="2800" u="sng" dirty="0" smtClean="0"/>
            </a:br>
            <a:r>
              <a:rPr lang="cs-CZ" sz="2800" u="sng" dirty="0" smtClean="0"/>
              <a:t>odpadového hospodářství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3845024"/>
          </a:xfrm>
        </p:spPr>
        <p:txBody>
          <a:bodyPr/>
          <a:lstStyle/>
          <a:p>
            <a:r>
              <a:rPr lang="cs-CZ" sz="1800" b="1" u="sng" dirty="0" smtClean="0"/>
              <a:t>Poplatník</a:t>
            </a:r>
            <a:r>
              <a:rPr lang="cs-CZ" sz="1800" b="1" dirty="0" smtClean="0"/>
              <a:t> </a:t>
            </a:r>
          </a:p>
          <a:p>
            <a:pPr lvl="2"/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fyzická osoba přihlášená v obci nebo</a:t>
            </a:r>
          </a:p>
          <a:p>
            <a:pPr lvl="2"/>
            <a:r>
              <a:rPr lang="cs-CZ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vlastník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nemovité věci zahrnující byt, rodinný dům nebo stavbu pro rodinnou rekreaci, ve které není přihlášená žádná fyzická osoba a která je umístěna na území obce.</a:t>
            </a:r>
          </a:p>
          <a:p>
            <a:pPr marL="457200" lvl="1" indent="0" algn="just">
              <a:buNone/>
            </a:pPr>
            <a:r>
              <a:rPr lang="cs-CZ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Oproti </a:t>
            </a:r>
            <a:r>
              <a:rPr lang="cs-CZ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stávajícímu </a:t>
            </a:r>
            <a:r>
              <a:rPr lang="cs-CZ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místnímu </a:t>
            </a:r>
            <a:r>
              <a:rPr lang="cs-CZ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poplatku dle </a:t>
            </a:r>
            <a:r>
              <a:rPr lang="cs-CZ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 </a:t>
            </a:r>
            <a:r>
              <a:rPr lang="cs-CZ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10b zákona o místních </a:t>
            </a:r>
            <a:r>
              <a:rPr lang="cs-CZ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poplatcích </a:t>
            </a:r>
            <a:r>
              <a:rPr lang="cs-CZ" sz="1600" b="1" i="1" spc="-2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cs-CZ" sz="1600" b="1" i="1" spc="-2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jedná o vlastníky, tj. o fyzické i </a:t>
            </a:r>
            <a:r>
              <a:rPr lang="cs-CZ" sz="1600" b="1" i="1" u="sng" spc="-2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právnické </a:t>
            </a:r>
            <a:r>
              <a:rPr lang="cs-CZ" sz="1600" b="1" i="1" u="sng" spc="-2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  <a:r>
              <a:rPr lang="cs-CZ" sz="1600" i="1" spc="-2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(rozšíření </a:t>
            </a:r>
            <a:r>
              <a:rPr lang="cs-CZ" sz="1600" i="1" spc="-2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okruhu poplatníků).</a:t>
            </a:r>
            <a:endParaRPr lang="cs-CZ" sz="1600" b="1" i="1" u="sng" spc="-2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1800" b="1" u="sng" spc="-20" dirty="0" smtClean="0"/>
          </a:p>
          <a:p>
            <a:pPr algn="just"/>
            <a:r>
              <a:rPr lang="cs-CZ" sz="1800" b="1" u="sng" spc="-20" dirty="0" smtClean="0"/>
              <a:t>Sazba poplatku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cs-CZ" b="1" spc="-2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azba poplatku činí nejvýše 1 200 Kč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cs-CZ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stanovení sazby je čistě v uvážení zastupitelstva obce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cs-CZ" b="1" spc="-2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není nutné provádět žádné rozúčtování nákladů</a:t>
            </a:r>
          </a:p>
          <a:p>
            <a:pPr marL="457200" lvl="1" indent="0" algn="just">
              <a:buNone/>
            </a:pPr>
            <a:endParaRPr lang="cs-CZ" sz="1600" b="1" spc="-2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97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/>
          <a:lstStyle/>
          <a:p>
            <a:pPr algn="ctr"/>
            <a:r>
              <a:rPr lang="cs-CZ" sz="2800" dirty="0" smtClean="0"/>
              <a:t>Problematické oblasti</a:t>
            </a:r>
            <a:br>
              <a:rPr lang="cs-CZ" sz="2800" dirty="0" smtClean="0"/>
            </a:br>
            <a:r>
              <a:rPr lang="pl-PL" sz="2000" dirty="0" smtClean="0"/>
              <a:t>Poplatek </a:t>
            </a:r>
            <a:r>
              <a:rPr lang="pl-PL" sz="2000" dirty="0"/>
              <a:t>za obecní </a:t>
            </a:r>
            <a:r>
              <a:rPr lang="pl-PL" sz="2000" dirty="0" smtClean="0"/>
              <a:t>systém odpadového </a:t>
            </a:r>
            <a:r>
              <a:rPr lang="pl-PL" sz="2000" dirty="0"/>
              <a:t>hospodářství</a:t>
            </a:r>
            <a:br>
              <a:rPr lang="pl-PL" sz="2000" dirty="0"/>
            </a:b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320481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endParaRPr lang="pl-PL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Různá sazba pro „místní”a pro „rekreanty”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Nelze </a:t>
            </a:r>
            <a:r>
              <a:rPr lang="pl-PL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bez dalšího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stanovit různou sazbu poplatku pro celé kategorie (podkategoie) poplatníků, neboť tím dle názoru Ministerstva vnitra dochází k nabourání konstrukce poplatku.</a:t>
            </a:r>
          </a:p>
          <a:p>
            <a:pPr marL="914400" lvl="2" indent="0" algn="just">
              <a:buNone/>
            </a:pPr>
            <a:endParaRPr lang="pl-PL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pl-PL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Nelze poskytnou „automatickou” úlevu osobám přihlášeným v obci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pl-PL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Jedná se o plošné poskytnutí úlevy celé kategorii poplatníků</a:t>
            </a:r>
          </a:p>
          <a:p>
            <a:pPr marL="1371600" lvl="3" indent="0" algn="just">
              <a:buNone/>
            </a:pPr>
            <a:endParaRPr lang="pl-PL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pl-PL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Lze stanovit osvobození od poplatku pro osoby vlastnící příslušnou nemovitost zahrnující byt, rodinný dům nebo stavbu </a:t>
            </a:r>
            <a:r>
              <a:rPr lang="pl-P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rodinnou </a:t>
            </a:r>
            <a:r>
              <a:rPr lang="pl-PL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rekreaci, pokud tento objekt není užíván</a:t>
            </a: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pl-PL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Nejedná se o plošné osvobození, neboť je zde podmínka „neužívání” objektu</a:t>
            </a:r>
            <a:endParaRPr lang="pl-PL" b="1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94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/>
          <a:lstStyle/>
          <a:p>
            <a:pPr algn="ctr"/>
            <a:r>
              <a:rPr lang="cs-CZ" sz="2800" dirty="0" smtClean="0"/>
              <a:t>Problematické oblasti</a:t>
            </a:r>
            <a:br>
              <a:rPr lang="cs-CZ" sz="2800" dirty="0" smtClean="0"/>
            </a:br>
            <a:r>
              <a:rPr lang="pl-PL" sz="2000" dirty="0" smtClean="0"/>
              <a:t>Poplatek </a:t>
            </a:r>
            <a:r>
              <a:rPr lang="pl-PL" sz="2000" dirty="0"/>
              <a:t>za obecní </a:t>
            </a:r>
            <a:r>
              <a:rPr lang="pl-PL" sz="2000" dirty="0" smtClean="0"/>
              <a:t>systém odpadového </a:t>
            </a:r>
            <a:r>
              <a:rPr lang="pl-PL" sz="2000" dirty="0"/>
              <a:t>hospodářství</a:t>
            </a:r>
            <a:br>
              <a:rPr lang="pl-PL" sz="2000" dirty="0"/>
            </a:b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320481"/>
          </a:xfrm>
        </p:spPr>
        <p:txBody>
          <a:bodyPr/>
          <a:lstStyle/>
          <a:p>
            <a:pPr marL="914400" lvl="2" indent="0" algn="just">
              <a:buNone/>
            </a:pPr>
            <a:endParaRPr lang="pl-PL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Osvobození/úleva pouze pro osoby s „trvalým” pobytem; opomíjí se jiné druhy pobytu (zejména přechodný pobyt občanů EU</a:t>
            </a:r>
            <a:r>
              <a:rPr lang="pl-PL" sz="18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pl-PL" sz="1800" b="1">
                <a:solidFill>
                  <a:srgbClr val="FF0000"/>
                </a:solidFill>
              </a:rPr>
              <a:t> </a:t>
            </a:r>
            <a:endParaRPr lang="pl-PL" sz="1800" b="1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l-PL" sz="1800" b="1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l-PL" sz="1800" b="1" dirty="0" smtClean="0">
                <a:solidFill>
                  <a:srgbClr val="FF0000"/>
                </a:solidFill>
              </a:rPr>
              <a:t>Osvobození (úleva) od </a:t>
            </a:r>
            <a:r>
              <a:rPr lang="pl-PL" sz="1800" b="1" dirty="0">
                <a:solidFill>
                  <a:srgbClr val="FF0000"/>
                </a:solidFill>
              </a:rPr>
              <a:t>poplatku musí mít vždy návaznost na předmět poplatku nebo specifické postavení poplatníka, které má vliv na jeho vztah k poplatkové povinnosti. </a:t>
            </a:r>
            <a:endParaRPr lang="pl-PL" sz="1800" b="1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endParaRPr lang="pl-PL" sz="1800" b="1" dirty="0" smtClean="0">
              <a:solidFill>
                <a:srgbClr val="FF0000"/>
              </a:solidFill>
            </a:endParaRP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cs-CZ" sz="1800" b="1" dirty="0" smtClean="0">
                <a:solidFill>
                  <a:srgbClr val="FF0000"/>
                </a:solidFill>
              </a:rPr>
              <a:t>Obec </a:t>
            </a:r>
            <a:r>
              <a:rPr lang="cs-CZ" sz="1800" b="1" dirty="0">
                <a:solidFill>
                  <a:srgbClr val="FF0000"/>
                </a:solidFill>
              </a:rPr>
              <a:t>v rámci ohlašovací povinnosti stanoví povinnost prokazatelně správci poplatku doložit skutečnosti rozhodné pro vznik nároku na osvobození/úlevy a současně uvede způsob tohoto prokázání. </a:t>
            </a:r>
            <a:endParaRPr lang="pl-PL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285750" algn="just">
              <a:buFont typeface="Wingdings" panose="05000000000000000000" pitchFamily="2" charset="2"/>
              <a:buChar char="Ø"/>
            </a:pPr>
            <a:endParaRPr lang="pl-PL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6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Zástupný symbol pro obsah 9"/>
          <p:cNvSpPr>
            <a:spLocks noGrp="1"/>
          </p:cNvSpPr>
          <p:nvPr>
            <p:ph idx="1"/>
          </p:nvPr>
        </p:nvSpPr>
        <p:spPr bwMode="auto">
          <a:xfrm>
            <a:off x="569351" y="1052736"/>
            <a:ext cx="8147248" cy="32689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endParaRPr lang="cs-CZ" sz="2000" b="1" dirty="0" smtClean="0"/>
          </a:p>
          <a:p>
            <a:pPr algn="ctr">
              <a:buNone/>
            </a:pPr>
            <a:endParaRPr lang="cs-CZ" sz="2000" b="1" dirty="0"/>
          </a:p>
          <a:p>
            <a:pPr algn="ctr">
              <a:buNone/>
            </a:pPr>
            <a:r>
              <a:rPr lang="cs-CZ" sz="3200" b="1" u="sng" dirty="0" smtClean="0"/>
              <a:t>Nová odpadová legislativa</a:t>
            </a:r>
            <a:endParaRPr lang="cs-CZ" sz="3200" b="1" u="sng" dirty="0"/>
          </a:p>
          <a:p>
            <a:pPr algn="ctr">
              <a:buNone/>
            </a:pPr>
            <a:r>
              <a:rPr lang="cs-CZ" altLang="cs-CZ" sz="3200" b="1" dirty="0" smtClean="0">
                <a:latin typeface="Arial" charset="0"/>
                <a:cs typeface="Arial" charset="0"/>
              </a:rPr>
              <a:t>–</a:t>
            </a:r>
          </a:p>
          <a:p>
            <a:pPr algn="ctr">
              <a:buNone/>
            </a:pPr>
            <a:r>
              <a:rPr lang="cs-CZ" altLang="cs-CZ" sz="3200" b="1" u="sng" dirty="0" smtClean="0">
                <a:latin typeface="Arial" charset="0"/>
                <a:cs typeface="Arial" charset="0"/>
              </a:rPr>
              <a:t>Místní poplatky za komunální odpad</a:t>
            </a:r>
          </a:p>
          <a:p>
            <a:pPr>
              <a:buNone/>
            </a:pPr>
            <a:endParaRPr lang="cs-CZ" altLang="cs-CZ" sz="2000" dirty="0">
              <a:latin typeface="Arial" charset="0"/>
              <a:cs typeface="Arial" charset="0"/>
            </a:endParaRPr>
          </a:p>
          <a:p>
            <a:pPr>
              <a:buNone/>
            </a:pPr>
            <a:endParaRPr lang="cs-CZ" altLang="cs-CZ" sz="18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28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800" u="sng" dirty="0"/>
              <a:t>Poplatek za odkládání komunálního</a:t>
            </a:r>
            <a:br>
              <a:rPr lang="pl-PL" sz="2800" u="sng" dirty="0"/>
            </a:br>
            <a:r>
              <a:rPr lang="pl-PL" sz="2800" u="sng" dirty="0"/>
              <a:t>odpadu z nemovité věci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3845024"/>
          </a:xfrm>
        </p:spPr>
        <p:txBody>
          <a:bodyPr/>
          <a:lstStyle/>
          <a:p>
            <a:pPr algn="just"/>
            <a:endParaRPr lang="cs-CZ" sz="1800" b="1" dirty="0" smtClean="0"/>
          </a:p>
          <a:p>
            <a:pPr algn="just"/>
            <a:r>
              <a:rPr lang="cs-CZ" sz="1800" b="1" spc="-20" dirty="0"/>
              <a:t>Konstrukce poplatku vychází </a:t>
            </a:r>
            <a:r>
              <a:rPr lang="cs-CZ" sz="1800" b="1" u="sng" spc="-20" dirty="0"/>
              <a:t>ze skutečného množství vyprodukovaného </a:t>
            </a:r>
            <a:r>
              <a:rPr lang="cs-CZ" sz="1800" b="1" u="sng" dirty="0"/>
              <a:t>odpadu</a:t>
            </a:r>
            <a:r>
              <a:rPr lang="cs-CZ" sz="1800" b="1" u="sng" dirty="0" smtClean="0"/>
              <a:t>.</a:t>
            </a:r>
          </a:p>
          <a:p>
            <a:pPr algn="just"/>
            <a:endParaRPr lang="cs-CZ" sz="1400" b="1" spc="-20" dirty="0" smtClean="0"/>
          </a:p>
        </p:txBody>
      </p:sp>
    </p:spTree>
    <p:extLst>
      <p:ext uri="{BB962C8B-B14F-4D97-AF65-F5344CB8AC3E}">
        <p14:creationId xmlns:p14="http://schemas.microsoft.com/office/powerpoint/2010/main" val="196477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548680"/>
            <a:ext cx="767632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8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5472"/>
            <a:ext cx="6552728" cy="560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7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0"/>
            <a:ext cx="5331494" cy="573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1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764704"/>
            <a:ext cx="7151732" cy="428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2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08720"/>
            <a:ext cx="730881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30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08720"/>
            <a:ext cx="707964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848" y="332656"/>
            <a:ext cx="708451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3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404664"/>
            <a:ext cx="675349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0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40" y="620688"/>
            <a:ext cx="7513611" cy="254659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3933056"/>
            <a:ext cx="7957372" cy="1679625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819194" y="36866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z</a:t>
            </a:r>
            <a:r>
              <a:rPr lang="cs-CZ" b="1" u="sng" dirty="0" smtClean="0"/>
              <a:t>áklad poplatku – hmotnost a objem</a:t>
            </a:r>
            <a:endParaRPr lang="cs-CZ" b="1" u="sng" dirty="0"/>
          </a:p>
        </p:txBody>
      </p:sp>
      <p:sp>
        <p:nvSpPr>
          <p:cNvPr id="6" name="TextovéPole 5"/>
          <p:cNvSpPr txBox="1"/>
          <p:nvPr/>
        </p:nvSpPr>
        <p:spPr>
          <a:xfrm>
            <a:off x="833440" y="342900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u="sng" dirty="0"/>
              <a:t>z</a:t>
            </a:r>
            <a:r>
              <a:rPr lang="cs-CZ" b="1" u="sng" dirty="0" smtClean="0"/>
              <a:t>áklad poplatku – kapacita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21340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u="sng" dirty="0" smtClean="0"/>
              <a:t>Nová odpadová legislativa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600201"/>
            <a:ext cx="8075240" cy="3845024"/>
          </a:xfrm>
        </p:spPr>
        <p:txBody>
          <a:bodyPr/>
          <a:lstStyle/>
          <a:p>
            <a:pPr algn="just"/>
            <a:r>
              <a:rPr lang="cs-CZ" sz="2000" b="1" dirty="0" smtClean="0"/>
              <a:t>Zákon č. 541/2020 Sb., </a:t>
            </a:r>
            <a:r>
              <a:rPr lang="cs-CZ" sz="2000" b="1" dirty="0"/>
              <a:t>o </a:t>
            </a:r>
            <a:r>
              <a:rPr lang="cs-CZ" sz="2000" b="1" dirty="0" smtClean="0"/>
              <a:t>odpadech;</a:t>
            </a:r>
          </a:p>
          <a:p>
            <a:pPr algn="just"/>
            <a:endParaRPr lang="cs-CZ" sz="2000" b="1" dirty="0" smtClean="0"/>
          </a:p>
          <a:p>
            <a:pPr algn="just"/>
            <a:r>
              <a:rPr lang="cs-CZ" sz="2000" b="1" dirty="0" smtClean="0"/>
              <a:t>Zákon č. 542/2020 Sb., o výrobcích </a:t>
            </a:r>
            <a:r>
              <a:rPr lang="cs-CZ" sz="2000" b="1" dirty="0"/>
              <a:t>s ukončenou </a:t>
            </a:r>
            <a:r>
              <a:rPr lang="cs-CZ" sz="2000" b="1" dirty="0" smtClean="0"/>
              <a:t>životností;</a:t>
            </a:r>
          </a:p>
          <a:p>
            <a:pPr algn="just"/>
            <a:endParaRPr lang="cs-CZ" sz="2000" b="1" dirty="0" smtClean="0"/>
          </a:p>
          <a:p>
            <a:r>
              <a:rPr lang="cs-CZ" sz="2000" b="1" dirty="0" smtClean="0"/>
              <a:t>Zákon č. 543/2020 Sb., kterým </a:t>
            </a:r>
            <a:r>
              <a:rPr lang="cs-CZ" sz="2000" b="1" dirty="0"/>
              <a:t>se mění některé </a:t>
            </a:r>
            <a:r>
              <a:rPr lang="cs-CZ" sz="2000" b="1" dirty="0" smtClean="0"/>
              <a:t>zákony</a:t>
            </a:r>
            <a:br>
              <a:rPr lang="cs-CZ" sz="2000" b="1" dirty="0" smtClean="0"/>
            </a:br>
            <a:r>
              <a:rPr lang="cs-CZ" sz="2000" b="1" dirty="0" smtClean="0"/>
              <a:t>v souvislosti </a:t>
            </a:r>
            <a:r>
              <a:rPr lang="cs-CZ" sz="2000" b="1" dirty="0"/>
              <a:t>s přijetím zákona o odpadech a zákona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b="1" dirty="0" smtClean="0"/>
              <a:t>o </a:t>
            </a:r>
            <a:r>
              <a:rPr lang="cs-CZ" sz="2000" b="1" dirty="0"/>
              <a:t>výrobcích s ukončenou </a:t>
            </a:r>
            <a:r>
              <a:rPr lang="cs-CZ" sz="2000" b="1" dirty="0" smtClean="0"/>
              <a:t>životností.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cs-CZ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Součástí </a:t>
            </a:r>
            <a:r>
              <a:rPr lang="cs-CZ" i="1" u="sng" dirty="0" smtClean="0"/>
              <a:t>je</a:t>
            </a:r>
            <a:r>
              <a:rPr lang="cs-CZ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i novela zákona o místních poplatcích </a:t>
            </a:r>
          </a:p>
          <a:p>
            <a:pPr algn="just"/>
            <a:endParaRPr lang="cs-CZ" sz="2000" b="1" u="sng" dirty="0" smtClean="0">
              <a:solidFill>
                <a:srgbClr val="FF0000"/>
              </a:solidFill>
            </a:endParaRPr>
          </a:p>
          <a:p>
            <a:pPr algn="just"/>
            <a:r>
              <a:rPr lang="cs-CZ" sz="2000" b="1" u="sng" dirty="0" smtClean="0">
                <a:solidFill>
                  <a:srgbClr val="FF0000"/>
                </a:solidFill>
              </a:rPr>
              <a:t>Účinnost nové odpadové legislativy k 1. 1. 2021.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393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60648"/>
            <a:ext cx="684953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40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80728"/>
            <a:ext cx="7560311" cy="355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50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562725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800" u="sng" dirty="0"/>
              <a:t>Poplatek za odkládání </a:t>
            </a:r>
            <a:r>
              <a:rPr lang="pl-PL" sz="2800" u="sng" dirty="0" smtClean="0"/>
              <a:t>komunálního</a:t>
            </a:r>
            <a:br>
              <a:rPr lang="pl-PL" sz="2800" u="sng" dirty="0" smtClean="0"/>
            </a:br>
            <a:r>
              <a:rPr lang="pl-PL" sz="2800" u="sng" dirty="0" smtClean="0"/>
              <a:t>odpadu </a:t>
            </a:r>
            <a:r>
              <a:rPr lang="pl-PL" sz="2800" u="sng" dirty="0"/>
              <a:t>z nemovité věci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80920" cy="3845024"/>
          </a:xfrm>
        </p:spPr>
        <p:txBody>
          <a:bodyPr/>
          <a:lstStyle/>
          <a:p>
            <a:pPr algn="just"/>
            <a:r>
              <a:rPr lang="cs-CZ" sz="1600" b="1" u="sng" dirty="0" smtClean="0"/>
              <a:t>Poplatník</a:t>
            </a:r>
            <a:endParaRPr lang="cs-CZ" sz="1600" b="1" dirty="0"/>
          </a:p>
          <a:p>
            <a:pPr lvl="1" algn="just"/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fyzická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osoba, která má v nemovité věci </a:t>
            </a:r>
            <a:r>
              <a:rPr lang="cs-CZ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bydliště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, nebo</a:t>
            </a:r>
          </a:p>
          <a:p>
            <a:pPr lvl="1"/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vlastník nemovité věci, ve které nemá bydliště žádná fyzická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osoba.</a:t>
            </a:r>
            <a:b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600" b="1" spc="-20" dirty="0" smtClean="0"/>
          </a:p>
          <a:p>
            <a:pPr algn="just"/>
            <a:r>
              <a:rPr lang="cs-CZ" sz="1600" b="1" u="sng" spc="-20" dirty="0" smtClean="0"/>
              <a:t>Plátce</a:t>
            </a:r>
          </a:p>
          <a:p>
            <a:pPr lvl="1" algn="just"/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společenství vlastníků jednotek, pokud pro dům vzniklo, nebo</a:t>
            </a:r>
          </a:p>
          <a:p>
            <a:pPr lvl="1"/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vlastník nemovité věci v ostatních případech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1" indent="0">
              <a:buNone/>
            </a:pPr>
            <a:endParaRPr lang="cs-CZ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b="1" u="sng" dirty="0" smtClean="0"/>
              <a:t>Předmět poplatku</a:t>
            </a:r>
          </a:p>
          <a:p>
            <a:pPr lvl="1" algn="just"/>
            <a:r>
              <a:rPr lang="cs-CZ" sz="156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odkládání </a:t>
            </a:r>
            <a:r>
              <a:rPr lang="cs-CZ" sz="1560" b="1" spc="-20" dirty="0">
                <a:latin typeface="Arial" panose="020B0604020202020204" pitchFamily="34" charset="0"/>
                <a:cs typeface="Arial" panose="020B0604020202020204" pitchFamily="34" charset="0"/>
              </a:rPr>
              <a:t>směsného komunálního odpadu </a:t>
            </a:r>
            <a:r>
              <a:rPr lang="cs-CZ" sz="156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z jednotlivé </a:t>
            </a:r>
            <a:r>
              <a:rPr lang="cs-CZ" sz="1560" b="1" spc="-20" dirty="0">
                <a:latin typeface="Arial" panose="020B0604020202020204" pitchFamily="34" charset="0"/>
                <a:cs typeface="Arial" panose="020B0604020202020204" pitchFamily="34" charset="0"/>
              </a:rPr>
              <a:t>nemovité věci </a:t>
            </a:r>
            <a:r>
              <a:rPr lang="cs-CZ" sz="156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zahrnující</a:t>
            </a:r>
          </a:p>
          <a:p>
            <a:pPr lvl="2" algn="just"/>
            <a:r>
              <a:rPr lang="cs-CZ" sz="1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byt,</a:t>
            </a:r>
          </a:p>
          <a:p>
            <a:pPr lvl="2" algn="just"/>
            <a:r>
              <a:rPr lang="cs-CZ" sz="1400" b="1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rodinný dům nebo</a:t>
            </a:r>
          </a:p>
          <a:p>
            <a:pPr lvl="2" algn="just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stavbu pro rodinnou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rekreaci.</a:t>
            </a:r>
            <a:endParaRPr lang="cs-CZ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01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2800" u="sng" dirty="0"/>
              <a:t>Poplatek za odkládání </a:t>
            </a:r>
            <a:r>
              <a:rPr lang="pl-PL" sz="2800" u="sng" dirty="0" smtClean="0"/>
              <a:t>komunálního</a:t>
            </a:r>
            <a:br>
              <a:rPr lang="pl-PL" sz="2800" u="sng" dirty="0" smtClean="0"/>
            </a:br>
            <a:r>
              <a:rPr lang="pl-PL" sz="2800" u="sng" dirty="0" smtClean="0"/>
              <a:t>odpadu </a:t>
            </a:r>
            <a:r>
              <a:rPr lang="pl-PL" sz="2800" u="sng" dirty="0"/>
              <a:t>z nemovité věci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80920" cy="3845024"/>
          </a:xfrm>
        </p:spPr>
        <p:txBody>
          <a:bodyPr/>
          <a:lstStyle/>
          <a:p>
            <a:pPr algn="just"/>
            <a:r>
              <a:rPr lang="cs-CZ" sz="1800" b="1" u="sng" dirty="0" smtClean="0"/>
              <a:t>Základ poplatku</a:t>
            </a:r>
            <a:endParaRPr lang="cs-CZ" sz="1800" b="1" dirty="0"/>
          </a:p>
          <a:p>
            <a:pPr lvl="1" algn="just"/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Zákon nabízí </a:t>
            </a:r>
            <a:r>
              <a:rPr lang="cs-CZ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 dílčí základy, obec si musí vybrat vždy pouze jeden</a:t>
            </a:r>
            <a:endParaRPr lang="cs-CZ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algn="just">
              <a:buFont typeface="+mj-lt"/>
              <a:buAutoNum type="arabicParenR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hmotnost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odpadu odloženého z  nemovité věci v kilogramech připadajícího na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poplatníka,</a:t>
            </a:r>
          </a:p>
          <a:p>
            <a:pPr marL="1257300" lvl="2" indent="-342900" algn="just">
              <a:buFont typeface="+mj-lt"/>
              <a:buAutoNum type="arabicParenR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objem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odpadu odloženého z  nemovité věci  v litrech připadajícího na poplatníka,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nebo</a:t>
            </a:r>
          </a:p>
          <a:p>
            <a:pPr marL="1257300" lvl="2" indent="-342900" algn="just">
              <a:buFont typeface="+mj-lt"/>
              <a:buAutoNum type="arabicParenR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kapacita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soustřeďovacích prostředků pro nemovitou věc na odpad v litrech připadající na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poplatníka</a:t>
            </a:r>
            <a:endParaRPr lang="cs-CZ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1400" b="1" i="1" spc="-20" dirty="0" smtClean="0">
                <a:solidFill>
                  <a:srgbClr val="FF0000"/>
                </a:solidFill>
              </a:rPr>
              <a:t>	</a:t>
            </a:r>
            <a:endParaRPr lang="cs-CZ" sz="1800" b="1" spc="-20" dirty="0"/>
          </a:p>
          <a:p>
            <a:pPr algn="just"/>
            <a:r>
              <a:rPr lang="cs-CZ" sz="1800" b="1" u="sng" dirty="0" smtClean="0"/>
              <a:t>Sazba poplatku</a:t>
            </a:r>
          </a:p>
          <a:p>
            <a:pPr lvl="1"/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Sazba poplatku činí nejvýše</a:t>
            </a:r>
          </a:p>
          <a:p>
            <a:pPr lvl="2"/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6 Kč za kg, pokud je základem hmotnost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odpadu,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1 Kč za l, pokud je základem objem odpadu nebo kapacita soustřeďovacích prostředků.</a:t>
            </a:r>
          </a:p>
        </p:txBody>
      </p:sp>
    </p:spTree>
    <p:extLst>
      <p:ext uri="{BB962C8B-B14F-4D97-AF65-F5344CB8AC3E}">
        <p14:creationId xmlns:p14="http://schemas.microsoft.com/office/powerpoint/2010/main" val="318447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/>
          <a:lstStyle/>
          <a:p>
            <a:pPr algn="ctr"/>
            <a:r>
              <a:rPr lang="cs-CZ" sz="2800" dirty="0" smtClean="0"/>
              <a:t>Problematické oblasti</a:t>
            </a:r>
            <a:br>
              <a:rPr lang="cs-CZ" sz="2800" dirty="0" smtClean="0"/>
            </a:br>
            <a:r>
              <a:rPr lang="pl-PL" sz="2000" dirty="0"/>
              <a:t>Poplatek za odkládání komunálního odpadu z nemovité </a:t>
            </a:r>
            <a:r>
              <a:rPr lang="pl-PL" sz="2000" dirty="0" smtClean="0"/>
              <a:t>věci</a:t>
            </a:r>
            <a:r>
              <a:rPr lang="pl-PL" sz="2000" dirty="0"/>
              <a:t/>
            </a:r>
            <a:br>
              <a:rPr lang="pl-PL" sz="2000" dirty="0"/>
            </a:b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320481"/>
          </a:xfrm>
        </p:spPr>
        <p:txBody>
          <a:bodyPr/>
          <a:lstStyle/>
          <a:p>
            <a:pPr lvl="1" algn="just">
              <a:buFont typeface="Wingdings" panose="05000000000000000000" pitchFamily="2" charset="2"/>
              <a:buChar char="Ø"/>
            </a:pPr>
            <a:endParaRPr lang="cs-CZ" sz="1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Placení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poplatku „předem“, tj. v průběhu kalendářního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roku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Pokud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je stanoven základ poplatku </a:t>
            </a:r>
            <a:r>
              <a:rPr lang="cs-CZ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podle objemu odloženého odpadu nebo podle hmotnosti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 odloženého odpadu, tak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je možné platební výměr vydat </a:t>
            </a:r>
            <a:r>
              <a:rPr lang="cs-CZ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až </a:t>
            </a:r>
            <a:r>
              <a:rPr lang="cs-CZ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po ukončení </a:t>
            </a:r>
            <a:r>
              <a:rPr lang="cs-CZ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celého poplatkového období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(tj. následující kalendářní rok); zákon neumožňuje vydávat platební výměry v průběhu roku (byť i jen za část roku).</a:t>
            </a:r>
            <a:endParaRPr lang="cs-CZ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Pokud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je stanoven základ poplatku </a:t>
            </a:r>
            <a:r>
              <a:rPr lang="cs-CZ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podle kapacity soustřeďovacích prostředků, lze v takovém </a:t>
            </a:r>
            <a:r>
              <a:rPr lang="cs-CZ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případě připustit </a:t>
            </a:r>
            <a:r>
              <a:rPr lang="cs-CZ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stanovení </a:t>
            </a:r>
            <a:r>
              <a:rPr lang="cs-CZ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splatnosti i během roku; takto stanovená splatnost však může způsobovat významné aplikační problémy.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Doporučuje se splatnost stanovit až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po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uplynutí celého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poplatkového období, případně v několika splátkách za uplynulé části roku (čtvrtletní či pololetní splatnost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cs-CZ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59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Zástupný symbol pro obsah 9"/>
          <p:cNvSpPr>
            <a:spLocks noGrp="1"/>
          </p:cNvSpPr>
          <p:nvPr>
            <p:ph idx="1"/>
          </p:nvPr>
        </p:nvSpPr>
        <p:spPr bwMode="auto">
          <a:xfrm>
            <a:off x="569351" y="1052736"/>
            <a:ext cx="8147248" cy="326896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endParaRPr lang="cs-CZ" sz="2000" b="1" dirty="0" smtClean="0"/>
          </a:p>
          <a:p>
            <a:pPr algn="ctr">
              <a:buNone/>
            </a:pPr>
            <a:endParaRPr lang="cs-CZ" sz="2000" b="1" dirty="0"/>
          </a:p>
          <a:p>
            <a:pPr algn="ctr">
              <a:buNone/>
            </a:pPr>
            <a:r>
              <a:rPr lang="cs-CZ" sz="3200" b="1" u="sng" dirty="0" smtClean="0"/>
              <a:t>Nová odpadová legislativa</a:t>
            </a:r>
            <a:endParaRPr lang="cs-CZ" sz="3200" b="1" u="sng" dirty="0"/>
          </a:p>
          <a:p>
            <a:pPr algn="ctr">
              <a:buNone/>
            </a:pPr>
            <a:r>
              <a:rPr lang="cs-CZ" altLang="cs-CZ" sz="3200" b="1" dirty="0" smtClean="0">
                <a:latin typeface="Arial" charset="0"/>
                <a:cs typeface="Arial" charset="0"/>
              </a:rPr>
              <a:t>–</a:t>
            </a:r>
          </a:p>
          <a:p>
            <a:pPr algn="ctr">
              <a:buNone/>
            </a:pPr>
            <a:r>
              <a:rPr lang="cs-CZ" altLang="cs-CZ" sz="3150" b="1" u="sng" dirty="0" smtClean="0">
                <a:latin typeface="Arial" charset="0"/>
                <a:cs typeface="Arial" charset="0"/>
              </a:rPr>
              <a:t>Obecní systém odpadového hospodářství</a:t>
            </a:r>
          </a:p>
          <a:p>
            <a:pPr>
              <a:buNone/>
            </a:pPr>
            <a:endParaRPr lang="cs-CZ" altLang="cs-CZ" sz="2000" dirty="0">
              <a:latin typeface="Arial" charset="0"/>
              <a:cs typeface="Arial" charset="0"/>
            </a:endParaRPr>
          </a:p>
          <a:p>
            <a:pPr>
              <a:buNone/>
            </a:pPr>
            <a:endParaRPr lang="cs-CZ" altLang="cs-CZ" sz="18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502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/>
          <a:lstStyle/>
          <a:p>
            <a:pPr algn="ctr"/>
            <a:r>
              <a:rPr lang="cs-CZ" sz="2800" dirty="0" smtClean="0"/>
              <a:t>Nový zákon o odpadech</a:t>
            </a:r>
            <a:r>
              <a:rPr lang="pl-PL" sz="2000" dirty="0"/>
              <a:t/>
            </a:r>
            <a:br>
              <a:rPr lang="pl-PL" sz="2000" dirty="0"/>
            </a:b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320481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endParaRPr lang="cs-CZ" b="1" dirty="0" smtClean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b="1" dirty="0">
                <a:solidFill>
                  <a:srgbClr val="FF0000"/>
                </a:solidFill>
              </a:rPr>
              <a:t>Nový zákon o odpadech nemění roli obcí při nakládání s komunálním </a:t>
            </a:r>
            <a:r>
              <a:rPr lang="cs-CZ" sz="2000" b="1" dirty="0" smtClean="0">
                <a:solidFill>
                  <a:srgbClr val="FF0000"/>
                </a:solidFill>
              </a:rPr>
              <a:t>odpadem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Obce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nadále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plní u komunálního odpadu roli jeho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původce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je povinna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přebrat veškerý komunální odpad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vznikající na jejím území při činnosti nepodnikajících fyzických osob </a:t>
            </a:r>
            <a:r>
              <a:rPr lang="cs-CZ" i="1" dirty="0" smtClean="0">
                <a:latin typeface="Arial" panose="020B0604020202020204" pitchFamily="34" charset="0"/>
                <a:cs typeface="Arial" panose="020B0604020202020204" pitchFamily="34" charset="0"/>
              </a:rPr>
              <a:t>(s určitou výjimkou)</a:t>
            </a:r>
            <a:endParaRPr lang="cs-CZ" sz="2200" i="1" dirty="0" smtClean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je povinna  </a:t>
            </a:r>
            <a:r>
              <a:rPr lang="cs-CZ" b="1" dirty="0" smtClean="0">
                <a:latin typeface="Arial" panose="020B0604020202020204" pitchFamily="34" charset="0"/>
                <a:cs typeface="Arial" panose="020B0604020202020204" pitchFamily="34" charset="0"/>
              </a:rPr>
              <a:t>určit místa pro oddělené soustřeďování komunálního odpadu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a to alespoň </a:t>
            </a:r>
            <a:r>
              <a:rPr lang="cs-CZ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nebezpečného odpadu, papíru, plastů, skla, kovů, biologického odpadu, jedlých olejů a tuků a od 1. ledna 2025 rovněž textilu</a:t>
            </a:r>
          </a:p>
          <a:p>
            <a:pPr lvl="1" algn="just">
              <a:buFont typeface="Arial" panose="020B0604020202020204" pitchFamily="34" charset="0"/>
              <a:buChar char="•"/>
            </a:pPr>
            <a:endParaRPr lang="cs-CZ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Obecní </a:t>
            </a:r>
            <a:r>
              <a:rPr lang="cs-CZ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systém </a:t>
            </a:r>
            <a:r>
              <a:rPr lang="cs-CZ" sz="18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může</a:t>
            </a:r>
            <a:r>
              <a:rPr lang="cs-CZ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 nastavit obecně závaznou </a:t>
            </a:r>
            <a:r>
              <a:rPr lang="cs-CZ" sz="1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vyhláškou</a:t>
            </a:r>
            <a:endParaRPr lang="cs-CZ"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9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/>
          <a:lstStyle/>
          <a:p>
            <a:pPr algn="ctr"/>
            <a:r>
              <a:rPr lang="cs-CZ" sz="2800" dirty="0" smtClean="0"/>
              <a:t>Obecní systém odpadového hospodářství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320481"/>
          </a:xfrm>
        </p:spPr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endParaRPr lang="cs-CZ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Obecní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systém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může obec nastavit obecně závaznou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vyhláškou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800" b="1" dirty="0" smtClean="0"/>
              <a:t>Pokud tak obec </a:t>
            </a:r>
            <a:r>
              <a:rPr lang="cs-CZ" sz="1800" b="1" dirty="0"/>
              <a:t>nastaví obecní systém OZV, může touto vyhláškou zároveň určit i místa, ve kterých bude v rámci obecního systému přebírat</a:t>
            </a:r>
          </a:p>
          <a:p>
            <a:pPr lvl="1" algn="just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stavební a demoliční odpad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vznikající na území obce při činnosti nepodnikajících fyzických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osob,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movité věci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v rámci předcházení vzniku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odpadu,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výrobky s ukončenou životností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v případě, pokud je přebírá v rámci služby pro výrobce podle zákona o výrobcích s ukončenou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životností,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rostlinné zbytky z údržby zeleně, zahrad a domácností ke zpracování na kompost v rámci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komunitního </a:t>
            </a: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kompostování,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komunální odpad vznikající na území obce při činnosti právnických a podnikajících fyzických osob,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kteří se do obecního systému na základě písemné smlouvy 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zapojí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Výše uvedené může obec upravit za podmínky, že obecní systém odpadového hospodářství stanovila </a:t>
            </a: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obecně závaznou vyhláškou.</a:t>
            </a:r>
            <a:endParaRPr lang="cs-CZ" sz="1600" b="1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cs-CZ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0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426170"/>
          </a:xfrm>
        </p:spPr>
        <p:txBody>
          <a:bodyPr/>
          <a:lstStyle/>
          <a:p>
            <a:pPr algn="ctr"/>
            <a:r>
              <a:rPr lang="cs-CZ" sz="2800" dirty="0" smtClean="0"/>
              <a:t>Zapojení právnických a podnikajících fyzických osob do obecního systému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124744"/>
            <a:ext cx="8147248" cy="4320481"/>
          </a:xfrm>
        </p:spPr>
        <p:txBody>
          <a:bodyPr/>
          <a:lstStyle/>
          <a:p>
            <a:pPr lvl="1" algn="just">
              <a:buFont typeface="Arial" panose="020B0604020202020204" pitchFamily="34" charset="0"/>
              <a:buChar char="•"/>
            </a:pPr>
            <a:endParaRPr lang="cs-CZ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20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cs-CZ" sz="2000" dirty="0" smtClean="0"/>
              <a:t>Pokud </a:t>
            </a:r>
            <a:r>
              <a:rPr lang="cs-CZ" sz="2000" dirty="0"/>
              <a:t>obec </a:t>
            </a:r>
            <a:r>
              <a:rPr lang="cs-CZ" sz="2000" dirty="0" smtClean="0"/>
              <a:t>umožní </a:t>
            </a:r>
            <a:r>
              <a:rPr lang="cs-CZ" sz="2000" dirty="0"/>
              <a:t>zapojení právnických a podnikajících fyzických </a:t>
            </a:r>
            <a:r>
              <a:rPr lang="cs-CZ" sz="2000" dirty="0" smtClean="0"/>
              <a:t>osob, </a:t>
            </a:r>
            <a:r>
              <a:rPr lang="cs-CZ" sz="2000" b="1" dirty="0" smtClean="0"/>
              <a:t>musí v obecně závazné vyhlášce </a:t>
            </a:r>
            <a:r>
              <a:rPr lang="cs-CZ" sz="2000" b="1" u="sng" dirty="0" smtClean="0"/>
              <a:t>nově stanovit:</a:t>
            </a:r>
          </a:p>
          <a:p>
            <a:pPr lvl="1" algn="just"/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místa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kterých bude v rámci obecního systému přebírat komunální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odpad,</a:t>
            </a:r>
          </a:p>
          <a:p>
            <a:pPr lvl="1" algn="just"/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druhy odpadu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, které může právnická nebo podnikající fyzická osoba předávat do obecního systému, </a:t>
            </a:r>
          </a:p>
          <a:p>
            <a:pPr lvl="1" algn="just"/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způsob </a:t>
            </a:r>
            <a:r>
              <a:rPr lang="cs-CZ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určení výše úhrady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za zapojení do obecního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systému,</a:t>
            </a:r>
          </a:p>
          <a:p>
            <a:pPr lvl="1" algn="just"/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způsob </a:t>
            </a:r>
            <a:r>
              <a:rPr lang="cs-CZ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výběru </a:t>
            </a: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úhrady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algn="just"/>
            <a:endParaRPr lang="cs-CZ" sz="1400" dirty="0" smtClean="0"/>
          </a:p>
        </p:txBody>
      </p:sp>
    </p:spTree>
    <p:extLst>
      <p:ext uri="{BB962C8B-B14F-4D97-AF65-F5344CB8AC3E}">
        <p14:creationId xmlns:p14="http://schemas.microsoft.com/office/powerpoint/2010/main" val="185699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u="sng" dirty="0" smtClean="0"/>
              <a:t>Legislativní stav od 1. 1. 2021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556792"/>
            <a:ext cx="8147248" cy="3845024"/>
          </a:xfrm>
        </p:spPr>
        <p:txBody>
          <a:bodyPr/>
          <a:lstStyle/>
          <a:p>
            <a:r>
              <a:rPr lang="cs-CZ" sz="1800" b="1" spc="-20" dirty="0" smtClean="0"/>
              <a:t>Právní úprava zpoplatnění  sjednocena v zákoně o místních poplatcích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Zavedeny dva nové </a:t>
            </a:r>
            <a:r>
              <a:rPr lang="cs-CZ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poplatky za komunální odpad;</a:t>
            </a:r>
            <a:endParaRPr lang="cs-CZ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Vždy se jedná o charakter místního poplatku;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Smluvní úhrada byla bez náhrady vypuštěna.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sz="1200" b="1" dirty="0" smtClean="0"/>
          </a:p>
          <a:p>
            <a:r>
              <a:rPr lang="cs-CZ" sz="1800" b="1" dirty="0" smtClean="0"/>
              <a:t>Poplatky za komunální odpad jsou: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cs-CZ" b="1" dirty="0" smtClean="0">
                <a:solidFill>
                  <a:srgbClr val="FF0000"/>
                </a:solidFill>
              </a:rPr>
              <a:t>Poplatek </a:t>
            </a:r>
            <a:r>
              <a:rPr lang="pl-PL" b="1" dirty="0" smtClean="0">
                <a:solidFill>
                  <a:srgbClr val="FF0000"/>
                </a:solidFill>
              </a:rPr>
              <a:t>za </a:t>
            </a:r>
            <a:r>
              <a:rPr lang="pl-PL" b="1" dirty="0">
                <a:solidFill>
                  <a:srgbClr val="FF0000"/>
                </a:solidFill>
              </a:rPr>
              <a:t>obecní systém odpadového </a:t>
            </a:r>
            <a:r>
              <a:rPr lang="pl-PL" b="1" dirty="0" smtClean="0">
                <a:solidFill>
                  <a:srgbClr val="FF0000"/>
                </a:solidFill>
              </a:rPr>
              <a:t>hospodářství (§ 10e a násl.)</a:t>
            </a:r>
            <a:endParaRPr lang="pl-PL" b="1" dirty="0">
              <a:solidFill>
                <a:srgbClr val="FF0000"/>
              </a:solidFill>
            </a:endParaRPr>
          </a:p>
          <a:p>
            <a:pPr marL="717550" lvl="1" indent="-90488">
              <a:buNone/>
            </a:pPr>
            <a:r>
              <a:rPr lang="pl-PL" i="1" dirty="0" smtClean="0"/>
              <a:t>	</a:t>
            </a:r>
            <a:r>
              <a:rPr lang="pl-PL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(náhrada za místní poplatek dle § 10b zákona o místních poplatcích)</a:t>
            </a:r>
          </a:p>
          <a:p>
            <a:pPr marL="717550" lvl="1" indent="-90488">
              <a:buNone/>
            </a:pPr>
            <a:endParaRPr lang="pl-PL" i="1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pl-PL" b="1" dirty="0" smtClean="0">
                <a:solidFill>
                  <a:srgbClr val="FF0000"/>
                </a:solidFill>
              </a:rPr>
              <a:t>Poplatek za </a:t>
            </a:r>
            <a:r>
              <a:rPr lang="pl-PL" b="1" dirty="0">
                <a:solidFill>
                  <a:srgbClr val="FF0000"/>
                </a:solidFill>
              </a:rPr>
              <a:t>odkládání komunálního odpadu z nemovité </a:t>
            </a:r>
            <a:r>
              <a:rPr lang="pl-PL" b="1" dirty="0" smtClean="0">
                <a:solidFill>
                  <a:srgbClr val="FF0000"/>
                </a:solidFill>
              </a:rPr>
              <a:t>věci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smtClean="0">
                <a:solidFill>
                  <a:srgbClr val="FF0000"/>
                </a:solidFill>
              </a:rPr>
              <a:t>(§ 10i a násl.)</a:t>
            </a:r>
          </a:p>
          <a:p>
            <a:pPr marL="457200" lvl="1" indent="260350">
              <a:buNone/>
            </a:pPr>
            <a:r>
              <a:rPr lang="pl-PL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(„náhrada” za </a:t>
            </a:r>
            <a:r>
              <a:rPr lang="pl-PL" sz="1400" i="1" dirty="0">
                <a:latin typeface="Arial" panose="020B0604020202020204" pitchFamily="34" charset="0"/>
                <a:cs typeface="Arial" panose="020B0604020202020204" pitchFamily="34" charset="0"/>
              </a:rPr>
              <a:t>poplatek dle § </a:t>
            </a:r>
            <a:r>
              <a:rPr lang="pl-PL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17a „starého” zákona o odpadech)</a:t>
            </a:r>
            <a:endParaRPr lang="pl-PL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cs-CZ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sz="1800" b="1" u="sng" spc="-20" dirty="0">
                <a:solidFill>
                  <a:srgbClr val="FF0000"/>
                </a:solidFill>
              </a:rPr>
              <a:t>Dle názoru Ministerstva vnitra nemůže obec jinou úhradu za odpad </a:t>
            </a:r>
            <a:r>
              <a:rPr lang="cs-CZ" sz="1800" b="1" u="sng" spc="-20" dirty="0" smtClean="0">
                <a:solidFill>
                  <a:srgbClr val="FF0000"/>
                </a:solidFill>
              </a:rPr>
              <a:t>vybírat.</a:t>
            </a:r>
            <a:endParaRPr lang="cs-CZ" sz="1800" u="sng" spc="-2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cs-CZ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15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 bwMode="auto">
          <a:xfrm>
            <a:off x="755576" y="260648"/>
            <a:ext cx="778668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z="2400" u="sng" dirty="0" smtClean="0">
                <a:latin typeface="Arial" charset="0"/>
                <a:cs typeface="Arial" charset="0"/>
              </a:rPr>
              <a:t>Metodická pomoc Ministerstva vnitra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556792"/>
            <a:ext cx="7786687" cy="3844925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cs-CZ" sz="1800" b="1" dirty="0"/>
              <a:t>V</a:t>
            </a:r>
            <a:r>
              <a:rPr lang="cs-CZ" sz="1800" b="1" dirty="0" smtClean="0"/>
              <a:t>zorové OZV včetně metodiky jsou dostupné na: </a:t>
            </a:r>
          </a:p>
          <a:p>
            <a:pPr marL="0" indent="0" algn="just">
              <a:buNone/>
              <a:defRPr/>
            </a:pPr>
            <a:r>
              <a:rPr lang="cs-CZ" sz="1800" b="1" dirty="0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cs-CZ" sz="1800" b="1" dirty="0">
                <a:solidFill>
                  <a:srgbClr val="FF0000"/>
                </a:solidFill>
                <a:hlinkClick r:id="rId2"/>
              </a:rPr>
              <a:t>://</a:t>
            </a:r>
            <a:r>
              <a:rPr lang="cs-CZ" sz="1800" b="1" dirty="0" smtClean="0">
                <a:solidFill>
                  <a:srgbClr val="FF0000"/>
                </a:solidFill>
                <a:hlinkClick r:id="rId2"/>
              </a:rPr>
              <a:t>www.mvcr.cz/odk2/clanek/metodicke-materialy-k-zakonnym-zmocnenim-pro-vydavani-obecne-zavaznych-vyhlasek.aspx</a:t>
            </a:r>
            <a:endParaRPr lang="cs-CZ" sz="1800" b="1" dirty="0">
              <a:solidFill>
                <a:srgbClr val="FF0000"/>
              </a:solidFill>
            </a:endParaRPr>
          </a:p>
          <a:p>
            <a:pPr marL="0" indent="0" algn="just">
              <a:buNone/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Při </a:t>
            </a:r>
            <a:r>
              <a:rPr lang="cs-CZ" sz="1600" b="1" dirty="0">
                <a:solidFill>
                  <a:srgbClr val="FF0000"/>
                </a:solidFill>
              </a:rPr>
              <a:t>vydání nové </a:t>
            </a:r>
            <a:r>
              <a:rPr lang="cs-CZ" sz="1600" b="1" dirty="0" smtClean="0">
                <a:solidFill>
                  <a:srgbClr val="FF0000"/>
                </a:solidFill>
              </a:rPr>
              <a:t>obecně závazné vyhlášky </a:t>
            </a:r>
            <a:r>
              <a:rPr lang="cs-CZ" sz="1600" b="1" dirty="0">
                <a:solidFill>
                  <a:srgbClr val="FF0000"/>
                </a:solidFill>
              </a:rPr>
              <a:t>obcím doporučuje využívat </a:t>
            </a:r>
            <a:r>
              <a:rPr lang="cs-CZ" sz="1600" b="1" dirty="0" smtClean="0">
                <a:solidFill>
                  <a:srgbClr val="FF0000"/>
                </a:solidFill>
              </a:rPr>
              <a:t>vzory Ministerstva vnitra – </a:t>
            </a:r>
            <a:r>
              <a:rPr lang="cs-CZ" sz="1600" b="1" u="sng" dirty="0">
                <a:solidFill>
                  <a:srgbClr val="FF0000"/>
                </a:solidFill>
              </a:rPr>
              <a:t>snižuje se tím riziko vydání nezákonné OZV. </a:t>
            </a:r>
          </a:p>
          <a:p>
            <a:pPr marL="0" indent="0" algn="just">
              <a:buNone/>
              <a:defRPr/>
            </a:pPr>
            <a:endParaRPr lang="cs-CZ" sz="18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  <a:defRPr/>
            </a:pPr>
            <a:r>
              <a:rPr lang="cs-CZ" sz="1800" b="1" spc="-20" dirty="0"/>
              <a:t>Ministerstvo vnitra poskytuje obcím konzultace k tvorbě OZV </a:t>
            </a:r>
            <a:r>
              <a:rPr lang="cs-CZ" sz="1800" b="1" spc="-20" dirty="0" smtClean="0"/>
              <a:t/>
            </a:r>
            <a:br>
              <a:rPr lang="cs-CZ" sz="1800" b="1" spc="-20" dirty="0" smtClean="0"/>
            </a:br>
            <a:r>
              <a:rPr lang="cs-CZ" sz="1800" b="1" spc="-20" dirty="0" smtClean="0"/>
              <a:t>a nabízí </a:t>
            </a:r>
            <a:r>
              <a:rPr lang="cs-CZ" sz="1800" b="1" u="sng" spc="-20" dirty="0"/>
              <a:t>možnost posouzení </a:t>
            </a:r>
            <a:r>
              <a:rPr lang="cs-CZ" sz="1800" b="1" u="sng" spc="-20" dirty="0" smtClean="0"/>
              <a:t>návrhu OZV</a:t>
            </a:r>
            <a:r>
              <a:rPr lang="cs-CZ" sz="1800" b="1" spc="-20" dirty="0"/>
              <a:t> </a:t>
            </a:r>
            <a:r>
              <a:rPr lang="cs-CZ" sz="1800" b="1" spc="-20" dirty="0" smtClean="0"/>
              <a:t>před </a:t>
            </a:r>
            <a:r>
              <a:rPr lang="cs-CZ" sz="1800" b="1" spc="-20" dirty="0"/>
              <a:t>projednáním </a:t>
            </a:r>
            <a:r>
              <a:rPr lang="cs-CZ" sz="1800" b="1" spc="-20" dirty="0" smtClean="0"/>
              <a:t>v zastupitelstvu obce.</a:t>
            </a:r>
          </a:p>
        </p:txBody>
      </p:sp>
    </p:spTree>
    <p:extLst>
      <p:ext uri="{BB962C8B-B14F-4D97-AF65-F5344CB8AC3E}">
        <p14:creationId xmlns:p14="http://schemas.microsoft.com/office/powerpoint/2010/main" val="349391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9144000" cy="454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4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Nadpis 1"/>
          <p:cNvSpPr>
            <a:spLocks noGrp="1"/>
          </p:cNvSpPr>
          <p:nvPr>
            <p:ph type="title"/>
          </p:nvPr>
        </p:nvSpPr>
        <p:spPr bwMode="auto">
          <a:xfrm>
            <a:off x="900113" y="274638"/>
            <a:ext cx="778668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cs-CZ" altLang="cs-CZ" sz="2800" dirty="0" smtClean="0">
                <a:latin typeface="Arial" charset="0"/>
                <a:cs typeface="Arial" charset="0"/>
              </a:rPr>
              <a:t>Odbor veřejné správy, dozoru a kontroly Ministerstva vnitra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00113" y="1600200"/>
            <a:ext cx="7786687" cy="3844925"/>
          </a:xfrm>
        </p:spPr>
        <p:txBody>
          <a:bodyPr/>
          <a:lstStyle/>
          <a:p>
            <a:pPr marL="452438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/>
              <a:t>Oddělení dozoru Brno-Olomouc</a:t>
            </a:r>
          </a:p>
          <a:p>
            <a:pPr marL="452438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/>
              <a:t>Husova 4</a:t>
            </a:r>
            <a:endParaRPr lang="cs-CZ" dirty="0"/>
          </a:p>
          <a:p>
            <a:pPr marL="452438" indent="0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r>
              <a:rPr lang="cs-CZ" dirty="0" smtClean="0"/>
              <a:t>779 </a:t>
            </a:r>
            <a:r>
              <a:rPr lang="cs-CZ" dirty="0"/>
              <a:t>00  </a:t>
            </a:r>
            <a:r>
              <a:rPr lang="cs-CZ" dirty="0" smtClean="0"/>
              <a:t>Olomouc</a:t>
            </a:r>
            <a:r>
              <a:rPr lang="cs-CZ" dirty="0"/>
              <a:t/>
            </a:r>
            <a:br>
              <a:rPr lang="cs-CZ" dirty="0"/>
            </a:br>
            <a:endParaRPr lang="en-US" dirty="0"/>
          </a:p>
          <a:p>
            <a:pPr marL="452438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r>
              <a:rPr lang="cs-CZ" dirty="0"/>
              <a:t>Telefon: </a:t>
            </a:r>
            <a:r>
              <a:rPr lang="en-US" dirty="0"/>
              <a:t>	</a:t>
            </a:r>
            <a:r>
              <a:rPr lang="cs-CZ" dirty="0"/>
              <a:t>974 </a:t>
            </a:r>
            <a:r>
              <a:rPr lang="cs-CZ" dirty="0" smtClean="0"/>
              <a:t>760 729 (Ing. Stojanová)</a:t>
            </a:r>
            <a:endParaRPr lang="cs-CZ" dirty="0"/>
          </a:p>
          <a:p>
            <a:pPr marL="452438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r>
              <a:rPr lang="cs-CZ" dirty="0"/>
              <a:t>		</a:t>
            </a:r>
            <a:r>
              <a:rPr lang="cs-CZ" dirty="0" smtClean="0"/>
              <a:t>974 760 721 (Mgr. Bc. Macháček)</a:t>
            </a:r>
            <a:endParaRPr lang="cs-CZ" dirty="0"/>
          </a:p>
          <a:p>
            <a:pPr marL="452438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endParaRPr lang="cs-CZ" dirty="0"/>
          </a:p>
          <a:p>
            <a:pPr marL="452438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r>
              <a:rPr lang="cs-CZ" dirty="0"/>
              <a:t>ID datové schránky: 6bnaawp</a:t>
            </a:r>
          </a:p>
          <a:p>
            <a:pPr marL="452438" indent="0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r>
              <a:rPr lang="cs-CZ" dirty="0"/>
              <a:t>E-mail: </a:t>
            </a:r>
            <a:r>
              <a:rPr lang="cs-CZ"/>
              <a:t>	</a:t>
            </a:r>
            <a:r>
              <a:rPr lang="cs-CZ" u="sng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dozorol@mvcr.cz</a:t>
            </a:r>
            <a:r>
              <a:rPr lang="cs-CZ" u="sng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2438" indent="0" eaLnBrk="1" fontAlgn="auto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tabLst>
                <a:tab pos="1344613" algn="l"/>
              </a:tabLst>
              <a:defRPr/>
            </a:pPr>
            <a:r>
              <a:rPr lang="cs-CZ" dirty="0"/>
              <a:t>Web: 		</a:t>
            </a:r>
            <a:r>
              <a:rPr lang="cs-CZ" dirty="0">
                <a:hlinkClick r:id="rId3"/>
              </a:rPr>
              <a:t>www.mvcr.cz/odk</a:t>
            </a:r>
            <a:endParaRPr lang="cs-CZ" dirty="0"/>
          </a:p>
          <a:p>
            <a:pPr>
              <a:buFont typeface="Arial" charset="0"/>
              <a:buNone/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150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u="sng" dirty="0" smtClean="0"/>
              <a:t>Některé aspekty při zavádění nových poplatků za komunální odpad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556792"/>
            <a:ext cx="8147248" cy="3845024"/>
          </a:xfrm>
        </p:spPr>
        <p:txBody>
          <a:bodyPr/>
          <a:lstStyle/>
          <a:p>
            <a:r>
              <a:rPr lang="cs-CZ" sz="1800" b="1" spc="-20" dirty="0" smtClean="0"/>
              <a:t>Obec může pro své území zavést pouze jeden z poplatků.</a:t>
            </a:r>
          </a:p>
          <a:p>
            <a:pPr marL="457200" lvl="1" indent="0">
              <a:buNone/>
            </a:pPr>
            <a:endParaRPr lang="cs-CZ" sz="1200" b="1" dirty="0" smtClean="0"/>
          </a:p>
          <a:p>
            <a:pPr algn="just"/>
            <a:r>
              <a:rPr lang="cs-CZ" sz="1800" b="1" dirty="0" smtClean="0"/>
              <a:t>Poplatky jsou ročního charakteru, tzn. že obec by jej měla zavést (případně měnit) výhradně s účinností k 1. 1.</a:t>
            </a:r>
          </a:p>
          <a:p>
            <a:pPr algn="just"/>
            <a:endParaRPr lang="cs-CZ" sz="1800" b="1" dirty="0"/>
          </a:p>
          <a:p>
            <a:pPr algn="just"/>
            <a:r>
              <a:rPr lang="cs-CZ" sz="1800" b="1" dirty="0" smtClean="0"/>
              <a:t>Zákon </a:t>
            </a:r>
            <a:r>
              <a:rPr lang="cs-CZ" sz="1800" b="1" dirty="0"/>
              <a:t>uvádí vždy maximální výši sazby, přičemž obec může takovouto sazbu stanovit i s ohledem na celkové náklady odpadového hospodářství v obci; obec tak může do poplatku promítnout i náklady např. na tříděný odpad. Obec je limitována „pouze“ maximální </a:t>
            </a:r>
            <a:r>
              <a:rPr lang="cs-CZ" sz="1800" b="1" dirty="0" smtClean="0"/>
              <a:t>výší zákonné sazby.</a:t>
            </a:r>
            <a:endParaRPr lang="cs-CZ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15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u="sng" dirty="0" smtClean="0"/>
              <a:t>Poplatek za obecní systém</a:t>
            </a:r>
            <a:br>
              <a:rPr lang="cs-CZ" sz="2800" u="sng" dirty="0" smtClean="0"/>
            </a:br>
            <a:r>
              <a:rPr lang="cs-CZ" sz="2800" u="sng" dirty="0" smtClean="0"/>
              <a:t>odpadového hospodářství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3845024"/>
          </a:xfrm>
        </p:spPr>
        <p:txBody>
          <a:bodyPr/>
          <a:lstStyle/>
          <a:p>
            <a:pPr algn="just"/>
            <a:endParaRPr lang="cs-CZ" sz="1800" b="1" dirty="0" smtClean="0"/>
          </a:p>
          <a:p>
            <a:pPr algn="just"/>
            <a:r>
              <a:rPr lang="cs-CZ" sz="1800" b="1" dirty="0" smtClean="0"/>
              <a:t>Konstrukce poplatku </a:t>
            </a:r>
            <a:r>
              <a:rPr lang="cs-CZ" sz="1800" b="1" u="sng" dirty="0" smtClean="0"/>
              <a:t>vychází ze stávajícího místního poplatku za </a:t>
            </a:r>
            <a:r>
              <a:rPr lang="cs-CZ" sz="1800" b="1" u="sng" dirty="0"/>
              <a:t>provoz </a:t>
            </a:r>
            <a:r>
              <a:rPr lang="cs-CZ" sz="1800" b="1" u="sng" spc="-20" dirty="0" smtClean="0"/>
              <a:t>systému shromažďování, sběru, přepravy, třídění, využívání</a:t>
            </a:r>
            <a:br>
              <a:rPr lang="cs-CZ" sz="1800" b="1" u="sng" spc="-20" dirty="0" smtClean="0"/>
            </a:br>
            <a:r>
              <a:rPr lang="cs-CZ" sz="1800" b="1" u="sng" spc="-20" dirty="0" smtClean="0"/>
              <a:t>a odstraňování </a:t>
            </a:r>
            <a:r>
              <a:rPr lang="cs-CZ" sz="1800" b="1" u="sng" spc="-20" dirty="0"/>
              <a:t>komunálních </a:t>
            </a:r>
            <a:r>
              <a:rPr lang="cs-CZ" sz="1800" b="1" u="sng" spc="-20" dirty="0" smtClean="0"/>
              <a:t>odpadů dle § 10b.</a:t>
            </a:r>
          </a:p>
          <a:p>
            <a:pPr algn="just"/>
            <a:endParaRPr lang="cs-CZ" sz="1400" b="1" spc="-20" dirty="0" smtClean="0"/>
          </a:p>
          <a:p>
            <a:pPr algn="just"/>
            <a:r>
              <a:rPr lang="cs-CZ" sz="1800" b="1" dirty="0" smtClean="0"/>
              <a:t>Jedná se o poplatek </a:t>
            </a:r>
            <a:r>
              <a:rPr lang="cs-CZ" sz="1800" b="1" dirty="0"/>
              <a:t>za samotnou existenci systému </a:t>
            </a:r>
            <a:r>
              <a:rPr lang="cs-CZ" sz="1800" b="1" dirty="0" smtClean="0"/>
              <a:t>nakládání</a:t>
            </a:r>
            <a:br>
              <a:rPr lang="cs-CZ" sz="1800" b="1" dirty="0" smtClean="0"/>
            </a:br>
            <a:r>
              <a:rPr lang="cs-CZ" sz="1800" b="1" dirty="0" smtClean="0"/>
              <a:t>s </a:t>
            </a:r>
            <a:r>
              <a:rPr lang="cs-CZ" sz="1800" b="1" dirty="0"/>
              <a:t>komunálním odpadem v </a:t>
            </a:r>
            <a:r>
              <a:rPr lang="cs-CZ" sz="1800" b="1" dirty="0" smtClean="0"/>
              <a:t>obci, </a:t>
            </a:r>
            <a:r>
              <a:rPr lang="cs-CZ" sz="1800" b="1" u="sng" dirty="0" smtClean="0"/>
              <a:t>tj. nezohledňuje se reálná produkce odpadu.</a:t>
            </a:r>
          </a:p>
          <a:p>
            <a:pPr algn="just"/>
            <a:endParaRPr lang="cs-CZ" sz="1400" b="1" u="sng" dirty="0" smtClean="0"/>
          </a:p>
          <a:p>
            <a:pPr algn="just"/>
            <a:r>
              <a:rPr lang="cs-CZ" sz="1800" b="1" dirty="0" smtClean="0"/>
              <a:t>Jednoduchá správa poplatku.</a:t>
            </a:r>
          </a:p>
          <a:p>
            <a:endParaRPr lang="cs-CZ" sz="1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9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85" y="0"/>
            <a:ext cx="8124973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3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1088"/>
            <a:ext cx="6610350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0"/>
            <a:ext cx="5006580" cy="5703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7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VČR-ODK_Uvodni_stra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V-ODK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VČR-ODK_Uvodni_stra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3543</TotalTime>
  <Words>1425</Words>
  <Application>Microsoft Office PowerPoint</Application>
  <PresentationFormat>Předvádění na obrazovce (4:3)</PresentationFormat>
  <Paragraphs>165</Paragraphs>
  <Slides>42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42</vt:i4>
      </vt:variant>
    </vt:vector>
  </HeadingPairs>
  <TitlesOfParts>
    <vt:vector size="49" baseType="lpstr">
      <vt:lpstr>Arial</vt:lpstr>
      <vt:lpstr>Calibri</vt:lpstr>
      <vt:lpstr>Courier New</vt:lpstr>
      <vt:lpstr>Wingdings</vt:lpstr>
      <vt:lpstr>MVČR-ODK_Uvodni_strana</vt:lpstr>
      <vt:lpstr>MV-ODK</vt:lpstr>
      <vt:lpstr>1_MVČR-ODK_Uvodni_strana</vt:lpstr>
      <vt:lpstr>Odbor veřejné správy, dozoru a kontroly Ministerstva vnitra</vt:lpstr>
      <vt:lpstr>Prezentace aplikace PowerPoint</vt:lpstr>
      <vt:lpstr>Nová odpadová legislativa</vt:lpstr>
      <vt:lpstr>Legislativní stav od 1. 1. 2021</vt:lpstr>
      <vt:lpstr>Některé aspekty při zavádění nových poplatků za komunální odpad</vt:lpstr>
      <vt:lpstr>Poplatek za obecní systém odpadového hospodářství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Poplatek za obecní systém odpadového hospodářství</vt:lpstr>
      <vt:lpstr>Problematické oblasti Poplatek za obecní systém odpadového hospodářství </vt:lpstr>
      <vt:lpstr>Problematické oblasti Poplatek za obecní systém odpadového hospodářství </vt:lpstr>
      <vt:lpstr>Poplatek za odkládání komunálního odpadu z nemovité věci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Poplatek za odkládání komunálního odpadu z nemovité věci</vt:lpstr>
      <vt:lpstr>Poplatek za odkládání komunálního odpadu z nemovité věci</vt:lpstr>
      <vt:lpstr>Problematické oblasti Poplatek za odkládání komunálního odpadu z nemovité věci </vt:lpstr>
      <vt:lpstr>Prezentace aplikace PowerPoint</vt:lpstr>
      <vt:lpstr>Nový zákon o odpadech </vt:lpstr>
      <vt:lpstr>Obecní systém odpadového hospodářství</vt:lpstr>
      <vt:lpstr>Zapojení právnických a podnikajících fyzických osob do obecního systému</vt:lpstr>
      <vt:lpstr>Metodická pomoc Ministerstva vnitra</vt:lpstr>
      <vt:lpstr>Prezentace aplikace PowerPoint</vt:lpstr>
      <vt:lpstr>Odbor veřejné správy, dozoru a kontroly Ministerstva vnitra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Miroslav Pilát</dc:creator>
  <cp:lastModifiedBy>STOJANOVÁ Věra, Ing.</cp:lastModifiedBy>
  <cp:revision>369</cp:revision>
  <cp:lastPrinted>2020-08-26T09:59:31Z</cp:lastPrinted>
  <dcterms:created xsi:type="dcterms:W3CDTF">2011-11-29T19:16:43Z</dcterms:created>
  <dcterms:modified xsi:type="dcterms:W3CDTF">2021-10-18T09:43:01Z</dcterms:modified>
</cp:coreProperties>
</file>