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1"/>
  </p:notesMasterIdLst>
  <p:sldIdLst>
    <p:sldId id="291" r:id="rId2"/>
    <p:sldId id="304" r:id="rId3"/>
    <p:sldId id="305" r:id="rId4"/>
    <p:sldId id="306" r:id="rId5"/>
    <p:sldId id="307" r:id="rId6"/>
    <p:sldId id="308" r:id="rId7"/>
    <p:sldId id="309" r:id="rId8"/>
    <p:sldId id="337" r:id="rId9"/>
    <p:sldId id="338" r:id="rId10"/>
    <p:sldId id="339" r:id="rId11"/>
    <p:sldId id="340" r:id="rId12"/>
    <p:sldId id="328" r:id="rId13"/>
    <p:sldId id="310" r:id="rId14"/>
    <p:sldId id="322" r:id="rId15"/>
    <p:sldId id="323" r:id="rId16"/>
    <p:sldId id="311" r:id="rId17"/>
    <p:sldId id="312" r:id="rId18"/>
    <p:sldId id="313" r:id="rId19"/>
    <p:sldId id="327" r:id="rId20"/>
    <p:sldId id="314" r:id="rId21"/>
    <p:sldId id="315" r:id="rId22"/>
    <p:sldId id="316" r:id="rId23"/>
    <p:sldId id="317" r:id="rId24"/>
    <p:sldId id="326" r:id="rId25"/>
    <p:sldId id="318" r:id="rId26"/>
    <p:sldId id="331" r:id="rId27"/>
    <p:sldId id="330" r:id="rId28"/>
    <p:sldId id="333" r:id="rId29"/>
    <p:sldId id="319" r:id="rId30"/>
    <p:sldId id="320" r:id="rId31"/>
    <p:sldId id="332" r:id="rId32"/>
    <p:sldId id="329" r:id="rId33"/>
    <p:sldId id="334" r:id="rId34"/>
    <p:sldId id="335" r:id="rId35"/>
    <p:sldId id="336" r:id="rId36"/>
    <p:sldId id="325" r:id="rId37"/>
    <p:sldId id="321" r:id="rId38"/>
    <p:sldId id="324" r:id="rId39"/>
    <p:sldId id="303" r:id="rId40"/>
  </p:sldIdLst>
  <p:sldSz cx="12192000" cy="6858000"/>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5" pos="529" userDrawn="1">
          <p15:clr>
            <a:srgbClr val="A4A3A4"/>
          </p15:clr>
        </p15:guide>
        <p15:guide id="6" orient="horz" userDrawn="1">
          <p15:clr>
            <a:srgbClr val="A4A3A4"/>
          </p15:clr>
        </p15:guide>
        <p15:guide id="7" pos="7151" userDrawn="1">
          <p15:clr>
            <a:srgbClr val="A4A3A4"/>
          </p15:clr>
        </p15:guide>
        <p15:guide id="8" orient="horz" pos="3861" userDrawn="1">
          <p15:clr>
            <a:srgbClr val="A4A3A4"/>
          </p15:clr>
        </p15:guide>
        <p15:guide id="10" orient="horz" pos="1434" userDrawn="1">
          <p15:clr>
            <a:srgbClr val="A4A3A4"/>
          </p15:clr>
        </p15:guide>
        <p15:guide id="11" orient="horz" pos="822" userDrawn="1">
          <p15:clr>
            <a:srgbClr val="A4A3A4"/>
          </p15:clr>
        </p15:guide>
        <p15:guide id="12" orient="horz" pos="1253" userDrawn="1">
          <p15:clr>
            <a:srgbClr val="A4A3A4"/>
          </p15:clr>
        </p15:guide>
        <p15:guide id="15" pos="413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49F"/>
    <a:srgbClr val="578A4C"/>
    <a:srgbClr val="A5C659"/>
    <a:srgbClr val="6BB7EB"/>
    <a:srgbClr val="EABB47"/>
    <a:srgbClr val="C4262E"/>
    <a:srgbClr val="92D400"/>
    <a:srgbClr val="A1C05B"/>
    <a:srgbClr val="93C84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6327"/>
  </p:normalViewPr>
  <p:slideViewPr>
    <p:cSldViewPr snapToGrid="0" snapToObjects="1" showGuides="1">
      <p:cViewPr varScale="1">
        <p:scale>
          <a:sx n="114" d="100"/>
          <a:sy n="114" d="100"/>
        </p:scale>
        <p:origin x="474" y="102"/>
      </p:cViewPr>
      <p:guideLst>
        <p:guide pos="3840"/>
        <p:guide pos="529"/>
        <p:guide orient="horz"/>
        <p:guide pos="7151"/>
        <p:guide orient="horz" pos="3861"/>
        <p:guide orient="horz" pos="1434"/>
        <p:guide orient="horz" pos="822"/>
        <p:guide orient="horz" pos="1253"/>
        <p:guide pos="41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E40DC-3E09-D246-ACC8-8D44CF70B152}" type="datetimeFigureOut">
              <a:rPr lang="cs-CZ" smtClean="0"/>
              <a:t>05.02.2024</a:t>
            </a:fld>
            <a:endParaRPr lang="cs-CZ"/>
          </a:p>
        </p:txBody>
      </p:sp>
      <p:sp>
        <p:nvSpPr>
          <p:cNvPr id="4" name="Zástupný symbol pro obrázek snímk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0055B3-7155-F446-AC50-9C579597B327}" type="slidenum">
              <a:rPr lang="cs-CZ" smtClean="0"/>
              <a:t>‹#›</a:t>
            </a:fld>
            <a:endParaRPr lang="cs-CZ"/>
          </a:p>
        </p:txBody>
      </p:sp>
    </p:spTree>
    <p:extLst>
      <p:ext uri="{BB962C8B-B14F-4D97-AF65-F5344CB8AC3E}">
        <p14:creationId xmlns:p14="http://schemas.microsoft.com/office/powerpoint/2010/main" val="6325321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spTree>
      <p:nvGrpSpPr>
        <p:cNvPr id="1" name=""/>
        <p:cNvGrpSpPr/>
        <p:nvPr/>
      </p:nvGrpSpPr>
      <p:grpSpPr>
        <a:xfrm>
          <a:off x="0" y="0"/>
          <a:ext cx="0" cy="0"/>
          <a:chOff x="0" y="0"/>
          <a:chExt cx="0" cy="0"/>
        </a:xfrm>
      </p:grpSpPr>
      <p:grpSp>
        <p:nvGrpSpPr>
          <p:cNvPr id="7" name="Skupina 6">
            <a:extLst>
              <a:ext uri="{FF2B5EF4-FFF2-40B4-BE49-F238E27FC236}">
                <a16:creationId xmlns:a16="http://schemas.microsoft.com/office/drawing/2014/main" id="{1F89291F-BFF3-F149-8545-E5BD693BB10A}"/>
              </a:ext>
            </a:extLst>
          </p:cNvPr>
          <p:cNvGrpSpPr/>
          <p:nvPr userDrawn="1"/>
        </p:nvGrpSpPr>
        <p:grpSpPr>
          <a:xfrm>
            <a:off x="-1" y="0"/>
            <a:ext cx="12192001" cy="6858000"/>
            <a:chOff x="-1" y="0"/>
            <a:chExt cx="12192001" cy="6858000"/>
          </a:xfrm>
        </p:grpSpPr>
        <p:sp>
          <p:nvSpPr>
            <p:cNvPr id="8" name="Obdélník 7">
              <a:extLst>
                <a:ext uri="{FF2B5EF4-FFF2-40B4-BE49-F238E27FC236}">
                  <a16:creationId xmlns:a16="http://schemas.microsoft.com/office/drawing/2014/main" id="{9B8A71D6-4121-A049-9152-97C298ED2BB1}"/>
                </a:ext>
              </a:extLst>
            </p:cNvPr>
            <p:cNvSpPr/>
            <p:nvPr/>
          </p:nvSpPr>
          <p:spPr>
            <a:xfrm>
              <a:off x="-1" y="0"/>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9" name="Grafický objekt 19">
              <a:extLst>
                <a:ext uri="{FF2B5EF4-FFF2-40B4-BE49-F238E27FC236}">
                  <a16:creationId xmlns:a16="http://schemas.microsoft.com/office/drawing/2014/main" id="{D859EB27-7C8D-FB4C-ABB8-C95E4E30107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68667" y="765706"/>
              <a:ext cx="4259696" cy="532462"/>
            </a:xfrm>
            <a:prstGeom prst="rect">
              <a:avLst/>
            </a:prstGeom>
          </p:spPr>
        </p:pic>
        <p:pic>
          <p:nvPicPr>
            <p:cNvPr id="10" name="Grafický objekt 7">
              <a:extLst>
                <a:ext uri="{FF2B5EF4-FFF2-40B4-BE49-F238E27FC236}">
                  <a16:creationId xmlns:a16="http://schemas.microsoft.com/office/drawing/2014/main" id="{8F093256-8D25-044F-BFF0-EF923A8BDF2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 y="0"/>
              <a:ext cx="7896226" cy="5687314"/>
            </a:xfrm>
            <a:prstGeom prst="rect">
              <a:avLst/>
            </a:prstGeom>
          </p:spPr>
        </p:pic>
      </p:grpSp>
      <p:sp>
        <p:nvSpPr>
          <p:cNvPr id="2" name="Nadpis 1">
            <a:extLst>
              <a:ext uri="{FF2B5EF4-FFF2-40B4-BE49-F238E27FC236}">
                <a16:creationId xmlns:a16="http://schemas.microsoft.com/office/drawing/2014/main" id="{E3D64F53-6641-8946-85D8-2D5EA31A8ED3}"/>
              </a:ext>
            </a:extLst>
          </p:cNvPr>
          <p:cNvSpPr>
            <a:spLocks noGrp="1"/>
          </p:cNvSpPr>
          <p:nvPr>
            <p:ph type="ctrTitle"/>
          </p:nvPr>
        </p:nvSpPr>
        <p:spPr>
          <a:xfrm>
            <a:off x="4384800" y="3636000"/>
            <a:ext cx="6750000" cy="1533600"/>
          </a:xfrm>
        </p:spPr>
        <p:txBody>
          <a:bodyPr anchor="b">
            <a:normAutofit/>
          </a:bodyPr>
          <a:lstStyle>
            <a:lvl1pPr algn="r">
              <a:defRPr sz="3600"/>
            </a:lvl1pPr>
          </a:lstStyle>
          <a:p>
            <a:r>
              <a:rPr lang="cs-CZ" dirty="0"/>
              <a:t>Kliknutím lze upravit styl.</a:t>
            </a:r>
          </a:p>
        </p:txBody>
      </p:sp>
      <p:sp>
        <p:nvSpPr>
          <p:cNvPr id="3" name="Podnadpis 2">
            <a:extLst>
              <a:ext uri="{FF2B5EF4-FFF2-40B4-BE49-F238E27FC236}">
                <a16:creationId xmlns:a16="http://schemas.microsoft.com/office/drawing/2014/main" id="{47204E7A-2188-624C-A10B-9B14021961FA}"/>
              </a:ext>
            </a:extLst>
          </p:cNvPr>
          <p:cNvSpPr>
            <a:spLocks noGrp="1"/>
          </p:cNvSpPr>
          <p:nvPr>
            <p:ph type="subTitle" idx="1"/>
          </p:nvPr>
        </p:nvSpPr>
        <p:spPr>
          <a:xfrm>
            <a:off x="4384800" y="5374800"/>
            <a:ext cx="6750000" cy="936000"/>
          </a:xfrm>
        </p:spPr>
        <p:txBody>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cs-CZ" dirty="0"/>
              <a:t>Kliknutím můžete upravit styl předlohy.</a:t>
            </a:r>
          </a:p>
        </p:txBody>
      </p:sp>
    </p:spTree>
    <p:extLst>
      <p:ext uri="{BB962C8B-B14F-4D97-AF65-F5344CB8AC3E}">
        <p14:creationId xmlns:p14="http://schemas.microsoft.com/office/powerpoint/2010/main" val="25664672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D01DDCC-3029-9F4E-95D9-4BDAF75A3AA7}"/>
              </a:ext>
            </a:extLst>
          </p:cNvPr>
          <p:cNvSpPr>
            <a:spLocks noGrp="1"/>
          </p:cNvSpPr>
          <p:nvPr>
            <p:ph type="title"/>
          </p:nvPr>
        </p:nvSpPr>
        <p:spPr/>
        <p:txBody>
          <a:bodyPr/>
          <a:lstStyle/>
          <a:p>
            <a:r>
              <a:rPr lang="cs-CZ"/>
              <a:t>Kliknutím lze upravit styl.</a:t>
            </a:r>
          </a:p>
        </p:txBody>
      </p:sp>
      <p:sp>
        <p:nvSpPr>
          <p:cNvPr id="3" name="Zástupný symbol pro svislý text 2">
            <a:extLst>
              <a:ext uri="{FF2B5EF4-FFF2-40B4-BE49-F238E27FC236}">
                <a16:creationId xmlns:a16="http://schemas.microsoft.com/office/drawing/2014/main" id="{B5EB361E-08D2-DE42-9AD2-2722B2FC998B}"/>
              </a:ext>
            </a:extLst>
          </p:cNvPr>
          <p:cNvSpPr>
            <a:spLocks noGrp="1"/>
          </p:cNvSpPr>
          <p:nvPr>
            <p:ph type="body" orient="vert" idx="1"/>
          </p:nvPr>
        </p:nvSpPr>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9E58958E-BAF2-4043-9B6A-5788E57E134E}"/>
              </a:ext>
            </a:extLst>
          </p:cNvPr>
          <p:cNvSpPr>
            <a:spLocks noGrp="1"/>
          </p:cNvSpPr>
          <p:nvPr>
            <p:ph type="dt" sz="half" idx="10"/>
          </p:nvPr>
        </p:nvSpPr>
        <p:spPr/>
        <p:txBody>
          <a:bodyPr/>
          <a:lstStyle/>
          <a:p>
            <a:r>
              <a:rPr lang="cs-CZ"/>
              <a:t>21.02.2022</a:t>
            </a:r>
          </a:p>
        </p:txBody>
      </p:sp>
      <p:sp>
        <p:nvSpPr>
          <p:cNvPr id="5" name="Zástupný symbol pro zápatí 4">
            <a:extLst>
              <a:ext uri="{FF2B5EF4-FFF2-40B4-BE49-F238E27FC236}">
                <a16:creationId xmlns:a16="http://schemas.microsoft.com/office/drawing/2014/main" id="{30C7D488-F6DF-344A-AE4B-C17C5131FDDF}"/>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01984AC4-89DC-3048-BE97-584ACDBF8E35}"/>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13377050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a:extLst>
              <a:ext uri="{FF2B5EF4-FFF2-40B4-BE49-F238E27FC236}">
                <a16:creationId xmlns:a16="http://schemas.microsoft.com/office/drawing/2014/main" id="{C9C61156-2D2A-6349-AB80-D946D1067A9C}"/>
              </a:ext>
            </a:extLst>
          </p:cNvPr>
          <p:cNvSpPr>
            <a:spLocks noGrp="1"/>
          </p:cNvSpPr>
          <p:nvPr>
            <p:ph type="title" orient="vert"/>
          </p:nvPr>
        </p:nvSpPr>
        <p:spPr>
          <a:xfrm>
            <a:off x="8724900" y="365125"/>
            <a:ext cx="2628900" cy="5811838"/>
          </a:xfrm>
        </p:spPr>
        <p:txBody>
          <a:bodyPr vert="eaVert"/>
          <a:lstStyle/>
          <a:p>
            <a:r>
              <a:rPr lang="cs-CZ"/>
              <a:t>Kliknutím lze upravit styl.</a:t>
            </a:r>
          </a:p>
        </p:txBody>
      </p:sp>
      <p:sp>
        <p:nvSpPr>
          <p:cNvPr id="3" name="Zástupný symbol pro svislý text 2">
            <a:extLst>
              <a:ext uri="{FF2B5EF4-FFF2-40B4-BE49-F238E27FC236}">
                <a16:creationId xmlns:a16="http://schemas.microsoft.com/office/drawing/2014/main" id="{AF63548B-0631-3842-ADED-8A09B1C3201F}"/>
              </a:ext>
            </a:extLst>
          </p:cNvPr>
          <p:cNvSpPr>
            <a:spLocks noGrp="1"/>
          </p:cNvSpPr>
          <p:nvPr>
            <p:ph type="body" orient="vert" idx="1"/>
          </p:nvPr>
        </p:nvSpPr>
        <p:spPr>
          <a:xfrm>
            <a:off x="838200" y="365125"/>
            <a:ext cx="7734300" cy="5811838"/>
          </a:xfrm>
        </p:spPr>
        <p:txBody>
          <a:bodyPr vert="eaVert"/>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2C3FE42E-7771-CC48-BD71-BDE25A9F0355}"/>
              </a:ext>
            </a:extLst>
          </p:cNvPr>
          <p:cNvSpPr>
            <a:spLocks noGrp="1"/>
          </p:cNvSpPr>
          <p:nvPr>
            <p:ph type="dt" sz="half" idx="10"/>
          </p:nvPr>
        </p:nvSpPr>
        <p:spPr/>
        <p:txBody>
          <a:bodyPr/>
          <a:lstStyle/>
          <a:p>
            <a:r>
              <a:rPr lang="cs-CZ"/>
              <a:t>21.02.2022</a:t>
            </a:r>
          </a:p>
        </p:txBody>
      </p:sp>
      <p:sp>
        <p:nvSpPr>
          <p:cNvPr id="5" name="Zástupný symbol pro zápatí 4">
            <a:extLst>
              <a:ext uri="{FF2B5EF4-FFF2-40B4-BE49-F238E27FC236}">
                <a16:creationId xmlns:a16="http://schemas.microsoft.com/office/drawing/2014/main" id="{BC9DAF4E-587E-474E-9EC6-282F2EBC1ED5}"/>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E6F5A078-CFCC-1D48-A208-343756D5F392}"/>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5387293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420BC99E-F575-CD4F-BC8C-B6D0F1C7B194}"/>
              </a:ext>
            </a:extLst>
          </p:cNvPr>
          <p:cNvSpPr>
            <a:spLocks noGrp="1"/>
          </p:cNvSpPr>
          <p:nvPr>
            <p:ph type="title"/>
          </p:nvPr>
        </p:nvSpPr>
        <p:spPr/>
        <p:txBody>
          <a:bodyPr/>
          <a:lstStyle>
            <a:lvl1pPr>
              <a:defRPr>
                <a:solidFill>
                  <a:srgbClr val="00549F"/>
                </a:solidFill>
              </a:defRPr>
            </a:lvl1pPr>
          </a:lstStyle>
          <a:p>
            <a:r>
              <a:rPr lang="cs-CZ" dirty="0"/>
              <a:t>Kliknutím lze upravit styl.</a:t>
            </a:r>
          </a:p>
        </p:txBody>
      </p:sp>
      <p:sp>
        <p:nvSpPr>
          <p:cNvPr id="3" name="Zástupný obsah 2">
            <a:extLst>
              <a:ext uri="{FF2B5EF4-FFF2-40B4-BE49-F238E27FC236}">
                <a16:creationId xmlns:a16="http://schemas.microsoft.com/office/drawing/2014/main" id="{846636C4-A3EA-684D-BB48-3F868DD7D6BB}"/>
              </a:ext>
            </a:extLst>
          </p:cNvPr>
          <p:cNvSpPr>
            <a:spLocks noGrp="1"/>
          </p:cNvSpPr>
          <p:nvPr>
            <p:ph idx="1"/>
          </p:nvPr>
        </p:nvSpPr>
        <p:spPr/>
        <p:txBody>
          <a:bodyPr/>
          <a:lstStyle>
            <a:lvl1pPr>
              <a:defRPr>
                <a:solidFill>
                  <a:srgbClr val="00549F"/>
                </a:solidFill>
              </a:defRPr>
            </a:lvl1pPr>
            <a:lvl2pPr>
              <a:defRPr>
                <a:solidFill>
                  <a:srgbClr val="00549F"/>
                </a:solidFill>
              </a:defRPr>
            </a:lvl2pPr>
            <a:lvl3pPr>
              <a:defRPr>
                <a:solidFill>
                  <a:srgbClr val="00549F"/>
                </a:solidFill>
              </a:defRPr>
            </a:lvl3pPr>
            <a:lvl4pPr>
              <a:defRPr>
                <a:solidFill>
                  <a:srgbClr val="00549F"/>
                </a:solidFill>
              </a:defRPr>
            </a:lvl4pPr>
            <a:lvl5pPr>
              <a:defRPr>
                <a:solidFill>
                  <a:srgbClr val="00549F"/>
                </a:solidFill>
              </a:defRPr>
            </a:lvl5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a:extLst>
              <a:ext uri="{FF2B5EF4-FFF2-40B4-BE49-F238E27FC236}">
                <a16:creationId xmlns:a16="http://schemas.microsoft.com/office/drawing/2014/main" id="{77FA1B98-0F0A-804B-9EFB-6541F5139E62}"/>
              </a:ext>
            </a:extLst>
          </p:cNvPr>
          <p:cNvSpPr>
            <a:spLocks noGrp="1"/>
          </p:cNvSpPr>
          <p:nvPr>
            <p:ph type="dt" sz="half" idx="10"/>
          </p:nvPr>
        </p:nvSpPr>
        <p:spPr/>
        <p:txBody>
          <a:bodyPr/>
          <a:lstStyle>
            <a:lvl1pPr>
              <a:defRPr>
                <a:solidFill>
                  <a:srgbClr val="00549F"/>
                </a:solidFill>
              </a:defRPr>
            </a:lvl1pPr>
          </a:lstStyle>
          <a:p>
            <a:r>
              <a:rPr lang="cs-CZ"/>
              <a:t>21.02.2022</a:t>
            </a:r>
          </a:p>
        </p:txBody>
      </p:sp>
      <p:sp>
        <p:nvSpPr>
          <p:cNvPr id="5" name="Zástupný symbol pro zápatí 4">
            <a:extLst>
              <a:ext uri="{FF2B5EF4-FFF2-40B4-BE49-F238E27FC236}">
                <a16:creationId xmlns:a16="http://schemas.microsoft.com/office/drawing/2014/main" id="{CE878FF5-0B17-9941-82F2-75724957087A}"/>
              </a:ext>
            </a:extLst>
          </p:cNvPr>
          <p:cNvSpPr>
            <a:spLocks noGrp="1"/>
          </p:cNvSpPr>
          <p:nvPr>
            <p:ph type="ftr" sz="quarter" idx="11"/>
          </p:nvPr>
        </p:nvSpPr>
        <p:spPr/>
        <p:txBody>
          <a:bodyPr/>
          <a:lstStyle>
            <a:lvl1pPr>
              <a:defRPr>
                <a:solidFill>
                  <a:srgbClr val="00549F"/>
                </a:solidFill>
              </a:defRPr>
            </a:lvl1pPr>
          </a:lstStyle>
          <a:p>
            <a:endParaRPr lang="cs-CZ"/>
          </a:p>
        </p:txBody>
      </p:sp>
      <p:sp>
        <p:nvSpPr>
          <p:cNvPr id="6" name="Zástupný symbol pro číslo snímku 5">
            <a:extLst>
              <a:ext uri="{FF2B5EF4-FFF2-40B4-BE49-F238E27FC236}">
                <a16:creationId xmlns:a16="http://schemas.microsoft.com/office/drawing/2014/main" id="{67649C84-5642-254D-9462-884B59857756}"/>
              </a:ext>
            </a:extLst>
          </p:cNvPr>
          <p:cNvSpPr>
            <a:spLocks noGrp="1"/>
          </p:cNvSpPr>
          <p:nvPr>
            <p:ph type="sldNum" sz="quarter" idx="12"/>
          </p:nvPr>
        </p:nvSpPr>
        <p:spPr/>
        <p:txBody>
          <a:bodyPr/>
          <a:lstStyle>
            <a:lvl1pPr>
              <a:defRPr>
                <a:solidFill>
                  <a:srgbClr val="00549F"/>
                </a:solidFill>
              </a:defRPr>
            </a:lvl1pPr>
          </a:lstStyle>
          <a:p>
            <a:fld id="{F756C1FA-8DED-774F-A9BF-965BD70CC5BD}" type="slidenum">
              <a:rPr lang="cs-CZ" smtClean="0"/>
              <a:pPr/>
              <a:t>‹#›</a:t>
            </a:fld>
            <a:endParaRPr lang="cs-CZ"/>
          </a:p>
        </p:txBody>
      </p:sp>
    </p:spTree>
    <p:extLst>
      <p:ext uri="{BB962C8B-B14F-4D97-AF65-F5344CB8AC3E}">
        <p14:creationId xmlns:p14="http://schemas.microsoft.com/office/powerpoint/2010/main" val="1316661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C2A1488F-B8BD-6C4D-AB8D-B06252DD25A7}"/>
              </a:ext>
            </a:extLst>
          </p:cNvPr>
          <p:cNvSpPr>
            <a:spLocks noGrp="1"/>
          </p:cNvSpPr>
          <p:nvPr>
            <p:ph type="title"/>
          </p:nvPr>
        </p:nvSpPr>
        <p:spPr>
          <a:xfrm>
            <a:off x="831850" y="1709738"/>
            <a:ext cx="10515600" cy="2852737"/>
          </a:xfrm>
        </p:spPr>
        <p:txBody>
          <a:bodyPr anchor="b"/>
          <a:lstStyle>
            <a:lvl1pPr>
              <a:defRPr sz="6000"/>
            </a:lvl1pPr>
          </a:lstStyle>
          <a:p>
            <a:r>
              <a:rPr lang="cs-CZ" dirty="0"/>
              <a:t>Kliknutím lze upravit styl.</a:t>
            </a:r>
          </a:p>
        </p:txBody>
      </p:sp>
      <p:sp>
        <p:nvSpPr>
          <p:cNvPr id="3" name="Zástupný text 2">
            <a:extLst>
              <a:ext uri="{FF2B5EF4-FFF2-40B4-BE49-F238E27FC236}">
                <a16:creationId xmlns:a16="http://schemas.microsoft.com/office/drawing/2014/main" id="{127B5E2E-DFC9-5A45-A199-DC7437FF0A4A}"/>
              </a:ext>
            </a:extLst>
          </p:cNvPr>
          <p:cNvSpPr>
            <a:spLocks noGrp="1"/>
          </p:cNvSpPr>
          <p:nvPr>
            <p:ph type="body" idx="1"/>
          </p:nvPr>
        </p:nvSpPr>
        <p:spPr>
          <a:xfrm>
            <a:off x="831850" y="4589463"/>
            <a:ext cx="10515600" cy="1500187"/>
          </a:xfrm>
        </p:spPr>
        <p:txBody>
          <a:bodyPr/>
          <a:lstStyle>
            <a:lvl1pPr marL="0" indent="0">
              <a:buNone/>
              <a:defRPr sz="2400">
                <a:solidFill>
                  <a:srgbClr val="00549F"/>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cs-CZ" dirty="0"/>
              <a:t>Upravte styly předlohy textu.</a:t>
            </a:r>
          </a:p>
        </p:txBody>
      </p:sp>
      <p:sp>
        <p:nvSpPr>
          <p:cNvPr id="4" name="Zástupný symbol pro datum 3">
            <a:extLst>
              <a:ext uri="{FF2B5EF4-FFF2-40B4-BE49-F238E27FC236}">
                <a16:creationId xmlns:a16="http://schemas.microsoft.com/office/drawing/2014/main" id="{2F65DA62-5DB1-1846-9E72-4AF265C87D85}"/>
              </a:ext>
            </a:extLst>
          </p:cNvPr>
          <p:cNvSpPr>
            <a:spLocks noGrp="1"/>
          </p:cNvSpPr>
          <p:nvPr>
            <p:ph type="dt" sz="half" idx="10"/>
          </p:nvPr>
        </p:nvSpPr>
        <p:spPr/>
        <p:txBody>
          <a:bodyPr/>
          <a:lstStyle/>
          <a:p>
            <a:r>
              <a:rPr lang="cs-CZ"/>
              <a:t>21.02.2022</a:t>
            </a:r>
          </a:p>
        </p:txBody>
      </p:sp>
      <p:sp>
        <p:nvSpPr>
          <p:cNvPr id="5" name="Zástupný symbol pro zápatí 4">
            <a:extLst>
              <a:ext uri="{FF2B5EF4-FFF2-40B4-BE49-F238E27FC236}">
                <a16:creationId xmlns:a16="http://schemas.microsoft.com/office/drawing/2014/main" id="{F8395789-FFA9-6A48-956B-EF1DC9AF13BB}"/>
              </a:ext>
            </a:extLst>
          </p:cNvPr>
          <p:cNvSpPr>
            <a:spLocks noGrp="1"/>
          </p:cNvSpPr>
          <p:nvPr>
            <p:ph type="ftr" sz="quarter" idx="11"/>
          </p:nvPr>
        </p:nvSpPr>
        <p:spPr/>
        <p:txBody>
          <a:bodyPr/>
          <a:lstStyle/>
          <a:p>
            <a:endParaRPr lang="cs-CZ"/>
          </a:p>
        </p:txBody>
      </p:sp>
      <p:sp>
        <p:nvSpPr>
          <p:cNvPr id="6" name="Zástupný symbol pro číslo snímku 5">
            <a:extLst>
              <a:ext uri="{FF2B5EF4-FFF2-40B4-BE49-F238E27FC236}">
                <a16:creationId xmlns:a16="http://schemas.microsoft.com/office/drawing/2014/main" id="{11AC4762-22A7-B142-A230-5302F205D6AE}"/>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3551587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D3175D58-12AD-B84A-9ACC-A82DD980FC20}"/>
              </a:ext>
            </a:extLst>
          </p:cNvPr>
          <p:cNvSpPr>
            <a:spLocks noGrp="1"/>
          </p:cNvSpPr>
          <p:nvPr>
            <p:ph type="title"/>
          </p:nvPr>
        </p:nvSpPr>
        <p:spPr/>
        <p:txBody>
          <a:bodyPr/>
          <a:lstStyle/>
          <a:p>
            <a:r>
              <a:rPr lang="cs-CZ"/>
              <a:t>Kliknutím lze upravit styl.</a:t>
            </a:r>
          </a:p>
        </p:txBody>
      </p:sp>
      <p:sp>
        <p:nvSpPr>
          <p:cNvPr id="3" name="Zástupný obsah 2">
            <a:extLst>
              <a:ext uri="{FF2B5EF4-FFF2-40B4-BE49-F238E27FC236}">
                <a16:creationId xmlns:a16="http://schemas.microsoft.com/office/drawing/2014/main" id="{F0F0FCBF-CF8C-0C45-8F30-B1531CB45A9E}"/>
              </a:ext>
            </a:extLst>
          </p:cNvPr>
          <p:cNvSpPr>
            <a:spLocks noGrp="1"/>
          </p:cNvSpPr>
          <p:nvPr>
            <p:ph sz="half" idx="1"/>
          </p:nvPr>
        </p:nvSpPr>
        <p:spPr>
          <a:xfrm>
            <a:off x="838200" y="1990799"/>
            <a:ext cx="5181600" cy="4186163"/>
          </a:xfrm>
        </p:spPr>
        <p:txBody>
          <a:body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4" name="Zástupný obsah 3">
            <a:extLst>
              <a:ext uri="{FF2B5EF4-FFF2-40B4-BE49-F238E27FC236}">
                <a16:creationId xmlns:a16="http://schemas.microsoft.com/office/drawing/2014/main" id="{22E56DF1-50BA-E140-92EC-104EAB7003E1}"/>
              </a:ext>
            </a:extLst>
          </p:cNvPr>
          <p:cNvSpPr>
            <a:spLocks noGrp="1"/>
          </p:cNvSpPr>
          <p:nvPr>
            <p:ph sz="half" idx="2"/>
          </p:nvPr>
        </p:nvSpPr>
        <p:spPr>
          <a:xfrm>
            <a:off x="6172200" y="1990799"/>
            <a:ext cx="5181600" cy="4186163"/>
          </a:xfrm>
        </p:spPr>
        <p:txBody>
          <a:bodyPr/>
          <a:lstStyle/>
          <a:p>
            <a:pPr lvl="0"/>
            <a:r>
              <a:rPr lang="cs-CZ" dirty="0"/>
              <a:t>Upravte styly předlohy textu.</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5" name="Zástupný symbol pro datum 4">
            <a:extLst>
              <a:ext uri="{FF2B5EF4-FFF2-40B4-BE49-F238E27FC236}">
                <a16:creationId xmlns:a16="http://schemas.microsoft.com/office/drawing/2014/main" id="{81A118F6-91BB-5B4E-9105-4A744995A2B0}"/>
              </a:ext>
            </a:extLst>
          </p:cNvPr>
          <p:cNvSpPr>
            <a:spLocks noGrp="1"/>
          </p:cNvSpPr>
          <p:nvPr>
            <p:ph type="dt" sz="half" idx="10"/>
          </p:nvPr>
        </p:nvSpPr>
        <p:spPr/>
        <p:txBody>
          <a:bodyPr/>
          <a:lstStyle/>
          <a:p>
            <a:r>
              <a:rPr lang="cs-CZ"/>
              <a:t>21.02.2022</a:t>
            </a:r>
          </a:p>
        </p:txBody>
      </p:sp>
      <p:sp>
        <p:nvSpPr>
          <p:cNvPr id="6" name="Zástupný symbol pro zápatí 5">
            <a:extLst>
              <a:ext uri="{FF2B5EF4-FFF2-40B4-BE49-F238E27FC236}">
                <a16:creationId xmlns:a16="http://schemas.microsoft.com/office/drawing/2014/main" id="{ED99D79A-A34B-5E4E-BD52-7B47EF30AF67}"/>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2BC3DBA3-F30E-054A-A599-FE6A6D323A5D}"/>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21357138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A4D6D53-2781-654E-BC8D-8DCFAA2C66F3}"/>
              </a:ext>
            </a:extLst>
          </p:cNvPr>
          <p:cNvSpPr>
            <a:spLocks noGrp="1"/>
          </p:cNvSpPr>
          <p:nvPr>
            <p:ph type="title"/>
          </p:nvPr>
        </p:nvSpPr>
        <p:spPr>
          <a:xfrm>
            <a:off x="839788" y="1306800"/>
            <a:ext cx="10515600" cy="684000"/>
          </a:xfrm>
        </p:spPr>
        <p:txBody>
          <a:bodyPr/>
          <a:lstStyle/>
          <a:p>
            <a:r>
              <a:rPr lang="cs-CZ" dirty="0"/>
              <a:t>Kliknutím lze upravit styl.</a:t>
            </a:r>
          </a:p>
        </p:txBody>
      </p:sp>
      <p:sp>
        <p:nvSpPr>
          <p:cNvPr id="3" name="Zástupný text 2">
            <a:extLst>
              <a:ext uri="{FF2B5EF4-FFF2-40B4-BE49-F238E27FC236}">
                <a16:creationId xmlns:a16="http://schemas.microsoft.com/office/drawing/2014/main" id="{3864ED1C-7B69-0348-A11D-AEEBDD71F385}"/>
              </a:ext>
            </a:extLst>
          </p:cNvPr>
          <p:cNvSpPr>
            <a:spLocks noGrp="1"/>
          </p:cNvSpPr>
          <p:nvPr>
            <p:ph type="body" idx="1"/>
          </p:nvPr>
        </p:nvSpPr>
        <p:spPr>
          <a:xfrm>
            <a:off x="839788" y="1990799"/>
            <a:ext cx="5157787" cy="5142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a:t>Upravte styly předlohy textu.</a:t>
            </a:r>
          </a:p>
        </p:txBody>
      </p:sp>
      <p:sp>
        <p:nvSpPr>
          <p:cNvPr id="4" name="Zástupný obsah 3">
            <a:extLst>
              <a:ext uri="{FF2B5EF4-FFF2-40B4-BE49-F238E27FC236}">
                <a16:creationId xmlns:a16="http://schemas.microsoft.com/office/drawing/2014/main" id="{356A51F1-1974-AC48-A80F-20A9EEBA9C6F}"/>
              </a:ext>
            </a:extLst>
          </p:cNvPr>
          <p:cNvSpPr>
            <a:spLocks noGrp="1"/>
          </p:cNvSpPr>
          <p:nvPr>
            <p:ph sz="half" idx="2"/>
          </p:nvPr>
        </p:nvSpPr>
        <p:spPr>
          <a:xfrm>
            <a:off x="839788" y="2505075"/>
            <a:ext cx="5157787"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5" name="Zástupný text 4">
            <a:extLst>
              <a:ext uri="{FF2B5EF4-FFF2-40B4-BE49-F238E27FC236}">
                <a16:creationId xmlns:a16="http://schemas.microsoft.com/office/drawing/2014/main" id="{B00F50A2-1C4A-5948-BE8B-49F769660EA8}"/>
              </a:ext>
            </a:extLst>
          </p:cNvPr>
          <p:cNvSpPr>
            <a:spLocks noGrp="1"/>
          </p:cNvSpPr>
          <p:nvPr>
            <p:ph type="body" sz="quarter" idx="3"/>
          </p:nvPr>
        </p:nvSpPr>
        <p:spPr>
          <a:xfrm>
            <a:off x="6172200" y="1990799"/>
            <a:ext cx="5183188" cy="5142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dirty="0"/>
              <a:t>Upravte styly předlohy textu.</a:t>
            </a:r>
          </a:p>
        </p:txBody>
      </p:sp>
      <p:sp>
        <p:nvSpPr>
          <p:cNvPr id="6" name="Zástupný obsah 5">
            <a:extLst>
              <a:ext uri="{FF2B5EF4-FFF2-40B4-BE49-F238E27FC236}">
                <a16:creationId xmlns:a16="http://schemas.microsoft.com/office/drawing/2014/main" id="{7F59BBBA-C966-8046-8253-6FA4A97369FF}"/>
              </a:ext>
            </a:extLst>
          </p:cNvPr>
          <p:cNvSpPr>
            <a:spLocks noGrp="1"/>
          </p:cNvSpPr>
          <p:nvPr>
            <p:ph sz="quarter" idx="4"/>
          </p:nvPr>
        </p:nvSpPr>
        <p:spPr>
          <a:xfrm>
            <a:off x="6172200" y="2505075"/>
            <a:ext cx="5183188" cy="3684588"/>
          </a:xfrm>
        </p:spPr>
        <p:txBody>
          <a:body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7" name="Zástupný symbol pro datum 6">
            <a:extLst>
              <a:ext uri="{FF2B5EF4-FFF2-40B4-BE49-F238E27FC236}">
                <a16:creationId xmlns:a16="http://schemas.microsoft.com/office/drawing/2014/main" id="{8431FEF3-E8E8-764A-8425-D76EC96F26B1}"/>
              </a:ext>
            </a:extLst>
          </p:cNvPr>
          <p:cNvSpPr>
            <a:spLocks noGrp="1"/>
          </p:cNvSpPr>
          <p:nvPr>
            <p:ph type="dt" sz="half" idx="10"/>
          </p:nvPr>
        </p:nvSpPr>
        <p:spPr/>
        <p:txBody>
          <a:bodyPr/>
          <a:lstStyle/>
          <a:p>
            <a:r>
              <a:rPr lang="cs-CZ"/>
              <a:t>21.02.2022</a:t>
            </a:r>
          </a:p>
        </p:txBody>
      </p:sp>
      <p:sp>
        <p:nvSpPr>
          <p:cNvPr id="8" name="Zástupný symbol pro zápatí 7">
            <a:extLst>
              <a:ext uri="{FF2B5EF4-FFF2-40B4-BE49-F238E27FC236}">
                <a16:creationId xmlns:a16="http://schemas.microsoft.com/office/drawing/2014/main" id="{57760BE4-BEDE-EC45-829F-8B835D771377}"/>
              </a:ext>
            </a:extLst>
          </p:cNvPr>
          <p:cNvSpPr>
            <a:spLocks noGrp="1"/>
          </p:cNvSpPr>
          <p:nvPr>
            <p:ph type="ftr" sz="quarter" idx="11"/>
          </p:nvPr>
        </p:nvSpPr>
        <p:spPr/>
        <p:txBody>
          <a:bodyPr/>
          <a:lstStyle/>
          <a:p>
            <a:endParaRPr lang="cs-CZ"/>
          </a:p>
        </p:txBody>
      </p:sp>
      <p:sp>
        <p:nvSpPr>
          <p:cNvPr id="9" name="Zástupný symbol pro číslo snímku 8">
            <a:extLst>
              <a:ext uri="{FF2B5EF4-FFF2-40B4-BE49-F238E27FC236}">
                <a16:creationId xmlns:a16="http://schemas.microsoft.com/office/drawing/2014/main" id="{D55BC128-C9BD-2744-A437-600544B17F2D}"/>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6252073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652A329B-A10A-1844-81FE-4F1BA6E8E7B8}"/>
              </a:ext>
            </a:extLst>
          </p:cNvPr>
          <p:cNvSpPr>
            <a:spLocks noGrp="1"/>
          </p:cNvSpPr>
          <p:nvPr>
            <p:ph type="title"/>
          </p:nvPr>
        </p:nvSpPr>
        <p:spPr/>
        <p:txBody>
          <a:bodyPr/>
          <a:lstStyle/>
          <a:p>
            <a:r>
              <a:rPr lang="cs-CZ"/>
              <a:t>Kliknutím lze upravit styl.</a:t>
            </a:r>
          </a:p>
        </p:txBody>
      </p:sp>
      <p:sp>
        <p:nvSpPr>
          <p:cNvPr id="3" name="Zástupný symbol pro datum 2">
            <a:extLst>
              <a:ext uri="{FF2B5EF4-FFF2-40B4-BE49-F238E27FC236}">
                <a16:creationId xmlns:a16="http://schemas.microsoft.com/office/drawing/2014/main" id="{1EC71333-B3E7-D44C-923B-31A328BFD228}"/>
              </a:ext>
            </a:extLst>
          </p:cNvPr>
          <p:cNvSpPr>
            <a:spLocks noGrp="1"/>
          </p:cNvSpPr>
          <p:nvPr>
            <p:ph type="dt" sz="half" idx="10"/>
          </p:nvPr>
        </p:nvSpPr>
        <p:spPr/>
        <p:txBody>
          <a:bodyPr/>
          <a:lstStyle/>
          <a:p>
            <a:r>
              <a:rPr lang="cs-CZ"/>
              <a:t>21.02.2022</a:t>
            </a:r>
          </a:p>
        </p:txBody>
      </p:sp>
      <p:sp>
        <p:nvSpPr>
          <p:cNvPr id="4" name="Zástupný symbol pro zápatí 3">
            <a:extLst>
              <a:ext uri="{FF2B5EF4-FFF2-40B4-BE49-F238E27FC236}">
                <a16:creationId xmlns:a16="http://schemas.microsoft.com/office/drawing/2014/main" id="{8D4F56B5-69F8-9842-89E0-8584572C2676}"/>
              </a:ext>
            </a:extLst>
          </p:cNvPr>
          <p:cNvSpPr>
            <a:spLocks noGrp="1"/>
          </p:cNvSpPr>
          <p:nvPr>
            <p:ph type="ftr" sz="quarter" idx="11"/>
          </p:nvPr>
        </p:nvSpPr>
        <p:spPr/>
        <p:txBody>
          <a:bodyPr/>
          <a:lstStyle/>
          <a:p>
            <a:endParaRPr lang="cs-CZ"/>
          </a:p>
        </p:txBody>
      </p:sp>
      <p:sp>
        <p:nvSpPr>
          <p:cNvPr id="5" name="Zástupný symbol pro číslo snímku 4">
            <a:extLst>
              <a:ext uri="{FF2B5EF4-FFF2-40B4-BE49-F238E27FC236}">
                <a16:creationId xmlns:a16="http://schemas.microsoft.com/office/drawing/2014/main" id="{A2C60967-6179-1748-9882-4147B7FD1213}"/>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31520914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a:extLst>
              <a:ext uri="{FF2B5EF4-FFF2-40B4-BE49-F238E27FC236}">
                <a16:creationId xmlns:a16="http://schemas.microsoft.com/office/drawing/2014/main" id="{8AFF1581-7E1B-4C4C-9E2B-241D2E59A4A2}"/>
              </a:ext>
            </a:extLst>
          </p:cNvPr>
          <p:cNvSpPr>
            <a:spLocks noGrp="1"/>
          </p:cNvSpPr>
          <p:nvPr>
            <p:ph type="dt" sz="half" idx="10"/>
          </p:nvPr>
        </p:nvSpPr>
        <p:spPr/>
        <p:txBody>
          <a:bodyPr/>
          <a:lstStyle/>
          <a:p>
            <a:r>
              <a:rPr lang="cs-CZ"/>
              <a:t>21.02.2022</a:t>
            </a:r>
          </a:p>
        </p:txBody>
      </p:sp>
      <p:sp>
        <p:nvSpPr>
          <p:cNvPr id="3" name="Zástupný symbol pro zápatí 2">
            <a:extLst>
              <a:ext uri="{FF2B5EF4-FFF2-40B4-BE49-F238E27FC236}">
                <a16:creationId xmlns:a16="http://schemas.microsoft.com/office/drawing/2014/main" id="{662A342E-B1A3-1E42-96F5-03D898A2BBDC}"/>
              </a:ext>
            </a:extLst>
          </p:cNvPr>
          <p:cNvSpPr>
            <a:spLocks noGrp="1"/>
          </p:cNvSpPr>
          <p:nvPr>
            <p:ph type="ftr" sz="quarter" idx="11"/>
          </p:nvPr>
        </p:nvSpPr>
        <p:spPr/>
        <p:txBody>
          <a:bodyPr/>
          <a:lstStyle/>
          <a:p>
            <a:endParaRPr lang="cs-CZ"/>
          </a:p>
        </p:txBody>
      </p:sp>
      <p:sp>
        <p:nvSpPr>
          <p:cNvPr id="4" name="Zástupný symbol pro číslo snímku 3">
            <a:extLst>
              <a:ext uri="{FF2B5EF4-FFF2-40B4-BE49-F238E27FC236}">
                <a16:creationId xmlns:a16="http://schemas.microsoft.com/office/drawing/2014/main" id="{B41026D2-DDB7-2C4B-B64A-F7847D569F8F}"/>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31781733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1C2A16DA-D7E8-5649-9C03-290A0510B4EE}"/>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obsah 2">
            <a:extLst>
              <a:ext uri="{FF2B5EF4-FFF2-40B4-BE49-F238E27FC236}">
                <a16:creationId xmlns:a16="http://schemas.microsoft.com/office/drawing/2014/main" id="{A2DB8DE4-6BC5-A348-A7D5-D9F5B9E4022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a:t>Upravte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text 3">
            <a:extLst>
              <a:ext uri="{FF2B5EF4-FFF2-40B4-BE49-F238E27FC236}">
                <a16:creationId xmlns:a16="http://schemas.microsoft.com/office/drawing/2014/main" id="{C43F7F5D-4343-F540-A8D8-A55E9F556E0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a:extLst>
              <a:ext uri="{FF2B5EF4-FFF2-40B4-BE49-F238E27FC236}">
                <a16:creationId xmlns:a16="http://schemas.microsoft.com/office/drawing/2014/main" id="{26B22C0C-88B0-3D4C-ABC1-BFCC0119A93B}"/>
              </a:ext>
            </a:extLst>
          </p:cNvPr>
          <p:cNvSpPr>
            <a:spLocks noGrp="1"/>
          </p:cNvSpPr>
          <p:nvPr>
            <p:ph type="dt" sz="half" idx="10"/>
          </p:nvPr>
        </p:nvSpPr>
        <p:spPr/>
        <p:txBody>
          <a:bodyPr/>
          <a:lstStyle/>
          <a:p>
            <a:r>
              <a:rPr lang="cs-CZ"/>
              <a:t>21.02.2022</a:t>
            </a:r>
          </a:p>
        </p:txBody>
      </p:sp>
      <p:sp>
        <p:nvSpPr>
          <p:cNvPr id="6" name="Zástupný symbol pro zápatí 5">
            <a:extLst>
              <a:ext uri="{FF2B5EF4-FFF2-40B4-BE49-F238E27FC236}">
                <a16:creationId xmlns:a16="http://schemas.microsoft.com/office/drawing/2014/main" id="{E7D2AC44-F960-D746-856F-0488AAABF0ED}"/>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A6E894C3-3974-3841-973A-EBDD4A18BFCB}"/>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220409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7B143B6F-9D61-124F-9986-7DE8D91D7896}"/>
              </a:ext>
            </a:extLst>
          </p:cNvPr>
          <p:cNvSpPr>
            <a:spLocks noGrp="1"/>
          </p:cNvSpPr>
          <p:nvPr>
            <p:ph type="title"/>
          </p:nvPr>
        </p:nvSpPr>
        <p:spPr>
          <a:xfrm>
            <a:off x="839788" y="457200"/>
            <a:ext cx="3932237" cy="1600200"/>
          </a:xfrm>
        </p:spPr>
        <p:txBody>
          <a:bodyPr anchor="b"/>
          <a:lstStyle>
            <a:lvl1pPr>
              <a:defRPr sz="3200"/>
            </a:lvl1pPr>
          </a:lstStyle>
          <a:p>
            <a:r>
              <a:rPr lang="cs-CZ"/>
              <a:t>Kliknutím lze upravit styl.</a:t>
            </a:r>
          </a:p>
        </p:txBody>
      </p:sp>
      <p:sp>
        <p:nvSpPr>
          <p:cNvPr id="3" name="Zástupný symbol obrázku 2">
            <a:extLst>
              <a:ext uri="{FF2B5EF4-FFF2-40B4-BE49-F238E27FC236}">
                <a16:creationId xmlns:a16="http://schemas.microsoft.com/office/drawing/2014/main" id="{B184FF4E-EDAE-4D40-BA8C-F6093CC30A7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cs-CZ"/>
              <a:t>Kliknutím na ikonu přidáte obrázek.</a:t>
            </a:r>
          </a:p>
        </p:txBody>
      </p:sp>
      <p:sp>
        <p:nvSpPr>
          <p:cNvPr id="4" name="Zástupný text 3">
            <a:extLst>
              <a:ext uri="{FF2B5EF4-FFF2-40B4-BE49-F238E27FC236}">
                <a16:creationId xmlns:a16="http://schemas.microsoft.com/office/drawing/2014/main" id="{60206F0B-6F67-3746-8B9F-FB42DE5A45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cs-CZ"/>
              <a:t>Upravte styly předlohy textu.</a:t>
            </a:r>
          </a:p>
        </p:txBody>
      </p:sp>
      <p:sp>
        <p:nvSpPr>
          <p:cNvPr id="5" name="Zástupný symbol pro datum 4">
            <a:extLst>
              <a:ext uri="{FF2B5EF4-FFF2-40B4-BE49-F238E27FC236}">
                <a16:creationId xmlns:a16="http://schemas.microsoft.com/office/drawing/2014/main" id="{626AF41B-EB73-B049-ACCD-3FA0E9B4CC1C}"/>
              </a:ext>
            </a:extLst>
          </p:cNvPr>
          <p:cNvSpPr>
            <a:spLocks noGrp="1"/>
          </p:cNvSpPr>
          <p:nvPr>
            <p:ph type="dt" sz="half" idx="10"/>
          </p:nvPr>
        </p:nvSpPr>
        <p:spPr/>
        <p:txBody>
          <a:bodyPr/>
          <a:lstStyle/>
          <a:p>
            <a:r>
              <a:rPr lang="cs-CZ"/>
              <a:t>21.02.2022</a:t>
            </a:r>
          </a:p>
        </p:txBody>
      </p:sp>
      <p:sp>
        <p:nvSpPr>
          <p:cNvPr id="6" name="Zástupný symbol pro zápatí 5">
            <a:extLst>
              <a:ext uri="{FF2B5EF4-FFF2-40B4-BE49-F238E27FC236}">
                <a16:creationId xmlns:a16="http://schemas.microsoft.com/office/drawing/2014/main" id="{1453D8BE-FDF7-5243-8A49-BBC8AEBE142B}"/>
              </a:ext>
            </a:extLst>
          </p:cNvPr>
          <p:cNvSpPr>
            <a:spLocks noGrp="1"/>
          </p:cNvSpPr>
          <p:nvPr>
            <p:ph type="ftr" sz="quarter" idx="11"/>
          </p:nvPr>
        </p:nvSpPr>
        <p:spPr/>
        <p:txBody>
          <a:bodyPr/>
          <a:lstStyle/>
          <a:p>
            <a:endParaRPr lang="cs-CZ"/>
          </a:p>
        </p:txBody>
      </p:sp>
      <p:sp>
        <p:nvSpPr>
          <p:cNvPr id="7" name="Zástupný symbol pro číslo snímku 6">
            <a:extLst>
              <a:ext uri="{FF2B5EF4-FFF2-40B4-BE49-F238E27FC236}">
                <a16:creationId xmlns:a16="http://schemas.microsoft.com/office/drawing/2014/main" id="{583D8E34-C96A-0649-A500-4C7413579911}"/>
              </a:ext>
            </a:extLst>
          </p:cNvPr>
          <p:cNvSpPr>
            <a:spLocks noGrp="1"/>
          </p:cNvSpPr>
          <p:nvPr>
            <p:ph type="sldNum" sz="quarter" idx="12"/>
          </p:nvPr>
        </p:nvSpPr>
        <p:spPr/>
        <p:txBody>
          <a:bodyPr/>
          <a:lstStyle/>
          <a:p>
            <a:fld id="{F756C1FA-8DED-774F-A9BF-965BD70CC5BD}" type="slidenum">
              <a:rPr lang="cs-CZ" smtClean="0"/>
              <a:t>‹#›</a:t>
            </a:fld>
            <a:endParaRPr lang="cs-CZ"/>
          </a:p>
        </p:txBody>
      </p:sp>
    </p:spTree>
    <p:extLst>
      <p:ext uri="{BB962C8B-B14F-4D97-AF65-F5344CB8AC3E}">
        <p14:creationId xmlns:p14="http://schemas.microsoft.com/office/powerpoint/2010/main" val="31542340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sv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nadpis 1">
            <a:extLst>
              <a:ext uri="{FF2B5EF4-FFF2-40B4-BE49-F238E27FC236}">
                <a16:creationId xmlns:a16="http://schemas.microsoft.com/office/drawing/2014/main" id="{A1443AAB-CF41-0148-BC90-304F7189D449}"/>
              </a:ext>
            </a:extLst>
          </p:cNvPr>
          <p:cNvSpPr>
            <a:spLocks noGrp="1"/>
          </p:cNvSpPr>
          <p:nvPr>
            <p:ph type="title"/>
          </p:nvPr>
        </p:nvSpPr>
        <p:spPr>
          <a:xfrm>
            <a:off x="838200" y="1306800"/>
            <a:ext cx="10515600" cy="684000"/>
          </a:xfrm>
          <a:prstGeom prst="rect">
            <a:avLst/>
          </a:prstGeom>
        </p:spPr>
        <p:txBody>
          <a:bodyPr vert="horz" lIns="91440" tIns="45720" rIns="91440" bIns="45720" rtlCol="0" anchor="ctr">
            <a:normAutofit/>
          </a:bodyPr>
          <a:lstStyle/>
          <a:p>
            <a:r>
              <a:rPr lang="cs-CZ" dirty="0"/>
              <a:t>Kliknutím lze upravit styl.</a:t>
            </a:r>
          </a:p>
        </p:txBody>
      </p:sp>
      <p:sp>
        <p:nvSpPr>
          <p:cNvPr id="3" name="Zástupný text 2">
            <a:extLst>
              <a:ext uri="{FF2B5EF4-FFF2-40B4-BE49-F238E27FC236}">
                <a16:creationId xmlns:a16="http://schemas.microsoft.com/office/drawing/2014/main" id="{41188D97-627F-714B-A0B0-855A906B52B1}"/>
              </a:ext>
            </a:extLst>
          </p:cNvPr>
          <p:cNvSpPr>
            <a:spLocks noGrp="1"/>
          </p:cNvSpPr>
          <p:nvPr>
            <p:ph type="body" idx="1"/>
          </p:nvPr>
        </p:nvSpPr>
        <p:spPr>
          <a:xfrm>
            <a:off x="838200" y="2268000"/>
            <a:ext cx="10515600" cy="3862800"/>
          </a:xfrm>
          <a:prstGeom prst="rect">
            <a:avLst/>
          </a:prstGeom>
        </p:spPr>
        <p:txBody>
          <a:bodyPr vert="horz" lIns="91440" tIns="45720" rIns="91440" bIns="45720" rtlCol="0">
            <a:normAutofit/>
          </a:bodyPr>
          <a:lstStyle/>
          <a:p>
            <a:pPr lvl="0"/>
            <a:r>
              <a:rPr lang="cs-CZ" dirty="0"/>
              <a:t>Po kliknutí můžete upravovat styly textu v předloze.</a:t>
            </a:r>
          </a:p>
          <a:p>
            <a:pPr lvl="1"/>
            <a:r>
              <a:rPr lang="cs-CZ" dirty="0"/>
              <a:t>Druhá úroveň</a:t>
            </a:r>
          </a:p>
          <a:p>
            <a:pPr lvl="2"/>
            <a:r>
              <a:rPr lang="cs-CZ" dirty="0"/>
              <a:t>Třetí úroveň</a:t>
            </a:r>
          </a:p>
          <a:p>
            <a:pPr lvl="3"/>
            <a:r>
              <a:rPr lang="cs-CZ" dirty="0"/>
              <a:t>Čtvrtá úroveň</a:t>
            </a:r>
          </a:p>
          <a:p>
            <a:pPr lvl="4"/>
            <a:r>
              <a:rPr lang="cs-CZ" dirty="0"/>
              <a:t>Pátá úroveň</a:t>
            </a:r>
          </a:p>
        </p:txBody>
      </p:sp>
      <p:sp>
        <p:nvSpPr>
          <p:cNvPr id="4" name="Zástupný symbol pro datum 3">
            <a:extLst>
              <a:ext uri="{FF2B5EF4-FFF2-40B4-BE49-F238E27FC236}">
                <a16:creationId xmlns:a16="http://schemas.microsoft.com/office/drawing/2014/main" id="{BD5F214B-FF17-2E4F-97E8-98C001A5C2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rgbClr val="00549F"/>
                </a:solidFill>
              </a:defRPr>
            </a:lvl1pPr>
          </a:lstStyle>
          <a:p>
            <a:r>
              <a:rPr lang="cs-CZ"/>
              <a:t>21.02.2022</a:t>
            </a:r>
            <a:endParaRPr lang="cs-CZ" dirty="0"/>
          </a:p>
        </p:txBody>
      </p:sp>
      <p:sp>
        <p:nvSpPr>
          <p:cNvPr id="5" name="Zástupný symbol pro zápatí 4">
            <a:extLst>
              <a:ext uri="{FF2B5EF4-FFF2-40B4-BE49-F238E27FC236}">
                <a16:creationId xmlns:a16="http://schemas.microsoft.com/office/drawing/2014/main" id="{488D8351-1CFF-8748-B796-579D5EEDD7C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rgbClr val="00549F"/>
                </a:solidFill>
              </a:defRPr>
            </a:lvl1pPr>
          </a:lstStyle>
          <a:p>
            <a:endParaRPr lang="cs-CZ"/>
          </a:p>
        </p:txBody>
      </p:sp>
      <p:sp>
        <p:nvSpPr>
          <p:cNvPr id="6" name="Zástupný symbol pro číslo snímku 5">
            <a:extLst>
              <a:ext uri="{FF2B5EF4-FFF2-40B4-BE49-F238E27FC236}">
                <a16:creationId xmlns:a16="http://schemas.microsoft.com/office/drawing/2014/main" id="{D66384A0-3575-644F-943F-3D8B6A8E5FC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rgbClr val="00549F"/>
                </a:solidFill>
              </a:defRPr>
            </a:lvl1pPr>
          </a:lstStyle>
          <a:p>
            <a:fld id="{F756C1FA-8DED-774F-A9BF-965BD70CC5BD}" type="slidenum">
              <a:rPr lang="cs-CZ" smtClean="0"/>
              <a:pPr/>
              <a:t>‹#›</a:t>
            </a:fld>
            <a:endParaRPr lang="cs-CZ"/>
          </a:p>
        </p:txBody>
      </p:sp>
      <p:pic>
        <p:nvPicPr>
          <p:cNvPr id="7" name="Grafický objekt 6">
            <a:extLst>
              <a:ext uri="{FF2B5EF4-FFF2-40B4-BE49-F238E27FC236}">
                <a16:creationId xmlns:a16="http://schemas.microsoft.com/office/drawing/2014/main" id="{7F005F39-F40F-D346-82E7-15471EBD534F}"/>
              </a:ext>
            </a:extLst>
          </p:cNvPr>
          <p:cNvPicPr>
            <a:picLocks noChangeAspect="1"/>
          </p:cNvPicPr>
          <p:nvPr userDrawn="1"/>
        </p:nvPicPr>
        <p:blipFill>
          <a:blip r:embed="rId13">
            <a:extLst>
              <a:ext uri="{96DAC541-7B7A-43D3-8B79-37D633B846F1}">
                <asvg:svgBlip xmlns:asvg="http://schemas.microsoft.com/office/drawing/2016/SVG/main" r:embed="rId14"/>
              </a:ext>
            </a:extLst>
          </a:blip>
          <a:stretch>
            <a:fillRect/>
          </a:stretch>
        </p:blipFill>
        <p:spPr>
          <a:xfrm>
            <a:off x="0" y="0"/>
            <a:ext cx="2111835" cy="1521065"/>
          </a:xfrm>
          <a:prstGeom prst="rect">
            <a:avLst/>
          </a:prstGeom>
        </p:spPr>
      </p:pic>
    </p:spTree>
    <p:extLst>
      <p:ext uri="{BB962C8B-B14F-4D97-AF65-F5344CB8AC3E}">
        <p14:creationId xmlns:p14="http://schemas.microsoft.com/office/powerpoint/2010/main" val="41437372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sz="4400" kern="1200">
          <a:solidFill>
            <a:srgbClr val="00549F"/>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rgbClr val="00549F"/>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549F"/>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rgbClr val="00549F"/>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rgbClr val="00549F"/>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549F"/>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Layout" Target="../slideLayouts/slideLayout1.xml"/><Relationship Id="rId5" Type="http://schemas.openxmlformats.org/officeDocument/2006/relationships/image" Target="../media/image2.sv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s://www.mvcr.cz/odk2/" TargetMode="External"/><Relationship Id="rId2" Type="http://schemas.openxmlformats.org/officeDocument/2006/relationships/hyperlink" Target="https://www.mfcr.cz/cs/rozpoctova-politika/uzemni-rozpocty/legislativa-a-metodicka-podpora-uzemnich-rozpoctu" TargetMode="External"/><Relationship Id="rId1" Type="http://schemas.openxmlformats.org/officeDocument/2006/relationships/slideLayout" Target="../slideLayouts/slideLayout6.xml"/><Relationship Id="rId4" Type="http://schemas.openxmlformats.org/officeDocument/2006/relationships/hyperlink" Target="mailto:k.kubickova@olkraj.cz"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mfcr.cz/cs/verejny-sektor/uzemni-rozpocty/metodicka-podpora/2019/srovnavani-rozpoctu-na-skutecnost-u-prij-36058"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Skupina 13">
            <a:extLst>
              <a:ext uri="{FF2B5EF4-FFF2-40B4-BE49-F238E27FC236}">
                <a16:creationId xmlns:a16="http://schemas.microsoft.com/office/drawing/2014/main" id="{1F89291F-BFF3-F149-8545-E5BD693BB10A}"/>
              </a:ext>
            </a:extLst>
          </p:cNvPr>
          <p:cNvGrpSpPr/>
          <p:nvPr/>
        </p:nvGrpSpPr>
        <p:grpSpPr>
          <a:xfrm>
            <a:off x="-1" y="0"/>
            <a:ext cx="12192001" cy="6858000"/>
            <a:chOff x="-1" y="0"/>
            <a:chExt cx="12192001" cy="6858000"/>
          </a:xfrm>
        </p:grpSpPr>
        <p:sp>
          <p:nvSpPr>
            <p:cNvPr id="7" name="Obdélník 6">
              <a:extLst>
                <a:ext uri="{FF2B5EF4-FFF2-40B4-BE49-F238E27FC236}">
                  <a16:creationId xmlns:a16="http://schemas.microsoft.com/office/drawing/2014/main" id="{9B8A71D6-4121-A049-9152-97C298ED2BB1}"/>
                </a:ext>
              </a:extLst>
            </p:cNvPr>
            <p:cNvSpPr/>
            <p:nvPr/>
          </p:nvSpPr>
          <p:spPr>
            <a:xfrm>
              <a:off x="-1" y="0"/>
              <a:ext cx="1219200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dirty="0"/>
            </a:p>
          </p:txBody>
        </p:sp>
        <p:pic>
          <p:nvPicPr>
            <p:cNvPr id="20" name="Grafický objekt 19">
              <a:extLst>
                <a:ext uri="{FF2B5EF4-FFF2-40B4-BE49-F238E27FC236}">
                  <a16:creationId xmlns:a16="http://schemas.microsoft.com/office/drawing/2014/main" id="{D859EB27-7C8D-FB4C-ABB8-C95E4E30107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768667" y="765706"/>
              <a:ext cx="4259696" cy="532462"/>
            </a:xfrm>
            <a:prstGeom prst="rect">
              <a:avLst/>
            </a:prstGeom>
          </p:spPr>
        </p:pic>
        <p:pic>
          <p:nvPicPr>
            <p:cNvPr id="8" name="Grafický objekt 7">
              <a:extLst>
                <a:ext uri="{FF2B5EF4-FFF2-40B4-BE49-F238E27FC236}">
                  <a16:creationId xmlns:a16="http://schemas.microsoft.com/office/drawing/2014/main" id="{8F093256-8D25-044F-BFF0-EF923A8BDF2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 y="0"/>
              <a:ext cx="7896226" cy="5687314"/>
            </a:xfrm>
            <a:prstGeom prst="rect">
              <a:avLst/>
            </a:prstGeom>
          </p:spPr>
        </p:pic>
      </p:grpSp>
      <p:sp>
        <p:nvSpPr>
          <p:cNvPr id="2" name="Nadpis 1">
            <a:extLst>
              <a:ext uri="{FF2B5EF4-FFF2-40B4-BE49-F238E27FC236}">
                <a16:creationId xmlns:a16="http://schemas.microsoft.com/office/drawing/2014/main" id="{C2A064BA-43CA-F941-BCEA-9499EDA1D9BB}"/>
              </a:ext>
            </a:extLst>
          </p:cNvPr>
          <p:cNvSpPr>
            <a:spLocks noGrp="1"/>
          </p:cNvSpPr>
          <p:nvPr>
            <p:ph type="ctrTitle"/>
          </p:nvPr>
        </p:nvSpPr>
        <p:spPr>
          <a:xfrm>
            <a:off x="4386370" y="3090398"/>
            <a:ext cx="6751435" cy="1002632"/>
          </a:xfrm>
        </p:spPr>
        <p:txBody>
          <a:bodyPr anchor="b">
            <a:normAutofit/>
          </a:bodyPr>
          <a:lstStyle/>
          <a:p>
            <a:pPr algn="ctr"/>
            <a:r>
              <a:rPr lang="cs-CZ" sz="2400" dirty="0">
                <a:latin typeface="Arial" panose="020B0604020202020204" pitchFamily="34" charset="0"/>
                <a:cs typeface="Arial" panose="020B0604020202020204" pitchFamily="34" charset="0"/>
              </a:rPr>
              <a:t>Informace pro obce a DSO Olomouckého kraje</a:t>
            </a:r>
            <a:endParaRPr lang="cs-CZ" sz="2400" dirty="0">
              <a:solidFill>
                <a:srgbClr val="00549F"/>
              </a:solidFill>
              <a:latin typeface="Arial" panose="020B0604020202020204" pitchFamily="34" charset="0"/>
              <a:ea typeface="Inter" panose="02000503000000020004" pitchFamily="2" charset="0"/>
              <a:cs typeface="Arial" panose="020B0604020202020204" pitchFamily="34" charset="0"/>
            </a:endParaRPr>
          </a:p>
        </p:txBody>
      </p:sp>
      <p:sp>
        <p:nvSpPr>
          <p:cNvPr id="3" name="Podnadpis 2">
            <a:extLst>
              <a:ext uri="{FF2B5EF4-FFF2-40B4-BE49-F238E27FC236}">
                <a16:creationId xmlns:a16="http://schemas.microsoft.com/office/drawing/2014/main" id="{130E3B1F-FFD6-DA4C-BD66-F1C7A0B2CBA5}"/>
              </a:ext>
            </a:extLst>
          </p:cNvPr>
          <p:cNvSpPr>
            <a:spLocks noGrp="1"/>
          </p:cNvSpPr>
          <p:nvPr>
            <p:ph type="subTitle" idx="1"/>
          </p:nvPr>
        </p:nvSpPr>
        <p:spPr>
          <a:xfrm>
            <a:off x="4386370" y="5376396"/>
            <a:ext cx="6751435" cy="935027"/>
          </a:xfrm>
        </p:spPr>
        <p:txBody>
          <a:bodyPr>
            <a:normAutofit/>
          </a:bodyPr>
          <a:lstStyle/>
          <a:p>
            <a:pPr algn="ctr"/>
            <a:r>
              <a:rPr lang="cs-CZ" dirty="0">
                <a:latin typeface="Arial" panose="020B0604020202020204" pitchFamily="34" charset="0"/>
                <a:ea typeface="Inter" panose="02000503000000020004" pitchFamily="2" charset="0"/>
                <a:cs typeface="Arial" panose="020B0604020202020204" pitchFamily="34" charset="0"/>
              </a:rPr>
              <a:t>Seminář pro územní celky Olomouckého kraje</a:t>
            </a:r>
          </a:p>
          <a:p>
            <a:pPr algn="ctr"/>
            <a:r>
              <a:rPr lang="cs-CZ" sz="2000" dirty="0">
                <a:solidFill>
                  <a:srgbClr val="00549F"/>
                </a:solidFill>
                <a:latin typeface="Arial" panose="020B0604020202020204" pitchFamily="34" charset="0"/>
                <a:ea typeface="Inter" panose="02000503000000020004" pitchFamily="2" charset="0"/>
                <a:cs typeface="Arial" panose="020B0604020202020204" pitchFamily="34" charset="0"/>
              </a:rPr>
              <a:t> 27. </a:t>
            </a:r>
            <a:r>
              <a:rPr lang="cs-CZ" dirty="0">
                <a:latin typeface="Arial" panose="020B0604020202020204" pitchFamily="34" charset="0"/>
                <a:ea typeface="Inter" panose="02000503000000020004" pitchFamily="2" charset="0"/>
                <a:cs typeface="Arial" panose="020B0604020202020204" pitchFamily="34" charset="0"/>
              </a:rPr>
              <a:t>10</a:t>
            </a:r>
            <a:r>
              <a:rPr lang="cs-CZ" sz="2000" dirty="0">
                <a:solidFill>
                  <a:srgbClr val="00549F"/>
                </a:solidFill>
                <a:latin typeface="Arial" panose="020B0604020202020204" pitchFamily="34" charset="0"/>
                <a:ea typeface="Inter" panose="02000503000000020004" pitchFamily="2" charset="0"/>
                <a:cs typeface="Arial" panose="020B0604020202020204" pitchFamily="34" charset="0"/>
              </a:rPr>
              <a:t>. 2022 a 24. 11. 2022</a:t>
            </a:r>
          </a:p>
        </p:txBody>
      </p:sp>
      <p:sp>
        <p:nvSpPr>
          <p:cNvPr id="4" name="TextovéPole 3"/>
          <p:cNvSpPr txBox="1"/>
          <p:nvPr/>
        </p:nvSpPr>
        <p:spPr bwMode="auto">
          <a:xfrm>
            <a:off x="6296297" y="4293651"/>
            <a:ext cx="4110446" cy="4093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38100" tIns="38100" rIns="38100" bIns="38100" rtlCol="0">
            <a:spAutoFit/>
          </a:bodyPr>
          <a:lstStyle/>
          <a:p>
            <a:pPr algn="ctr">
              <a:lnSpc>
                <a:spcPct val="90000"/>
              </a:lnSpc>
              <a:spcBef>
                <a:spcPct val="0"/>
              </a:spcBef>
            </a:pPr>
            <a:r>
              <a:rPr lang="cs-CZ" altLang="cs-CZ" sz="2400" dirty="0">
                <a:solidFill>
                  <a:srgbClr val="00549F"/>
                </a:solidFill>
                <a:latin typeface="Arial" panose="020B0604020202020204" pitchFamily="34" charset="0"/>
                <a:ea typeface="+mj-ea"/>
                <a:cs typeface="Arial" panose="020B0604020202020204" pitchFamily="34" charset="0"/>
              </a:rPr>
              <a:t>Odpovědi na dotazy</a:t>
            </a:r>
          </a:p>
        </p:txBody>
      </p:sp>
    </p:spTree>
    <p:extLst>
      <p:ext uri="{BB962C8B-B14F-4D97-AF65-F5344CB8AC3E}">
        <p14:creationId xmlns:p14="http://schemas.microsoft.com/office/powerpoint/2010/main" val="1653212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Dotazy a odpovědi - Inventarizace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buFontTx/>
              <a:buNone/>
              <a:defRPr/>
            </a:pPr>
            <a:r>
              <a:rPr lang="cs-CZ" altLang="cs-CZ" sz="2000" b="1" dirty="0">
                <a:latin typeface="Arial" panose="020B0604020202020204" pitchFamily="34" charset="0"/>
                <a:cs typeface="Arial" panose="020B0604020202020204" pitchFamily="34" charset="0"/>
              </a:rPr>
              <a:t>Inventarizace</a:t>
            </a:r>
          </a:p>
          <a:p>
            <a:pPr>
              <a:buFontTx/>
              <a:buChar char="-"/>
              <a:defRPr/>
            </a:pPr>
            <a:r>
              <a:rPr lang="cs-CZ" altLang="cs-CZ" sz="2000" b="1" dirty="0">
                <a:latin typeface="Arial" panose="020B0604020202020204" pitchFamily="34" charset="0"/>
                <a:cs typeface="Arial" panose="020B0604020202020204" pitchFamily="34" charset="0"/>
              </a:rPr>
              <a:t>vyhláška č. 270/2010 Sb., </a:t>
            </a:r>
            <a:r>
              <a:rPr lang="cs-CZ" altLang="cs-CZ" sz="2000" dirty="0">
                <a:latin typeface="Arial" panose="020B0604020202020204" pitchFamily="34" charset="0"/>
                <a:cs typeface="Arial" panose="020B0604020202020204" pitchFamily="34" charset="0"/>
              </a:rPr>
              <a:t>o inventarizaci majetku a závazků </a:t>
            </a:r>
          </a:p>
          <a:p>
            <a:pPr marL="0" indent="0">
              <a:spcBef>
                <a:spcPts val="0"/>
              </a:spcBef>
              <a:buFontTx/>
              <a:buNone/>
              <a:defRPr/>
            </a:pPr>
            <a:r>
              <a:rPr lang="cs-CZ" altLang="cs-CZ" sz="2000" dirty="0">
                <a:latin typeface="Arial" panose="020B0604020202020204" pitchFamily="34" charset="0"/>
                <a:cs typeface="Arial" panose="020B0604020202020204" pitchFamily="34" charset="0"/>
              </a:rPr>
              <a:t>	(změna: 411/2017 Sb., s účinností od 1. ledna 2018)</a:t>
            </a:r>
          </a:p>
          <a:p>
            <a:pPr marL="0" algn="just">
              <a:spcBef>
                <a:spcPts val="1200"/>
              </a:spcBef>
              <a:buFontTx/>
              <a:buNone/>
              <a:defRPr/>
            </a:pPr>
            <a:endParaRPr lang="cs-CZ" altLang="cs-CZ" sz="2000" dirty="0">
              <a:latin typeface="Arial" panose="020B0604020202020204" pitchFamily="34" charset="0"/>
              <a:cs typeface="Arial" panose="020B0604020202020204" pitchFamily="34" charset="0"/>
            </a:endParaRPr>
          </a:p>
          <a:p>
            <a:pPr marL="0" algn="just">
              <a:spcBef>
                <a:spcPts val="1200"/>
              </a:spcBef>
              <a:buFontTx/>
              <a:buNone/>
              <a:defRPr/>
            </a:pPr>
            <a:r>
              <a:rPr lang="cs-CZ" altLang="cs-CZ" sz="2000" dirty="0">
                <a:latin typeface="Arial" panose="020B0604020202020204" pitchFamily="34" charset="0"/>
                <a:cs typeface="Arial" panose="020B0604020202020204" pitchFamily="34" charset="0"/>
              </a:rPr>
              <a:t>Dle § 3 odst. 1 písm. a) vyhlášky vybraná účetní jednotka sestavuje </a:t>
            </a:r>
            <a:r>
              <a:rPr lang="cs-CZ" altLang="cs-CZ" sz="2000" b="1" dirty="0">
                <a:latin typeface="Arial" panose="020B0604020202020204" pitchFamily="34" charset="0"/>
                <a:cs typeface="Arial" panose="020B0604020202020204" pitchFamily="34" charset="0"/>
              </a:rPr>
              <a:t>plán inventur:</a:t>
            </a:r>
          </a:p>
          <a:p>
            <a:pPr marL="0" algn="just">
              <a:spcBef>
                <a:spcPts val="600"/>
              </a:spcBef>
              <a:buFontTx/>
              <a:buChar char="-"/>
              <a:defRPr/>
            </a:pPr>
            <a:r>
              <a:rPr lang="cs-CZ" altLang="cs-CZ" sz="2000" dirty="0">
                <a:latin typeface="Arial" panose="020B0604020202020204" pitchFamily="34" charset="0"/>
                <a:cs typeface="Arial" panose="020B0604020202020204" pitchFamily="34" charset="0"/>
              </a:rPr>
              <a:t>přesné časové rozvržení prováděných prací v rámci inventarizace, a to podle jednotlivých složek majetku a závazků a také podle odpovědnosti zaměstnanců za příslušný majetek,</a:t>
            </a:r>
          </a:p>
          <a:p>
            <a:pPr marL="0" algn="just">
              <a:spcBef>
                <a:spcPts val="600"/>
              </a:spcBef>
              <a:buFontTx/>
              <a:buChar char="-"/>
              <a:defRPr/>
            </a:pPr>
            <a:r>
              <a:rPr lang="cs-CZ" altLang="cs-CZ" sz="2000" dirty="0">
                <a:latin typeface="Arial" panose="020B0604020202020204" pitchFamily="34" charset="0"/>
                <a:cs typeface="Arial" panose="020B0604020202020204" pitchFamily="34" charset="0"/>
              </a:rPr>
              <a:t>konkrétní termíny inventarizací včetně stanovení doby zahájení a ukončení,</a:t>
            </a:r>
          </a:p>
          <a:p>
            <a:pPr marL="0" algn="just">
              <a:spcBef>
                <a:spcPts val="600"/>
              </a:spcBef>
              <a:buFontTx/>
              <a:buChar char="-"/>
              <a:defRPr/>
            </a:pPr>
            <a:r>
              <a:rPr lang="cs-CZ" altLang="cs-CZ" sz="2000" dirty="0">
                <a:latin typeface="Arial" panose="020B0604020202020204" pitchFamily="34" charset="0"/>
                <a:cs typeface="Arial" panose="020B0604020202020204" pitchFamily="34" charset="0"/>
              </a:rPr>
              <a:t>vymezení odpovědností za provedení inventur.</a:t>
            </a:r>
          </a:p>
          <a:p>
            <a:pPr marL="0" indent="0" algn="just">
              <a:spcBef>
                <a:spcPts val="1200"/>
              </a:spcBef>
              <a:buFontTx/>
              <a:buNone/>
              <a:defRPr/>
            </a:pPr>
            <a:endParaRPr lang="cs-CZ" altLang="cs-CZ" sz="2000" dirty="0">
              <a:latin typeface="Arial" panose="020B0604020202020204" pitchFamily="34" charset="0"/>
              <a:cs typeface="Arial" panose="020B0604020202020204" pitchFamily="34" charset="0"/>
            </a:endParaRPr>
          </a:p>
          <a:p>
            <a:pPr marL="0" indent="0" algn="just">
              <a:spcBef>
                <a:spcPts val="1200"/>
              </a:spcBef>
              <a:buFontTx/>
              <a:buNone/>
              <a:defRPr/>
            </a:pPr>
            <a:r>
              <a:rPr lang="cs-CZ" altLang="cs-CZ" sz="2000" dirty="0">
                <a:latin typeface="Arial" panose="020B0604020202020204" pitchFamily="34" charset="0"/>
                <a:cs typeface="Arial" panose="020B0604020202020204" pitchFamily="34" charset="0"/>
              </a:rPr>
              <a:t>Účetní jednotky musí být schopné prokázat provedení inventarizace (inventurní soupis = průkazný účetní záznam )</a:t>
            </a:r>
          </a:p>
          <a:p>
            <a:pPr>
              <a:buFontTx/>
              <a:buNone/>
              <a:defRPr/>
            </a:pPr>
            <a:endParaRPr lang="cs-CZ" altLang="cs-CZ" sz="2000" b="1"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10</a:t>
            </a:fld>
            <a:endParaRPr lang="cs-CZ"/>
          </a:p>
        </p:txBody>
      </p:sp>
    </p:spTree>
    <p:extLst>
      <p:ext uri="{BB962C8B-B14F-4D97-AF65-F5344CB8AC3E}">
        <p14:creationId xmlns:p14="http://schemas.microsoft.com/office/powerpoint/2010/main" val="29717521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Dotazy a odpovědi - Inventarizace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spcBef>
                <a:spcPts val="1800"/>
              </a:spcBef>
              <a:buFontTx/>
              <a:buNone/>
              <a:defRPr/>
            </a:pPr>
            <a:endParaRPr lang="cs-CZ" altLang="cs-CZ" sz="2400" b="1" dirty="0"/>
          </a:p>
          <a:p>
            <a:pPr marL="0" indent="0">
              <a:spcBef>
                <a:spcPts val="600"/>
              </a:spcBef>
              <a:buFontTx/>
              <a:buNone/>
              <a:defRPr/>
            </a:pPr>
            <a:r>
              <a:rPr lang="cs-CZ" altLang="cs-CZ" sz="2400" b="1" dirty="0">
                <a:latin typeface="Arial" panose="020B0604020202020204" pitchFamily="34" charset="0"/>
                <a:cs typeface="Arial" panose="020B0604020202020204" pitchFamily="34" charset="0"/>
              </a:rPr>
              <a:t>Nejčastější nesprávnosti při inventarizaci:</a:t>
            </a:r>
          </a:p>
          <a:p>
            <a:pPr algn="just">
              <a:buFontTx/>
              <a:buChar char="-"/>
              <a:defRPr/>
            </a:pPr>
            <a:r>
              <a:rPr lang="cs-CZ" altLang="cs-CZ" sz="2000" dirty="0">
                <a:latin typeface="Arial" panose="020B0604020202020204" pitchFamily="34" charset="0"/>
                <a:cs typeface="Arial" panose="020B0604020202020204" pitchFamily="34" charset="0"/>
              </a:rPr>
              <a:t>za doklad o provedení dokladové inventury je vydávána počítačová „sjetina“ daného účtu, bez odpovídajících náležitostí příslušejících inventurnímu soupisu,</a:t>
            </a:r>
          </a:p>
          <a:p>
            <a:pPr algn="just">
              <a:buFontTx/>
              <a:buChar char="-"/>
              <a:defRPr/>
            </a:pPr>
            <a:r>
              <a:rPr lang="cs-CZ" altLang="cs-CZ" sz="2000" dirty="0">
                <a:latin typeface="Arial" panose="020B0604020202020204" pitchFamily="34" charset="0"/>
                <a:cs typeface="Arial" panose="020B0604020202020204" pitchFamily="34" charset="0"/>
              </a:rPr>
              <a:t>inventurní soupisy případně přiložené zápisy z provedené inventarizace nejsou potvrzeny odpovědnými pracovníky ani opatřeny dalšímu náležitostmi (datem provedení inventury, vyčíslení inventarizačních rozdílů a návrh na jejich vypořádání),</a:t>
            </a:r>
          </a:p>
          <a:p>
            <a:pPr algn="just">
              <a:buFontTx/>
              <a:buChar char="-"/>
              <a:defRPr/>
            </a:pPr>
            <a:r>
              <a:rPr lang="cs-CZ" altLang="cs-CZ" sz="2000" dirty="0">
                <a:latin typeface="Arial" panose="020B0604020202020204" pitchFamily="34" charset="0"/>
                <a:cs typeface="Arial" panose="020B0604020202020204" pitchFamily="34" charset="0"/>
              </a:rPr>
              <a:t>v případě, že inventura majetku byla provedena k jinému datu než  k datu účetní závěrky, chybí prokázání přírůstků a úbytků za období mezi inventurou a závěrkou,</a:t>
            </a:r>
          </a:p>
          <a:p>
            <a:pPr algn="just">
              <a:buFontTx/>
              <a:buChar char="-"/>
              <a:defRPr/>
            </a:pPr>
            <a:r>
              <a:rPr lang="cs-CZ" altLang="cs-CZ" sz="2000" dirty="0">
                <a:latin typeface="Arial" panose="020B0604020202020204" pitchFamily="34" charset="0"/>
                <a:cs typeface="Arial" panose="020B0604020202020204" pitchFamily="34" charset="0"/>
              </a:rPr>
              <a:t>inventarizační rozdíly nejsou proúčtovány do období, za které se inventarizací ověřuje stav rozvahových položek, </a:t>
            </a:r>
          </a:p>
          <a:p>
            <a:pPr algn="just">
              <a:buFontTx/>
              <a:buChar char="-"/>
              <a:defRPr/>
            </a:pPr>
            <a:r>
              <a:rPr lang="cs-CZ" altLang="cs-CZ" sz="2000" dirty="0">
                <a:latin typeface="Arial" panose="020B0604020202020204" pitchFamily="34" charset="0"/>
                <a:cs typeface="Arial" panose="020B0604020202020204" pitchFamily="34" charset="0"/>
              </a:rPr>
              <a:t>neinventarizují se účty, které ke dni, ke kterému se provádí inventarizace, vykazují nulový zůstatek, ale v průběhu účetního období vykazovaly pohyby.</a:t>
            </a:r>
          </a:p>
          <a:p>
            <a:pPr>
              <a:buFontTx/>
              <a:buNone/>
              <a:defRPr/>
            </a:pPr>
            <a:endParaRPr lang="cs-CZ" altLang="cs-CZ" sz="2000" b="1"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11</a:t>
            </a:fld>
            <a:endParaRPr lang="cs-CZ"/>
          </a:p>
        </p:txBody>
      </p:sp>
    </p:spTree>
    <p:extLst>
      <p:ext uri="{BB962C8B-B14F-4D97-AF65-F5344CB8AC3E}">
        <p14:creationId xmlns:p14="http://schemas.microsoft.com/office/powerpoint/2010/main" val="3759524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1306799"/>
            <a:ext cx="10515600" cy="2716561"/>
          </a:xfrm>
        </p:spPr>
        <p:txBody>
          <a:bodyPr>
            <a:noAutofit/>
          </a:bodyPr>
          <a:lstStyle/>
          <a:p>
            <a:pPr algn="ctr"/>
            <a:r>
              <a:rPr lang="cs-CZ" dirty="0">
                <a:latin typeface="Arial" panose="020B0604020202020204" pitchFamily="34" charset="0"/>
                <a:cs typeface="Arial" panose="020B0604020202020204" pitchFamily="34" charset="0"/>
              </a:rPr>
              <a:t>Principy 3E </a:t>
            </a:r>
            <a:br>
              <a:rPr lang="cs-CZ" dirty="0">
                <a:latin typeface="Arial" panose="020B0604020202020204" pitchFamily="34" charset="0"/>
                <a:cs typeface="Arial" panose="020B0604020202020204" pitchFamily="34" charset="0"/>
              </a:rPr>
            </a:br>
            <a:r>
              <a:rPr lang="cs-CZ" dirty="0">
                <a:latin typeface="Arial" panose="020B0604020202020204" pitchFamily="34" charset="0"/>
                <a:cs typeface="Arial" panose="020B0604020202020204" pitchFamily="34" charset="0"/>
              </a:rPr>
              <a:t>při hospodaření územních celků</a:t>
            </a:r>
          </a:p>
        </p:txBody>
      </p:sp>
      <p:sp>
        <p:nvSpPr>
          <p:cNvPr id="3" name="Zástupný symbol pro datum 2"/>
          <p:cNvSpPr>
            <a:spLocks noGrp="1"/>
          </p:cNvSpPr>
          <p:nvPr>
            <p:ph type="dt" sz="half" idx="10"/>
          </p:nvPr>
        </p:nvSpPr>
        <p:spPr/>
        <p:txBody>
          <a:bodyPr/>
          <a:lstStyle/>
          <a:p>
            <a:r>
              <a:rPr lang="cs-CZ"/>
              <a:t>21.02.2022</a:t>
            </a:r>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F756C1FA-8DED-774F-A9BF-965BD70CC5BD}" type="slidenum">
              <a:rPr lang="cs-CZ" smtClean="0"/>
              <a:t>12</a:t>
            </a:fld>
            <a:endParaRPr lang="cs-CZ"/>
          </a:p>
        </p:txBody>
      </p:sp>
    </p:spTree>
    <p:extLst>
      <p:ext uri="{BB962C8B-B14F-4D97-AF65-F5344CB8AC3E}">
        <p14:creationId xmlns:p14="http://schemas.microsoft.com/office/powerpoint/2010/main" val="22443584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principů 3E při hospodaření územních celků</a:t>
            </a:r>
          </a:p>
        </p:txBody>
      </p:sp>
      <p:sp>
        <p:nvSpPr>
          <p:cNvPr id="3" name="Zástupný symbol pro obsah 2"/>
          <p:cNvSpPr>
            <a:spLocks noGrp="1"/>
          </p:cNvSpPr>
          <p:nvPr>
            <p:ph idx="1"/>
          </p:nvPr>
        </p:nvSpPr>
        <p:spPr>
          <a:xfrm>
            <a:off x="759823" y="1058982"/>
            <a:ext cx="10515600" cy="5037017"/>
          </a:xfrm>
        </p:spPr>
        <p:txBody>
          <a:bodyPr>
            <a:noAutofit/>
          </a:bodyPr>
          <a:lstStyle/>
          <a:p>
            <a:pPr marL="0" indent="0">
              <a:buNone/>
            </a:pPr>
            <a:r>
              <a:rPr lang="cs-CZ" sz="2400" b="1" dirty="0">
                <a:latin typeface="Arial" panose="020B0604020202020204" pitchFamily="34" charset="0"/>
                <a:cs typeface="Arial" panose="020B0604020202020204" pitchFamily="34" charset="0"/>
              </a:rPr>
              <a:t>Principy 3E</a:t>
            </a:r>
          </a:p>
          <a:p>
            <a:pPr marL="0" indent="0">
              <a:spcBef>
                <a:spcPts val="1200"/>
              </a:spcBef>
              <a:buNone/>
            </a:pPr>
            <a:r>
              <a:rPr lang="cs-CZ" sz="2000" b="1" dirty="0">
                <a:latin typeface="Arial" panose="020B0604020202020204" pitchFamily="34" charset="0"/>
                <a:cs typeface="Arial" panose="020B0604020202020204" pitchFamily="34" charset="0"/>
              </a:rPr>
              <a:t>Principy účelnosti, hospodárnosti a efektivnosti </a:t>
            </a:r>
            <a:r>
              <a:rPr lang="cs-CZ" sz="2000" dirty="0">
                <a:latin typeface="Arial" panose="020B0604020202020204" pitchFamily="34" charset="0"/>
                <a:cs typeface="Arial" panose="020B0604020202020204" pitchFamily="34" charset="0"/>
              </a:rPr>
              <a:t>jsou pravidla, která se musí aplikovat při nakládání s veřejnými prostředky.</a:t>
            </a:r>
          </a:p>
          <a:p>
            <a:pPr marL="0" indent="0" algn="just">
              <a:buNone/>
            </a:pPr>
            <a:r>
              <a:rPr lang="cs-CZ" sz="2000" dirty="0">
                <a:latin typeface="Arial" panose="020B0604020202020204" pitchFamily="34" charset="0"/>
                <a:cs typeface="Arial" panose="020B0604020202020204" pitchFamily="34" charset="0"/>
              </a:rPr>
              <a:t>Definice uvedených principů je obsažena v ustanovení § 2 písm. m) až o) zákona                č. 320/2001 Sb., o finanční kontrole ve veřejné správě.</a:t>
            </a:r>
          </a:p>
          <a:p>
            <a:pPr marL="0" indent="0" algn="just">
              <a:buNone/>
            </a:pPr>
            <a:endParaRPr lang="cs-CZ" sz="2000" dirty="0">
              <a:latin typeface="Arial" panose="020B0604020202020204" pitchFamily="34" charset="0"/>
              <a:cs typeface="Arial" panose="020B0604020202020204" pitchFamily="34" charset="0"/>
            </a:endParaRPr>
          </a:p>
          <a:p>
            <a:pPr marL="0" indent="0" algn="just">
              <a:buNone/>
            </a:pPr>
            <a:r>
              <a:rPr lang="cs-CZ" sz="2000" dirty="0">
                <a:latin typeface="Arial" panose="020B0604020202020204" pitchFamily="34" charset="0"/>
                <a:cs typeface="Arial" panose="020B0604020202020204" pitchFamily="34" charset="0"/>
              </a:rPr>
              <a:t>Dodržování principů 3E je vždy posuzováno jako celek, nikoliv jako jednotlivé dílčí aspekty. Optimální výsledek je dosažen pouze při uplatnění všech tří principů současně:</a:t>
            </a:r>
          </a:p>
          <a:p>
            <a:pPr marL="0" indent="0" algn="just">
              <a:buNone/>
            </a:pPr>
            <a:r>
              <a:rPr lang="cs-CZ" sz="2000" b="1" dirty="0">
                <a:latin typeface="Arial" panose="020B0604020202020204" pitchFamily="34" charset="0"/>
                <a:cs typeface="Arial" panose="020B0604020202020204" pitchFamily="34" charset="0"/>
              </a:rPr>
              <a:t>Účelnost</a:t>
            </a:r>
            <a:r>
              <a:rPr lang="cs-CZ" sz="2000" dirty="0">
                <a:latin typeface="Arial" panose="020B0604020202020204" pitchFamily="34" charset="0"/>
                <a:cs typeface="Arial" panose="020B0604020202020204" pitchFamily="34" charset="0"/>
              </a:rPr>
              <a:t> – dosažené výsledky odpovídají stanovené a prokázané potřebě</a:t>
            </a:r>
          </a:p>
          <a:p>
            <a:pPr marL="0" indent="0" algn="just">
              <a:buNone/>
            </a:pPr>
            <a:r>
              <a:rPr lang="cs-CZ" sz="2000" b="1" dirty="0">
                <a:latin typeface="Arial" panose="020B0604020202020204" pitchFamily="34" charset="0"/>
                <a:cs typeface="Arial" panose="020B0604020202020204" pitchFamily="34" charset="0"/>
              </a:rPr>
              <a:t>Efektivnost</a:t>
            </a:r>
            <a:r>
              <a:rPr lang="cs-CZ" sz="2000" dirty="0">
                <a:latin typeface="Arial" panose="020B0604020202020204" pitchFamily="34" charset="0"/>
                <a:cs typeface="Arial" panose="020B0604020202020204" pitchFamily="34" charset="0"/>
              </a:rPr>
              <a:t> – dosažení co nejlepšího vztahu mezi vynaloženými prostředky a dosaženými výsledky</a:t>
            </a:r>
          </a:p>
          <a:p>
            <a:pPr marL="0" indent="0" algn="just">
              <a:buNone/>
            </a:pPr>
            <a:r>
              <a:rPr lang="cs-CZ" sz="2000" b="1" dirty="0">
                <a:latin typeface="Arial" panose="020B0604020202020204" pitchFamily="34" charset="0"/>
                <a:cs typeface="Arial" panose="020B0604020202020204" pitchFamily="34" charset="0"/>
              </a:rPr>
              <a:t>Hospodárnost</a:t>
            </a:r>
            <a:r>
              <a:rPr lang="cs-CZ" sz="2000" dirty="0">
                <a:latin typeface="Arial" panose="020B0604020202020204" pitchFamily="34" charset="0"/>
                <a:cs typeface="Arial" panose="020B0604020202020204" pitchFamily="34" charset="0"/>
              </a:rPr>
              <a:t> – zdroje jsou dány k dispozici ve správnou dobu, v dostatečném množství, za plnění v přiměřené kvalitě s co nejvýhodnější cenou.</a:t>
            </a: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13</a:t>
            </a:fld>
            <a:endParaRPr lang="cs-CZ"/>
          </a:p>
        </p:txBody>
      </p:sp>
    </p:spTree>
    <p:extLst>
      <p:ext uri="{BB962C8B-B14F-4D97-AF65-F5344CB8AC3E}">
        <p14:creationId xmlns:p14="http://schemas.microsoft.com/office/powerpoint/2010/main" val="24266087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principů 3E při hospodaření územních celků</a:t>
            </a:r>
          </a:p>
        </p:txBody>
      </p:sp>
      <p:sp>
        <p:nvSpPr>
          <p:cNvPr id="3" name="Zástupný symbol pro obsah 2"/>
          <p:cNvSpPr>
            <a:spLocks noGrp="1"/>
          </p:cNvSpPr>
          <p:nvPr>
            <p:ph idx="1"/>
          </p:nvPr>
        </p:nvSpPr>
        <p:spPr>
          <a:xfrm>
            <a:off x="759823" y="1058982"/>
            <a:ext cx="10515600" cy="5037017"/>
          </a:xfrm>
        </p:spPr>
        <p:txBody>
          <a:bodyPr>
            <a:noAutofit/>
          </a:bodyPr>
          <a:lstStyle/>
          <a:p>
            <a:pPr marL="0" indent="0">
              <a:buNone/>
            </a:pPr>
            <a:r>
              <a:rPr lang="cs-CZ" sz="2400" b="1" dirty="0">
                <a:latin typeface="Arial" panose="020B0604020202020204" pitchFamily="34" charset="0"/>
                <a:cs typeface="Arial" panose="020B0604020202020204" pitchFamily="34" charset="0"/>
              </a:rPr>
              <a:t>Principy 3E</a:t>
            </a:r>
          </a:p>
          <a:p>
            <a:pPr marL="0" indent="0">
              <a:buNone/>
            </a:pPr>
            <a:r>
              <a:rPr lang="cs-CZ" sz="2000" dirty="0">
                <a:latin typeface="Arial" panose="020B0604020202020204" pitchFamily="34" charset="0"/>
                <a:cs typeface="Arial" panose="020B0604020202020204" pitchFamily="34" charset="0"/>
              </a:rPr>
              <a:t>Orgán veřejné správy </a:t>
            </a:r>
          </a:p>
          <a:p>
            <a:pPr>
              <a:buFontTx/>
              <a:buChar char="-"/>
            </a:pPr>
            <a:r>
              <a:rPr lang="cs-CZ" sz="2000" dirty="0">
                <a:latin typeface="Arial" panose="020B0604020202020204" pitchFamily="34" charset="0"/>
                <a:cs typeface="Arial" panose="020B0604020202020204" pitchFamily="34" charset="0"/>
              </a:rPr>
              <a:t>poskytovatel veřejné služby</a:t>
            </a:r>
          </a:p>
          <a:p>
            <a:pPr algn="just">
              <a:buFontTx/>
              <a:buChar char="-"/>
            </a:pPr>
            <a:r>
              <a:rPr lang="cs-CZ" sz="2000" dirty="0">
                <a:latin typeface="Arial" panose="020B0604020202020204" pitchFamily="34" charset="0"/>
                <a:cs typeface="Arial" panose="020B0604020202020204" pitchFamily="34" charset="0"/>
              </a:rPr>
              <a:t>by měl mít nastaven fungující systém finanční kontroly, který umožňuje řídit související rizika a tím vytváří podmínky pro hospodárný, efektivní a účelný výkon veřejné správy. Jeho zavedení, správné nastavení, udržování a následné vyhodnocování je v odpovědnosti vedoucího orgánu veřejné správy (§ 9 a § 25 odst. 1 zákona o finanční kontrole).</a:t>
            </a:r>
          </a:p>
          <a:p>
            <a:pPr marL="0" indent="0">
              <a:buNone/>
            </a:pPr>
            <a:r>
              <a:rPr lang="cs-CZ" sz="2000" dirty="0">
                <a:latin typeface="Arial" panose="020B0604020202020204" pitchFamily="34" charset="0"/>
                <a:cs typeface="Arial" panose="020B0604020202020204" pitchFamily="34" charset="0"/>
              </a:rPr>
              <a:t>Úkoly veřejné správy jsou svěřeny orgánům veřejné správy, ale samotné plnění těchto úkolů je na zaměstnancích těchto orgánů.</a:t>
            </a:r>
          </a:p>
          <a:p>
            <a:pPr marL="0" indent="0">
              <a:spcBef>
                <a:spcPts val="1200"/>
              </a:spcBef>
              <a:buNone/>
            </a:pPr>
            <a:r>
              <a:rPr lang="cs-CZ" sz="2000" dirty="0">
                <a:latin typeface="Arial" panose="020B0604020202020204" pitchFamily="34" charset="0"/>
                <a:cs typeface="Arial" panose="020B0604020202020204" pitchFamily="34" charset="0"/>
              </a:rPr>
              <a:t>Vedoucí orgánu veřejné správy (starosta) ve vnitřním předpisu vymezí práva a povinnosti zaměstnanců, kteří řídí a kontrolují veřejné finance, zavede řízení souladu s právními a vnitřními předpisy, nastaví procesy řídící kontroly veřejné správy a ve vnitřním předpisu také upraví ověřování a schvalování majetkových operací. </a:t>
            </a: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14</a:t>
            </a:fld>
            <a:endParaRPr lang="cs-CZ"/>
          </a:p>
        </p:txBody>
      </p:sp>
    </p:spTree>
    <p:extLst>
      <p:ext uri="{BB962C8B-B14F-4D97-AF65-F5344CB8AC3E}">
        <p14:creationId xmlns:p14="http://schemas.microsoft.com/office/powerpoint/2010/main" val="27218034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principů 3E při hospodaření územních celků</a:t>
            </a:r>
          </a:p>
        </p:txBody>
      </p:sp>
      <p:sp>
        <p:nvSpPr>
          <p:cNvPr id="3" name="Zástupný symbol pro obsah 2"/>
          <p:cNvSpPr>
            <a:spLocks noGrp="1"/>
          </p:cNvSpPr>
          <p:nvPr>
            <p:ph idx="1"/>
          </p:nvPr>
        </p:nvSpPr>
        <p:spPr>
          <a:xfrm>
            <a:off x="759823" y="1058982"/>
            <a:ext cx="10515600" cy="5037017"/>
          </a:xfrm>
        </p:spPr>
        <p:txBody>
          <a:bodyPr>
            <a:noAutofit/>
          </a:bodyPr>
          <a:lstStyle/>
          <a:p>
            <a:pPr marL="0" indent="0">
              <a:buNone/>
            </a:pPr>
            <a:r>
              <a:rPr lang="cs-CZ" sz="2000" b="1" dirty="0">
                <a:latin typeface="Arial" panose="020B0604020202020204" pitchFamily="34" charset="0"/>
                <a:cs typeface="Arial" panose="020B0604020202020204" pitchFamily="34" charset="0"/>
              </a:rPr>
              <a:t>Dotaz č. 4:</a:t>
            </a:r>
          </a:p>
          <a:p>
            <a:pPr marL="0" indent="0">
              <a:buNone/>
            </a:pPr>
            <a:r>
              <a:rPr lang="cs-CZ" sz="2000" dirty="0">
                <a:latin typeface="Arial" panose="020B0604020202020204" pitchFamily="34" charset="0"/>
                <a:cs typeface="Arial" panose="020B0604020202020204" pitchFamily="34" charset="0"/>
              </a:rPr>
              <a:t>Kdy a jak by měla probíhat řídící kontrola v případě veřejných zakázek (VZ)?</a:t>
            </a:r>
          </a:p>
          <a:p>
            <a:pPr marL="0" indent="0">
              <a:buNone/>
            </a:pPr>
            <a:r>
              <a:rPr lang="cs-CZ" sz="2000" b="1" dirty="0">
                <a:latin typeface="Arial" panose="020B0604020202020204" pitchFamily="34" charset="0"/>
                <a:cs typeface="Arial" panose="020B0604020202020204" pitchFamily="34" charset="0"/>
              </a:rPr>
              <a:t>Odpověď:</a:t>
            </a:r>
          </a:p>
          <a:p>
            <a:pPr marL="0" indent="0" algn="just">
              <a:buNone/>
            </a:pPr>
            <a:r>
              <a:rPr lang="cs-CZ" sz="2000" dirty="0">
                <a:latin typeface="Arial" panose="020B0604020202020204" pitchFamily="34" charset="0"/>
                <a:cs typeface="Arial" panose="020B0604020202020204" pitchFamily="34" charset="0"/>
              </a:rPr>
              <a:t>VZ jsou charakteristické svou dlouhou přípravnou fází, kdy podpisu finální smlouvy předchází řada úkonů – definice potřeby, příprava zadávací dokumentace, vyhlášení výběrového řízení a výběr uchazeče. </a:t>
            </a:r>
          </a:p>
          <a:p>
            <a:pPr marL="0" indent="0" algn="just">
              <a:buNone/>
            </a:pPr>
            <a:r>
              <a:rPr lang="cs-CZ" sz="2000" dirty="0">
                <a:latin typeface="Arial" panose="020B0604020202020204" pitchFamily="34" charset="0"/>
                <a:cs typeface="Arial" panose="020B0604020202020204" pitchFamily="34" charset="0"/>
              </a:rPr>
              <a:t>Je zažitou praxí, že předběžná řídící kontrola před vznikem závazku by měla proběhnout před podpisem smlouvy. </a:t>
            </a:r>
            <a:r>
              <a:rPr lang="cs-CZ" sz="2000" b="1" dirty="0">
                <a:latin typeface="Arial" panose="020B0604020202020204" pitchFamily="34" charset="0"/>
                <a:cs typeface="Arial" panose="020B0604020202020204" pitchFamily="34" charset="0"/>
              </a:rPr>
              <a:t>V případě veřejných zakázek toto neplatí</a:t>
            </a:r>
            <a:r>
              <a:rPr lang="cs-CZ" sz="2000" dirty="0">
                <a:latin typeface="Arial" panose="020B0604020202020204" pitchFamily="34" charset="0"/>
                <a:cs typeface="Arial" panose="020B0604020202020204" pitchFamily="34" charset="0"/>
              </a:rPr>
              <a:t>.</a:t>
            </a:r>
          </a:p>
          <a:p>
            <a:pPr marL="0" indent="0" algn="just">
              <a:buNone/>
            </a:pPr>
            <a:r>
              <a:rPr lang="cs-CZ" sz="2000" dirty="0">
                <a:latin typeface="Arial" panose="020B0604020202020204" pitchFamily="34" charset="0"/>
                <a:cs typeface="Arial" panose="020B0604020202020204" pitchFamily="34" charset="0"/>
              </a:rPr>
              <a:t>S ohledem na skutečnost, že v rámci řídící kontroly by mělo proběhnout uvážení nad oprávněností výdaje, posouzení potřeby, zhodnocení principů hospodárnosti, efektivnosti a účelnosti, musí předběžná řídící kontrola před vznikem závazku proběhnout v době, kdy je možné tyto parametry ovlivnit, tj. </a:t>
            </a:r>
            <a:r>
              <a:rPr lang="cs-CZ" sz="2000" b="1" dirty="0">
                <a:latin typeface="Arial" panose="020B0604020202020204" pitchFamily="34" charset="0"/>
                <a:cs typeface="Arial" panose="020B0604020202020204" pitchFamily="34" charset="0"/>
              </a:rPr>
              <a:t>před vyhlášením výběrového řízení (</a:t>
            </a:r>
            <a:r>
              <a:rPr lang="cs-CZ" sz="2000" dirty="0">
                <a:latin typeface="Arial" panose="020B0604020202020204" pitchFamily="34" charset="0"/>
                <a:cs typeface="Arial" panose="020B0604020202020204" pitchFamily="34" charset="0"/>
              </a:rPr>
              <a:t>respektive před předložením matriálu kompetentnímu rozhodujícímu orgánu).</a:t>
            </a:r>
          </a:p>
          <a:p>
            <a:pPr marL="0" indent="0" algn="just">
              <a:buNone/>
            </a:pPr>
            <a:r>
              <a:rPr lang="cs-CZ" sz="2000" dirty="0">
                <a:latin typeface="Arial" panose="020B0604020202020204" pitchFamily="34" charset="0"/>
                <a:cs typeface="Arial" panose="020B0604020202020204" pitchFamily="34" charset="0"/>
              </a:rPr>
              <a:t>(plánovaný výdaj ve vazbě na rozpočet)</a:t>
            </a:r>
          </a:p>
          <a:p>
            <a:pPr marL="0" indent="0" algn="just">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15</a:t>
            </a:fld>
            <a:endParaRPr lang="cs-CZ"/>
          </a:p>
        </p:txBody>
      </p:sp>
    </p:spTree>
    <p:extLst>
      <p:ext uri="{BB962C8B-B14F-4D97-AF65-F5344CB8AC3E}">
        <p14:creationId xmlns:p14="http://schemas.microsoft.com/office/powerpoint/2010/main" val="33470743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principů 3E při hospodaření územních celků</a:t>
            </a:r>
          </a:p>
        </p:txBody>
      </p:sp>
      <p:sp>
        <p:nvSpPr>
          <p:cNvPr id="3" name="Zástupný symbol pro obsah 2"/>
          <p:cNvSpPr>
            <a:spLocks noGrp="1"/>
          </p:cNvSpPr>
          <p:nvPr>
            <p:ph idx="1"/>
          </p:nvPr>
        </p:nvSpPr>
        <p:spPr>
          <a:xfrm>
            <a:off x="759823" y="1058982"/>
            <a:ext cx="10515600" cy="5037017"/>
          </a:xfrm>
        </p:spPr>
        <p:txBody>
          <a:bodyPr>
            <a:noAutofit/>
          </a:bodyPr>
          <a:lstStyle/>
          <a:p>
            <a:pPr>
              <a:buFontTx/>
              <a:buNone/>
              <a:defRPr/>
            </a:pPr>
            <a:endParaRPr lang="cs-CZ" altLang="cs-CZ" sz="2000" b="1" dirty="0">
              <a:latin typeface="Arial" panose="020B0604020202020204" pitchFamily="34" charset="0"/>
              <a:cs typeface="Arial" panose="020B0604020202020204" pitchFamily="34" charset="0"/>
            </a:endParaRPr>
          </a:p>
          <a:p>
            <a:pPr>
              <a:buFontTx/>
              <a:buNone/>
              <a:defRPr/>
            </a:pPr>
            <a:r>
              <a:rPr lang="cs-CZ" altLang="cs-CZ" sz="2000" b="1" dirty="0">
                <a:latin typeface="Arial" panose="020B0604020202020204" pitchFamily="34" charset="0"/>
                <a:cs typeface="Arial" panose="020B0604020202020204" pitchFamily="34" charset="0"/>
              </a:rPr>
              <a:t>Dotaz č. 5: </a:t>
            </a:r>
          </a:p>
          <a:p>
            <a:pPr marL="0">
              <a:buFontTx/>
              <a:buNone/>
              <a:defRPr/>
            </a:pPr>
            <a:r>
              <a:rPr lang="cs-CZ" altLang="cs-CZ" sz="2000" dirty="0">
                <a:latin typeface="Arial" panose="020B0604020202020204" pitchFamily="34" charset="0"/>
                <a:cs typeface="Arial" panose="020B0604020202020204" pitchFamily="34" charset="0"/>
              </a:rPr>
              <a:t>Jak probíhá předběžná řídící kontrola u výdajových operací v době rozpočtového provizoria nebo v čase, kdy není schválen rozpočet?</a:t>
            </a:r>
          </a:p>
          <a:p>
            <a:pPr marL="0" algn="just">
              <a:buNone/>
              <a:defRPr/>
            </a:pPr>
            <a:endParaRPr lang="cs-CZ" altLang="cs-CZ" sz="2000" b="1" dirty="0">
              <a:latin typeface="Arial" panose="020B0604020202020204" pitchFamily="34" charset="0"/>
              <a:cs typeface="Arial" panose="020B0604020202020204" pitchFamily="34" charset="0"/>
            </a:endParaRPr>
          </a:p>
          <a:p>
            <a:pPr marL="0" algn="just">
              <a:buNone/>
              <a:defRPr/>
            </a:pPr>
            <a:r>
              <a:rPr lang="cs-CZ" altLang="cs-CZ" sz="2000" b="1" dirty="0">
                <a:latin typeface="Arial" panose="020B0604020202020204" pitchFamily="34" charset="0"/>
                <a:cs typeface="Arial" panose="020B0604020202020204" pitchFamily="34" charset="0"/>
              </a:rPr>
              <a:t>Odpověď:</a:t>
            </a:r>
          </a:p>
          <a:p>
            <a:pPr marL="0" algn="just">
              <a:buNone/>
              <a:defRPr/>
            </a:pPr>
            <a:r>
              <a:rPr lang="cs-CZ" sz="2000" dirty="0">
                <a:latin typeface="Arial" panose="020B0604020202020204" pitchFamily="34" charset="0"/>
                <a:cs typeface="Arial" panose="020B0604020202020204" pitchFamily="34" charset="0"/>
              </a:rPr>
              <a:t>Schvalovací postup předběžné řídící kontroly před vznikem závazku je upraven v § 13 prováděcí vyhlášky k zákonu o finanční kontrole (vyhláška č. 416/2004 Sb.), kde jsou           v rámci schvalovacího postupu stanoveny povinnosti příkazce operace a správce rozpočtu.  </a:t>
            </a:r>
          </a:p>
          <a:p>
            <a:pPr marL="0" indent="0">
              <a:buNone/>
            </a:pPr>
            <a:r>
              <a:rPr lang="cs-CZ" sz="2000" dirty="0">
                <a:latin typeface="Arial" panose="020B0604020202020204" pitchFamily="34" charset="0"/>
                <a:cs typeface="Arial" panose="020B0604020202020204" pitchFamily="34" charset="0"/>
              </a:rPr>
              <a:t>Neschválení rozpočtu nebo rozpočtové provizorium v žádném případě neovlivňuje povinnost provést předběžnou řídící kontrolu před vznikem závazku a nevylučuje schválení výdajové operace v rámci schvalovacího postupu správcem rozpočtu. </a:t>
            </a:r>
          </a:p>
          <a:p>
            <a:pPr marL="0" indent="0">
              <a:buNone/>
            </a:pPr>
            <a:r>
              <a:rPr lang="cs-CZ" sz="2000" dirty="0">
                <a:latin typeface="Arial" panose="020B0604020202020204" pitchFamily="34" charset="0"/>
                <a:cs typeface="Arial" panose="020B0604020202020204" pitchFamily="34" charset="0"/>
              </a:rPr>
              <a:t>Schválení rozpočtu není podmínkou pro provedení předběžné řídící kontroly.</a:t>
            </a: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16</a:t>
            </a:fld>
            <a:endParaRPr lang="cs-CZ"/>
          </a:p>
        </p:txBody>
      </p:sp>
    </p:spTree>
    <p:extLst>
      <p:ext uri="{BB962C8B-B14F-4D97-AF65-F5344CB8AC3E}">
        <p14:creationId xmlns:p14="http://schemas.microsoft.com/office/powerpoint/2010/main" val="28470842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principů 3E při hospodaření územních celků</a:t>
            </a:r>
          </a:p>
        </p:txBody>
      </p:sp>
      <p:sp>
        <p:nvSpPr>
          <p:cNvPr id="3" name="Zástupný symbol pro obsah 2"/>
          <p:cNvSpPr>
            <a:spLocks noGrp="1"/>
          </p:cNvSpPr>
          <p:nvPr>
            <p:ph idx="1"/>
          </p:nvPr>
        </p:nvSpPr>
        <p:spPr>
          <a:xfrm>
            <a:off x="759823" y="1058982"/>
            <a:ext cx="10515600" cy="5037017"/>
          </a:xfrm>
        </p:spPr>
        <p:txBody>
          <a:bodyPr>
            <a:noAutofit/>
          </a:bodyPr>
          <a:lstStyle/>
          <a:p>
            <a:pPr>
              <a:buFontTx/>
              <a:buNone/>
              <a:defRPr/>
            </a:pPr>
            <a:r>
              <a:rPr lang="cs-CZ" altLang="cs-CZ" sz="2000" b="1" dirty="0">
                <a:latin typeface="Arial" panose="020B0604020202020204" pitchFamily="34" charset="0"/>
                <a:cs typeface="Arial" panose="020B0604020202020204" pitchFamily="34" charset="0"/>
              </a:rPr>
              <a:t>Dotaz č. 6: </a:t>
            </a:r>
          </a:p>
          <a:p>
            <a:pPr marL="0">
              <a:buFontTx/>
              <a:buNone/>
              <a:defRPr/>
            </a:pPr>
            <a:r>
              <a:rPr lang="cs-CZ" altLang="cs-CZ" sz="2000" dirty="0">
                <a:latin typeface="Arial" panose="020B0604020202020204" pitchFamily="34" charset="0"/>
                <a:cs typeface="Arial" panose="020B0604020202020204" pitchFamily="34" charset="0"/>
              </a:rPr>
              <a:t>Je provedení výdaje, před nímž nebyla provedena předběžná řídící kontrola v souladu se zákonem o finanční kontrole, porušením rozpočtové kázně?</a:t>
            </a:r>
          </a:p>
          <a:p>
            <a:pPr marL="0" algn="just">
              <a:spcBef>
                <a:spcPts val="1800"/>
              </a:spcBef>
              <a:buNone/>
              <a:defRPr/>
            </a:pPr>
            <a:r>
              <a:rPr lang="cs-CZ" altLang="cs-CZ" sz="2000" b="1" dirty="0">
                <a:latin typeface="Arial" panose="020B0604020202020204" pitchFamily="34" charset="0"/>
                <a:cs typeface="Arial" panose="020B0604020202020204" pitchFamily="34" charset="0"/>
              </a:rPr>
              <a:t>Odpověď:</a:t>
            </a:r>
          </a:p>
          <a:p>
            <a:pPr marL="0" algn="just">
              <a:buNone/>
              <a:defRPr/>
            </a:pPr>
            <a:r>
              <a:rPr lang="cs-CZ" altLang="cs-CZ" sz="2000" dirty="0">
                <a:latin typeface="Arial" panose="020B0604020202020204" pitchFamily="34" charset="0"/>
                <a:cs typeface="Arial" panose="020B0604020202020204" pitchFamily="34" charset="0"/>
              </a:rPr>
              <a:t>Zákon č. 320/2001 Sb., o finanční kontrole, v § 26 stanoví orgánům veřejné správy povinnost provedení předběžné řídící kontroly u výdajových a příjmových operací.</a:t>
            </a:r>
          </a:p>
          <a:p>
            <a:pPr marL="0" algn="just">
              <a:spcBef>
                <a:spcPts val="0"/>
              </a:spcBef>
              <a:buNone/>
              <a:defRPr/>
            </a:pPr>
            <a:r>
              <a:rPr lang="cs-CZ" altLang="cs-CZ" sz="2000" dirty="0">
                <a:latin typeface="Arial" panose="020B0604020202020204" pitchFamily="34" charset="0"/>
                <a:cs typeface="Arial" panose="020B0604020202020204" pitchFamily="34" charset="0"/>
              </a:rPr>
              <a:t>Proces řídící kontroly by měl předcházet provedení výdajové operace. Výstupem schvalovacího procesu jsou zejména podklady pro rozhodnutí o vzniku závazku (např. uzavření smlouvy) a pro provedení platby za vzniklý závazek (např. proplacení faktury).</a:t>
            </a:r>
          </a:p>
          <a:p>
            <a:pPr marL="0" algn="just">
              <a:spcBef>
                <a:spcPts val="2400"/>
              </a:spcBef>
              <a:buNone/>
              <a:defRPr/>
            </a:pPr>
            <a:r>
              <a:rPr lang="cs-CZ" altLang="cs-CZ" sz="2000" dirty="0">
                <a:latin typeface="Arial" panose="020B0604020202020204" pitchFamily="34" charset="0"/>
                <a:cs typeface="Arial" panose="020B0604020202020204" pitchFamily="34" charset="0"/>
              </a:rPr>
              <a:t>Institut porušení rozpočtové kázně (PRK) je upraven v § 22 a § 28 zákona č. 250/2000 Sb., o rozpočtových pravidlech územních rozpočtů, ve znění pozdějších předpisů.</a:t>
            </a:r>
          </a:p>
          <a:p>
            <a:pPr marL="0" algn="just">
              <a:spcBef>
                <a:spcPts val="0"/>
              </a:spcBef>
              <a:buNone/>
              <a:defRPr/>
            </a:pPr>
            <a:r>
              <a:rPr lang="cs-CZ" altLang="cs-CZ" sz="2000" dirty="0">
                <a:latin typeface="Arial" panose="020B0604020202020204" pitchFamily="34" charset="0"/>
                <a:cs typeface="Arial" panose="020B0604020202020204" pitchFamily="34" charset="0"/>
              </a:rPr>
              <a:t>PRK je neoprávněné použití peněžních prostředků státního rozpočtu nebo peněžních prostředků poskytnutých jako dotace nebo návratná finanční výpomoc z rozpočtu územního samosprávného celku.</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17</a:t>
            </a:fld>
            <a:endParaRPr lang="cs-CZ"/>
          </a:p>
        </p:txBody>
      </p:sp>
    </p:spTree>
    <p:extLst>
      <p:ext uri="{BB962C8B-B14F-4D97-AF65-F5344CB8AC3E}">
        <p14:creationId xmlns:p14="http://schemas.microsoft.com/office/powerpoint/2010/main" val="10348412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principů 3E při hospodaření územních celků</a:t>
            </a:r>
          </a:p>
        </p:txBody>
      </p:sp>
      <p:sp>
        <p:nvSpPr>
          <p:cNvPr id="3" name="Zástupný symbol pro obsah 2"/>
          <p:cNvSpPr>
            <a:spLocks noGrp="1"/>
          </p:cNvSpPr>
          <p:nvPr>
            <p:ph idx="1"/>
          </p:nvPr>
        </p:nvSpPr>
        <p:spPr>
          <a:xfrm>
            <a:off x="759823" y="1058982"/>
            <a:ext cx="10515600" cy="5037017"/>
          </a:xfrm>
        </p:spPr>
        <p:txBody>
          <a:bodyPr>
            <a:noAutofit/>
          </a:bodyPr>
          <a:lstStyle/>
          <a:p>
            <a:pPr marL="0" algn="just">
              <a:spcBef>
                <a:spcPts val="1800"/>
              </a:spcBef>
              <a:buNone/>
              <a:defRPr/>
            </a:pPr>
            <a:r>
              <a:rPr lang="cs-CZ" altLang="cs-CZ" sz="2000" b="1" dirty="0">
                <a:latin typeface="Arial" panose="020B0604020202020204" pitchFamily="34" charset="0"/>
                <a:cs typeface="Arial" panose="020B0604020202020204" pitchFamily="34" charset="0"/>
              </a:rPr>
              <a:t>Odpověď – pokračování k dotazu č. 6:</a:t>
            </a:r>
          </a:p>
          <a:p>
            <a:pPr marL="0" algn="just">
              <a:spcBef>
                <a:spcPts val="600"/>
              </a:spcBef>
              <a:buNone/>
              <a:defRPr/>
            </a:pPr>
            <a:r>
              <a:rPr lang="cs-CZ" altLang="cs-CZ" sz="1600" dirty="0">
                <a:latin typeface="Arial" panose="020B0604020202020204" pitchFamily="34" charset="0"/>
                <a:cs typeface="Arial" panose="020B0604020202020204" pitchFamily="34" charset="0"/>
              </a:rPr>
              <a:t>(Je provedení výdaje, před nímž nebyla provedena předběžná řídící kontrola v souladu se zákonem o finanční kontrole, porušením rozpočtové kázně?)</a:t>
            </a:r>
          </a:p>
          <a:p>
            <a:pPr marL="0" algn="just">
              <a:spcBef>
                <a:spcPts val="1800"/>
              </a:spcBef>
              <a:buNone/>
              <a:defRPr/>
            </a:pPr>
            <a:endParaRPr lang="cs-CZ" altLang="cs-CZ" sz="2000" b="1" dirty="0">
              <a:latin typeface="Arial" panose="020B0604020202020204" pitchFamily="34" charset="0"/>
              <a:cs typeface="Arial" panose="020B0604020202020204" pitchFamily="34" charset="0"/>
            </a:endParaRPr>
          </a:p>
          <a:p>
            <a:pPr marL="114300" indent="-342900" algn="just">
              <a:spcBef>
                <a:spcPts val="0"/>
              </a:spcBef>
              <a:defRPr/>
            </a:pPr>
            <a:r>
              <a:rPr lang="cs-CZ" altLang="cs-CZ" sz="2000" dirty="0">
                <a:latin typeface="Arial" panose="020B0604020202020204" pitchFamily="34" charset="0"/>
                <a:cs typeface="Arial" panose="020B0604020202020204" pitchFamily="34" charset="0"/>
              </a:rPr>
              <a:t>PRK = neoprávněné použití peněžních prostředků, kterým byla porušena povinnost stanovená právním předpisem</a:t>
            </a:r>
          </a:p>
          <a:p>
            <a:pPr marL="0" indent="0" algn="just">
              <a:spcBef>
                <a:spcPts val="0"/>
              </a:spcBef>
              <a:buNone/>
              <a:defRPr/>
            </a:pPr>
            <a:endParaRPr lang="cs-CZ" altLang="cs-CZ" sz="2000" dirty="0">
              <a:latin typeface="Arial" panose="020B0604020202020204" pitchFamily="34" charset="0"/>
              <a:cs typeface="Arial" panose="020B0604020202020204" pitchFamily="34" charset="0"/>
            </a:endParaRPr>
          </a:p>
          <a:p>
            <a:pPr algn="just">
              <a:spcBef>
                <a:spcPts val="0"/>
              </a:spcBef>
              <a:defRPr/>
            </a:pPr>
            <a:r>
              <a:rPr lang="cs-CZ" altLang="cs-CZ" sz="2000" dirty="0">
                <a:latin typeface="Arial" panose="020B0604020202020204" pitchFamily="34" charset="0"/>
                <a:cs typeface="Arial" panose="020B0604020202020204" pitchFamily="34" charset="0"/>
              </a:rPr>
              <a:t>Neprovedení předběžné řídící kontroly u výdajových operací je porušením zákona            o finanční kontrole, které se ale nevztahuje na samotné provedení výdaje, tudíž nemůže zakládat porušení rozpočtové kázně.</a:t>
            </a:r>
          </a:p>
          <a:p>
            <a:pPr algn="just">
              <a:spcBef>
                <a:spcPts val="0"/>
              </a:spcBef>
              <a:defRPr/>
            </a:pPr>
            <a:endParaRPr lang="cs-CZ" altLang="cs-CZ" sz="2000" dirty="0">
              <a:latin typeface="Arial" panose="020B0604020202020204" pitchFamily="34" charset="0"/>
              <a:cs typeface="Arial" panose="020B0604020202020204" pitchFamily="34" charset="0"/>
            </a:endParaRPr>
          </a:p>
          <a:p>
            <a:pPr algn="just">
              <a:spcBef>
                <a:spcPts val="0"/>
              </a:spcBef>
              <a:defRPr/>
            </a:pPr>
            <a:endParaRPr lang="cs-CZ" altLang="cs-CZ" sz="2000" dirty="0">
              <a:latin typeface="Arial" panose="020B0604020202020204" pitchFamily="34" charset="0"/>
              <a:cs typeface="Arial" panose="020B0604020202020204" pitchFamily="34" charset="0"/>
            </a:endParaRPr>
          </a:p>
          <a:p>
            <a:pPr marL="0" indent="0" algn="just">
              <a:spcBef>
                <a:spcPts val="0"/>
              </a:spcBef>
              <a:buNone/>
              <a:defRPr/>
            </a:pPr>
            <a:r>
              <a:rPr lang="cs-CZ" altLang="cs-CZ" sz="2000" b="1" dirty="0">
                <a:latin typeface="Arial" panose="020B0604020202020204" pitchFamily="34" charset="0"/>
                <a:cs typeface="Arial" panose="020B0604020202020204" pitchFamily="34" charset="0"/>
              </a:rPr>
              <a:t>Neprovedení schvalovacího procesu řídící kontroly před výdajovou operací není porušením rozpočtové kázně.</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18</a:t>
            </a:fld>
            <a:endParaRPr lang="cs-CZ"/>
          </a:p>
        </p:txBody>
      </p:sp>
    </p:spTree>
    <p:extLst>
      <p:ext uri="{BB962C8B-B14F-4D97-AF65-F5344CB8AC3E}">
        <p14:creationId xmlns:p14="http://schemas.microsoft.com/office/powerpoint/2010/main" val="41905566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1306800"/>
            <a:ext cx="10515600" cy="2533680"/>
          </a:xfrm>
        </p:spPr>
        <p:txBody>
          <a:bodyPr>
            <a:noAutofit/>
          </a:bodyPr>
          <a:lstStyle/>
          <a:p>
            <a:pPr algn="ctr"/>
            <a:r>
              <a:rPr lang="cs-CZ" dirty="0">
                <a:latin typeface="Arial" panose="020B0604020202020204" pitchFamily="34" charset="0"/>
                <a:cs typeface="Arial" panose="020B0604020202020204" pitchFamily="34" charset="0"/>
              </a:rPr>
              <a:t>Kontrola příspěvkových organizací zřizovatelem</a:t>
            </a:r>
          </a:p>
        </p:txBody>
      </p:sp>
      <p:sp>
        <p:nvSpPr>
          <p:cNvPr id="3" name="Zástupný symbol pro datum 2"/>
          <p:cNvSpPr>
            <a:spLocks noGrp="1"/>
          </p:cNvSpPr>
          <p:nvPr>
            <p:ph type="dt" sz="half" idx="10"/>
          </p:nvPr>
        </p:nvSpPr>
        <p:spPr/>
        <p:txBody>
          <a:bodyPr/>
          <a:lstStyle/>
          <a:p>
            <a:r>
              <a:rPr lang="cs-CZ"/>
              <a:t>21.02.2022</a:t>
            </a:r>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F756C1FA-8DED-774F-A9BF-965BD70CC5BD}" type="slidenum">
              <a:rPr lang="cs-CZ" smtClean="0"/>
              <a:t>19</a:t>
            </a:fld>
            <a:endParaRPr lang="cs-CZ"/>
          </a:p>
        </p:txBody>
      </p:sp>
    </p:spTree>
    <p:extLst>
      <p:ext uri="{BB962C8B-B14F-4D97-AF65-F5344CB8AC3E}">
        <p14:creationId xmlns:p14="http://schemas.microsoft.com/office/powerpoint/2010/main" val="21436875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714103" y="1789029"/>
            <a:ext cx="10639697" cy="1929531"/>
          </a:xfrm>
        </p:spPr>
        <p:txBody>
          <a:bodyPr>
            <a:normAutofit/>
          </a:bodyPr>
          <a:lstStyle/>
          <a:p>
            <a:r>
              <a:rPr lang="cs-CZ" sz="2600" dirty="0">
                <a:latin typeface="Arial" panose="020B0604020202020204" pitchFamily="34" charset="0"/>
                <a:cs typeface="Arial" panose="020B0604020202020204" pitchFamily="34" charset="0"/>
              </a:rPr>
              <a:t>Krajský úřad Olomouckého kraje</a:t>
            </a:r>
            <a:br>
              <a:rPr lang="cs-CZ" sz="2600" dirty="0">
                <a:latin typeface="Arial" panose="020B0604020202020204" pitchFamily="34" charset="0"/>
                <a:cs typeface="Arial" panose="020B0604020202020204" pitchFamily="34" charset="0"/>
              </a:rPr>
            </a:br>
            <a:r>
              <a:rPr lang="cs-CZ" sz="2000" dirty="0">
                <a:latin typeface="Arial" panose="020B0604020202020204" pitchFamily="34" charset="0"/>
                <a:cs typeface="Arial" panose="020B0604020202020204" pitchFamily="34" charset="0"/>
              </a:rPr>
              <a:t>-</a:t>
            </a:r>
            <a:r>
              <a:rPr lang="cs-CZ" sz="3600" dirty="0"/>
              <a:t> </a:t>
            </a:r>
            <a:r>
              <a:rPr lang="cs-CZ" altLang="cs-CZ" sz="2200" dirty="0">
                <a:latin typeface="Arial" panose="020B0604020202020204" pitchFamily="34" charset="0"/>
                <a:cs typeface="Arial" panose="020B0604020202020204" pitchFamily="34" charset="0"/>
              </a:rPr>
              <a:t>Přezkoumání hospodaření územních samosprávných celků  a dobrovolných svazku obcí podle zákona č. 420/2004 Sb., ve znění pozdějších předpisů</a:t>
            </a:r>
            <a:br>
              <a:rPr lang="cs-CZ" altLang="cs-CZ" sz="2200" dirty="0">
                <a:latin typeface="Arial" panose="020B0604020202020204" pitchFamily="34" charset="0"/>
                <a:cs typeface="Arial" panose="020B0604020202020204" pitchFamily="34" charset="0"/>
              </a:rPr>
            </a:br>
            <a:endParaRPr lang="cs-CZ" sz="22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a:t>
            </a:fld>
            <a:endParaRPr lang="cs-CZ"/>
          </a:p>
        </p:txBody>
      </p:sp>
      <p:sp>
        <p:nvSpPr>
          <p:cNvPr id="8" name="TextovéPole 7"/>
          <p:cNvSpPr txBox="1"/>
          <p:nvPr/>
        </p:nvSpPr>
        <p:spPr bwMode="auto">
          <a:xfrm>
            <a:off x="838200" y="3944847"/>
            <a:ext cx="10335936" cy="112338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38100" tIns="38100" rIns="38100" bIns="38100" rtlCol="0">
            <a:spAutoFit/>
          </a:bodyPr>
          <a:lstStyle/>
          <a:p>
            <a:pPr marL="457200" indent="-457200">
              <a:buFont typeface="Arial" panose="020B0604020202020204" pitchFamily="34" charset="0"/>
              <a:buChar char="•"/>
            </a:pPr>
            <a:r>
              <a:rPr lang="cs-CZ" altLang="cs-CZ" sz="2600" dirty="0">
                <a:solidFill>
                  <a:srgbClr val="00549F"/>
                </a:solidFill>
                <a:latin typeface="Arial" panose="020B0604020202020204" pitchFamily="34" charset="0"/>
                <a:cs typeface="Arial" panose="020B0604020202020204" pitchFamily="34" charset="0"/>
              </a:rPr>
              <a:t>Webové stránky Ministerstva financí ČR </a:t>
            </a:r>
          </a:p>
          <a:p>
            <a:pPr>
              <a:spcBef>
                <a:spcPct val="0"/>
              </a:spcBef>
            </a:pPr>
            <a:r>
              <a:rPr lang="cs-CZ" altLang="cs-CZ" sz="2600" dirty="0">
                <a:solidFill>
                  <a:srgbClr val="00549F"/>
                </a:solidFill>
                <a:latin typeface="Arial" panose="020B0604020202020204" pitchFamily="34" charset="0"/>
                <a:cs typeface="Arial" panose="020B0604020202020204" pitchFamily="34" charset="0"/>
              </a:rPr>
              <a:t>- </a:t>
            </a:r>
            <a:r>
              <a:rPr lang="cs-CZ" altLang="cs-CZ" sz="2000" dirty="0">
                <a:solidFill>
                  <a:srgbClr val="00549F"/>
                </a:solidFill>
                <a:latin typeface="Arial" panose="020B0604020202020204" pitchFamily="34" charset="0"/>
                <a:cs typeface="Arial" panose="020B0604020202020204" pitchFamily="34" charset="0"/>
              </a:rPr>
              <a:t>Metodická podpora pro obce k tématu územních rozpočtů.</a:t>
            </a:r>
          </a:p>
          <a:p>
            <a:r>
              <a:rPr lang="cs-CZ" altLang="cs-CZ" sz="1600" dirty="0">
                <a:latin typeface="Arial" panose="020B0604020202020204" pitchFamily="34" charset="0"/>
                <a:cs typeface="Arial" panose="020B0604020202020204" pitchFamily="34" charset="0"/>
              </a:rPr>
              <a:t>   https://www.mfcr.cz/cs/rozpoctova-politika/uzemni-rozpocty/legislativa-a-metodicka-podpora-uzemnich-rozpoctu</a:t>
            </a:r>
          </a:p>
        </p:txBody>
      </p:sp>
    </p:spTree>
    <p:extLst>
      <p:ext uri="{BB962C8B-B14F-4D97-AF65-F5344CB8AC3E}">
        <p14:creationId xmlns:p14="http://schemas.microsoft.com/office/powerpoint/2010/main" val="34528008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01325"/>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hospodaření příspěvkových organizací</a:t>
            </a:r>
          </a:p>
        </p:txBody>
      </p:sp>
      <p:sp>
        <p:nvSpPr>
          <p:cNvPr id="3" name="Zástupný symbol pro obsah 2"/>
          <p:cNvSpPr>
            <a:spLocks noGrp="1"/>
          </p:cNvSpPr>
          <p:nvPr>
            <p:ph idx="1"/>
          </p:nvPr>
        </p:nvSpPr>
        <p:spPr>
          <a:xfrm>
            <a:off x="759823" y="876102"/>
            <a:ext cx="10515600" cy="5272149"/>
          </a:xfrm>
        </p:spPr>
        <p:txBody>
          <a:bodyPr>
            <a:noAutofit/>
          </a:bodyPr>
          <a:lstStyle/>
          <a:p>
            <a:pPr>
              <a:buFontTx/>
              <a:buNone/>
            </a:pPr>
            <a:r>
              <a:rPr lang="cs-CZ" altLang="cs-CZ" sz="2000" dirty="0">
                <a:latin typeface="Arial" panose="020B0604020202020204" pitchFamily="34" charset="0"/>
                <a:cs typeface="Arial" panose="020B0604020202020204" pitchFamily="34" charset="0"/>
              </a:rPr>
              <a:t>Peněžní prostředky, se kterými příspěvková organizace hospodaří, mají dva možné zdroje:</a:t>
            </a:r>
          </a:p>
          <a:p>
            <a:pPr marL="285750" indent="-285750"/>
            <a:r>
              <a:rPr lang="cs-CZ" altLang="cs-CZ" sz="2000" dirty="0">
                <a:latin typeface="Arial" panose="020B0604020202020204" pitchFamily="34" charset="0"/>
                <a:cs typeface="Arial" panose="020B0604020202020204" pitchFamily="34" charset="0"/>
              </a:rPr>
              <a:t>výsledky vlastní činnosti příspěvkové organizace (tj. zejména ze smluvních vztahů)</a:t>
            </a:r>
          </a:p>
          <a:p>
            <a:pPr marL="285750" indent="-285750"/>
            <a:r>
              <a:rPr lang="cs-CZ" altLang="cs-CZ" sz="2000" dirty="0">
                <a:latin typeface="Arial" panose="020B0604020202020204" pitchFamily="34" charset="0"/>
                <a:cs typeface="Arial" panose="020B0604020202020204" pitchFamily="34" charset="0"/>
              </a:rPr>
              <a:t>z rozpočtu svého zřizovatele:</a:t>
            </a:r>
          </a:p>
          <a:p>
            <a:pPr lvl="1">
              <a:buFont typeface="Wingdings" panose="05000000000000000000" pitchFamily="2" charset="2"/>
              <a:buChar char="Ø"/>
            </a:pPr>
            <a:r>
              <a:rPr lang="cs-CZ" altLang="cs-CZ" sz="2000" dirty="0">
                <a:latin typeface="Arial" panose="020B0604020202020204" pitchFamily="34" charset="0"/>
                <a:cs typeface="Arial" panose="020B0604020202020204" pitchFamily="34" charset="0"/>
              </a:rPr>
              <a:t>příspěvek na provoz (prvotně plánován k pokrytí rozdílu mezi náklady a výnosy příspěvkové organizace) </a:t>
            </a:r>
          </a:p>
          <a:p>
            <a:pPr lvl="1">
              <a:buFont typeface="Wingdings" panose="05000000000000000000" pitchFamily="2" charset="2"/>
              <a:buChar char="Ø"/>
            </a:pPr>
            <a:r>
              <a:rPr lang="cs-CZ" altLang="cs-CZ" sz="2000" dirty="0">
                <a:latin typeface="Arial" panose="020B0604020202020204" pitchFamily="34" charset="0"/>
                <a:cs typeface="Arial" panose="020B0604020202020204" pitchFamily="34" charset="0"/>
              </a:rPr>
              <a:t>investiční příspěvek </a:t>
            </a:r>
          </a:p>
          <a:p>
            <a:pPr marL="0" lvl="1">
              <a:spcBef>
                <a:spcPts val="2400"/>
              </a:spcBef>
              <a:buFontTx/>
              <a:buNone/>
            </a:pPr>
            <a:r>
              <a:rPr lang="cs-CZ" altLang="cs-CZ" sz="2000" b="1" u="sng" dirty="0">
                <a:latin typeface="Arial" panose="020B0604020202020204" pitchFamily="34" charset="0"/>
                <a:cs typeface="Arial" panose="020B0604020202020204" pitchFamily="34" charset="0"/>
              </a:rPr>
              <a:t>Dotaz č. 7: </a:t>
            </a:r>
          </a:p>
          <a:p>
            <a:pPr marL="0" lvl="1">
              <a:spcBef>
                <a:spcPts val="1200"/>
              </a:spcBef>
              <a:buFontTx/>
              <a:buNone/>
            </a:pPr>
            <a:r>
              <a:rPr lang="cs-CZ" altLang="cs-CZ" sz="2000" dirty="0">
                <a:latin typeface="Arial" panose="020B0604020202020204" pitchFamily="34" charset="0"/>
                <a:cs typeface="Arial" panose="020B0604020202020204" pitchFamily="34" charset="0"/>
              </a:rPr>
              <a:t>Může příspěvková organizace fakturovat svému zřizovateli?</a:t>
            </a:r>
          </a:p>
          <a:p>
            <a:pPr marL="0" lvl="1">
              <a:spcBef>
                <a:spcPts val="1200"/>
              </a:spcBef>
              <a:buFontTx/>
              <a:buNone/>
            </a:pPr>
            <a:r>
              <a:rPr lang="cs-CZ" altLang="cs-CZ" sz="2000" b="1" dirty="0">
                <a:latin typeface="Arial" panose="020B0604020202020204" pitchFamily="34" charset="0"/>
                <a:cs typeface="Arial" panose="020B0604020202020204" pitchFamily="34" charset="0"/>
              </a:rPr>
              <a:t>Odpověď:</a:t>
            </a:r>
          </a:p>
          <a:p>
            <a:pPr marL="342000" lvl="1" algn="just">
              <a:spcBef>
                <a:spcPts val="600"/>
              </a:spcBef>
            </a:pPr>
            <a:r>
              <a:rPr lang="cs-CZ" altLang="cs-CZ" sz="1800" dirty="0"/>
              <a:t>Ze zákona č. 250/2000 Sb., o rozpočtových pravidlech územních rozpočtů vyplývá, že příspěvková organizace </a:t>
            </a:r>
            <a:r>
              <a:rPr lang="cs-CZ" altLang="cs-CZ" sz="1800" b="1" dirty="0"/>
              <a:t>nemůže svému zřizovateli fakturovat práce a služby, které provedla ve své hlavní činnosti</a:t>
            </a:r>
            <a:r>
              <a:rPr lang="cs-CZ" altLang="cs-CZ" sz="1800" dirty="0"/>
              <a:t>. Fakturace by byla výjimečně možná pouze u plnění z doplňkové činnosti.</a:t>
            </a:r>
          </a:p>
          <a:p>
            <a:pPr marL="342000" lvl="1" algn="just">
              <a:spcBef>
                <a:spcPts val="600"/>
              </a:spcBef>
            </a:pPr>
            <a:r>
              <a:rPr lang="cs-CZ" altLang="cs-CZ" sz="1800" dirty="0"/>
              <a:t>V případě, že si zřizovatel objedná od své příspěvkové organizace určité plnění, které příspěvková organizace poskytuje v rámci své hlavní činnosti, může jí toto plnění zohlednit ve výši příspěvku na provoz. </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20</a:t>
            </a:fld>
            <a:endParaRPr lang="cs-CZ"/>
          </a:p>
        </p:txBody>
      </p:sp>
    </p:spTree>
    <p:extLst>
      <p:ext uri="{BB962C8B-B14F-4D97-AF65-F5344CB8AC3E}">
        <p14:creationId xmlns:p14="http://schemas.microsoft.com/office/powerpoint/2010/main" val="394821458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01325"/>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kontrola příspěvkových organizací zřizovatelem</a:t>
            </a:r>
          </a:p>
        </p:txBody>
      </p:sp>
      <p:sp>
        <p:nvSpPr>
          <p:cNvPr id="3" name="Zástupný symbol pro obsah 2"/>
          <p:cNvSpPr>
            <a:spLocks noGrp="1"/>
          </p:cNvSpPr>
          <p:nvPr>
            <p:ph idx="1"/>
          </p:nvPr>
        </p:nvSpPr>
        <p:spPr>
          <a:xfrm>
            <a:off x="759823" y="876102"/>
            <a:ext cx="10515600" cy="5272149"/>
          </a:xfrm>
        </p:spPr>
        <p:txBody>
          <a:bodyPr>
            <a:noAutofit/>
          </a:bodyPr>
          <a:lstStyle/>
          <a:p>
            <a:pPr marL="0" indent="0">
              <a:buNone/>
            </a:pPr>
            <a:endParaRPr lang="cs-CZ" sz="2000" b="1" dirty="0">
              <a:latin typeface="Arial" panose="020B0604020202020204" pitchFamily="34" charset="0"/>
              <a:cs typeface="Arial" panose="020B0604020202020204" pitchFamily="34" charset="0"/>
            </a:endParaRPr>
          </a:p>
          <a:p>
            <a:pPr marL="0" indent="0">
              <a:buNone/>
            </a:pPr>
            <a:r>
              <a:rPr lang="cs-CZ" sz="2400" b="1" dirty="0">
                <a:latin typeface="Arial" panose="020B0604020202020204" pitchFamily="34" charset="0"/>
                <a:cs typeface="Arial" panose="020B0604020202020204" pitchFamily="34" charset="0"/>
              </a:rPr>
              <a:t>Kontrola činnosti příspěvkových organizací obcí </a:t>
            </a:r>
            <a:r>
              <a:rPr lang="cs-CZ" sz="2400" dirty="0">
                <a:latin typeface="Arial" panose="020B0604020202020204" pitchFamily="34" charset="0"/>
                <a:cs typeface="Arial" panose="020B0604020202020204" pitchFamily="34" charset="0"/>
              </a:rPr>
              <a:t>jejich zřizovatelem není v žádném předpise upravena komplexně. </a:t>
            </a:r>
          </a:p>
          <a:p>
            <a:pPr marL="0" indent="0">
              <a:spcBef>
                <a:spcPts val="0"/>
              </a:spcBef>
              <a:buNone/>
            </a:pPr>
            <a:endParaRPr lang="cs-CZ" sz="2000" dirty="0">
              <a:latin typeface="Arial" panose="020B0604020202020204" pitchFamily="34" charset="0"/>
              <a:cs typeface="Arial" panose="020B0604020202020204" pitchFamily="34" charset="0"/>
            </a:endParaRPr>
          </a:p>
          <a:p>
            <a:pPr marL="0" indent="0">
              <a:buNone/>
            </a:pPr>
            <a:r>
              <a:rPr lang="cs-CZ" sz="2000" dirty="0">
                <a:latin typeface="Arial" panose="020B0604020202020204" pitchFamily="34" charset="0"/>
                <a:cs typeface="Arial" panose="020B0604020202020204" pitchFamily="34" charset="0"/>
              </a:rPr>
              <a:t>Dílčí úpravu lze nalézt v ustanovení:</a:t>
            </a:r>
          </a:p>
          <a:p>
            <a:pPr algn="just">
              <a:buFontTx/>
              <a:buChar char="-"/>
            </a:pPr>
            <a:r>
              <a:rPr lang="cs-CZ" sz="2000" dirty="0">
                <a:latin typeface="Arial" panose="020B0604020202020204" pitchFamily="34" charset="0"/>
                <a:cs typeface="Arial" panose="020B0604020202020204" pitchFamily="34" charset="0"/>
              </a:rPr>
              <a:t>§ 27 odst. 11 zákona o rozpočtových pravidlech územních rozpočtů, které ukládá zřizovateli povinnost provádět kontrolu hospodaření svých příspěvkových organizací   </a:t>
            </a:r>
          </a:p>
          <a:p>
            <a:pPr algn="just">
              <a:buFontTx/>
              <a:buChar char="-"/>
            </a:pPr>
            <a:r>
              <a:rPr lang="cs-CZ" sz="2000" dirty="0">
                <a:latin typeface="Arial" panose="020B0604020202020204" pitchFamily="34" charset="0"/>
                <a:cs typeface="Arial" panose="020B0604020202020204" pitchFamily="34" charset="0"/>
              </a:rPr>
              <a:t>§ 9 odst. 1 zákona o finanční kontrole, které ukládá za povinnost územnímu samosprávnému celku kontrolovat podle tohoto zákona hospodaření s veřejnými prostředky u příspěvkových organizací. </a:t>
            </a:r>
          </a:p>
          <a:p>
            <a:pPr marL="0" indent="0" algn="just">
              <a:spcBef>
                <a:spcPts val="1800"/>
              </a:spcBef>
              <a:buNone/>
            </a:pPr>
            <a:r>
              <a:rPr lang="cs-CZ" sz="2000" dirty="0">
                <a:latin typeface="Arial" panose="020B0604020202020204" pitchFamily="34" charset="0"/>
                <a:cs typeface="Arial" panose="020B0604020202020204" pitchFamily="34" charset="0"/>
              </a:rPr>
              <a:t>Podle § 1 odst. 2 kontrolního řádu se kontrolní řád vztahuje mimo jiné i na postup kontrolních orgánů při kontrole činnosti právnických osob založených nebo zřízených územním samosprávným celkem, vykonané ze strany zakladatele nebo zřizovatele. </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21</a:t>
            </a:fld>
            <a:endParaRPr lang="cs-CZ"/>
          </a:p>
        </p:txBody>
      </p:sp>
    </p:spTree>
    <p:extLst>
      <p:ext uri="{BB962C8B-B14F-4D97-AF65-F5344CB8AC3E}">
        <p14:creationId xmlns:p14="http://schemas.microsoft.com/office/powerpoint/2010/main" val="10101935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01325"/>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kontrola příspěvkových organizací zřizovatelem</a:t>
            </a:r>
          </a:p>
        </p:txBody>
      </p:sp>
      <p:sp>
        <p:nvSpPr>
          <p:cNvPr id="3" name="Zástupný symbol pro obsah 2"/>
          <p:cNvSpPr>
            <a:spLocks noGrp="1"/>
          </p:cNvSpPr>
          <p:nvPr>
            <p:ph idx="1"/>
          </p:nvPr>
        </p:nvSpPr>
        <p:spPr>
          <a:xfrm>
            <a:off x="759823" y="876102"/>
            <a:ext cx="10515600" cy="5272149"/>
          </a:xfrm>
        </p:spPr>
        <p:txBody>
          <a:bodyPr>
            <a:noAutofit/>
          </a:bodyPr>
          <a:lstStyle/>
          <a:p>
            <a:pPr marL="0" indent="0">
              <a:buNone/>
            </a:pPr>
            <a:endParaRPr lang="cs-CZ" sz="2000" b="1" dirty="0">
              <a:latin typeface="Arial" panose="020B0604020202020204" pitchFamily="34" charset="0"/>
              <a:cs typeface="Arial" panose="020B0604020202020204" pitchFamily="34" charset="0"/>
            </a:endParaRPr>
          </a:p>
          <a:p>
            <a:pPr marL="0" indent="0" algn="just">
              <a:buNone/>
            </a:pPr>
            <a:r>
              <a:rPr lang="cs-CZ" sz="2000" dirty="0">
                <a:latin typeface="Arial" panose="020B0604020202020204" pitchFamily="34" charset="0"/>
                <a:cs typeface="Arial" panose="020B0604020202020204" pitchFamily="34" charset="0"/>
              </a:rPr>
              <a:t>Kontrola prováděná obcí, jako zřizovatele, u své příspěvkové organizace podle ustanovení § 9 zákona o finanční kontrole je </a:t>
            </a:r>
            <a:r>
              <a:rPr lang="cs-CZ" sz="2000" b="1" dirty="0">
                <a:latin typeface="Arial" panose="020B0604020202020204" pitchFamily="34" charset="0"/>
                <a:cs typeface="Arial" panose="020B0604020202020204" pitchFamily="34" charset="0"/>
              </a:rPr>
              <a:t>veřejnosprávní kontrolou</a:t>
            </a:r>
            <a:r>
              <a:rPr lang="cs-CZ" sz="2000" dirty="0">
                <a:latin typeface="Arial" panose="020B0604020202020204" pitchFamily="34" charset="0"/>
                <a:cs typeface="Arial" panose="020B0604020202020204" pitchFamily="34" charset="0"/>
              </a:rPr>
              <a:t>. </a:t>
            </a:r>
          </a:p>
          <a:p>
            <a:pPr marL="0" indent="0" algn="just">
              <a:buNone/>
            </a:pPr>
            <a:r>
              <a:rPr lang="cs-CZ" sz="2000" dirty="0">
                <a:latin typeface="Arial" panose="020B0604020202020204" pitchFamily="34" charset="0"/>
                <a:cs typeface="Arial" panose="020B0604020202020204" pitchFamily="34" charset="0"/>
              </a:rPr>
              <a:t>Požadavky na organizační zajištění finanční kontroly, tedy i veřejnosprávní kontroly, upravuje ustanovení § 5 písm. b) zákona o finanční kontrole. Toto ustanovení stanoví, že finanční kontrolu můžou vykonávat jen zaměstnanci kontrolního orgánu, tj. obce. </a:t>
            </a:r>
          </a:p>
          <a:p>
            <a:pPr marL="0" indent="0" algn="just">
              <a:buNone/>
            </a:pPr>
            <a:r>
              <a:rPr lang="cs-CZ" sz="2000" dirty="0">
                <a:latin typeface="Arial" panose="020B0604020202020204" pitchFamily="34" charset="0"/>
                <a:cs typeface="Arial" panose="020B0604020202020204" pitchFamily="34" charset="0"/>
              </a:rPr>
              <a:t>Z tohoto důvodu se členové finančního a kontrolního výboru zastupitelstva obce, kteří nejsou zaměstnanci kontrolního orgánu (obce), můžou veřejnosprávní kontroly                     u příspěvkové organizace účastnit pouze jako přizvané osoby dle § 6 kontrolního řádu, ne jako kontrolující. </a:t>
            </a:r>
          </a:p>
          <a:p>
            <a:pPr marL="0" indent="0" algn="just">
              <a:buNone/>
            </a:pPr>
            <a:r>
              <a:rPr lang="cs-CZ" sz="2000" dirty="0">
                <a:latin typeface="Arial" panose="020B0604020202020204" pitchFamily="34" charset="0"/>
                <a:cs typeface="Arial" panose="020B0604020202020204" pitchFamily="34" charset="0"/>
              </a:rPr>
              <a:t>Jako přizvaná osoba může být do výkonu veřejnosprávní kontroly u příspěvkové organizace zřízené obcí zapojen i auditor. </a:t>
            </a:r>
          </a:p>
          <a:p>
            <a:pPr marL="0" indent="0" algn="just">
              <a:buNone/>
            </a:pPr>
            <a:r>
              <a:rPr lang="cs-CZ" sz="2000" dirty="0">
                <a:latin typeface="Arial" panose="020B0604020202020204" pitchFamily="34" charset="0"/>
                <a:cs typeface="Arial" panose="020B0604020202020204" pitchFamily="34" charset="0"/>
              </a:rPr>
              <a:t> </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22</a:t>
            </a:fld>
            <a:endParaRPr lang="cs-CZ"/>
          </a:p>
        </p:txBody>
      </p:sp>
    </p:spTree>
    <p:extLst>
      <p:ext uri="{BB962C8B-B14F-4D97-AF65-F5344CB8AC3E}">
        <p14:creationId xmlns:p14="http://schemas.microsoft.com/office/powerpoint/2010/main" val="34982967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01325"/>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kontrola příspěvkových organizací zřizovatelem</a:t>
            </a:r>
          </a:p>
        </p:txBody>
      </p:sp>
      <p:sp>
        <p:nvSpPr>
          <p:cNvPr id="3" name="Zástupný symbol pro obsah 2"/>
          <p:cNvSpPr>
            <a:spLocks noGrp="1"/>
          </p:cNvSpPr>
          <p:nvPr>
            <p:ph idx="1"/>
          </p:nvPr>
        </p:nvSpPr>
        <p:spPr>
          <a:xfrm>
            <a:off x="759823" y="876102"/>
            <a:ext cx="10515600" cy="5272149"/>
          </a:xfrm>
        </p:spPr>
        <p:txBody>
          <a:bodyPr>
            <a:noAutofit/>
          </a:bodyPr>
          <a:lstStyle/>
          <a:p>
            <a:pPr marL="0" indent="0">
              <a:buNone/>
            </a:pPr>
            <a:endParaRPr lang="cs-CZ" sz="2000" b="1" dirty="0">
              <a:latin typeface="Arial" panose="020B0604020202020204" pitchFamily="34" charset="0"/>
              <a:cs typeface="Arial" panose="020B0604020202020204" pitchFamily="34" charset="0"/>
            </a:endParaRPr>
          </a:p>
          <a:p>
            <a:pPr marL="0" indent="0" algn="just">
              <a:buNone/>
            </a:pPr>
            <a:r>
              <a:rPr lang="cs-CZ" sz="2400" b="1" dirty="0">
                <a:latin typeface="Arial" panose="020B0604020202020204" pitchFamily="34" charset="0"/>
                <a:cs typeface="Arial" panose="020B0604020202020204" pitchFamily="34" charset="0"/>
              </a:rPr>
              <a:t>Kontrola příspěvkových organizací zřízených obcí prováděná kontrolním a finančním výborem</a:t>
            </a:r>
            <a:endParaRPr lang="cs-CZ" sz="2400" dirty="0">
              <a:latin typeface="Arial" panose="020B0604020202020204" pitchFamily="34" charset="0"/>
              <a:cs typeface="Arial" panose="020B0604020202020204" pitchFamily="34" charset="0"/>
            </a:endParaRPr>
          </a:p>
          <a:p>
            <a:pPr lvl="0" algn="just">
              <a:spcBef>
                <a:spcPts val="1800"/>
              </a:spcBef>
            </a:pPr>
            <a:r>
              <a:rPr lang="cs-CZ" sz="2000" dirty="0">
                <a:latin typeface="Arial" panose="020B0604020202020204" pitchFamily="34" charset="0"/>
                <a:cs typeface="Arial" panose="020B0604020202020204" pitchFamily="34" charset="0"/>
              </a:rPr>
              <a:t>Podle ustanovení § 119 odst. 2 zákona o obcích je finanční výbor oprávněn provádět kontrolu hospodaření s majetkem a finančními prostředky obce, případně plnit další úkoly, jimiž jej pověří zastupitelstvo obce.</a:t>
            </a:r>
          </a:p>
          <a:p>
            <a:pPr lvl="0" algn="just"/>
            <a:r>
              <a:rPr lang="cs-CZ" sz="2000" dirty="0">
                <a:latin typeface="Arial" panose="020B0604020202020204" pitchFamily="34" charset="0"/>
                <a:cs typeface="Arial" panose="020B0604020202020204" pitchFamily="34" charset="0"/>
              </a:rPr>
              <a:t>Podle ustanovení § 119 odst. 3 zákona o obcích je kontrolní výbor oprávněn provádět kontrolu plnění usnesení zastupitelstva a rady obce, dodržování právních předpisů ostatními výbory a obecním úřadem na úseku samostatné působnosti a plnit další kontrolní úkoly, kterými jej pověřilo zastupitelstvo obce.</a:t>
            </a:r>
          </a:p>
          <a:p>
            <a:pPr algn="just"/>
            <a:r>
              <a:rPr lang="cs-CZ" sz="2000" dirty="0">
                <a:latin typeface="Arial" panose="020B0604020202020204" pitchFamily="34" charset="0"/>
                <a:cs typeface="Arial" panose="020B0604020202020204" pitchFamily="34" charset="0"/>
              </a:rPr>
              <a:t>V souvislosti s výše uvedeným lze připustit, že finanční nebo kontrolní výbor z rozhodnutí zastupitelstva obce bude provádět kontrolu činnosti příspěvkových organizací zřízených obcí, která bude procesně podléhat pravidlům dle § 119 odst. 4 a 5 zákona o obcích. </a:t>
            </a:r>
          </a:p>
          <a:p>
            <a:pPr marL="0" indent="0" algn="just">
              <a:buNone/>
            </a:pPr>
            <a:r>
              <a:rPr lang="cs-CZ" sz="2000" dirty="0">
                <a:latin typeface="Arial" panose="020B0604020202020204" pitchFamily="34" charset="0"/>
                <a:cs typeface="Arial" panose="020B0604020202020204" pitchFamily="34" charset="0"/>
              </a:rPr>
              <a:t> </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23</a:t>
            </a:fld>
            <a:endParaRPr lang="cs-CZ"/>
          </a:p>
        </p:txBody>
      </p:sp>
    </p:spTree>
    <p:extLst>
      <p:ext uri="{BB962C8B-B14F-4D97-AF65-F5344CB8AC3E}">
        <p14:creationId xmlns:p14="http://schemas.microsoft.com/office/powerpoint/2010/main" val="15974024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1306800"/>
            <a:ext cx="10515600" cy="2864606"/>
          </a:xfrm>
        </p:spPr>
        <p:txBody>
          <a:bodyPr>
            <a:normAutofit/>
          </a:bodyPr>
          <a:lstStyle/>
          <a:p>
            <a:pPr algn="ctr"/>
            <a:r>
              <a:rPr lang="cs-CZ" dirty="0">
                <a:latin typeface="Arial" panose="020B0604020202020204" pitchFamily="34" charset="0"/>
                <a:cs typeface="Arial" panose="020B0604020202020204" pitchFamily="34" charset="0"/>
              </a:rPr>
              <a:t>Odchodné pro členy zastupitelstev obcí </a:t>
            </a:r>
            <a:br>
              <a:rPr lang="cs-CZ" dirty="0">
                <a:latin typeface="Arial" panose="020B0604020202020204" pitchFamily="34" charset="0"/>
                <a:cs typeface="Arial" panose="020B0604020202020204" pitchFamily="34" charset="0"/>
              </a:rPr>
            </a:br>
            <a:r>
              <a:rPr lang="cs-CZ" dirty="0">
                <a:latin typeface="Arial" panose="020B0604020202020204" pitchFamily="34" charset="0"/>
                <a:cs typeface="Arial" panose="020B0604020202020204" pitchFamily="34" charset="0"/>
              </a:rPr>
              <a:t>po volbách 2022</a:t>
            </a:r>
            <a:br>
              <a:rPr lang="cs-CZ" dirty="0">
                <a:latin typeface="Arial" panose="020B0604020202020204" pitchFamily="34" charset="0"/>
                <a:cs typeface="Arial" panose="020B0604020202020204" pitchFamily="34" charset="0"/>
              </a:rPr>
            </a:br>
            <a:endParaRPr lang="cs-CZ" dirty="0"/>
          </a:p>
        </p:txBody>
      </p:sp>
      <p:sp>
        <p:nvSpPr>
          <p:cNvPr id="3" name="Zástupný symbol pro datum 2"/>
          <p:cNvSpPr>
            <a:spLocks noGrp="1"/>
          </p:cNvSpPr>
          <p:nvPr>
            <p:ph type="dt" sz="half" idx="10"/>
          </p:nvPr>
        </p:nvSpPr>
        <p:spPr/>
        <p:txBody>
          <a:bodyPr/>
          <a:lstStyle/>
          <a:p>
            <a:r>
              <a:rPr lang="cs-CZ"/>
              <a:t>21.02.2022</a:t>
            </a:r>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F756C1FA-8DED-774F-A9BF-965BD70CC5BD}" type="slidenum">
              <a:rPr lang="cs-CZ" smtClean="0"/>
              <a:t>24</a:t>
            </a:fld>
            <a:endParaRPr lang="cs-CZ"/>
          </a:p>
        </p:txBody>
      </p:sp>
    </p:spTree>
    <p:extLst>
      <p:ext uri="{BB962C8B-B14F-4D97-AF65-F5344CB8AC3E}">
        <p14:creationId xmlns:p14="http://schemas.microsoft.com/office/powerpoint/2010/main" val="7114460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Odchodné pro členy zastupitelstev obcí po volbách 2022</a:t>
            </a:r>
            <a:br>
              <a:rPr lang="cs-CZ" sz="1600" dirty="0">
                <a:latin typeface="Arial" panose="020B0604020202020204" pitchFamily="34" charset="0"/>
                <a:cs typeface="Arial" panose="020B0604020202020204" pitchFamily="34" charset="0"/>
              </a:rPr>
            </a:br>
            <a:endParaRPr lang="cs-CZ" sz="1600" dirty="0">
              <a:latin typeface="Arial" panose="020B0604020202020204" pitchFamily="34" charset="0"/>
              <a:cs typeface="Arial" panose="020B0604020202020204" pitchFamily="34" charset="0"/>
            </a:endParaRPr>
          </a:p>
        </p:txBody>
      </p:sp>
      <p:sp>
        <p:nvSpPr>
          <p:cNvPr id="3" name="Zástupný symbol pro obsah 2"/>
          <p:cNvSpPr>
            <a:spLocks noGrp="1"/>
          </p:cNvSpPr>
          <p:nvPr>
            <p:ph idx="1"/>
          </p:nvPr>
        </p:nvSpPr>
        <p:spPr>
          <a:xfrm>
            <a:off x="759823" y="876102"/>
            <a:ext cx="10515600" cy="5272149"/>
          </a:xfrm>
        </p:spPr>
        <p:txBody>
          <a:bodyPr>
            <a:noAutofit/>
          </a:bodyPr>
          <a:lstStyle/>
          <a:p>
            <a:pPr marL="0" indent="0" algn="ctr">
              <a:spcBef>
                <a:spcPts val="600"/>
              </a:spcBef>
              <a:buNone/>
              <a:defRPr/>
            </a:pPr>
            <a:endParaRPr lang="cs-CZ" altLang="cs-CZ" b="1" dirty="0">
              <a:latin typeface="Arial" panose="020B0604020202020204" pitchFamily="34" charset="0"/>
              <a:cs typeface="Arial" panose="020B0604020202020204" pitchFamily="34" charset="0"/>
            </a:endParaRPr>
          </a:p>
          <a:p>
            <a:pPr marL="0" indent="0" algn="ctr">
              <a:spcBef>
                <a:spcPts val="600"/>
              </a:spcBef>
              <a:buNone/>
              <a:defRPr/>
            </a:pPr>
            <a:r>
              <a:rPr lang="cs-CZ" altLang="cs-CZ" b="1" dirty="0">
                <a:latin typeface="Arial" panose="020B0604020202020204" pitchFamily="34" charset="0"/>
                <a:cs typeface="Arial" panose="020B0604020202020204" pitchFamily="34" charset="0"/>
              </a:rPr>
              <a:t>Datum rozhodné pro ukončení výplaty odměny dosavadním členům zastupitelstva obce</a:t>
            </a:r>
          </a:p>
          <a:p>
            <a:pPr marL="342900" indent="-342900" algn="just">
              <a:spcBef>
                <a:spcPts val="1800"/>
              </a:spcBef>
              <a:defRPr/>
            </a:pPr>
            <a:r>
              <a:rPr lang="cs-CZ" altLang="cs-CZ" sz="2000" dirty="0">
                <a:latin typeface="Arial" panose="020B0604020202020204" pitchFamily="34" charset="0"/>
                <a:cs typeface="Arial" panose="020B0604020202020204" pitchFamily="34" charset="0"/>
              </a:rPr>
              <a:t>Člen zastupitelstva obce bez dalších funkcí, předseda nebo člen výboru zastupitelstva obce</a:t>
            </a:r>
          </a:p>
          <a:p>
            <a:pPr marL="800100" lvl="1" indent="-342900" algn="just">
              <a:spcBef>
                <a:spcPts val="600"/>
              </a:spcBef>
              <a:buFont typeface="Wingdings" panose="05000000000000000000" pitchFamily="2" charset="2"/>
              <a:buChar char="Ø"/>
              <a:defRPr/>
            </a:pPr>
            <a:r>
              <a:rPr lang="cs-CZ" altLang="cs-CZ" sz="2000" dirty="0">
                <a:latin typeface="Arial" panose="020B0604020202020204" pitchFamily="34" charset="0"/>
                <a:cs typeface="Arial" panose="020B0604020202020204" pitchFamily="34" charset="0"/>
              </a:rPr>
              <a:t>rozhodujícím dnem pro ukončení výplaty dosavadní odměny za výkon funkce je první den voleb do zastupitelstva obce (za první den voleb jim ještě dosavadní odměna náleží, za druhý den voleb už nikoliv)</a:t>
            </a:r>
          </a:p>
          <a:p>
            <a:pPr marL="457200" lvl="1" indent="0" algn="just">
              <a:spcBef>
                <a:spcPts val="600"/>
              </a:spcBef>
              <a:buNone/>
              <a:defRPr/>
            </a:pPr>
            <a:endParaRPr lang="cs-CZ" altLang="cs-CZ" sz="2000" dirty="0">
              <a:latin typeface="Arial" panose="020B0604020202020204" pitchFamily="34" charset="0"/>
              <a:cs typeface="Arial" panose="020B0604020202020204" pitchFamily="34" charset="0"/>
            </a:endParaRPr>
          </a:p>
          <a:p>
            <a:pPr marL="285750" lvl="1" indent="-285750" algn="just">
              <a:spcBef>
                <a:spcPts val="1800"/>
              </a:spcBef>
              <a:defRPr/>
            </a:pPr>
            <a:r>
              <a:rPr lang="cs-CZ" altLang="cs-CZ" sz="2000" dirty="0">
                <a:latin typeface="Arial" panose="020B0604020202020204" pitchFamily="34" charset="0"/>
                <a:cs typeface="Arial" panose="020B0604020202020204" pitchFamily="34" charset="0"/>
              </a:rPr>
              <a:t>Členové zastupitelstva obcí plnící povinnosti z titulu zastávaných funkcí ve volebním období (starosta, místostarosta, člen rady, předseda nebo člen rady)</a:t>
            </a:r>
          </a:p>
          <a:p>
            <a:pPr marL="742950" lvl="2" indent="-285750" algn="just">
              <a:spcBef>
                <a:spcPts val="600"/>
              </a:spcBef>
              <a:buFont typeface="Wingdings" panose="05000000000000000000" pitchFamily="2" charset="2"/>
              <a:buChar char="Ø"/>
              <a:defRPr/>
            </a:pPr>
            <a:r>
              <a:rPr lang="cs-CZ" altLang="cs-CZ" dirty="0">
                <a:latin typeface="Arial" panose="020B0604020202020204" pitchFamily="34" charset="0"/>
                <a:cs typeface="Arial" panose="020B0604020202020204" pitchFamily="34" charset="0"/>
              </a:rPr>
              <a:t>za výkon těchto funkcí náleží odměna naposledy za den, v němž naposledy vykonávali svou funkci, i když třeba jen po část dne (např. starostovi včetně dne ustavujícího zasedání zastupitelstva obce, na němž byl zvolen nový starosta)</a:t>
            </a:r>
          </a:p>
          <a:p>
            <a:pPr marL="0" indent="0" algn="just">
              <a:buNone/>
            </a:pPr>
            <a:endParaRPr lang="cs-CZ" sz="2000" b="1" dirty="0">
              <a:latin typeface="Arial" panose="020B0604020202020204" pitchFamily="34" charset="0"/>
              <a:cs typeface="Arial" panose="020B0604020202020204" pitchFamily="34" charset="0"/>
            </a:endParaRP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25</a:t>
            </a:fld>
            <a:endParaRPr lang="cs-CZ"/>
          </a:p>
        </p:txBody>
      </p:sp>
    </p:spTree>
    <p:extLst>
      <p:ext uri="{BB962C8B-B14F-4D97-AF65-F5344CB8AC3E}">
        <p14:creationId xmlns:p14="http://schemas.microsoft.com/office/powerpoint/2010/main" val="10887425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Odchodné pro členy zastupitelstev obcí po volbách 2022</a:t>
            </a:r>
            <a:br>
              <a:rPr lang="cs-CZ" sz="1600" dirty="0">
                <a:latin typeface="Arial" panose="020B0604020202020204" pitchFamily="34" charset="0"/>
                <a:cs typeface="Arial" panose="020B0604020202020204" pitchFamily="34" charset="0"/>
              </a:rPr>
            </a:br>
            <a:endParaRPr lang="cs-CZ" sz="1600" dirty="0">
              <a:latin typeface="Arial" panose="020B0604020202020204" pitchFamily="34" charset="0"/>
              <a:cs typeface="Arial" panose="020B0604020202020204" pitchFamily="34" charset="0"/>
            </a:endParaRPr>
          </a:p>
        </p:txBody>
      </p:sp>
      <p:sp>
        <p:nvSpPr>
          <p:cNvPr id="3" name="Zástupný symbol pro obsah 2"/>
          <p:cNvSpPr>
            <a:spLocks noGrp="1"/>
          </p:cNvSpPr>
          <p:nvPr>
            <p:ph idx="1"/>
          </p:nvPr>
        </p:nvSpPr>
        <p:spPr>
          <a:xfrm>
            <a:off x="759823" y="876102"/>
            <a:ext cx="10515600" cy="5272149"/>
          </a:xfrm>
        </p:spPr>
        <p:txBody>
          <a:bodyPr>
            <a:noAutofit/>
          </a:bodyPr>
          <a:lstStyle/>
          <a:p>
            <a:pPr marL="0" indent="0" algn="ctr">
              <a:spcBef>
                <a:spcPts val="600"/>
              </a:spcBef>
              <a:buNone/>
              <a:defRPr/>
            </a:pPr>
            <a:endParaRPr lang="cs-CZ" altLang="cs-CZ" sz="2000" b="1" dirty="0">
              <a:latin typeface="Arial" panose="020B0604020202020204" pitchFamily="34" charset="0"/>
              <a:cs typeface="Arial" panose="020B0604020202020204" pitchFamily="34" charset="0"/>
            </a:endParaRPr>
          </a:p>
          <a:p>
            <a:pPr marL="0" indent="0" algn="ctr">
              <a:spcBef>
                <a:spcPts val="0"/>
              </a:spcBef>
              <a:buNone/>
              <a:defRPr/>
            </a:pPr>
            <a:r>
              <a:rPr lang="cs-CZ" altLang="cs-CZ" sz="2400" b="1" dirty="0">
                <a:latin typeface="Arial" panose="020B0604020202020204" pitchFamily="34" charset="0"/>
                <a:cs typeface="Arial" panose="020B0604020202020204" pitchFamily="34" charset="0"/>
              </a:rPr>
              <a:t>Výpočet alikvótní části odměny, pokud dotyčný nevykonával funkci </a:t>
            </a:r>
          </a:p>
          <a:p>
            <a:pPr marL="0" indent="0" algn="ctr">
              <a:spcBef>
                <a:spcPts val="0"/>
              </a:spcBef>
              <a:buNone/>
              <a:defRPr/>
            </a:pPr>
            <a:r>
              <a:rPr lang="cs-CZ" altLang="cs-CZ" sz="2400" b="1" dirty="0">
                <a:latin typeface="Arial" panose="020B0604020202020204" pitchFamily="34" charset="0"/>
                <a:cs typeface="Arial" panose="020B0604020202020204" pitchFamily="34" charset="0"/>
              </a:rPr>
              <a:t>po celý kalendářní měsíc</a:t>
            </a:r>
          </a:p>
          <a:p>
            <a:pPr marL="0" indent="0" algn="just">
              <a:spcBef>
                <a:spcPts val="1200"/>
              </a:spcBef>
              <a:buNone/>
              <a:defRPr/>
            </a:pPr>
            <a:r>
              <a:rPr lang="cs-CZ" altLang="cs-CZ" sz="2000" dirty="0">
                <a:latin typeface="Arial" panose="020B0604020202020204" pitchFamily="34" charset="0"/>
                <a:cs typeface="Arial" panose="020B0604020202020204" pitchFamily="34" charset="0"/>
              </a:rPr>
              <a:t>Člen zastupitelstva obce vykonává funkci jen po část měsíce, náleží mu za tento měsíc odměna ve výši </a:t>
            </a:r>
            <a:r>
              <a:rPr lang="cs-CZ" altLang="cs-CZ" sz="2000" b="1" dirty="0">
                <a:latin typeface="Arial" panose="020B0604020202020204" pitchFamily="34" charset="0"/>
                <a:cs typeface="Arial" panose="020B0604020202020204" pitchFamily="34" charset="0"/>
              </a:rPr>
              <a:t>násobku jedné třicetiny </a:t>
            </a:r>
            <a:r>
              <a:rPr lang="cs-CZ" altLang="cs-CZ" sz="2000" dirty="0">
                <a:latin typeface="Arial" panose="020B0604020202020204" pitchFamily="34" charset="0"/>
                <a:cs typeface="Arial" panose="020B0604020202020204" pitchFamily="34" charset="0"/>
              </a:rPr>
              <a:t>jeho odměny </a:t>
            </a:r>
            <a:r>
              <a:rPr lang="cs-CZ" altLang="cs-CZ" sz="2000" b="1" dirty="0">
                <a:latin typeface="Arial" panose="020B0604020202020204" pitchFamily="34" charset="0"/>
                <a:cs typeface="Arial" panose="020B0604020202020204" pitchFamily="34" charset="0"/>
              </a:rPr>
              <a:t>a počtu kalendářních dnů</a:t>
            </a:r>
            <a:r>
              <a:rPr lang="cs-CZ" altLang="cs-CZ" sz="2000" dirty="0">
                <a:latin typeface="Arial" panose="020B0604020202020204" pitchFamily="34" charset="0"/>
                <a:cs typeface="Arial" panose="020B0604020202020204" pitchFamily="34" charset="0"/>
              </a:rPr>
              <a:t>, po které funkci v daném měsíci vykonával (dle § 72 odst. 5 zákona o obcích) </a:t>
            </a:r>
          </a:p>
          <a:p>
            <a:pPr marL="742950" lvl="1" indent="-285750" algn="just">
              <a:spcBef>
                <a:spcPts val="600"/>
              </a:spcBef>
              <a:buFont typeface="Wingdings" panose="05000000000000000000" pitchFamily="2" charset="2"/>
              <a:buChar char="Ø"/>
              <a:defRPr/>
            </a:pPr>
            <a:r>
              <a:rPr lang="cs-CZ" altLang="cs-CZ" dirty="0"/>
              <a:t>počet kalendářních dnů v konkrétním měsíci není pro výpočet alikvótní části odměny rozhodující – vždy se počítá jedna třicetina dosavadní odměny na jeden den výkonu funkce</a:t>
            </a:r>
          </a:p>
          <a:p>
            <a:pPr marL="0" indent="0" algn="just">
              <a:spcBef>
                <a:spcPts val="1200"/>
              </a:spcBef>
              <a:buNone/>
              <a:defRPr/>
            </a:pPr>
            <a:endParaRPr lang="cs-CZ" altLang="cs-CZ" sz="1600" u="sng" dirty="0"/>
          </a:p>
          <a:p>
            <a:pPr marL="0" indent="0" algn="just">
              <a:spcBef>
                <a:spcPts val="1200"/>
              </a:spcBef>
              <a:buNone/>
              <a:defRPr/>
            </a:pPr>
            <a:r>
              <a:rPr lang="cs-CZ" altLang="cs-CZ" sz="1600" u="sng" dirty="0"/>
              <a:t>¨Například:</a:t>
            </a:r>
          </a:p>
          <a:p>
            <a:pPr algn="just">
              <a:spcBef>
                <a:spcPts val="600"/>
              </a:spcBef>
              <a:defRPr/>
            </a:pPr>
            <a:r>
              <a:rPr lang="cs-CZ" altLang="cs-CZ" sz="1600" dirty="0"/>
              <a:t>Člen zastupitelstva obce před volbami vykonával kumulovaně 2 funkce a z rozhodnutí zastupitelstva obce pobíral souhrnnou odměnu za obě funkce (člen rady 5 000 Kč a předseda výboru 2 000 Kč)</a:t>
            </a:r>
          </a:p>
          <a:p>
            <a:pPr marL="285750" indent="-285750" algn="just">
              <a:spcBef>
                <a:spcPts val="0"/>
              </a:spcBef>
              <a:buFontTx/>
              <a:buChar char="-"/>
              <a:defRPr/>
            </a:pPr>
            <a:r>
              <a:rPr lang="cs-CZ" altLang="cs-CZ" sz="1600" dirty="0"/>
              <a:t>výplata odměny za výkon funkce předsedy výboru bude ukončena prvním dnem voleb do zastupitelstva obce (s užitím výpočtu alikvótní čísti odměny: 1/30 dosavadní odměny za tuto funkci krát počet dní výkonu funkce),</a:t>
            </a:r>
          </a:p>
          <a:p>
            <a:pPr marL="285750" indent="-285750" algn="just">
              <a:spcBef>
                <a:spcPts val="0"/>
              </a:spcBef>
              <a:buFontTx/>
              <a:buChar char="-"/>
              <a:defRPr/>
            </a:pPr>
            <a:r>
              <a:rPr lang="cs-CZ" altLang="cs-CZ" sz="1600" dirty="0"/>
              <a:t>odměna za výkon funkce člena rady (5 000 Kč) bude vyplácena až do zvolení nové rady. </a:t>
            </a:r>
            <a:endParaRPr lang="cs-CZ" altLang="cs-CZ" dirty="0"/>
          </a:p>
          <a:p>
            <a:pPr marL="0" indent="0" algn="just">
              <a:buNone/>
            </a:pPr>
            <a:endParaRPr lang="cs-CZ" sz="2000" b="1" dirty="0">
              <a:latin typeface="Arial" panose="020B0604020202020204" pitchFamily="34" charset="0"/>
              <a:cs typeface="Arial" panose="020B0604020202020204" pitchFamily="34" charset="0"/>
            </a:endParaRP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26</a:t>
            </a:fld>
            <a:endParaRPr lang="cs-CZ"/>
          </a:p>
        </p:txBody>
      </p:sp>
    </p:spTree>
    <p:extLst>
      <p:ext uri="{BB962C8B-B14F-4D97-AF65-F5344CB8AC3E}">
        <p14:creationId xmlns:p14="http://schemas.microsoft.com/office/powerpoint/2010/main" val="12890276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Odchodné pro členy zastupitelstev obcí po volbách 2022</a:t>
            </a:r>
            <a:br>
              <a:rPr lang="cs-CZ" sz="1600" dirty="0">
                <a:latin typeface="Arial" panose="020B0604020202020204" pitchFamily="34" charset="0"/>
                <a:cs typeface="Arial" panose="020B0604020202020204" pitchFamily="34" charset="0"/>
              </a:rPr>
            </a:br>
            <a:endParaRPr lang="cs-CZ" sz="1600" dirty="0">
              <a:latin typeface="Arial" panose="020B0604020202020204" pitchFamily="34" charset="0"/>
              <a:cs typeface="Arial" panose="020B0604020202020204" pitchFamily="34" charset="0"/>
            </a:endParaRPr>
          </a:p>
        </p:txBody>
      </p:sp>
      <p:sp>
        <p:nvSpPr>
          <p:cNvPr id="3" name="Zástupný symbol pro obsah 2"/>
          <p:cNvSpPr>
            <a:spLocks noGrp="1"/>
          </p:cNvSpPr>
          <p:nvPr>
            <p:ph idx="1"/>
          </p:nvPr>
        </p:nvSpPr>
        <p:spPr>
          <a:xfrm>
            <a:off x="759823" y="766354"/>
            <a:ext cx="10515600" cy="5381897"/>
          </a:xfrm>
        </p:spPr>
        <p:txBody>
          <a:bodyPr>
            <a:noAutofit/>
          </a:bodyPr>
          <a:lstStyle/>
          <a:p>
            <a:pPr marL="0" indent="0" algn="ctr">
              <a:spcBef>
                <a:spcPts val="0"/>
              </a:spcBef>
              <a:buNone/>
              <a:defRPr/>
            </a:pPr>
            <a:r>
              <a:rPr lang="cs-CZ" altLang="cs-CZ" sz="2400" b="1" dirty="0">
                <a:latin typeface="Arial" panose="020B0604020202020204" pitchFamily="34" charset="0"/>
                <a:cs typeface="Arial" panose="020B0604020202020204" pitchFamily="34" charset="0"/>
              </a:rPr>
              <a:t>ODCHODNÉ</a:t>
            </a:r>
          </a:p>
          <a:p>
            <a:pPr algn="just">
              <a:spcBef>
                <a:spcPts val="600"/>
              </a:spcBef>
              <a:defRPr/>
            </a:pPr>
            <a:r>
              <a:rPr lang="cs-CZ" altLang="cs-CZ" sz="2000" dirty="0">
                <a:latin typeface="Arial" panose="020B0604020202020204" pitchFamily="34" charset="0"/>
                <a:cs typeface="Arial" panose="020B0604020202020204" pitchFamily="34" charset="0"/>
              </a:rPr>
              <a:t>Zákon o obcích spojuje skutečnost zániku mandátu člena zastupitelstva obce s nárokem na </a:t>
            </a:r>
            <a:r>
              <a:rPr lang="cs-CZ" altLang="cs-CZ" sz="2000" u="sng" dirty="0">
                <a:latin typeface="Arial" panose="020B0604020202020204" pitchFamily="34" charset="0"/>
                <a:cs typeface="Arial" panose="020B0604020202020204" pitchFamily="34" charset="0"/>
              </a:rPr>
              <a:t>odchodné.  </a:t>
            </a:r>
          </a:p>
          <a:p>
            <a:pPr algn="just">
              <a:spcBef>
                <a:spcPts val="600"/>
              </a:spcBef>
              <a:defRPr/>
            </a:pPr>
            <a:r>
              <a:rPr lang="cs-CZ" sz="2000" dirty="0">
                <a:latin typeface="Arial" panose="020B0604020202020204" pitchFamily="34" charset="0"/>
                <a:cs typeface="Arial" panose="020B0604020202020204" pitchFamily="34" charset="0"/>
              </a:rPr>
              <a:t>Nárok na odchodné se řídí stávající právní úpravou v § 77 a 78 zákona o obcích.</a:t>
            </a:r>
          </a:p>
          <a:p>
            <a:pPr marL="0" indent="0">
              <a:spcBef>
                <a:spcPts val="1800"/>
              </a:spcBef>
              <a:buNone/>
            </a:pPr>
            <a:r>
              <a:rPr lang="cs-CZ" sz="2000" b="1" dirty="0">
                <a:latin typeface="Arial" panose="020B0604020202020204" pitchFamily="34" charset="0"/>
                <a:cs typeface="Arial" panose="020B0604020202020204" pitchFamily="34" charset="0"/>
              </a:rPr>
              <a:t>Komu odchodné náleží?</a:t>
            </a:r>
          </a:p>
          <a:p>
            <a:pPr algn="just"/>
            <a:r>
              <a:rPr lang="cs-CZ" sz="2000" dirty="0">
                <a:latin typeface="Arial" panose="020B0604020202020204" pitchFamily="34" charset="0"/>
                <a:cs typeface="Arial" panose="020B0604020202020204" pitchFamily="34" charset="0"/>
              </a:rPr>
              <a:t>Neuvolněnému starostovi, neuvolněnému místostarostovi a všem uvolněným členům zastupitelstva obce (bez ohledu na to, jakou funkci zastávali).</a:t>
            </a:r>
          </a:p>
          <a:p>
            <a:pPr marL="0" indent="0" algn="just">
              <a:spcBef>
                <a:spcPts val="1800"/>
              </a:spcBef>
              <a:buNone/>
            </a:pPr>
            <a:r>
              <a:rPr lang="cs-CZ" sz="2000" b="1" dirty="0">
                <a:latin typeface="Arial" panose="020B0604020202020204" pitchFamily="34" charset="0"/>
                <a:cs typeface="Arial" panose="020B0604020202020204" pitchFamily="34" charset="0"/>
              </a:rPr>
              <a:t>Za jakých podmínek odchodné náleží?</a:t>
            </a:r>
          </a:p>
          <a:p>
            <a:pPr marL="0" indent="0" algn="just">
              <a:spcBef>
                <a:spcPts val="600"/>
              </a:spcBef>
              <a:buNone/>
            </a:pPr>
            <a:r>
              <a:rPr lang="cs-CZ" sz="2000" dirty="0">
                <a:latin typeface="Arial" panose="020B0604020202020204" pitchFamily="34" charset="0"/>
                <a:cs typeface="Arial" panose="020B0604020202020204" pitchFamily="34" charset="0"/>
              </a:rPr>
              <a:t>Náleží za kumulativního splnění následujících podmínek:</a:t>
            </a:r>
          </a:p>
          <a:p>
            <a:pPr algn="just">
              <a:spcBef>
                <a:spcPts val="600"/>
              </a:spcBef>
            </a:pPr>
            <a:r>
              <a:rPr lang="cs-CZ" sz="2000" dirty="0">
                <a:latin typeface="Arial" panose="020B0604020202020204" pitchFamily="34" charset="0"/>
                <a:cs typeface="Arial" panose="020B0604020202020204" pitchFamily="34" charset="0"/>
              </a:rPr>
              <a:t>zanikl mandát člena zastupitelstva obce,</a:t>
            </a:r>
          </a:p>
          <a:p>
            <a:pPr algn="just">
              <a:spcBef>
                <a:spcPts val="600"/>
              </a:spcBef>
            </a:pPr>
            <a:r>
              <a:rPr lang="cs-CZ" sz="2000" dirty="0">
                <a:latin typeface="Arial" panose="020B0604020202020204" pitchFamily="34" charset="0"/>
                <a:cs typeface="Arial" panose="020B0604020202020204" pitchFamily="34" charset="0"/>
              </a:rPr>
              <a:t>ke dni zániku mandátu mu náležela odměna,</a:t>
            </a:r>
          </a:p>
          <a:p>
            <a:pPr algn="just">
              <a:spcBef>
                <a:spcPts val="600"/>
              </a:spcBef>
            </a:pPr>
            <a:r>
              <a:rPr lang="cs-CZ" sz="2000" dirty="0">
                <a:latin typeface="Arial" panose="020B0604020202020204" pitchFamily="34" charset="0"/>
                <a:cs typeface="Arial" panose="020B0604020202020204" pitchFamily="34" charset="0"/>
              </a:rPr>
              <a:t>nebyl v novém funkčním období opětovně zvolen do funkce uvolněného člena zastupitelstva nebo do funkce neuvolněného starosty nebo do funkce neuvolněného místostarosty, za niž mu náleží odměna,</a:t>
            </a:r>
          </a:p>
          <a:p>
            <a:pPr algn="just">
              <a:spcBef>
                <a:spcPts val="600"/>
              </a:spcBef>
            </a:pPr>
            <a:r>
              <a:rPr lang="cs-CZ" sz="2000" dirty="0">
                <a:latin typeface="Arial" panose="020B0604020202020204" pitchFamily="34" charset="0"/>
                <a:cs typeface="Arial" panose="020B0604020202020204" pitchFamily="34" charset="0"/>
              </a:rPr>
              <a:t>nebyl v průběhu výkonu funkce pravomocně odsouzen.</a:t>
            </a:r>
          </a:p>
          <a:p>
            <a:pPr marL="0" indent="0" algn="just">
              <a:buNone/>
            </a:pPr>
            <a:endParaRPr lang="cs-CZ" sz="2000" b="1" dirty="0">
              <a:latin typeface="Arial" panose="020B0604020202020204" pitchFamily="34" charset="0"/>
              <a:cs typeface="Arial" panose="020B0604020202020204" pitchFamily="34" charset="0"/>
            </a:endParaRP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27</a:t>
            </a:fld>
            <a:endParaRPr lang="cs-CZ"/>
          </a:p>
        </p:txBody>
      </p:sp>
    </p:spTree>
    <p:extLst>
      <p:ext uri="{BB962C8B-B14F-4D97-AF65-F5344CB8AC3E}">
        <p14:creationId xmlns:p14="http://schemas.microsoft.com/office/powerpoint/2010/main" val="37584590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Odchodné pro členy zastupitelstev obcí po volbách 2022</a:t>
            </a:r>
            <a:br>
              <a:rPr lang="cs-CZ" sz="1600" dirty="0">
                <a:latin typeface="Arial" panose="020B0604020202020204" pitchFamily="34" charset="0"/>
                <a:cs typeface="Arial" panose="020B0604020202020204" pitchFamily="34" charset="0"/>
              </a:rPr>
            </a:br>
            <a:endParaRPr lang="cs-CZ" sz="1600" dirty="0">
              <a:latin typeface="Arial" panose="020B0604020202020204" pitchFamily="34" charset="0"/>
              <a:cs typeface="Arial" panose="020B0604020202020204" pitchFamily="34" charset="0"/>
            </a:endParaRPr>
          </a:p>
        </p:txBody>
      </p:sp>
      <p:sp>
        <p:nvSpPr>
          <p:cNvPr id="3" name="Zástupný symbol pro obsah 2"/>
          <p:cNvSpPr>
            <a:spLocks noGrp="1"/>
          </p:cNvSpPr>
          <p:nvPr>
            <p:ph idx="1"/>
          </p:nvPr>
        </p:nvSpPr>
        <p:spPr>
          <a:xfrm>
            <a:off x="759823" y="766354"/>
            <a:ext cx="10515600" cy="5381897"/>
          </a:xfrm>
        </p:spPr>
        <p:txBody>
          <a:bodyPr>
            <a:noAutofit/>
          </a:bodyPr>
          <a:lstStyle/>
          <a:p>
            <a:pPr marL="0" indent="0" algn="ctr">
              <a:spcBef>
                <a:spcPts val="1200"/>
              </a:spcBef>
              <a:buNone/>
              <a:defRPr/>
            </a:pPr>
            <a:r>
              <a:rPr lang="cs-CZ" altLang="cs-CZ" sz="2400" b="1" dirty="0">
                <a:latin typeface="Arial" panose="020B0604020202020204" pitchFamily="34" charset="0"/>
                <a:cs typeface="Arial" panose="020B0604020202020204" pitchFamily="34" charset="0"/>
              </a:rPr>
              <a:t>ODCHODNÉ</a:t>
            </a:r>
          </a:p>
          <a:p>
            <a:pPr marL="0" algn="just">
              <a:spcBef>
                <a:spcPts val="0"/>
              </a:spcBef>
              <a:buNone/>
              <a:defRPr/>
            </a:pPr>
            <a:r>
              <a:rPr lang="cs-CZ" altLang="cs-CZ" sz="2000" dirty="0">
                <a:latin typeface="Arial" panose="020B0604020202020204" pitchFamily="34" charset="0"/>
                <a:cs typeface="Arial" panose="020B0604020202020204" pitchFamily="34" charset="0"/>
              </a:rPr>
              <a:t>Zásadní podmínkou výplaty odchodného je předložení čestného prohlášení člena zastupitelstva obce, že výše uvedené skutečnosti nenastaly a není tedy u něj dána překážka výplaty odchodného. </a:t>
            </a:r>
            <a:r>
              <a:rPr lang="cs-CZ" altLang="cs-CZ" sz="2000" b="1" dirty="0">
                <a:latin typeface="Arial" panose="020B0604020202020204" pitchFamily="34" charset="0"/>
                <a:cs typeface="Arial" panose="020B0604020202020204" pitchFamily="34" charset="0"/>
              </a:rPr>
              <a:t>Bez čestného prohlášení nelze odchodné vyplatit.</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r>
              <a:rPr lang="cs-CZ" altLang="cs-CZ" sz="2000" b="1" u="sng" dirty="0">
                <a:latin typeface="Arial" panose="020B0604020202020204" pitchFamily="34" charset="0"/>
                <a:cs typeface="Arial" panose="020B0604020202020204" pitchFamily="34" charset="0"/>
              </a:rPr>
              <a:t>Dotaz č. 8:</a:t>
            </a:r>
          </a:p>
          <a:p>
            <a:pPr marL="0" algn="just">
              <a:buNone/>
              <a:defRPr/>
            </a:pPr>
            <a:r>
              <a:rPr lang="cs-CZ" altLang="cs-CZ" sz="2000" dirty="0">
                <a:latin typeface="Arial" panose="020B0604020202020204" pitchFamily="34" charset="0"/>
                <a:cs typeface="Arial" panose="020B0604020202020204" pitchFamily="34" charset="0"/>
              </a:rPr>
              <a:t>Je možné odchodné vyplácet ve splátkách?</a:t>
            </a:r>
          </a:p>
          <a:p>
            <a:pPr marL="0" algn="just">
              <a:buNone/>
              <a:defRPr/>
            </a:pPr>
            <a:r>
              <a:rPr lang="cs-CZ" altLang="cs-CZ" sz="2000" b="1" dirty="0">
                <a:latin typeface="Arial" panose="020B0604020202020204" pitchFamily="34" charset="0"/>
                <a:cs typeface="Arial" panose="020B0604020202020204" pitchFamily="34" charset="0"/>
              </a:rPr>
              <a:t>Odpověď:</a:t>
            </a:r>
          </a:p>
          <a:p>
            <a:pPr marL="0" algn="just">
              <a:buNone/>
              <a:defRPr/>
            </a:pPr>
            <a:r>
              <a:rPr lang="cs-CZ" altLang="cs-CZ" sz="2000" dirty="0">
                <a:latin typeface="Arial" panose="020B0604020202020204" pitchFamily="34" charset="0"/>
                <a:cs typeface="Arial" panose="020B0604020202020204" pitchFamily="34" charset="0"/>
              </a:rPr>
              <a:t>Není. Podle § 78 odst. 2 zákona o obcích je odchodné splatné, pokud je předloženo čestné prohlášení, že nejsou dány překážky pro výplatu odchodného (tzv. trestní bezúhonnost),      a vyplácí se </a:t>
            </a:r>
            <a:r>
              <a:rPr lang="cs-CZ" altLang="cs-CZ" sz="2000" b="1" u="sng" dirty="0">
                <a:latin typeface="Arial" panose="020B0604020202020204" pitchFamily="34" charset="0"/>
                <a:cs typeface="Arial" panose="020B0604020202020204" pitchFamily="34" charset="0"/>
              </a:rPr>
              <a:t>jednorázově </a:t>
            </a:r>
            <a:r>
              <a:rPr lang="cs-CZ" altLang="cs-CZ" sz="2000" dirty="0">
                <a:latin typeface="Arial" panose="020B0604020202020204" pitchFamily="34" charset="0"/>
                <a:cs typeface="Arial" panose="020B0604020202020204" pitchFamily="34" charset="0"/>
              </a:rPr>
              <a:t>v nejbližším výplatním termínu.</a:t>
            </a:r>
          </a:p>
          <a:p>
            <a:pPr marL="0" algn="just">
              <a:buNone/>
              <a:defRPr/>
            </a:pPr>
            <a:r>
              <a:rPr lang="cs-CZ" altLang="cs-CZ" sz="2000" dirty="0">
                <a:latin typeface="Arial" panose="020B0604020202020204" pitchFamily="34" charset="0"/>
                <a:cs typeface="Arial" panose="020B0604020202020204" pitchFamily="34" charset="0"/>
              </a:rPr>
              <a:t>Z odchodného se neodvádí sociální ani zdravotní pojištění.</a:t>
            </a:r>
          </a:p>
          <a:p>
            <a:pPr marL="0" algn="just">
              <a:spcBef>
                <a:spcPts val="1800"/>
              </a:spcBef>
              <a:buNone/>
              <a:defRPr/>
            </a:pPr>
            <a:r>
              <a:rPr lang="cs-CZ" altLang="cs-CZ" sz="1600" dirty="0">
                <a:latin typeface="Arial" panose="020B0604020202020204" pitchFamily="34" charset="0"/>
                <a:cs typeface="Arial" panose="020B0604020202020204" pitchFamily="34" charset="0"/>
              </a:rPr>
              <a:t>Poznámka:</a:t>
            </a:r>
          </a:p>
          <a:p>
            <a:pPr marL="57150" indent="-285750" algn="just">
              <a:spcBef>
                <a:spcPts val="600"/>
              </a:spcBef>
              <a:buFontTx/>
              <a:buChar char="-"/>
              <a:defRPr/>
            </a:pPr>
            <a:r>
              <a:rPr lang="cs-CZ" altLang="cs-CZ" sz="1600" dirty="0">
                <a:latin typeface="Arial" panose="020B0604020202020204" pitchFamily="34" charset="0"/>
                <a:cs typeface="Arial" panose="020B0604020202020204" pitchFamily="34" charset="0"/>
              </a:rPr>
              <a:t>odchodné nebylo vyplaceno v rozhodné době, např. z důvodu nepředložení čestného prohlášení – nedochází tím k zániku práva proto, že nebylo ve stanovené lhůtě vykonáno, </a:t>
            </a:r>
          </a:p>
          <a:p>
            <a:pPr marL="57150" indent="-285750" algn="just">
              <a:spcBef>
                <a:spcPts val="600"/>
              </a:spcBef>
              <a:buFontTx/>
              <a:buChar char="-"/>
              <a:defRPr/>
            </a:pPr>
            <a:r>
              <a:rPr lang="cs-CZ" altLang="cs-CZ" sz="1600" dirty="0">
                <a:latin typeface="Arial" panose="020B0604020202020204" pitchFamily="34" charset="0"/>
                <a:cs typeface="Arial" panose="020B0604020202020204" pitchFamily="34" charset="0"/>
              </a:rPr>
              <a:t>promlčecí lhůta 3 roky</a:t>
            </a: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28</a:t>
            </a:fld>
            <a:endParaRPr lang="cs-CZ"/>
          </a:p>
        </p:txBody>
      </p:sp>
    </p:spTree>
    <p:extLst>
      <p:ext uri="{BB962C8B-B14F-4D97-AF65-F5344CB8AC3E}">
        <p14:creationId xmlns:p14="http://schemas.microsoft.com/office/powerpoint/2010/main" val="3310826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Odchodné pro členy zastupitelstev obcí po volbách 2022</a:t>
            </a:r>
            <a:br>
              <a:rPr lang="cs-CZ" sz="1600" dirty="0">
                <a:latin typeface="Arial" panose="020B0604020202020204" pitchFamily="34" charset="0"/>
                <a:cs typeface="Arial" panose="020B0604020202020204" pitchFamily="34" charset="0"/>
              </a:rPr>
            </a:br>
            <a:endParaRPr lang="cs-CZ" sz="1600" dirty="0">
              <a:latin typeface="Arial" panose="020B0604020202020204" pitchFamily="34" charset="0"/>
              <a:cs typeface="Arial" panose="020B0604020202020204" pitchFamily="34" charset="0"/>
            </a:endParaRPr>
          </a:p>
        </p:txBody>
      </p:sp>
      <p:sp>
        <p:nvSpPr>
          <p:cNvPr id="3" name="Zástupný symbol pro obsah 2"/>
          <p:cNvSpPr>
            <a:spLocks noGrp="1"/>
          </p:cNvSpPr>
          <p:nvPr>
            <p:ph idx="1"/>
          </p:nvPr>
        </p:nvSpPr>
        <p:spPr>
          <a:xfrm>
            <a:off x="759823" y="876102"/>
            <a:ext cx="10515600" cy="5272149"/>
          </a:xfrm>
        </p:spPr>
        <p:txBody>
          <a:bodyPr>
            <a:noAutofit/>
          </a:bodyPr>
          <a:lstStyle/>
          <a:p>
            <a:pPr marL="0" indent="0">
              <a:buNone/>
            </a:pPr>
            <a:r>
              <a:rPr lang="cs-CZ" sz="2000" dirty="0">
                <a:latin typeface="Arial" panose="020B0604020202020204" pitchFamily="34" charset="0"/>
                <a:cs typeface="Arial" panose="020B0604020202020204" pitchFamily="34" charset="0"/>
              </a:rPr>
              <a:t>Nárok na odchodné se řídí stávající právní úpravou v § 77 a 78 zákona o obcích.</a:t>
            </a:r>
          </a:p>
          <a:p>
            <a:pPr marL="0" indent="0" algn="just">
              <a:spcBef>
                <a:spcPts val="1800"/>
              </a:spcBef>
              <a:buNone/>
            </a:pPr>
            <a:r>
              <a:rPr lang="cs-CZ" sz="2000" b="1" dirty="0">
                <a:latin typeface="Arial" panose="020B0604020202020204" pitchFamily="34" charset="0"/>
                <a:cs typeface="Arial" panose="020B0604020202020204" pitchFamily="34" charset="0"/>
              </a:rPr>
              <a:t>V jaké výši náleží?</a:t>
            </a:r>
          </a:p>
          <a:p>
            <a:pPr marL="0" indent="0" algn="just">
              <a:buNone/>
            </a:pPr>
            <a:r>
              <a:rPr lang="cs-CZ" sz="2000" dirty="0">
                <a:latin typeface="Arial" panose="020B0604020202020204" pitchFamily="34" charset="0"/>
                <a:cs typeface="Arial" panose="020B0604020202020204" pitchFamily="34" charset="0"/>
              </a:rPr>
              <a:t>Náleží v diferencované výši, a to </a:t>
            </a:r>
            <a:r>
              <a:rPr lang="cs-CZ" sz="2000" b="1" dirty="0">
                <a:latin typeface="Arial" panose="020B0604020202020204" pitchFamily="34" charset="0"/>
                <a:cs typeface="Arial" panose="020B0604020202020204" pitchFamily="34" charset="0"/>
              </a:rPr>
              <a:t>podle výše odměny,</a:t>
            </a:r>
            <a:r>
              <a:rPr lang="cs-CZ" sz="2000" dirty="0">
                <a:latin typeface="Arial" panose="020B0604020202020204" pitchFamily="34" charset="0"/>
                <a:cs typeface="Arial" panose="020B0604020202020204" pitchFamily="34" charset="0"/>
              </a:rPr>
              <a:t> která dotyčnému náležela za měsíc ke dni zániku mandátu, a </a:t>
            </a:r>
            <a:r>
              <a:rPr lang="cs-CZ" sz="2000" b="1" dirty="0">
                <a:latin typeface="Arial" panose="020B0604020202020204" pitchFamily="34" charset="0"/>
                <a:cs typeface="Arial" panose="020B0604020202020204" pitchFamily="34" charset="0"/>
              </a:rPr>
              <a:t>počtu celých ukončených po sobě jdoucích let výkonu funkce, </a:t>
            </a:r>
            <a:r>
              <a:rPr lang="cs-CZ" sz="2000" dirty="0">
                <a:latin typeface="Arial" panose="020B0604020202020204" pitchFamily="34" charset="0"/>
                <a:cs typeface="Arial" panose="020B0604020202020204" pitchFamily="34" charset="0"/>
              </a:rPr>
              <a:t>přičemž se započítávají maximálně 3 roky.</a:t>
            </a:r>
          </a:p>
          <a:p>
            <a:pPr algn="just"/>
            <a:r>
              <a:rPr lang="cs-CZ" sz="2000" b="1" dirty="0">
                <a:latin typeface="Arial" panose="020B0604020202020204" pitchFamily="34" charset="0"/>
                <a:cs typeface="Arial" panose="020B0604020202020204" pitchFamily="34" charset="0"/>
              </a:rPr>
              <a:t>1x dosavadní odměna – </a:t>
            </a:r>
            <a:r>
              <a:rPr lang="cs-CZ" sz="2000" dirty="0">
                <a:latin typeface="Arial" panose="020B0604020202020204" pitchFamily="34" charset="0"/>
                <a:cs typeface="Arial" panose="020B0604020202020204" pitchFamily="34" charset="0"/>
              </a:rPr>
              <a:t>dotyčný nebyl ve funkci ani celý rok</a:t>
            </a:r>
          </a:p>
          <a:p>
            <a:pPr algn="just"/>
            <a:r>
              <a:rPr lang="cs-CZ" sz="2000" b="1" dirty="0">
                <a:latin typeface="Arial" panose="020B0604020202020204" pitchFamily="34" charset="0"/>
                <a:cs typeface="Arial" panose="020B0604020202020204" pitchFamily="34" charset="0"/>
              </a:rPr>
              <a:t>2násobek dosavadní odměny – </a:t>
            </a:r>
            <a:r>
              <a:rPr lang="cs-CZ" sz="2000" dirty="0">
                <a:latin typeface="Arial" panose="020B0604020202020204" pitchFamily="34" charset="0"/>
                <a:cs typeface="Arial" panose="020B0604020202020204" pitchFamily="34" charset="0"/>
              </a:rPr>
              <a:t>dotyčný byl ve funkci více než 1 a méně než 2 celé roky</a:t>
            </a:r>
          </a:p>
          <a:p>
            <a:pPr algn="just"/>
            <a:r>
              <a:rPr lang="cs-CZ" sz="2000" b="1" dirty="0">
                <a:latin typeface="Arial" panose="020B0604020202020204" pitchFamily="34" charset="0"/>
                <a:cs typeface="Arial" panose="020B0604020202020204" pitchFamily="34" charset="0"/>
              </a:rPr>
              <a:t>3násobek dosavadní odměny – </a:t>
            </a:r>
            <a:r>
              <a:rPr lang="cs-CZ" sz="2000" dirty="0">
                <a:latin typeface="Arial" panose="020B0604020202020204" pitchFamily="34" charset="0"/>
                <a:cs typeface="Arial" panose="020B0604020202020204" pitchFamily="34" charset="0"/>
              </a:rPr>
              <a:t>dotyčný byl ve funkci více než 2 a méně než 3 celé roky</a:t>
            </a:r>
          </a:p>
          <a:p>
            <a:pPr algn="just"/>
            <a:r>
              <a:rPr lang="cs-CZ" sz="2000" b="1" dirty="0">
                <a:latin typeface="Arial" panose="020B0604020202020204" pitchFamily="34" charset="0"/>
                <a:cs typeface="Arial" panose="020B0604020202020204" pitchFamily="34" charset="0"/>
              </a:rPr>
              <a:t>4násobek dosavadní odměny – </a:t>
            </a:r>
            <a:r>
              <a:rPr lang="cs-CZ" sz="2000" dirty="0">
                <a:latin typeface="Arial" panose="020B0604020202020204" pitchFamily="34" charset="0"/>
                <a:cs typeface="Arial" panose="020B0604020202020204" pitchFamily="34" charset="0"/>
              </a:rPr>
              <a:t>dotyčný byl ve funkci více než 3 celé roky</a:t>
            </a:r>
          </a:p>
          <a:p>
            <a:pPr marL="0" indent="0" algn="just">
              <a:spcBef>
                <a:spcPts val="1800"/>
              </a:spcBef>
              <a:buNone/>
            </a:pPr>
            <a:r>
              <a:rPr lang="cs-CZ" sz="1800" dirty="0">
                <a:latin typeface="Arial" panose="020B0604020202020204" pitchFamily="34" charset="0"/>
                <a:cs typeface="Arial" panose="020B0604020202020204" pitchFamily="34" charset="0"/>
              </a:rPr>
              <a:t>Rok výkonu funkce = 12 po sobě jdoucích měsíců, a to počínaje dnem volby do funkce a konče datem, které má stejné číselné označení, jen s letopočtem o 1 rok vyšším, např.:</a:t>
            </a:r>
          </a:p>
          <a:p>
            <a:pPr algn="just">
              <a:spcBef>
                <a:spcPts val="1200"/>
              </a:spcBef>
            </a:pPr>
            <a:r>
              <a:rPr lang="cs-CZ" sz="1800" dirty="0">
                <a:latin typeface="Arial" panose="020B0604020202020204" pitchFamily="34" charset="0"/>
                <a:cs typeface="Arial" panose="020B0604020202020204" pitchFamily="34" charset="0"/>
              </a:rPr>
              <a:t>od 1. 7. 2021 do 1. 7. 2022 = 1 rok výkonu funkce</a:t>
            </a:r>
          </a:p>
          <a:p>
            <a:pPr algn="just">
              <a:spcBef>
                <a:spcPts val="600"/>
              </a:spcBef>
            </a:pPr>
            <a:r>
              <a:rPr lang="cs-CZ" sz="1800" dirty="0">
                <a:latin typeface="Arial" panose="020B0604020202020204" pitchFamily="34" charset="0"/>
                <a:cs typeface="Arial" panose="020B0604020202020204" pitchFamily="34" charset="0"/>
              </a:rPr>
              <a:t>od 1. 7. 2021 do 30. 6. 2022 = pro tyto účely rokem výkonu funkce není, chybí 1 den</a:t>
            </a:r>
          </a:p>
          <a:p>
            <a:pPr marL="0" indent="0" algn="just">
              <a:buNone/>
            </a:pPr>
            <a:endParaRPr lang="cs-CZ" sz="2000" dirty="0">
              <a:latin typeface="Arial" panose="020B0604020202020204" pitchFamily="34" charset="0"/>
              <a:cs typeface="Arial" panose="020B0604020202020204" pitchFamily="34" charset="0"/>
            </a:endParaRP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29</a:t>
            </a:fld>
            <a:endParaRPr lang="cs-CZ"/>
          </a:p>
        </p:txBody>
      </p:sp>
    </p:spTree>
    <p:extLst>
      <p:ext uri="{BB962C8B-B14F-4D97-AF65-F5344CB8AC3E}">
        <p14:creationId xmlns:p14="http://schemas.microsoft.com/office/powerpoint/2010/main" val="1586947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632023"/>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a:t>
            </a:r>
          </a:p>
        </p:txBody>
      </p:sp>
      <p:sp>
        <p:nvSpPr>
          <p:cNvPr id="3" name="Zástupný symbol pro obsah 2"/>
          <p:cNvSpPr>
            <a:spLocks noGrp="1"/>
          </p:cNvSpPr>
          <p:nvPr>
            <p:ph idx="1"/>
          </p:nvPr>
        </p:nvSpPr>
        <p:spPr>
          <a:xfrm>
            <a:off x="838200" y="1210491"/>
            <a:ext cx="10515600" cy="4920309"/>
          </a:xfrm>
        </p:spPr>
        <p:txBody>
          <a:bodyPr>
            <a:normAutofit/>
          </a:bodyPr>
          <a:lstStyle/>
          <a:p>
            <a:pPr marL="0" indent="0">
              <a:buNone/>
            </a:pPr>
            <a:r>
              <a:rPr lang="cs-CZ" sz="2400" dirty="0">
                <a:latin typeface="Arial" panose="020B0604020202020204" pitchFamily="34" charset="0"/>
                <a:cs typeface="Arial" panose="020B0604020202020204" pitchFamily="34" charset="0"/>
              </a:rPr>
              <a:t>Obsah:</a:t>
            </a:r>
          </a:p>
          <a:p>
            <a:pPr marL="0" indent="0">
              <a:buNone/>
            </a:pPr>
            <a:endParaRPr lang="cs-CZ" sz="2400" b="1" dirty="0">
              <a:latin typeface="Arial" panose="020B0604020202020204" pitchFamily="34" charset="0"/>
              <a:cs typeface="Arial" panose="020B0604020202020204" pitchFamily="34" charset="0"/>
            </a:endParaRPr>
          </a:p>
          <a:p>
            <a:pPr marL="0" indent="0">
              <a:buNone/>
            </a:pPr>
            <a:r>
              <a:rPr lang="cs-CZ" sz="2400" b="1" dirty="0">
                <a:latin typeface="Arial" panose="020B0604020202020204" pitchFamily="34" charset="0"/>
                <a:cs typeface="Arial" panose="020B0604020202020204" pitchFamily="34" charset="0"/>
              </a:rPr>
              <a:t>Příklady z praxe, odpovědi na dotazy z oblasti</a:t>
            </a:r>
            <a:endParaRPr lang="cs-CZ" sz="2400" dirty="0">
              <a:latin typeface="Arial" panose="020B0604020202020204" pitchFamily="34" charset="0"/>
              <a:cs typeface="Arial" panose="020B0604020202020204" pitchFamily="34" charset="0"/>
            </a:endParaRPr>
          </a:p>
          <a:p>
            <a:pPr lvl="0">
              <a:spcBef>
                <a:spcPts val="1800"/>
              </a:spcBef>
            </a:pPr>
            <a:r>
              <a:rPr lang="cs-CZ" sz="2400" dirty="0">
                <a:latin typeface="Arial" panose="020B0604020202020204" pitchFamily="34" charset="0"/>
                <a:cs typeface="Arial" panose="020B0604020202020204" pitchFamily="34" charset="0"/>
              </a:rPr>
              <a:t>Rozpočet územních celků</a:t>
            </a:r>
          </a:p>
          <a:p>
            <a:pPr lvl="0"/>
            <a:r>
              <a:rPr lang="cs-CZ" sz="2400" dirty="0">
                <a:latin typeface="Arial" panose="020B0604020202020204" pitchFamily="34" charset="0"/>
                <a:cs typeface="Arial" panose="020B0604020202020204" pitchFamily="34" charset="0"/>
              </a:rPr>
              <a:t>Aplikace principů 3E při hospodaření územních celků</a:t>
            </a:r>
          </a:p>
          <a:p>
            <a:pPr lvl="0"/>
            <a:r>
              <a:rPr lang="cs-CZ" sz="2400" dirty="0">
                <a:latin typeface="Arial" panose="020B0604020202020204" pitchFamily="34" charset="0"/>
                <a:cs typeface="Arial" panose="020B0604020202020204" pitchFamily="34" charset="0"/>
              </a:rPr>
              <a:t>Inventarizace</a:t>
            </a:r>
          </a:p>
          <a:p>
            <a:pPr lvl="0"/>
            <a:r>
              <a:rPr lang="cs-CZ" sz="2400" dirty="0">
                <a:latin typeface="Arial" panose="020B0604020202020204" pitchFamily="34" charset="0"/>
                <a:cs typeface="Arial" panose="020B0604020202020204" pitchFamily="34" charset="0"/>
              </a:rPr>
              <a:t>Příspěvkové organizace zřízené územním celkem – kontrola zřizovatelem</a:t>
            </a:r>
          </a:p>
          <a:p>
            <a:pPr lvl="0"/>
            <a:r>
              <a:rPr lang="cs-CZ" sz="2400" dirty="0">
                <a:latin typeface="Arial" panose="020B0604020202020204" pitchFamily="34" charset="0"/>
                <a:cs typeface="Arial" panose="020B0604020202020204" pitchFamily="34" charset="0"/>
              </a:rPr>
              <a:t>Odchodné pro členy zastupitelstev obcí po volbách 2022</a:t>
            </a:r>
          </a:p>
          <a:p>
            <a:pPr lvl="0"/>
            <a:r>
              <a:rPr lang="cs-CZ" sz="2400" dirty="0">
                <a:latin typeface="Arial" panose="020B0604020202020204" pitchFamily="34" charset="0"/>
                <a:cs typeface="Arial" panose="020B0604020202020204" pitchFamily="34" charset="0"/>
              </a:rPr>
              <a:t>Finanční vyúčtování dotací – metodická podpora</a:t>
            </a:r>
          </a:p>
          <a:p>
            <a:pPr marL="0" indent="0">
              <a:buNone/>
            </a:pPr>
            <a:endParaRPr lang="cs-CZ" sz="2000" dirty="0">
              <a:latin typeface="Arial" panose="020B0604020202020204" pitchFamily="34" charset="0"/>
              <a:cs typeface="Arial" panose="020B0604020202020204" pitchFamily="34" charset="0"/>
            </a:endParaRPr>
          </a:p>
          <a:p>
            <a:endParaRPr lang="cs-CZ" sz="2000" dirty="0">
              <a:latin typeface="Arial" panose="020B0604020202020204" pitchFamily="34" charset="0"/>
              <a:cs typeface="Arial" panose="020B0604020202020204" pitchFamily="34" charset="0"/>
            </a:endParaRPr>
          </a:p>
          <a:p>
            <a:pPr marL="0" indent="0">
              <a:buNone/>
            </a:pPr>
            <a:endParaRPr lang="cs-CZ" sz="22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3</a:t>
            </a:fld>
            <a:endParaRPr lang="cs-CZ"/>
          </a:p>
        </p:txBody>
      </p:sp>
    </p:spTree>
    <p:extLst>
      <p:ext uri="{BB962C8B-B14F-4D97-AF65-F5344CB8AC3E}">
        <p14:creationId xmlns:p14="http://schemas.microsoft.com/office/powerpoint/2010/main" val="6174347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odměňování nově zvolených členů zastupitelstva</a:t>
            </a:r>
          </a:p>
        </p:txBody>
      </p:sp>
      <p:sp>
        <p:nvSpPr>
          <p:cNvPr id="3" name="Zástupný symbol pro obsah 2"/>
          <p:cNvSpPr>
            <a:spLocks noGrp="1"/>
          </p:cNvSpPr>
          <p:nvPr>
            <p:ph idx="1"/>
          </p:nvPr>
        </p:nvSpPr>
        <p:spPr>
          <a:xfrm>
            <a:off x="759823" y="797725"/>
            <a:ext cx="10515600" cy="5428904"/>
          </a:xfrm>
        </p:spPr>
        <p:txBody>
          <a:bodyPr>
            <a:noAutofit/>
          </a:bodyPr>
          <a:lstStyle/>
          <a:p>
            <a:pPr marL="0" indent="0" algn="just">
              <a:buNone/>
            </a:pPr>
            <a:r>
              <a:rPr lang="cs-CZ" sz="2000" b="1" dirty="0">
                <a:latin typeface="Arial" panose="020B0604020202020204" pitchFamily="34" charset="0"/>
                <a:cs typeface="Arial" panose="020B0604020202020204" pitchFamily="34" charset="0"/>
              </a:rPr>
              <a:t>Od kdy a jak odměňovat nově zvolené členy zastupitelstva obce?</a:t>
            </a:r>
          </a:p>
          <a:p>
            <a:pPr algn="just"/>
            <a:r>
              <a:rPr lang="cs-CZ" sz="2000" b="1" dirty="0">
                <a:latin typeface="Arial" panose="020B0604020202020204" pitchFamily="34" charset="0"/>
                <a:cs typeface="Arial" panose="020B0604020202020204" pitchFamily="34" charset="0"/>
              </a:rPr>
              <a:t>Uvolněnému členovi </a:t>
            </a:r>
            <a:r>
              <a:rPr lang="cs-CZ" sz="2000" dirty="0">
                <a:latin typeface="Arial" panose="020B0604020202020204" pitchFamily="34" charset="0"/>
                <a:cs typeface="Arial" panose="020B0604020202020204" pitchFamily="34" charset="0"/>
              </a:rPr>
              <a:t>zastupitelstva (podle ustanovení § 72 odst. 1 zákona o obcích) náleží odměna za výkon funkce ze zákona, a to ode dne zvolení do uvolněné funkce.</a:t>
            </a:r>
          </a:p>
          <a:p>
            <a:pPr marL="0" indent="0" algn="just">
              <a:buNone/>
            </a:pPr>
            <a:r>
              <a:rPr lang="cs-CZ" sz="2000" dirty="0">
                <a:latin typeface="Arial" panose="020B0604020202020204" pitchFamily="34" charset="0"/>
                <a:cs typeface="Arial" panose="020B0604020202020204" pitchFamily="34" charset="0"/>
              </a:rPr>
              <a:t>Výše odměny, která za výkon příslušné uvolněné funkce náleží a bude uvolněnému členovi zastupitelstva vyplácena, je stanovena v příloze nařízení vlády č. 318/2017 Sb., v aktuálním znění pro příslušný kalendářní rok (podle velikostní kategorie obce – podle počtu obyvatel obce k 1. 1. kalendářního roku, v němž se konaly volby)</a:t>
            </a:r>
          </a:p>
          <a:p>
            <a:pPr algn="just">
              <a:spcBef>
                <a:spcPts val="1800"/>
              </a:spcBef>
            </a:pPr>
            <a:r>
              <a:rPr lang="cs-CZ" sz="2000" b="1" dirty="0">
                <a:latin typeface="Arial" panose="020B0604020202020204" pitchFamily="34" charset="0"/>
                <a:cs typeface="Arial" panose="020B0604020202020204" pitchFamily="34" charset="0"/>
              </a:rPr>
              <a:t>Neuvolněnému členovi</a:t>
            </a:r>
            <a:r>
              <a:rPr lang="cs-CZ" sz="2000" dirty="0">
                <a:latin typeface="Arial" panose="020B0604020202020204" pitchFamily="34" charset="0"/>
                <a:cs typeface="Arial" panose="020B0604020202020204" pitchFamily="34" charset="0"/>
              </a:rPr>
              <a:t> zastupitelstva (podle ustanovení § 72 odst. 2 zákona o obcích) </a:t>
            </a:r>
            <a:r>
              <a:rPr lang="cs-CZ" sz="2000" b="1" dirty="0">
                <a:latin typeface="Arial" panose="020B0604020202020204" pitchFamily="34" charset="0"/>
                <a:cs typeface="Arial" panose="020B0604020202020204" pitchFamily="34" charset="0"/>
              </a:rPr>
              <a:t>může</a:t>
            </a:r>
            <a:r>
              <a:rPr lang="cs-CZ" sz="2000" dirty="0">
                <a:latin typeface="Arial" panose="020B0604020202020204" pitchFamily="34" charset="0"/>
                <a:cs typeface="Arial" panose="020B0604020202020204" pitchFamily="34" charset="0"/>
              </a:rPr>
              <a:t> obec poskytovat za výkon funkce odměnu. Odměna se poskytuje ve výši stanovené zastupitelstvem obce, v konkrétní částce v celých Kč a ode dne stanoveného zastupitelstvem obce, nejdříve však ode dne přijetí usnesení zastupitelstva obce, kterým odměnu stanovilo. Výjimkou je neuvolněný starosta – tomu obec poskytovat odměnu musí, a to alespoň v zákonem stanovené minimální výši (0,3násobku odměny, která by náležela uvolněnému starostovi).</a:t>
            </a:r>
          </a:p>
          <a:p>
            <a:pPr marL="0" indent="0" algn="just">
              <a:spcBef>
                <a:spcPts val="1200"/>
              </a:spcBef>
              <a:buNone/>
            </a:pPr>
            <a:r>
              <a:rPr lang="cs-CZ" sz="2000" dirty="0">
                <a:latin typeface="Arial" panose="020B0604020202020204" pitchFamily="34" charset="0"/>
                <a:cs typeface="Arial" panose="020B0604020202020204" pitchFamily="34" charset="0"/>
              </a:rPr>
              <a:t>V novém funkčním období nelze odměňovat neuvolněné členy zastupitelstva na základě rozhodnutí předchozího zastupitelstva. O odměnách nově zvolených zastupitelů tak může rozhodnout výlučně jen nově zvolené zastupitelstvo.</a:t>
            </a:r>
          </a:p>
          <a:p>
            <a:pPr marL="0" indent="0" algn="just">
              <a:buNone/>
            </a:pPr>
            <a:r>
              <a:rPr lang="cs-CZ" sz="2000" dirty="0">
                <a:latin typeface="Arial" panose="020B0604020202020204" pitchFamily="34" charset="0"/>
                <a:cs typeface="Arial" panose="020B0604020202020204" pitchFamily="34" charset="0"/>
              </a:rPr>
              <a:t>    </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30</a:t>
            </a:fld>
            <a:endParaRPr lang="cs-CZ"/>
          </a:p>
        </p:txBody>
      </p:sp>
    </p:spTree>
    <p:extLst>
      <p:ext uri="{BB962C8B-B14F-4D97-AF65-F5344CB8AC3E}">
        <p14:creationId xmlns:p14="http://schemas.microsoft.com/office/powerpoint/2010/main" val="17452349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odměňování nově zvolených členů zastupitelstva</a:t>
            </a:r>
          </a:p>
        </p:txBody>
      </p:sp>
      <p:sp>
        <p:nvSpPr>
          <p:cNvPr id="3" name="Zástupný symbol pro obsah 2"/>
          <p:cNvSpPr>
            <a:spLocks noGrp="1"/>
          </p:cNvSpPr>
          <p:nvPr>
            <p:ph idx="1"/>
          </p:nvPr>
        </p:nvSpPr>
        <p:spPr>
          <a:xfrm>
            <a:off x="759823" y="797725"/>
            <a:ext cx="10515600" cy="5428904"/>
          </a:xfrm>
        </p:spPr>
        <p:txBody>
          <a:bodyPr>
            <a:noAutofit/>
          </a:bodyPr>
          <a:lstStyle/>
          <a:p>
            <a:pPr marL="0" indent="0" algn="just">
              <a:buNone/>
            </a:pPr>
            <a:endParaRPr lang="cs-CZ" sz="2000" b="1" u="sng" dirty="0">
              <a:latin typeface="Arial" panose="020B0604020202020204" pitchFamily="34" charset="0"/>
              <a:cs typeface="Arial" panose="020B0604020202020204" pitchFamily="34" charset="0"/>
            </a:endParaRPr>
          </a:p>
          <a:p>
            <a:pPr marL="0" indent="0" algn="just">
              <a:buNone/>
            </a:pPr>
            <a:r>
              <a:rPr lang="cs-CZ" sz="2000" b="1" u="sng" dirty="0">
                <a:latin typeface="Arial" panose="020B0604020202020204" pitchFamily="34" charset="0"/>
                <a:cs typeface="Arial" panose="020B0604020202020204" pitchFamily="34" charset="0"/>
              </a:rPr>
              <a:t>Dotaz č. 9:</a:t>
            </a:r>
          </a:p>
          <a:p>
            <a:pPr marL="0" indent="0" algn="just">
              <a:buNone/>
            </a:pPr>
            <a:r>
              <a:rPr lang="cs-CZ" sz="2000" dirty="0">
                <a:latin typeface="Arial" panose="020B0604020202020204" pitchFamily="34" charset="0"/>
                <a:cs typeface="Arial" panose="020B0604020202020204" pitchFamily="34" charset="0"/>
              </a:rPr>
              <a:t>Může se člen zastupitelstva odměny vzdát?</a:t>
            </a:r>
          </a:p>
          <a:p>
            <a:pPr marL="0" indent="0" algn="just">
              <a:spcBef>
                <a:spcPts val="600"/>
              </a:spcBef>
              <a:buNone/>
            </a:pPr>
            <a:endParaRPr lang="cs-CZ" sz="2000" b="1" dirty="0">
              <a:latin typeface="Arial" panose="020B0604020202020204" pitchFamily="34" charset="0"/>
              <a:cs typeface="Arial" panose="020B0604020202020204" pitchFamily="34" charset="0"/>
            </a:endParaRPr>
          </a:p>
          <a:p>
            <a:pPr marL="0" indent="0" algn="just">
              <a:spcBef>
                <a:spcPts val="0"/>
              </a:spcBef>
              <a:buNone/>
            </a:pPr>
            <a:r>
              <a:rPr lang="cs-CZ" sz="2000" b="1" dirty="0">
                <a:latin typeface="Arial" panose="020B0604020202020204" pitchFamily="34" charset="0"/>
                <a:cs typeface="Arial" panose="020B0604020202020204" pitchFamily="34" charset="0"/>
              </a:rPr>
              <a:t>Odpověď:</a:t>
            </a:r>
          </a:p>
          <a:p>
            <a:pPr marL="0" indent="0" algn="just">
              <a:buNone/>
            </a:pPr>
            <a:r>
              <a:rPr lang="cs-CZ" sz="2000" b="1" dirty="0">
                <a:latin typeface="Arial" panose="020B0604020202020204" pitchFamily="34" charset="0"/>
                <a:cs typeface="Arial" panose="020B0604020202020204" pitchFamily="34" charset="0"/>
              </a:rPr>
              <a:t>Ne. </a:t>
            </a:r>
            <a:r>
              <a:rPr lang="cs-CZ" sz="2000" dirty="0">
                <a:latin typeface="Arial" panose="020B0604020202020204" pitchFamily="34" charset="0"/>
                <a:cs typeface="Arial" panose="020B0604020202020204" pitchFamily="34" charset="0"/>
              </a:rPr>
              <a:t>Žádný z členů zastupitelstva obce, kterému byla přiznána odměna, ať již ze zákona nebo z rozhodnutí zastupitelstva obce), se této odměny nemůže vzdát. </a:t>
            </a:r>
          </a:p>
          <a:p>
            <a:pPr marL="0" indent="0" algn="just">
              <a:buNone/>
            </a:pPr>
            <a:r>
              <a:rPr lang="cs-CZ" sz="2000" dirty="0">
                <a:latin typeface="Arial" panose="020B0604020202020204" pitchFamily="34" charset="0"/>
                <a:cs typeface="Arial" panose="020B0604020202020204" pitchFamily="34" charset="0"/>
              </a:rPr>
              <a:t>I přes vzdání se odměny má obec stále povinnost odměnu vyplácet a odvádět z ní související odvody. </a:t>
            </a:r>
          </a:p>
          <a:p>
            <a:pPr marL="0" indent="0" algn="just">
              <a:spcBef>
                <a:spcPts val="0"/>
              </a:spcBef>
              <a:buNone/>
            </a:pPr>
            <a:r>
              <a:rPr lang="cs-CZ" sz="2000" dirty="0">
                <a:latin typeface="Arial" panose="020B0604020202020204" pitchFamily="34" charset="0"/>
                <a:cs typeface="Arial" panose="020B0604020202020204" pitchFamily="34" charset="0"/>
              </a:rPr>
              <a:t>Až následně je možné, aby dotčený člen zastupitelstva obce ze své vůle vyplacenou část odměny obci formou daru vrátit.</a:t>
            </a:r>
          </a:p>
          <a:p>
            <a:pPr marL="0" indent="0" algn="just">
              <a:buNone/>
            </a:pPr>
            <a:r>
              <a:rPr lang="cs-CZ" sz="2000" dirty="0">
                <a:latin typeface="Arial" panose="020B0604020202020204" pitchFamily="34" charset="0"/>
                <a:cs typeface="Arial" panose="020B0604020202020204" pitchFamily="34" charset="0"/>
              </a:rPr>
              <a:t>Neuvolněný člen zastupitelstva má možnost zastupitelstvu obce sám navrhnout, aby mu zastupitelstvo obce stanovilo odměnu v nulové výši. Bude na něm, zda a jak to zdůvodní (např. že chce vykonávat funkci bez nároku na jakoukoliv odměnu …)</a:t>
            </a:r>
            <a:endParaRPr lang="cs-CZ" sz="2000" b="1" dirty="0">
              <a:latin typeface="Arial" panose="020B0604020202020204" pitchFamily="34" charset="0"/>
              <a:cs typeface="Arial" panose="020B0604020202020204" pitchFamily="34" charset="0"/>
            </a:endParaRPr>
          </a:p>
          <a:p>
            <a:pPr marL="0" indent="0" algn="just">
              <a:buNone/>
            </a:pPr>
            <a:r>
              <a:rPr lang="cs-CZ" sz="2000" dirty="0">
                <a:latin typeface="Arial" panose="020B0604020202020204" pitchFamily="34" charset="0"/>
                <a:cs typeface="Arial" panose="020B0604020202020204" pitchFamily="34" charset="0"/>
              </a:rPr>
              <a:t>    </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31</a:t>
            </a:fld>
            <a:endParaRPr lang="cs-CZ"/>
          </a:p>
        </p:txBody>
      </p:sp>
    </p:spTree>
    <p:extLst>
      <p:ext uri="{BB962C8B-B14F-4D97-AF65-F5344CB8AC3E}">
        <p14:creationId xmlns:p14="http://schemas.microsoft.com/office/powerpoint/2010/main" val="4091903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odměňování nově zvolených členů zastupitelstva</a:t>
            </a:r>
          </a:p>
        </p:txBody>
      </p:sp>
      <p:sp>
        <p:nvSpPr>
          <p:cNvPr id="3" name="Zástupný symbol pro obsah 2"/>
          <p:cNvSpPr>
            <a:spLocks noGrp="1"/>
          </p:cNvSpPr>
          <p:nvPr>
            <p:ph idx="1"/>
          </p:nvPr>
        </p:nvSpPr>
        <p:spPr>
          <a:xfrm>
            <a:off x="759823" y="1001486"/>
            <a:ext cx="10515600" cy="5016137"/>
          </a:xfrm>
        </p:spPr>
        <p:txBody>
          <a:bodyPr>
            <a:noAutofit/>
          </a:bodyPr>
          <a:lstStyle/>
          <a:p>
            <a:pPr marL="0" indent="0" algn="just">
              <a:spcBef>
                <a:spcPts val="600"/>
              </a:spcBef>
              <a:spcAft>
                <a:spcPts val="1200"/>
              </a:spcAft>
              <a:buNone/>
              <a:defRPr/>
            </a:pPr>
            <a:r>
              <a:rPr lang="cs-CZ" sz="2000" dirty="0">
                <a:latin typeface="Arial" panose="020B0604020202020204" pitchFamily="34" charset="0"/>
                <a:cs typeface="Arial" panose="020B0604020202020204" pitchFamily="34" charset="0"/>
              </a:rPr>
              <a:t>Kontrolní zjištění:</a:t>
            </a:r>
          </a:p>
          <a:p>
            <a:pPr algn="just">
              <a:spcBef>
                <a:spcPts val="600"/>
              </a:spcBef>
              <a:defRPr/>
            </a:pPr>
            <a:r>
              <a:rPr lang="cs-CZ" sz="2000" b="1" dirty="0">
                <a:latin typeface="Arial" panose="020B0604020202020204" pitchFamily="34" charset="0"/>
                <a:cs typeface="Arial" panose="020B0604020202020204" pitchFamily="34" charset="0"/>
              </a:rPr>
              <a:t>Uzavření pracovněprávního vztahu mezi obcí a členem zastupitelstva bez předchozího souhlasu zastupitelstva.</a:t>
            </a:r>
          </a:p>
          <a:p>
            <a:pPr marL="0" indent="0" algn="just">
              <a:spcBef>
                <a:spcPts val="600"/>
              </a:spcBef>
              <a:buFontTx/>
              <a:buNone/>
              <a:defRPr/>
            </a:pPr>
            <a:r>
              <a:rPr lang="cs-CZ" sz="2000" dirty="0">
                <a:latin typeface="Arial" panose="020B0604020202020204" pitchFamily="34" charset="0"/>
                <a:cs typeface="Arial" panose="020B0604020202020204" pitchFamily="34" charset="0"/>
              </a:rPr>
              <a:t>Se vznikem pracovněprávního vztahu mezi obcí a členem zastupitelstva obce, uvolněným či neuvolněným, musí v souladu s § 84 odst. 2 vyslovit souhlas zastupitelstvo obce. Tento souhlas musí předcházet uzavření pracovněprávního vztahu.</a:t>
            </a:r>
          </a:p>
          <a:p>
            <a:pPr marL="0" indent="0" algn="just">
              <a:spcBef>
                <a:spcPts val="600"/>
              </a:spcBef>
              <a:buFontTx/>
              <a:buNone/>
              <a:defRPr/>
            </a:pPr>
            <a:r>
              <a:rPr lang="cs-CZ" sz="1800" dirty="0"/>
              <a:t>Obec uzavře pracovněprávní vztah bez přechozího souhlasu zastupitelstva – porušení zákona o obcích a takové právní jednání bude absolutně neplatné.</a:t>
            </a:r>
          </a:p>
          <a:p>
            <a:pPr marL="0" indent="0" algn="just">
              <a:spcBef>
                <a:spcPts val="600"/>
              </a:spcBef>
              <a:buFontTx/>
              <a:buNone/>
              <a:defRPr/>
            </a:pPr>
            <a:endParaRPr lang="cs-CZ" sz="1800" dirty="0"/>
          </a:p>
          <a:p>
            <a:pPr algn="just">
              <a:spcBef>
                <a:spcPts val="600"/>
              </a:spcBef>
              <a:defRPr/>
            </a:pPr>
            <a:r>
              <a:rPr lang="cs-CZ" sz="2000" b="1" dirty="0">
                <a:latin typeface="Arial" panose="020B0604020202020204" pitchFamily="34" charset="0"/>
                <a:cs typeface="Arial" panose="020B0604020202020204" pitchFamily="34" charset="0"/>
              </a:rPr>
              <a:t>Opatření k nápravě:</a:t>
            </a:r>
          </a:p>
          <a:p>
            <a:pPr marL="0" indent="0" algn="just">
              <a:spcBef>
                <a:spcPts val="600"/>
              </a:spcBef>
              <a:buFontTx/>
              <a:buNone/>
              <a:defRPr/>
            </a:pPr>
            <a:r>
              <a:rPr lang="cs-CZ" sz="2000" dirty="0">
                <a:latin typeface="Arial" panose="020B0604020202020204" pitchFamily="34" charset="0"/>
                <a:cs typeface="Arial" panose="020B0604020202020204" pitchFamily="34" charset="0"/>
              </a:rPr>
              <a:t>Dodatečný souhlas zastupitelstva obce nemůže uvedené porušení zákona zhojit. </a:t>
            </a:r>
          </a:p>
          <a:p>
            <a:pPr marL="0" indent="0" algn="just">
              <a:spcBef>
                <a:spcPts val="0"/>
              </a:spcBef>
              <a:buFontTx/>
              <a:buNone/>
              <a:defRPr/>
            </a:pPr>
            <a:r>
              <a:rPr lang="cs-CZ" sz="2000" dirty="0">
                <a:latin typeface="Arial" panose="020B0604020202020204" pitchFamily="34" charset="0"/>
                <a:cs typeface="Arial" panose="020B0604020202020204" pitchFamily="34" charset="0"/>
              </a:rPr>
              <a:t>Je možné doporučit zopakování celého procesu, kdy bude po řádně uděleném souhlasu zastupitelstva obce uzavřen nový pracovněprávní vztah.</a:t>
            </a:r>
          </a:p>
          <a:p>
            <a:pPr marL="0" indent="0" algn="just">
              <a:spcBef>
                <a:spcPts val="600"/>
              </a:spcBef>
              <a:buFontTx/>
              <a:buNone/>
              <a:defRPr/>
            </a:pPr>
            <a:endParaRPr lang="cs-CZ" sz="1600" i="1" dirty="0">
              <a:latin typeface="Arial" panose="020B0604020202020204" pitchFamily="34" charset="0"/>
              <a:cs typeface="Arial" panose="020B0604020202020204" pitchFamily="34" charset="0"/>
            </a:endParaRPr>
          </a:p>
          <a:p>
            <a:pPr marL="0" indent="0" algn="just">
              <a:spcBef>
                <a:spcPts val="600"/>
              </a:spcBef>
              <a:buFontTx/>
              <a:buNone/>
              <a:defRPr/>
            </a:pPr>
            <a:endParaRPr lang="cs-CZ" sz="1600" i="1" dirty="0"/>
          </a:p>
          <a:p>
            <a:pPr marL="0" indent="0" algn="just">
              <a:spcBef>
                <a:spcPts val="600"/>
              </a:spcBef>
              <a:buFontTx/>
              <a:buNone/>
              <a:defRPr/>
            </a:pPr>
            <a:r>
              <a:rPr lang="cs-CZ" sz="1600" i="1" dirty="0"/>
              <a:t>Zdroj: Stanovisko Ministerstva vnitra č. 6/2019</a:t>
            </a:r>
          </a:p>
          <a:p>
            <a:pPr marL="0" indent="0" algn="just">
              <a:buNone/>
            </a:pPr>
            <a:r>
              <a:rPr lang="cs-CZ" sz="2000" dirty="0">
                <a:latin typeface="Arial" panose="020B0604020202020204" pitchFamily="34" charset="0"/>
                <a:cs typeface="Arial" panose="020B0604020202020204" pitchFamily="34" charset="0"/>
              </a:rPr>
              <a:t>    </a:t>
            </a:r>
          </a:p>
          <a:p>
            <a:pPr marL="0" algn="just">
              <a:spcBef>
                <a:spcPts val="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32</a:t>
            </a:fld>
            <a:endParaRPr lang="cs-CZ"/>
          </a:p>
        </p:txBody>
      </p:sp>
    </p:spTree>
    <p:extLst>
      <p:ext uri="{BB962C8B-B14F-4D97-AF65-F5344CB8AC3E}">
        <p14:creationId xmlns:p14="http://schemas.microsoft.com/office/powerpoint/2010/main" val="9301138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 – vydávání vnitřních předpisů obce</a:t>
            </a:r>
          </a:p>
        </p:txBody>
      </p:sp>
      <p:sp>
        <p:nvSpPr>
          <p:cNvPr id="3" name="Zástupný symbol pro obsah 2"/>
          <p:cNvSpPr>
            <a:spLocks noGrp="1"/>
          </p:cNvSpPr>
          <p:nvPr>
            <p:ph idx="1"/>
          </p:nvPr>
        </p:nvSpPr>
        <p:spPr>
          <a:xfrm>
            <a:off x="759823" y="1001486"/>
            <a:ext cx="10515600" cy="5016137"/>
          </a:xfrm>
        </p:spPr>
        <p:txBody>
          <a:bodyPr>
            <a:noAutofit/>
          </a:bodyPr>
          <a:lstStyle/>
          <a:p>
            <a:pPr marL="0" indent="0" algn="just">
              <a:spcBef>
                <a:spcPts val="600"/>
              </a:spcBef>
              <a:spcAft>
                <a:spcPts val="1200"/>
              </a:spcAft>
              <a:buNone/>
              <a:defRPr/>
            </a:pPr>
            <a:r>
              <a:rPr lang="cs-CZ" sz="2000" b="1" u="sng" dirty="0">
                <a:latin typeface="Arial" panose="020B0604020202020204" pitchFamily="34" charset="0"/>
                <a:cs typeface="Arial" panose="020B0604020202020204" pitchFamily="34" charset="0"/>
              </a:rPr>
              <a:t>Dotaz č. 10:</a:t>
            </a:r>
          </a:p>
          <a:p>
            <a:pPr marL="0" indent="0" algn="just">
              <a:spcBef>
                <a:spcPts val="0"/>
              </a:spcBef>
              <a:buNone/>
            </a:pPr>
            <a:r>
              <a:rPr lang="cs-CZ" sz="2000" dirty="0">
                <a:latin typeface="Arial" panose="020B0604020202020204" pitchFamily="34" charset="0"/>
                <a:cs typeface="Arial" panose="020B0604020202020204" pitchFamily="34" charset="0"/>
              </a:rPr>
              <a:t>Musí vnitřní předpisy, případně jejich úpravy, schvalovat zastupitelstvo obce?</a:t>
            </a:r>
          </a:p>
          <a:p>
            <a:pPr marL="0" indent="0" algn="just">
              <a:spcBef>
                <a:spcPts val="0"/>
              </a:spcBef>
              <a:buNone/>
            </a:pPr>
            <a:endParaRPr lang="cs-CZ" sz="2000" dirty="0">
              <a:latin typeface="Arial" panose="020B0604020202020204" pitchFamily="34" charset="0"/>
              <a:cs typeface="Arial" panose="020B0604020202020204" pitchFamily="34" charset="0"/>
            </a:endParaRPr>
          </a:p>
          <a:p>
            <a:pPr marL="0" indent="0" algn="just">
              <a:spcBef>
                <a:spcPts val="0"/>
              </a:spcBef>
              <a:buNone/>
            </a:pPr>
            <a:r>
              <a:rPr lang="cs-CZ" sz="2000" b="1" dirty="0">
                <a:latin typeface="Arial" panose="020B0604020202020204" pitchFamily="34" charset="0"/>
                <a:cs typeface="Arial" panose="020B0604020202020204" pitchFamily="34" charset="0"/>
              </a:rPr>
              <a:t>Odpověď:</a:t>
            </a:r>
          </a:p>
          <a:p>
            <a:pPr marL="0" algn="just">
              <a:spcBef>
                <a:spcPts val="1200"/>
              </a:spcBef>
              <a:buNone/>
              <a:defRPr/>
            </a:pPr>
            <a:r>
              <a:rPr lang="cs-CZ" altLang="cs-CZ" sz="2000" dirty="0">
                <a:latin typeface="Arial" panose="020B0604020202020204" pitchFamily="34" charset="0"/>
                <a:cs typeface="Arial" panose="020B0604020202020204" pitchFamily="34" charset="0"/>
              </a:rPr>
              <a:t>Vnitřní předpisy, směrnice rozlišuje na:</a:t>
            </a:r>
          </a:p>
          <a:p>
            <a:pPr indent="-457200" algn="just">
              <a:spcBef>
                <a:spcPts val="600"/>
              </a:spcBef>
              <a:buAutoNum type="alphaLcParenR"/>
              <a:defRPr/>
            </a:pPr>
            <a:r>
              <a:rPr lang="cs-CZ" altLang="cs-CZ" sz="2000" dirty="0">
                <a:latin typeface="Arial" panose="020B0604020202020204" pitchFamily="34" charset="0"/>
                <a:cs typeface="Arial" panose="020B0604020202020204" pitchFamily="34" charset="0"/>
              </a:rPr>
              <a:t>směrnice, jejichž vydání zákon ukládá</a:t>
            </a:r>
          </a:p>
          <a:p>
            <a:pPr indent="-457200" algn="just">
              <a:spcBef>
                <a:spcPts val="600"/>
              </a:spcBef>
              <a:buAutoNum type="alphaLcParenR"/>
              <a:defRPr/>
            </a:pPr>
            <a:r>
              <a:rPr lang="cs-CZ" altLang="cs-CZ" sz="2000" dirty="0">
                <a:latin typeface="Arial" panose="020B0604020202020204" pitchFamily="34" charset="0"/>
                <a:cs typeface="Arial" panose="020B0604020202020204" pitchFamily="34" charset="0"/>
              </a:rPr>
              <a:t>další směrnice</a:t>
            </a:r>
          </a:p>
          <a:p>
            <a:pPr marL="0" indent="0" algn="just">
              <a:spcBef>
                <a:spcPts val="600"/>
              </a:spcBef>
              <a:buNone/>
              <a:defRPr/>
            </a:pPr>
            <a:endParaRPr lang="cs-CZ" altLang="cs-CZ" sz="2000" dirty="0">
              <a:latin typeface="Arial" panose="020B0604020202020204" pitchFamily="34" charset="0"/>
              <a:cs typeface="Arial" panose="020B0604020202020204" pitchFamily="34" charset="0"/>
            </a:endParaRPr>
          </a:p>
          <a:p>
            <a:pPr marL="0" indent="0" algn="just">
              <a:spcBef>
                <a:spcPts val="600"/>
              </a:spcBef>
              <a:buNone/>
              <a:defRPr/>
            </a:pPr>
            <a:r>
              <a:rPr lang="cs-CZ" altLang="cs-CZ" sz="2000" u="sng" dirty="0">
                <a:latin typeface="Arial" panose="020B0604020202020204" pitchFamily="34" charset="0"/>
                <a:cs typeface="Arial" panose="020B0604020202020204" pitchFamily="34" charset="0"/>
              </a:rPr>
              <a:t>Směrnice, jejichž vydání zákon o obcích ukládá:</a:t>
            </a:r>
          </a:p>
          <a:p>
            <a:pPr marL="0" indent="0" algn="just">
              <a:spcBef>
                <a:spcPts val="1200"/>
              </a:spcBef>
              <a:buNone/>
              <a:defRPr/>
            </a:pPr>
            <a:r>
              <a:rPr lang="cs-CZ" altLang="cs-CZ" sz="2000" dirty="0">
                <a:latin typeface="Arial" panose="020B0604020202020204" pitchFamily="34" charset="0"/>
                <a:cs typeface="Arial" panose="020B0604020202020204" pitchFamily="34" charset="0"/>
              </a:rPr>
              <a:t>Obec má povinnost vydat směrnici, bez které by obec nemohla fungovat, např. jednací řád zastupitelstva. </a:t>
            </a:r>
          </a:p>
          <a:p>
            <a:pPr marL="0" indent="0" algn="just">
              <a:spcBef>
                <a:spcPts val="1200"/>
              </a:spcBef>
              <a:buNone/>
              <a:defRPr/>
            </a:pPr>
            <a:r>
              <a:rPr lang="cs-CZ" altLang="cs-CZ" sz="2000" dirty="0">
                <a:latin typeface="Arial" panose="020B0604020202020204" pitchFamily="34" charset="0"/>
                <a:cs typeface="Arial" panose="020B0604020202020204" pitchFamily="34" charset="0"/>
              </a:rPr>
              <a:t>Vydávat tyto směrnice může být zákonem vyhrazeno zastupitelstvu, radě obce a starostovi, popř. tajemníkovi. </a:t>
            </a:r>
          </a:p>
          <a:p>
            <a:pPr indent="-457200" algn="just">
              <a:spcBef>
                <a:spcPts val="1200"/>
              </a:spcBef>
              <a:buAutoNum type="alphaLcParenR"/>
              <a:defRPr/>
            </a:pPr>
            <a:endParaRPr lang="cs-CZ" altLang="cs-CZ" sz="2000" dirty="0">
              <a:latin typeface="Arial" panose="020B0604020202020204" pitchFamily="34" charset="0"/>
              <a:cs typeface="Arial" panose="020B0604020202020204" pitchFamily="34" charset="0"/>
            </a:endParaRPr>
          </a:p>
          <a:p>
            <a:pPr marL="0" indent="0" algn="just">
              <a:spcBef>
                <a:spcPts val="120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33</a:t>
            </a:fld>
            <a:endParaRPr lang="cs-CZ"/>
          </a:p>
        </p:txBody>
      </p:sp>
    </p:spTree>
    <p:extLst>
      <p:ext uri="{BB962C8B-B14F-4D97-AF65-F5344CB8AC3E}">
        <p14:creationId xmlns:p14="http://schemas.microsoft.com/office/powerpoint/2010/main" val="387161707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a:t>
            </a:r>
          </a:p>
        </p:txBody>
      </p:sp>
      <p:sp>
        <p:nvSpPr>
          <p:cNvPr id="3" name="Zástupný symbol pro obsah 2"/>
          <p:cNvSpPr>
            <a:spLocks noGrp="1"/>
          </p:cNvSpPr>
          <p:nvPr>
            <p:ph idx="1"/>
          </p:nvPr>
        </p:nvSpPr>
        <p:spPr>
          <a:xfrm>
            <a:off x="759823" y="1001486"/>
            <a:ext cx="10515600" cy="5016137"/>
          </a:xfrm>
        </p:spPr>
        <p:txBody>
          <a:bodyPr>
            <a:noAutofit/>
          </a:bodyPr>
          <a:lstStyle/>
          <a:p>
            <a:pPr marL="0" indent="0" algn="just">
              <a:spcBef>
                <a:spcPts val="2400"/>
              </a:spcBef>
              <a:spcAft>
                <a:spcPts val="1200"/>
              </a:spcAft>
              <a:buNone/>
              <a:defRPr/>
            </a:pPr>
            <a:r>
              <a:rPr lang="cs-CZ" sz="2000" b="1" dirty="0">
                <a:latin typeface="Arial" panose="020B0604020202020204" pitchFamily="34" charset="0"/>
                <a:cs typeface="Arial" panose="020B0604020202020204" pitchFamily="34" charset="0"/>
              </a:rPr>
              <a:t>Do působnosti zastupitelstva obce náleží zejména vydávání těchto směrnic:</a:t>
            </a:r>
          </a:p>
          <a:p>
            <a:pPr algn="just">
              <a:spcBef>
                <a:spcPts val="600"/>
              </a:spcBef>
              <a:spcAft>
                <a:spcPts val="600"/>
              </a:spcAft>
              <a:buFontTx/>
              <a:buChar char="-"/>
              <a:defRPr/>
            </a:pPr>
            <a:r>
              <a:rPr lang="cs-CZ" sz="2000" dirty="0">
                <a:latin typeface="Arial" panose="020B0604020202020204" pitchFamily="34" charset="0"/>
                <a:cs typeface="Arial" panose="020B0604020202020204" pitchFamily="34" charset="0"/>
              </a:rPr>
              <a:t>jednací řád zastupitelstva obcí podle § 96 zákona o obcích,</a:t>
            </a:r>
          </a:p>
          <a:p>
            <a:pPr algn="just">
              <a:spcBef>
                <a:spcPts val="600"/>
              </a:spcBef>
              <a:spcAft>
                <a:spcPts val="600"/>
              </a:spcAft>
              <a:buFontTx/>
              <a:buChar char="-"/>
              <a:defRPr/>
            </a:pPr>
            <a:r>
              <a:rPr lang="cs-CZ" sz="2000" dirty="0">
                <a:latin typeface="Arial" panose="020B0604020202020204" pitchFamily="34" charset="0"/>
                <a:cs typeface="Arial" panose="020B0604020202020204" pitchFamily="34" charset="0"/>
              </a:rPr>
              <a:t>směrnice upravující zásady pro poskytování cestovních náhrad členům zastupitelstva obce podle § 84 odst. 2 písm. T) zákona o obcích.</a:t>
            </a:r>
          </a:p>
          <a:p>
            <a:pPr marL="0" indent="0" algn="just">
              <a:spcBef>
                <a:spcPts val="2400"/>
              </a:spcBef>
              <a:spcAft>
                <a:spcPts val="600"/>
              </a:spcAft>
              <a:buNone/>
              <a:defRPr/>
            </a:pPr>
            <a:r>
              <a:rPr lang="cs-CZ" sz="2000" b="1" dirty="0">
                <a:latin typeface="Arial" panose="020B0604020202020204" pitchFamily="34" charset="0"/>
                <a:cs typeface="Arial" panose="020B0604020202020204" pitchFamily="34" charset="0"/>
              </a:rPr>
              <a:t>Do působnosti rady obce náleží zejména vydávání těchto směrnic:</a:t>
            </a:r>
          </a:p>
          <a:p>
            <a:pPr algn="just">
              <a:spcBef>
                <a:spcPts val="600"/>
              </a:spcBef>
              <a:spcAft>
                <a:spcPts val="600"/>
              </a:spcAft>
              <a:buFontTx/>
              <a:buChar char="-"/>
              <a:defRPr/>
            </a:pPr>
            <a:r>
              <a:rPr lang="cs-CZ" sz="2000" dirty="0">
                <a:latin typeface="Arial" panose="020B0604020202020204" pitchFamily="34" charset="0"/>
                <a:cs typeface="Arial" panose="020B0604020202020204" pitchFamily="34" charset="0"/>
              </a:rPr>
              <a:t>jednací řád rady obce podle § 101 odst. 4 zákona o obcích,</a:t>
            </a:r>
          </a:p>
          <a:p>
            <a:pPr algn="just">
              <a:spcBef>
                <a:spcPts val="600"/>
              </a:spcBef>
              <a:spcAft>
                <a:spcPts val="600"/>
              </a:spcAft>
              <a:buFontTx/>
              <a:buChar char="-"/>
              <a:defRPr/>
            </a:pPr>
            <a:r>
              <a:rPr lang="cs-CZ" sz="2000" dirty="0">
                <a:latin typeface="Arial" panose="020B0604020202020204" pitchFamily="34" charset="0"/>
                <a:cs typeface="Arial" panose="020B0604020202020204" pitchFamily="34" charset="0"/>
              </a:rPr>
              <a:t>směrnice upravující pravidla pro přijímání a vyřizování petic a stížností podle § 102 odst. 2 písm. n) zákona o obcích,</a:t>
            </a:r>
          </a:p>
          <a:p>
            <a:pPr algn="just">
              <a:spcBef>
                <a:spcPts val="600"/>
              </a:spcBef>
              <a:spcAft>
                <a:spcPts val="600"/>
              </a:spcAft>
              <a:buFontTx/>
              <a:buChar char="-"/>
              <a:defRPr/>
            </a:pPr>
            <a:r>
              <a:rPr lang="cs-CZ" sz="2000" dirty="0">
                <a:latin typeface="Arial" panose="020B0604020202020204" pitchFamily="34" charset="0"/>
                <a:cs typeface="Arial" panose="020B0604020202020204" pitchFamily="34" charset="0"/>
              </a:rPr>
              <a:t>Organizační řád obecního úřadu podle § 102 odst. 2 písm. o) zákona o obcích.</a:t>
            </a:r>
          </a:p>
          <a:p>
            <a:pPr marL="0" indent="0" algn="just">
              <a:spcBef>
                <a:spcPts val="1800"/>
              </a:spcBef>
              <a:spcAft>
                <a:spcPts val="600"/>
              </a:spcAft>
              <a:buNone/>
              <a:defRPr/>
            </a:pPr>
            <a:r>
              <a:rPr lang="cs-CZ" sz="2000" dirty="0">
                <a:latin typeface="Arial" panose="020B0604020202020204" pitchFamily="34" charset="0"/>
                <a:cs typeface="Arial" panose="020B0604020202020204" pitchFamily="34" charset="0"/>
              </a:rPr>
              <a:t>V případě, že se v obci rada obce nevolí, vydává pravidla pro přijímání a vyřizování petic a stížností a organizační řád obecního úřadu starosta.</a:t>
            </a:r>
          </a:p>
          <a:p>
            <a:pPr marL="0" indent="0" algn="just">
              <a:spcBef>
                <a:spcPts val="600"/>
              </a:spcBef>
              <a:spcAft>
                <a:spcPts val="600"/>
              </a:spcAft>
              <a:buNone/>
              <a:defRPr/>
            </a:pPr>
            <a:endParaRPr lang="cs-CZ" sz="2000" dirty="0">
              <a:latin typeface="Arial" panose="020B0604020202020204" pitchFamily="34" charset="0"/>
              <a:cs typeface="Arial" panose="020B0604020202020204" pitchFamily="34" charset="0"/>
            </a:endParaRPr>
          </a:p>
          <a:p>
            <a:pPr algn="just">
              <a:spcBef>
                <a:spcPts val="600"/>
              </a:spcBef>
              <a:spcAft>
                <a:spcPts val="600"/>
              </a:spcAft>
              <a:buFontTx/>
              <a:buChar char="-"/>
              <a:defRPr/>
            </a:pPr>
            <a:endParaRPr lang="cs-CZ" sz="2000" dirty="0">
              <a:latin typeface="Arial" panose="020B0604020202020204" pitchFamily="34" charset="0"/>
              <a:cs typeface="Arial" panose="020B0604020202020204" pitchFamily="34" charset="0"/>
            </a:endParaRPr>
          </a:p>
          <a:p>
            <a:pPr marL="0" indent="0" algn="just">
              <a:spcBef>
                <a:spcPts val="600"/>
              </a:spcBef>
              <a:spcAft>
                <a:spcPts val="600"/>
              </a:spcAft>
              <a:buNone/>
              <a:defRPr/>
            </a:pPr>
            <a:endParaRPr lang="cs-CZ" sz="2000" dirty="0">
              <a:latin typeface="Arial" panose="020B0604020202020204" pitchFamily="34" charset="0"/>
              <a:cs typeface="Arial" panose="020B0604020202020204" pitchFamily="34" charset="0"/>
            </a:endParaRPr>
          </a:p>
          <a:p>
            <a:pPr marL="0" indent="0" algn="just">
              <a:spcBef>
                <a:spcPts val="600"/>
              </a:spcBef>
              <a:spcAft>
                <a:spcPts val="600"/>
              </a:spcAft>
              <a:buNone/>
              <a:defRPr/>
            </a:pPr>
            <a:endParaRPr lang="cs-CZ" sz="2000" dirty="0">
              <a:latin typeface="Arial" panose="020B0604020202020204" pitchFamily="34" charset="0"/>
              <a:cs typeface="Arial" panose="020B0604020202020204" pitchFamily="34" charset="0"/>
            </a:endParaRPr>
          </a:p>
          <a:p>
            <a:pPr algn="just">
              <a:spcBef>
                <a:spcPts val="600"/>
              </a:spcBef>
              <a:spcAft>
                <a:spcPts val="600"/>
              </a:spcAft>
              <a:buFontTx/>
              <a:buChar char="-"/>
              <a:defRPr/>
            </a:pPr>
            <a:endParaRPr lang="cs-CZ" sz="2000" dirty="0">
              <a:latin typeface="Arial" panose="020B0604020202020204" pitchFamily="34" charset="0"/>
              <a:cs typeface="Arial" panose="020B0604020202020204" pitchFamily="34" charset="0"/>
            </a:endParaRPr>
          </a:p>
          <a:p>
            <a:pPr indent="-457200" algn="just">
              <a:spcBef>
                <a:spcPts val="1200"/>
              </a:spcBef>
              <a:buAutoNum type="alphaLcParenR"/>
              <a:defRPr/>
            </a:pPr>
            <a:endParaRPr lang="cs-CZ" altLang="cs-CZ" sz="2000" dirty="0">
              <a:latin typeface="Arial" panose="020B0604020202020204" pitchFamily="34" charset="0"/>
              <a:cs typeface="Arial" panose="020B0604020202020204" pitchFamily="34" charset="0"/>
            </a:endParaRPr>
          </a:p>
          <a:p>
            <a:pPr marL="0" indent="0" algn="just">
              <a:spcBef>
                <a:spcPts val="120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34</a:t>
            </a:fld>
            <a:endParaRPr lang="cs-CZ"/>
          </a:p>
        </p:txBody>
      </p:sp>
    </p:spTree>
    <p:extLst>
      <p:ext uri="{BB962C8B-B14F-4D97-AF65-F5344CB8AC3E}">
        <p14:creationId xmlns:p14="http://schemas.microsoft.com/office/powerpoint/2010/main" val="383298015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Dotazy a odpovědi</a:t>
            </a:r>
          </a:p>
        </p:txBody>
      </p:sp>
      <p:sp>
        <p:nvSpPr>
          <p:cNvPr id="3" name="Zástupný symbol pro obsah 2"/>
          <p:cNvSpPr>
            <a:spLocks noGrp="1"/>
          </p:cNvSpPr>
          <p:nvPr>
            <p:ph idx="1"/>
          </p:nvPr>
        </p:nvSpPr>
        <p:spPr>
          <a:xfrm>
            <a:off x="759823" y="1001486"/>
            <a:ext cx="10515600" cy="5016137"/>
          </a:xfrm>
        </p:spPr>
        <p:txBody>
          <a:bodyPr>
            <a:noAutofit/>
          </a:bodyPr>
          <a:lstStyle/>
          <a:p>
            <a:pPr marL="0" indent="0" algn="just">
              <a:spcBef>
                <a:spcPts val="2400"/>
              </a:spcBef>
              <a:spcAft>
                <a:spcPts val="1200"/>
              </a:spcAft>
              <a:buNone/>
              <a:defRPr/>
            </a:pPr>
            <a:r>
              <a:rPr lang="cs-CZ" sz="2000" b="1" dirty="0">
                <a:latin typeface="Arial" panose="020B0604020202020204" pitchFamily="34" charset="0"/>
                <a:cs typeface="Arial" panose="020B0604020202020204" pitchFamily="34" charset="0"/>
              </a:rPr>
              <a:t>Do působnosti starosty náleží zejména vydávání těchto směrnic:</a:t>
            </a:r>
          </a:p>
          <a:p>
            <a:pPr algn="just">
              <a:spcBef>
                <a:spcPts val="600"/>
              </a:spcBef>
              <a:spcAft>
                <a:spcPts val="600"/>
              </a:spcAft>
              <a:buFontTx/>
              <a:buChar char="-"/>
              <a:defRPr/>
            </a:pPr>
            <a:r>
              <a:rPr lang="cs-CZ" sz="2000" dirty="0">
                <a:latin typeface="Arial" panose="020B0604020202020204" pitchFamily="34" charset="0"/>
                <a:cs typeface="Arial" panose="020B0604020202020204" pitchFamily="34" charset="0"/>
              </a:rPr>
              <a:t>Pracovní řád obecního úřadu,</a:t>
            </a:r>
          </a:p>
          <a:p>
            <a:pPr algn="just">
              <a:spcBef>
                <a:spcPts val="600"/>
              </a:spcBef>
              <a:spcAft>
                <a:spcPts val="600"/>
              </a:spcAft>
              <a:buFontTx/>
              <a:buChar char="-"/>
              <a:defRPr/>
            </a:pPr>
            <a:r>
              <a:rPr lang="cs-CZ" sz="2000" dirty="0">
                <a:latin typeface="Arial" panose="020B0604020202020204" pitchFamily="34" charset="0"/>
                <a:cs typeface="Arial" panose="020B0604020202020204" pitchFamily="34" charset="0"/>
              </a:rPr>
              <a:t>Spisový řád a skartační plán.</a:t>
            </a:r>
          </a:p>
          <a:p>
            <a:pPr marL="0" indent="0" algn="just">
              <a:spcBef>
                <a:spcPts val="1200"/>
              </a:spcBef>
              <a:buNone/>
              <a:defRPr/>
            </a:pPr>
            <a:r>
              <a:rPr lang="cs-CZ" sz="2000" b="1" dirty="0">
                <a:latin typeface="Arial" panose="020B0604020202020204" pitchFamily="34" charset="0"/>
                <a:cs typeface="Arial" panose="020B0604020202020204" pitchFamily="34" charset="0"/>
              </a:rPr>
              <a:t>POZOR: </a:t>
            </a:r>
            <a:r>
              <a:rPr lang="cs-CZ" sz="2000" dirty="0">
                <a:latin typeface="Arial" panose="020B0604020202020204" pitchFamily="34" charset="0"/>
                <a:cs typeface="Arial" panose="020B0604020202020204" pitchFamily="34" charset="0"/>
              </a:rPr>
              <a:t>Starosta má pravomoc vydat výše uvedené směrnice pouze v případě, že v obci není zřízena funkce tajemníka obecního úřadu.</a:t>
            </a:r>
          </a:p>
          <a:p>
            <a:pPr marL="0" indent="0" algn="just">
              <a:spcBef>
                <a:spcPts val="0"/>
              </a:spcBef>
              <a:spcAft>
                <a:spcPts val="1200"/>
              </a:spcAft>
              <a:buNone/>
              <a:defRPr/>
            </a:pPr>
            <a:endParaRPr lang="cs-CZ" sz="2000" b="1" dirty="0">
              <a:latin typeface="Arial" panose="020B0604020202020204" pitchFamily="34" charset="0"/>
              <a:cs typeface="Arial" panose="020B0604020202020204" pitchFamily="34" charset="0"/>
            </a:endParaRPr>
          </a:p>
          <a:p>
            <a:pPr marL="0" indent="0" algn="just">
              <a:spcBef>
                <a:spcPts val="0"/>
              </a:spcBef>
              <a:buNone/>
              <a:defRPr/>
            </a:pPr>
            <a:r>
              <a:rPr lang="cs-CZ" sz="2000" b="1" dirty="0">
                <a:latin typeface="Arial" panose="020B0604020202020204" pitchFamily="34" charset="0"/>
                <a:cs typeface="Arial" panose="020B0604020202020204" pitchFamily="34" charset="0"/>
              </a:rPr>
              <a:t>Další směrnice – </a:t>
            </a:r>
            <a:r>
              <a:rPr lang="cs-CZ" sz="2000" dirty="0">
                <a:latin typeface="Arial" panose="020B0604020202020204" pitchFamily="34" charset="0"/>
                <a:cs typeface="Arial" panose="020B0604020202020204" pitchFamily="34" charset="0"/>
              </a:rPr>
              <a:t>další povinnosti obce vydat vnitřní předpisy vyplývají ze zvláštních právních předpisů, např. obec je povinna podle zákona č. 563/1991 Sb., o účetnictví, povinna vydat vnitřní předpis,</a:t>
            </a:r>
          </a:p>
          <a:p>
            <a:pPr marL="0" indent="0" algn="just">
              <a:spcBef>
                <a:spcPts val="1200"/>
              </a:spcBef>
              <a:buNone/>
              <a:defRPr/>
            </a:pPr>
            <a:r>
              <a:rPr lang="cs-CZ" sz="2000" dirty="0">
                <a:latin typeface="Arial" panose="020B0604020202020204" pitchFamily="34" charset="0"/>
                <a:cs typeface="Arial" panose="020B0604020202020204" pitchFamily="34" charset="0"/>
              </a:rPr>
              <a:t>Obec vydává i další vnitřní předpisy – např. podpisové vzory, zásady pro nakládání              s majetkem, nastavení finanční kontroly </a:t>
            </a:r>
          </a:p>
          <a:p>
            <a:pPr marL="0" indent="0" algn="just">
              <a:spcBef>
                <a:spcPts val="1200"/>
              </a:spcBef>
              <a:buNone/>
              <a:defRPr/>
            </a:pPr>
            <a:r>
              <a:rPr lang="cs-CZ" sz="2000" b="1" dirty="0">
                <a:latin typeface="Arial" panose="020B0604020202020204" pitchFamily="34" charset="0"/>
                <a:cs typeface="Arial" panose="020B0604020202020204" pitchFamily="34" charset="0"/>
              </a:rPr>
              <a:t>Obecně lze uvést,</a:t>
            </a:r>
            <a:r>
              <a:rPr lang="cs-CZ" sz="2000" dirty="0">
                <a:latin typeface="Arial" panose="020B0604020202020204" pitchFamily="34" charset="0"/>
                <a:cs typeface="Arial" panose="020B0604020202020204" pitchFamily="34" charset="0"/>
              </a:rPr>
              <a:t> že směrnice vydává starosta za podmínky, že obec nemá tajemníka. Jestliže se má směrnice týkat věci vymezené v působnosti jiného orgánu obce, doporučujeme, aby tento orgán danou směrnici před jejím vydáním schválil.</a:t>
            </a:r>
          </a:p>
          <a:p>
            <a:pPr algn="just">
              <a:spcBef>
                <a:spcPts val="600"/>
              </a:spcBef>
              <a:spcAft>
                <a:spcPts val="1200"/>
              </a:spcAft>
              <a:buFontTx/>
              <a:buChar char="-"/>
              <a:defRPr/>
            </a:pPr>
            <a:endParaRPr lang="cs-CZ" sz="2000" b="1" dirty="0">
              <a:latin typeface="Arial" panose="020B0604020202020204" pitchFamily="34" charset="0"/>
              <a:cs typeface="Arial" panose="020B0604020202020204" pitchFamily="34" charset="0"/>
            </a:endParaRPr>
          </a:p>
          <a:p>
            <a:pPr marL="0" indent="0" algn="just">
              <a:spcBef>
                <a:spcPts val="600"/>
              </a:spcBef>
              <a:spcAft>
                <a:spcPts val="600"/>
              </a:spcAft>
              <a:buNone/>
              <a:defRPr/>
            </a:pPr>
            <a:endParaRPr lang="cs-CZ" sz="2000" dirty="0">
              <a:latin typeface="Arial" panose="020B0604020202020204" pitchFamily="34" charset="0"/>
              <a:cs typeface="Arial" panose="020B0604020202020204" pitchFamily="34" charset="0"/>
            </a:endParaRPr>
          </a:p>
          <a:p>
            <a:pPr algn="just">
              <a:spcBef>
                <a:spcPts val="600"/>
              </a:spcBef>
              <a:spcAft>
                <a:spcPts val="600"/>
              </a:spcAft>
              <a:buFontTx/>
              <a:buChar char="-"/>
              <a:defRPr/>
            </a:pPr>
            <a:endParaRPr lang="cs-CZ" sz="2000" dirty="0">
              <a:latin typeface="Arial" panose="020B0604020202020204" pitchFamily="34" charset="0"/>
              <a:cs typeface="Arial" panose="020B0604020202020204" pitchFamily="34" charset="0"/>
            </a:endParaRPr>
          </a:p>
          <a:p>
            <a:pPr marL="0" indent="0" algn="just">
              <a:spcBef>
                <a:spcPts val="600"/>
              </a:spcBef>
              <a:spcAft>
                <a:spcPts val="600"/>
              </a:spcAft>
              <a:buNone/>
              <a:defRPr/>
            </a:pPr>
            <a:endParaRPr lang="cs-CZ" sz="2000" dirty="0">
              <a:latin typeface="Arial" panose="020B0604020202020204" pitchFamily="34" charset="0"/>
              <a:cs typeface="Arial" panose="020B0604020202020204" pitchFamily="34" charset="0"/>
            </a:endParaRPr>
          </a:p>
          <a:p>
            <a:pPr marL="0" indent="0" algn="just">
              <a:spcBef>
                <a:spcPts val="600"/>
              </a:spcBef>
              <a:spcAft>
                <a:spcPts val="600"/>
              </a:spcAft>
              <a:buNone/>
              <a:defRPr/>
            </a:pPr>
            <a:endParaRPr lang="cs-CZ" sz="2000" dirty="0">
              <a:latin typeface="Arial" panose="020B0604020202020204" pitchFamily="34" charset="0"/>
              <a:cs typeface="Arial" panose="020B0604020202020204" pitchFamily="34" charset="0"/>
            </a:endParaRPr>
          </a:p>
          <a:p>
            <a:pPr algn="just">
              <a:spcBef>
                <a:spcPts val="600"/>
              </a:spcBef>
              <a:spcAft>
                <a:spcPts val="600"/>
              </a:spcAft>
              <a:buFontTx/>
              <a:buChar char="-"/>
              <a:defRPr/>
            </a:pPr>
            <a:endParaRPr lang="cs-CZ" sz="2000" dirty="0">
              <a:latin typeface="Arial" panose="020B0604020202020204" pitchFamily="34" charset="0"/>
              <a:cs typeface="Arial" panose="020B0604020202020204" pitchFamily="34" charset="0"/>
            </a:endParaRPr>
          </a:p>
          <a:p>
            <a:pPr indent="-457200" algn="just">
              <a:spcBef>
                <a:spcPts val="1200"/>
              </a:spcBef>
              <a:buAutoNum type="alphaLcParenR"/>
              <a:defRPr/>
            </a:pPr>
            <a:endParaRPr lang="cs-CZ" altLang="cs-CZ" sz="2000" dirty="0">
              <a:latin typeface="Arial" panose="020B0604020202020204" pitchFamily="34" charset="0"/>
              <a:cs typeface="Arial" panose="020B0604020202020204" pitchFamily="34" charset="0"/>
            </a:endParaRPr>
          </a:p>
          <a:p>
            <a:pPr marL="0" indent="0" algn="just">
              <a:spcBef>
                <a:spcPts val="1200"/>
              </a:spcBef>
              <a:buNone/>
              <a:defRPr/>
            </a:pPr>
            <a:endParaRPr lang="cs-CZ" altLang="cs-CZ" sz="2000" dirty="0">
              <a:latin typeface="Arial" panose="020B0604020202020204" pitchFamily="34" charset="0"/>
              <a:cs typeface="Arial" panose="020B0604020202020204" pitchFamily="34" charset="0"/>
            </a:endParaRPr>
          </a:p>
          <a:p>
            <a:pPr marL="0" algn="just">
              <a:buNone/>
              <a:defRPr/>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35</a:t>
            </a:fld>
            <a:endParaRPr lang="cs-CZ"/>
          </a:p>
        </p:txBody>
      </p:sp>
    </p:spTree>
    <p:extLst>
      <p:ext uri="{BB962C8B-B14F-4D97-AF65-F5344CB8AC3E}">
        <p14:creationId xmlns:p14="http://schemas.microsoft.com/office/powerpoint/2010/main" val="17763185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1306799"/>
            <a:ext cx="10515600" cy="2481429"/>
          </a:xfrm>
        </p:spPr>
        <p:txBody>
          <a:bodyPr>
            <a:normAutofit/>
          </a:bodyPr>
          <a:lstStyle/>
          <a:p>
            <a:pPr algn="ctr"/>
            <a:r>
              <a:rPr lang="cs-CZ" dirty="0">
                <a:latin typeface="Arial" panose="020B0604020202020204" pitchFamily="34" charset="0"/>
                <a:cs typeface="Arial" panose="020B0604020202020204" pitchFamily="34" charset="0"/>
              </a:rPr>
              <a:t>Finanční vyúčtování dotací </a:t>
            </a:r>
            <a:br>
              <a:rPr lang="cs-CZ" dirty="0">
                <a:latin typeface="Arial" panose="020B0604020202020204" pitchFamily="34" charset="0"/>
                <a:cs typeface="Arial" panose="020B0604020202020204" pitchFamily="34" charset="0"/>
              </a:rPr>
            </a:br>
            <a:r>
              <a:rPr lang="cs-CZ" dirty="0">
                <a:latin typeface="Arial" panose="020B0604020202020204" pitchFamily="34" charset="0"/>
                <a:cs typeface="Arial" panose="020B0604020202020204" pitchFamily="34" charset="0"/>
              </a:rPr>
              <a:t>– metodická podpora</a:t>
            </a:r>
          </a:p>
        </p:txBody>
      </p:sp>
      <p:sp>
        <p:nvSpPr>
          <p:cNvPr id="4" name="Zástupný symbol pro zápatí 3"/>
          <p:cNvSpPr>
            <a:spLocks noGrp="1"/>
          </p:cNvSpPr>
          <p:nvPr>
            <p:ph type="ftr" sz="quarter" idx="11"/>
          </p:nvPr>
        </p:nvSpPr>
        <p:spPr/>
        <p:txBody>
          <a:bodyPr/>
          <a:lstStyle/>
          <a:p>
            <a:endParaRPr lang="cs-CZ" dirty="0"/>
          </a:p>
        </p:txBody>
      </p:sp>
      <p:sp>
        <p:nvSpPr>
          <p:cNvPr id="5" name="Zástupný symbol pro číslo snímku 4"/>
          <p:cNvSpPr>
            <a:spLocks noGrp="1"/>
          </p:cNvSpPr>
          <p:nvPr>
            <p:ph type="sldNum" sz="quarter" idx="12"/>
          </p:nvPr>
        </p:nvSpPr>
        <p:spPr/>
        <p:txBody>
          <a:bodyPr/>
          <a:lstStyle/>
          <a:p>
            <a:fld id="{F756C1FA-8DED-774F-A9BF-965BD70CC5BD}" type="slidenum">
              <a:rPr lang="cs-CZ" smtClean="0"/>
              <a:t>36</a:t>
            </a:fld>
            <a:endParaRPr lang="cs-CZ"/>
          </a:p>
        </p:txBody>
      </p:sp>
    </p:spTree>
    <p:extLst>
      <p:ext uri="{BB962C8B-B14F-4D97-AF65-F5344CB8AC3E}">
        <p14:creationId xmlns:p14="http://schemas.microsoft.com/office/powerpoint/2010/main" val="28905391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Finanční vyúčtování dotací – metodická podpora</a:t>
            </a:r>
          </a:p>
        </p:txBody>
      </p:sp>
      <p:sp>
        <p:nvSpPr>
          <p:cNvPr id="3" name="Zástupný symbol pro obsah 2"/>
          <p:cNvSpPr>
            <a:spLocks noGrp="1"/>
          </p:cNvSpPr>
          <p:nvPr>
            <p:ph idx="1"/>
          </p:nvPr>
        </p:nvSpPr>
        <p:spPr>
          <a:xfrm>
            <a:off x="759823" y="797725"/>
            <a:ext cx="10515600" cy="5428904"/>
          </a:xfrm>
        </p:spPr>
        <p:txBody>
          <a:bodyPr>
            <a:noAutofit/>
          </a:bodyPr>
          <a:lstStyle/>
          <a:p>
            <a:pPr marL="0" indent="0" algn="just">
              <a:buNone/>
            </a:pPr>
            <a:r>
              <a:rPr lang="cs-CZ" sz="2000" dirty="0">
                <a:latin typeface="Arial" panose="020B0604020202020204" pitchFamily="34" charset="0"/>
                <a:cs typeface="Arial" panose="020B0604020202020204" pitchFamily="34" charset="0"/>
              </a:rPr>
              <a:t>Pro vyúčtování dotací poskytnutých v roce 2022 bude používán jednotný interaktivní formulář (na akci i činnost) vložený do systému RAP (Portál komunikace pro občany). Přihlášení do systému RAP bude stejné jako při podání žádosti o dotaci. </a:t>
            </a:r>
          </a:p>
          <a:p>
            <a:r>
              <a:rPr lang="cs-CZ" sz="2000" dirty="0">
                <a:latin typeface="Arial" panose="020B0604020202020204" pitchFamily="34" charset="0"/>
                <a:cs typeface="Arial" panose="020B0604020202020204" pitchFamily="34" charset="0"/>
              </a:rPr>
              <a:t>formulář vyúčtování poskytnuté dotace příjemce založí tlačítkem „Vyúčtování“, které je umístěno v systému RAP – v sekci „Moje formuláře“, v detailu podané žádosti, v horní liště. </a:t>
            </a:r>
          </a:p>
          <a:p>
            <a:endParaRPr lang="cs-CZ" dirty="0"/>
          </a:p>
          <a:p>
            <a:pPr marL="0" indent="0">
              <a:buNone/>
            </a:pPr>
            <a:endParaRPr lang="cs-CZ" alt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37</a:t>
            </a:fld>
            <a:endParaRPr lang="cs-CZ"/>
          </a:p>
        </p:txBody>
      </p:sp>
      <p:pic>
        <p:nvPicPr>
          <p:cNvPr id="4" name="Obrázek 3"/>
          <p:cNvPicPr>
            <a:picLocks noChangeAspect="1"/>
          </p:cNvPicPr>
          <p:nvPr/>
        </p:nvPicPr>
        <p:blipFill>
          <a:blip r:embed="rId2"/>
          <a:stretch>
            <a:fillRect/>
          </a:stretch>
        </p:blipFill>
        <p:spPr>
          <a:xfrm>
            <a:off x="2240309" y="2769022"/>
            <a:ext cx="7624293" cy="2697804"/>
          </a:xfrm>
          <a:prstGeom prst="rect">
            <a:avLst/>
          </a:prstGeom>
        </p:spPr>
      </p:pic>
    </p:spTree>
    <p:extLst>
      <p:ext uri="{BB962C8B-B14F-4D97-AF65-F5344CB8AC3E}">
        <p14:creationId xmlns:p14="http://schemas.microsoft.com/office/powerpoint/2010/main" val="16216621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211061"/>
            <a:ext cx="10515600" cy="684000"/>
          </a:xfrm>
        </p:spPr>
        <p:txBody>
          <a:bodyPr>
            <a:normAutofit/>
          </a:bodyPr>
          <a:lstStyle/>
          <a:p>
            <a:pPr algn="ctr"/>
            <a:r>
              <a:rPr lang="cs-CZ" sz="1600" dirty="0">
                <a:latin typeface="Arial" panose="020B0604020202020204" pitchFamily="34" charset="0"/>
                <a:cs typeface="Arial" panose="020B0604020202020204" pitchFamily="34" charset="0"/>
              </a:rPr>
              <a:t>Finanční vyúčtování dotací – metodická podpora</a:t>
            </a:r>
          </a:p>
        </p:txBody>
      </p:sp>
      <p:sp>
        <p:nvSpPr>
          <p:cNvPr id="3" name="Zástupný symbol pro obsah 2"/>
          <p:cNvSpPr>
            <a:spLocks noGrp="1"/>
          </p:cNvSpPr>
          <p:nvPr>
            <p:ph idx="1"/>
          </p:nvPr>
        </p:nvSpPr>
        <p:spPr>
          <a:xfrm>
            <a:off x="759823" y="797725"/>
            <a:ext cx="10515600" cy="5428904"/>
          </a:xfrm>
        </p:spPr>
        <p:txBody>
          <a:bodyPr>
            <a:noAutofit/>
          </a:bodyPr>
          <a:lstStyle/>
          <a:p>
            <a:endParaRPr lang="cs-CZ" sz="2000" dirty="0">
              <a:latin typeface="Arial" panose="020B0604020202020204" pitchFamily="34" charset="0"/>
              <a:cs typeface="Arial" panose="020B0604020202020204" pitchFamily="34" charset="0"/>
            </a:endParaRPr>
          </a:p>
          <a:p>
            <a:r>
              <a:rPr lang="cs-CZ" sz="2000" dirty="0">
                <a:latin typeface="Arial" panose="020B0604020202020204" pitchFamily="34" charset="0"/>
                <a:cs typeface="Arial" panose="020B0604020202020204" pitchFamily="34" charset="0"/>
              </a:rPr>
              <a:t>některé údaje jsou ve formuláři automaticky předvyplněné – např. číslo smlouvy, název akce, identifikační údaje příjemce, … Předvyplněné identifikační údaje příjemce je možné aktualizovat. Aktualizované údaje se zobrazují červeně; </a:t>
            </a:r>
          </a:p>
          <a:p>
            <a:r>
              <a:rPr lang="cs-CZ" sz="2000" dirty="0">
                <a:latin typeface="Arial" panose="020B0604020202020204" pitchFamily="34" charset="0"/>
                <a:cs typeface="Arial" panose="020B0604020202020204" pitchFamily="34" charset="0"/>
              </a:rPr>
              <a:t>v tabulkách ve formuláři finančního vyúčtování (soupisy výdajů, rekapitulace) jsou nastaveny vzorce pro automatické výpočty; </a:t>
            </a:r>
          </a:p>
          <a:p>
            <a:r>
              <a:rPr lang="cs-CZ" sz="2000" dirty="0">
                <a:latin typeface="Arial" panose="020B0604020202020204" pitchFamily="34" charset="0"/>
                <a:cs typeface="Arial" panose="020B0604020202020204" pitchFamily="34" charset="0"/>
              </a:rPr>
              <a:t>do formuláře finančního vyúčtování je možné vkládat i elektronické přílohy (např. kopie prvotních účetních dokladů – faktury, paragony, kopie dokladů o zaplacení – bankovní výpisy, výdajové pokladní doklady, …); </a:t>
            </a:r>
          </a:p>
          <a:p>
            <a:r>
              <a:rPr lang="cs-CZ" sz="2000" dirty="0">
                <a:latin typeface="Arial" panose="020B0604020202020204" pitchFamily="34" charset="0"/>
                <a:cs typeface="Arial" panose="020B0604020202020204" pitchFamily="34" charset="0"/>
              </a:rPr>
              <a:t>doplnění či případné opravy finančního vyúčtování dotace je umožněno podáním nového formuláře, který bude </a:t>
            </a:r>
            <a:r>
              <a:rPr lang="cs-CZ" sz="2000" dirty="0" err="1">
                <a:latin typeface="Arial" panose="020B0604020202020204" pitchFamily="34" charset="0"/>
                <a:cs typeface="Arial" panose="020B0604020202020204" pitchFamily="34" charset="0"/>
              </a:rPr>
              <a:t>předvyplněn</a:t>
            </a:r>
            <a:r>
              <a:rPr lang="cs-CZ" sz="2000" dirty="0">
                <a:latin typeface="Arial" panose="020B0604020202020204" pitchFamily="34" charset="0"/>
                <a:cs typeface="Arial" panose="020B0604020202020204" pitchFamily="34" charset="0"/>
              </a:rPr>
              <a:t> daty z předchozího formuláře s možností editace. </a:t>
            </a:r>
            <a:endParaRPr lang="cs-CZ" dirty="0"/>
          </a:p>
          <a:p>
            <a:r>
              <a:rPr lang="cs-CZ" sz="2000" dirty="0">
                <a:latin typeface="Arial" panose="020B0604020202020204" pitchFamily="34" charset="0"/>
                <a:cs typeface="Arial" panose="020B0604020202020204" pitchFamily="34" charset="0"/>
              </a:rPr>
              <a:t>po vyplnění formuláře finančního vyúčtování dotace proveďte kontrolu, uložte a odešlete včetně všech příloh v systému RAP. </a:t>
            </a:r>
          </a:p>
          <a:p>
            <a:r>
              <a:rPr lang="cs-CZ" altLang="cs-CZ" sz="2000" dirty="0">
                <a:latin typeface="Arial" panose="020B0604020202020204" pitchFamily="34" charset="0"/>
                <a:cs typeface="Arial" panose="020B0604020202020204" pitchFamily="34" charset="0"/>
              </a:rPr>
              <a:t>po odeslání v systému RAP se formulář zavře – opět otevřít „vyúčtování dotace“ – opis k tisku – otevře se ve formátu PDF, s vygenerovaným PID (čárový kód) </a:t>
            </a: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38</a:t>
            </a:fld>
            <a:endParaRPr lang="cs-CZ"/>
          </a:p>
        </p:txBody>
      </p:sp>
    </p:spTree>
    <p:extLst>
      <p:ext uri="{BB962C8B-B14F-4D97-AF65-F5344CB8AC3E}">
        <p14:creationId xmlns:p14="http://schemas.microsoft.com/office/powerpoint/2010/main" val="21200036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1689184"/>
            <a:ext cx="10515600" cy="1393649"/>
          </a:xfrm>
        </p:spPr>
        <p:txBody>
          <a:bodyPr>
            <a:normAutofit fontScale="90000"/>
          </a:bodyPr>
          <a:lstStyle/>
          <a:p>
            <a:pPr algn="ctr">
              <a:spcBef>
                <a:spcPts val="1200"/>
              </a:spcBef>
              <a:defRPr/>
            </a:pPr>
            <a:br>
              <a:rPr lang="cs-CZ" altLang="cs-CZ" sz="2700" dirty="0">
                <a:latin typeface="Arial" panose="020B0604020202020204" pitchFamily="34" charset="0"/>
                <a:cs typeface="Arial" panose="020B0604020202020204" pitchFamily="34" charset="0"/>
              </a:rPr>
            </a:br>
            <a:br>
              <a:rPr lang="cs-CZ" altLang="cs-CZ" sz="2700" dirty="0">
                <a:latin typeface="Arial" panose="020B0604020202020204" pitchFamily="34" charset="0"/>
                <a:cs typeface="Arial" panose="020B0604020202020204" pitchFamily="34" charset="0"/>
              </a:rPr>
            </a:br>
            <a:r>
              <a:rPr lang="cs-CZ" altLang="cs-CZ" sz="2700" dirty="0">
                <a:latin typeface="Arial" panose="020B0604020202020204" pitchFamily="34" charset="0"/>
                <a:cs typeface="Arial" panose="020B0604020202020204" pitchFamily="34" charset="0"/>
              </a:rPr>
              <a:t>Tato prezentace byla zpracována jako metodická podpora </a:t>
            </a:r>
            <a:br>
              <a:rPr lang="cs-CZ" altLang="cs-CZ" sz="2700" dirty="0">
                <a:latin typeface="Arial" panose="020B0604020202020204" pitchFamily="34" charset="0"/>
                <a:cs typeface="Arial" panose="020B0604020202020204" pitchFamily="34" charset="0"/>
              </a:rPr>
            </a:br>
            <a:r>
              <a:rPr lang="cs-CZ" altLang="cs-CZ" sz="2700" dirty="0">
                <a:latin typeface="Arial" panose="020B0604020202020204" pitchFamily="34" charset="0"/>
                <a:cs typeface="Arial" panose="020B0604020202020204" pitchFamily="34" charset="0"/>
              </a:rPr>
              <a:t>pro obce a dobrovolné svazky obcí </a:t>
            </a:r>
            <a:br>
              <a:rPr lang="cs-CZ" altLang="cs-CZ" sz="2700" dirty="0">
                <a:latin typeface="Arial" panose="020B0604020202020204" pitchFamily="34" charset="0"/>
                <a:cs typeface="Arial" panose="020B0604020202020204" pitchFamily="34" charset="0"/>
              </a:rPr>
            </a:br>
            <a:r>
              <a:rPr lang="cs-CZ" altLang="cs-CZ" sz="2700" dirty="0">
                <a:latin typeface="Arial" panose="020B0604020202020204" pitchFamily="34" charset="0"/>
                <a:cs typeface="Arial" panose="020B0604020202020204" pitchFamily="34" charset="0"/>
              </a:rPr>
              <a:t>na území Olomouckého kraje</a:t>
            </a:r>
            <a:br>
              <a:rPr lang="cs-CZ" altLang="cs-CZ" sz="2700" dirty="0">
                <a:latin typeface="Arial" panose="020B0604020202020204" pitchFamily="34" charset="0"/>
                <a:cs typeface="Arial" panose="020B0604020202020204" pitchFamily="34" charset="0"/>
              </a:rPr>
            </a:br>
            <a:br>
              <a:rPr lang="cs-CZ" altLang="cs-CZ" sz="3600" dirty="0"/>
            </a:br>
            <a:r>
              <a:rPr lang="cs-CZ" altLang="cs-CZ" sz="2200" dirty="0">
                <a:latin typeface="Arial" panose="020B0604020202020204" pitchFamily="34" charset="0"/>
                <a:cs typeface="Arial" panose="020B0604020202020204" pitchFamily="34" charset="0"/>
              </a:rPr>
              <a:t>na základě zkušeností získaných při výkonu přezkoumání hospodaření,</a:t>
            </a:r>
            <a:br>
              <a:rPr lang="cs-CZ" altLang="cs-CZ" sz="2200" dirty="0">
                <a:latin typeface="Arial" panose="020B0604020202020204" pitchFamily="34" charset="0"/>
                <a:cs typeface="Arial" panose="020B0604020202020204" pitchFamily="34" charset="0"/>
              </a:rPr>
            </a:br>
            <a:r>
              <a:rPr lang="cs-CZ" altLang="cs-CZ" sz="2200" dirty="0">
                <a:latin typeface="Arial" panose="020B0604020202020204" pitchFamily="34" charset="0"/>
                <a:cs typeface="Arial" panose="020B0604020202020204" pitchFamily="34" charset="0"/>
              </a:rPr>
              <a:t>odpovědí a dotazů zveřejněných na webových stránkách Ministerstva financí</a:t>
            </a:r>
            <a:r>
              <a:rPr lang="cs-CZ" altLang="cs-CZ" sz="2200">
                <a:latin typeface="Arial" panose="020B0604020202020204" pitchFamily="34" charset="0"/>
                <a:cs typeface="Arial" panose="020B0604020202020204" pitchFamily="34" charset="0"/>
              </a:rPr>
              <a:t>, </a:t>
            </a:r>
            <a:r>
              <a:rPr lang="cs-CZ" altLang="cs-CZ" sz="2200">
                <a:latin typeface="Arial" panose="020B0604020202020204" pitchFamily="34" charset="0"/>
                <a:cs typeface="Arial" panose="020B0604020202020204" pitchFamily="34" charset="0"/>
                <a:hlinkClick r:id="rId2"/>
              </a:rPr>
              <a:t>https://www.mfcr.cz/cs/rozpoctova-politika/uzemni-rozpocty/legislativa-a-metodicka-podpora-uzemnich-rozpoctu</a:t>
            </a:r>
            <a:r>
              <a:rPr lang="cs-CZ" altLang="cs-CZ" sz="2200">
                <a:latin typeface="Arial" panose="020B0604020202020204" pitchFamily="34" charset="0"/>
                <a:cs typeface="Arial" panose="020B0604020202020204" pitchFamily="34" charset="0"/>
              </a:rPr>
              <a:t> </a:t>
            </a:r>
            <a:br>
              <a:rPr lang="cs-CZ" altLang="cs-CZ" sz="2200" dirty="0">
                <a:latin typeface="Arial" panose="020B0604020202020204" pitchFamily="34" charset="0"/>
                <a:cs typeface="Arial" panose="020B0604020202020204" pitchFamily="34" charset="0"/>
              </a:rPr>
            </a:br>
            <a:r>
              <a:rPr lang="cs-CZ" altLang="cs-CZ" sz="2200" dirty="0">
                <a:latin typeface="Arial" panose="020B0604020202020204" pitchFamily="34" charset="0"/>
                <a:cs typeface="Arial" panose="020B0604020202020204" pitchFamily="34" charset="0"/>
              </a:rPr>
              <a:t>dokumentů zveřejněných na webových stránkách ministerstva vnitra, </a:t>
            </a:r>
            <a:r>
              <a:rPr lang="cs-CZ" altLang="cs-CZ" sz="2200" dirty="0">
                <a:latin typeface="Arial" panose="020B0604020202020204" pitchFamily="34" charset="0"/>
                <a:cs typeface="Arial" panose="020B0604020202020204" pitchFamily="34" charset="0"/>
                <a:hlinkClick r:id="rId3"/>
              </a:rPr>
              <a:t>https://www.mvcr.cz/odk2/</a:t>
            </a:r>
            <a:br>
              <a:rPr lang="cs-CZ" altLang="cs-CZ" sz="2200" dirty="0">
                <a:latin typeface="Arial" panose="020B0604020202020204" pitchFamily="34" charset="0"/>
                <a:cs typeface="Arial" panose="020B0604020202020204" pitchFamily="34" charset="0"/>
              </a:rPr>
            </a:br>
            <a:endParaRPr lang="cs-CZ" sz="2200" dirty="0">
              <a:latin typeface="Arial" panose="020B0604020202020204" pitchFamily="34" charset="0"/>
              <a:cs typeface="Arial" panose="020B0604020202020204" pitchFamily="34" charset="0"/>
            </a:endParaRPr>
          </a:p>
        </p:txBody>
      </p:sp>
      <p:sp>
        <p:nvSpPr>
          <p:cNvPr id="5" name="Zástupný symbol pro číslo snímku 4"/>
          <p:cNvSpPr>
            <a:spLocks noGrp="1"/>
          </p:cNvSpPr>
          <p:nvPr>
            <p:ph type="sldNum" sz="quarter" idx="12"/>
          </p:nvPr>
        </p:nvSpPr>
        <p:spPr/>
        <p:txBody>
          <a:bodyPr/>
          <a:lstStyle/>
          <a:p>
            <a:fld id="{F756C1FA-8DED-774F-A9BF-965BD70CC5BD}" type="slidenum">
              <a:rPr lang="cs-CZ" smtClean="0"/>
              <a:t>39</a:t>
            </a:fld>
            <a:endParaRPr lang="cs-CZ"/>
          </a:p>
        </p:txBody>
      </p:sp>
      <p:sp>
        <p:nvSpPr>
          <p:cNvPr id="6" name="TextovéPole 5"/>
          <p:cNvSpPr txBox="1"/>
          <p:nvPr/>
        </p:nvSpPr>
        <p:spPr bwMode="auto">
          <a:xfrm>
            <a:off x="670561" y="3389282"/>
            <a:ext cx="6749143" cy="26622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square" lIns="38100" tIns="38100" rIns="38100" bIns="38100" rtlCol="0">
            <a:spAutoFit/>
          </a:bodyPr>
          <a:lstStyle/>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r>
              <a:rPr lang="cs-CZ" sz="1400" dirty="0">
                <a:latin typeface="Arial" panose="020B0604020202020204" pitchFamily="34" charset="0"/>
                <a:cs typeface="Arial" panose="020B0604020202020204" pitchFamily="34" charset="0"/>
                <a:sym typeface="Wingdings" panose="05000000000000000000" pitchFamily="2" charset="2"/>
              </a:rPr>
              <a:t>Odbor kontroly, oddělení kontroly obcí a dotací</a:t>
            </a:r>
          </a:p>
          <a:p>
            <a:pPr>
              <a:defRPr/>
            </a:pPr>
            <a:r>
              <a:rPr lang="cs-CZ" sz="1400" dirty="0">
                <a:latin typeface="Arial" panose="020B0604020202020204" pitchFamily="34" charset="0"/>
                <a:cs typeface="Arial" panose="020B0604020202020204" pitchFamily="34" charset="0"/>
                <a:sym typeface="Wingdings" panose="05000000000000000000" pitchFamily="2" charset="2"/>
              </a:rPr>
              <a:t>Kontakt pro dotazy:</a:t>
            </a:r>
          </a:p>
          <a:p>
            <a:pPr>
              <a:defRPr/>
            </a:pPr>
            <a:r>
              <a:rPr lang="cs-CZ" sz="1400" dirty="0">
                <a:latin typeface="Arial" panose="020B0604020202020204" pitchFamily="34" charset="0"/>
                <a:cs typeface="Arial" panose="020B0604020202020204" pitchFamily="34" charset="0"/>
                <a:sym typeface="Wingdings" panose="05000000000000000000" pitchFamily="2" charset="2"/>
              </a:rPr>
              <a:t>Mgr. Kamila Kubíčková, vedoucí oddělení kontroly obcí a dotací</a:t>
            </a:r>
          </a:p>
          <a:p>
            <a:pPr>
              <a:defRPr/>
            </a:pPr>
            <a:r>
              <a:rPr lang="cs-CZ" sz="1400" dirty="0">
                <a:latin typeface="Arial" panose="020B0604020202020204" pitchFamily="34" charset="0"/>
                <a:cs typeface="Arial" panose="020B0604020202020204" pitchFamily="34" charset="0"/>
                <a:sym typeface="Wingdings" panose="05000000000000000000" pitchFamily="2" charset="2"/>
              </a:rPr>
              <a:t>Tel. 585 508 260, mobil 728 408 802, e-mail: </a:t>
            </a:r>
            <a:r>
              <a:rPr lang="cs-CZ" sz="1400" dirty="0">
                <a:latin typeface="Arial" panose="020B0604020202020204" pitchFamily="34" charset="0"/>
                <a:cs typeface="Arial" panose="020B0604020202020204" pitchFamily="34" charset="0"/>
                <a:sym typeface="Wingdings" panose="05000000000000000000" pitchFamily="2" charset="2"/>
                <a:hlinkClick r:id="rId4"/>
              </a:rPr>
              <a:t>k.kubickova@olkraj.cz</a:t>
            </a: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endParaRPr lang="cs-CZ" sz="1400" dirty="0">
              <a:latin typeface="Arial" panose="020B0604020202020204" pitchFamily="34" charset="0"/>
              <a:cs typeface="Arial" panose="020B0604020202020204" pitchFamily="34" charset="0"/>
              <a:sym typeface="Wingdings" panose="05000000000000000000" pitchFamily="2" charset="2"/>
            </a:endParaRPr>
          </a:p>
          <a:p>
            <a:pPr>
              <a:defRPr/>
            </a:pPr>
            <a:r>
              <a:rPr lang="cs-CZ" sz="1400" dirty="0">
                <a:latin typeface="Arial" panose="020B0604020202020204" pitchFamily="34" charset="0"/>
                <a:cs typeface="Arial" panose="020B0604020202020204" pitchFamily="34" charset="0"/>
                <a:sym typeface="Wingdings" panose="05000000000000000000" pitchFamily="2" charset="2"/>
              </a:rPr>
              <a:t>Zpracováno dne: 27. 10. 2022, aktualizace 24. 11. </a:t>
            </a:r>
            <a:r>
              <a:rPr lang="cs-CZ" sz="1400">
                <a:latin typeface="Arial" panose="020B0604020202020204" pitchFamily="34" charset="0"/>
                <a:cs typeface="Arial" panose="020B0604020202020204" pitchFamily="34" charset="0"/>
                <a:sym typeface="Wingdings" panose="05000000000000000000" pitchFamily="2" charset="2"/>
              </a:rPr>
              <a:t>2022</a:t>
            </a:r>
            <a:endParaRPr lang="cs-CZ" sz="1400" dirty="0">
              <a:latin typeface="Arial" panose="020B0604020202020204" pitchFamily="34" charset="0"/>
              <a:cs typeface="Arial" panose="020B0604020202020204" pitchFamily="34" charset="0"/>
              <a:sym typeface="Wingdings" panose="05000000000000000000" pitchFamily="2" charset="2"/>
            </a:endParaRPr>
          </a:p>
        </p:txBody>
      </p:sp>
    </p:spTree>
    <p:extLst>
      <p:ext uri="{BB962C8B-B14F-4D97-AF65-F5344CB8AC3E}">
        <p14:creationId xmlns:p14="http://schemas.microsoft.com/office/powerpoint/2010/main" val="2163890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Dotazy a odpovědi - Rozpočet</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lgn="just">
              <a:spcBef>
                <a:spcPts val="600"/>
              </a:spcBef>
              <a:buNone/>
              <a:defRPr/>
            </a:pPr>
            <a:r>
              <a:rPr lang="cs-CZ" altLang="cs-CZ" sz="2000" b="1" dirty="0">
                <a:latin typeface="Arial" panose="020B0604020202020204" pitchFamily="34" charset="0"/>
                <a:cs typeface="Arial" panose="020B0604020202020204" pitchFamily="34" charset="0"/>
              </a:rPr>
              <a:t>Dotaz č. 1:</a:t>
            </a:r>
          </a:p>
          <a:p>
            <a:pPr marL="0" indent="0" algn="just">
              <a:spcBef>
                <a:spcPts val="600"/>
              </a:spcBef>
              <a:buNone/>
              <a:defRPr/>
            </a:pPr>
            <a:r>
              <a:rPr lang="cs-CZ" altLang="cs-CZ" sz="2000" dirty="0">
                <a:latin typeface="Arial" panose="020B0604020202020204" pitchFamily="34" charset="0"/>
                <a:cs typeface="Arial" panose="020B0604020202020204" pitchFamily="34" charset="0"/>
              </a:rPr>
              <a:t>K problematice srovnání rozpočtu se skutečností ve výdajové části</a:t>
            </a:r>
          </a:p>
          <a:p>
            <a:pPr marL="0" indent="0" algn="just">
              <a:spcBef>
                <a:spcPts val="0"/>
              </a:spcBef>
              <a:buNone/>
              <a:defRPr/>
            </a:pPr>
            <a:endParaRPr lang="cs-CZ" altLang="cs-CZ" sz="2000" b="1" dirty="0">
              <a:latin typeface="Arial" panose="020B0604020202020204" pitchFamily="34" charset="0"/>
              <a:cs typeface="Arial" panose="020B0604020202020204" pitchFamily="34" charset="0"/>
            </a:endParaRPr>
          </a:p>
          <a:p>
            <a:pPr marL="0" indent="0" algn="just">
              <a:spcBef>
                <a:spcPts val="600"/>
              </a:spcBef>
              <a:buNone/>
              <a:defRPr/>
            </a:pPr>
            <a:r>
              <a:rPr lang="cs-CZ" altLang="cs-CZ" sz="2000" b="1" dirty="0">
                <a:latin typeface="Arial" panose="020B0604020202020204" pitchFamily="34" charset="0"/>
                <a:cs typeface="Arial" panose="020B0604020202020204" pitchFamily="34" charset="0"/>
              </a:rPr>
              <a:t>Odpověď:</a:t>
            </a:r>
          </a:p>
          <a:p>
            <a:pPr marL="0" indent="0" algn="just">
              <a:lnSpc>
                <a:spcPct val="120000"/>
              </a:lnSpc>
              <a:spcBef>
                <a:spcPts val="600"/>
              </a:spcBef>
              <a:buNone/>
              <a:defRPr/>
            </a:pPr>
            <a:r>
              <a:rPr lang="cs-CZ" altLang="cs-CZ" sz="2000" dirty="0">
                <a:latin typeface="Arial" panose="020B0604020202020204" pitchFamily="34" charset="0"/>
                <a:cs typeface="Arial" panose="020B0604020202020204" pitchFamily="34" charset="0"/>
              </a:rPr>
              <a:t>Rozpočet je finanční plán, jímž se řídí hospodaření obce, a proto ze své definice nemůže skutečné čerpání výdajů být shodné s tímto plánem. Zákon pouze ukládá povinnost měnit schválený rozpočet, tj. finanční plán, v případě, kdy hrozí realizace rozpočtem nezajištěného výdaje, popřípadě pokud nejsou plněny rozpočtové příjmy.</a:t>
            </a:r>
          </a:p>
          <a:p>
            <a:pPr marL="0" indent="0" algn="just">
              <a:lnSpc>
                <a:spcPct val="120000"/>
              </a:lnSpc>
              <a:spcBef>
                <a:spcPts val="600"/>
              </a:spcBef>
              <a:buNone/>
              <a:defRPr/>
            </a:pPr>
            <a:r>
              <a:rPr lang="cs-CZ" altLang="cs-CZ" sz="2000" dirty="0">
                <a:latin typeface="Arial" panose="020B0604020202020204" pitchFamily="34" charset="0"/>
                <a:cs typeface="Arial" panose="020B0604020202020204" pitchFamily="34" charset="0"/>
              </a:rPr>
              <a:t>§16 odst. 4 zákona č. 250/2000 Sb., o rozpočtových pravidlech územních rozpočtů, v platném znění, jednoznačně stanoví, že </a:t>
            </a:r>
            <a:r>
              <a:rPr lang="cs-CZ" altLang="cs-CZ" sz="2000" b="1" dirty="0">
                <a:latin typeface="Arial" panose="020B0604020202020204" pitchFamily="34" charset="0"/>
                <a:cs typeface="Arial" panose="020B0604020202020204" pitchFamily="34" charset="0"/>
              </a:rPr>
              <a:t>o změnu rozpočtu jde v případě, kdy by měl být proveden rozpočtem nezajištěný výdaj</a:t>
            </a:r>
            <a:r>
              <a:rPr lang="cs-CZ" altLang="cs-CZ" sz="2000" dirty="0">
                <a:latin typeface="Arial" panose="020B0604020202020204" pitchFamily="34" charset="0"/>
                <a:cs typeface="Arial" panose="020B0604020202020204" pitchFamily="34" charset="0"/>
              </a:rPr>
              <a:t>.  </a:t>
            </a:r>
          </a:p>
          <a:p>
            <a:pPr marL="0" indent="0" algn="just">
              <a:lnSpc>
                <a:spcPct val="120000"/>
              </a:lnSpc>
              <a:spcBef>
                <a:spcPts val="600"/>
              </a:spcBef>
              <a:buNone/>
              <a:defRPr/>
            </a:pPr>
            <a:r>
              <a:rPr lang="cs-CZ" altLang="cs-CZ" sz="2000" dirty="0">
                <a:latin typeface="Arial" panose="020B0604020202020204" pitchFamily="34" charset="0"/>
                <a:cs typeface="Arial" panose="020B0604020202020204" pitchFamily="34" charset="0"/>
              </a:rPr>
              <a:t>(hrozí přečerpání zastupitelstvem schváleného závazného výdajového ukazatele rozpočtu, nikoli jeho nedočerpání).</a:t>
            </a: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4</a:t>
            </a:fld>
            <a:endParaRPr lang="cs-CZ"/>
          </a:p>
        </p:txBody>
      </p:sp>
    </p:spTree>
    <p:extLst>
      <p:ext uri="{BB962C8B-B14F-4D97-AF65-F5344CB8AC3E}">
        <p14:creationId xmlns:p14="http://schemas.microsoft.com/office/powerpoint/2010/main" val="21453241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Dotazy a odpovědi - Rozpočet</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lgn="just">
              <a:spcBef>
                <a:spcPts val="600"/>
              </a:spcBef>
              <a:buNone/>
              <a:defRPr/>
            </a:pPr>
            <a:endParaRPr lang="cs-CZ" altLang="cs-CZ" sz="2000" b="1" dirty="0"/>
          </a:p>
          <a:p>
            <a:pPr marL="0" indent="0" algn="just">
              <a:spcBef>
                <a:spcPts val="1800"/>
              </a:spcBef>
              <a:buNone/>
              <a:defRPr/>
            </a:pPr>
            <a:r>
              <a:rPr lang="cs-CZ" altLang="cs-CZ" sz="2000" b="1" dirty="0">
                <a:latin typeface="Arial" panose="020B0604020202020204" pitchFamily="34" charset="0"/>
                <a:cs typeface="Arial" panose="020B0604020202020204" pitchFamily="34" charset="0"/>
              </a:rPr>
              <a:t>Odpověď k dotazu č. 1 - pokračování:</a:t>
            </a:r>
          </a:p>
          <a:p>
            <a:pPr marL="0" indent="0" algn="just">
              <a:spcBef>
                <a:spcPts val="600"/>
              </a:spcBef>
              <a:buNone/>
              <a:defRPr/>
            </a:pPr>
            <a:r>
              <a:rPr lang="cs-CZ" altLang="cs-CZ" sz="2000" dirty="0">
                <a:latin typeface="Arial" panose="020B0604020202020204" pitchFamily="34" charset="0"/>
                <a:cs typeface="Arial" panose="020B0604020202020204" pitchFamily="34" charset="0"/>
              </a:rPr>
              <a:t>(problematika srovnání rozpočtu se skutečností ve výdajové části)</a:t>
            </a:r>
          </a:p>
          <a:p>
            <a:pPr marL="0" indent="0" algn="just">
              <a:buFontTx/>
              <a:buNone/>
              <a:defRPr/>
            </a:pPr>
            <a:endParaRPr lang="cs-CZ" altLang="cs-CZ" sz="2000" b="1" dirty="0">
              <a:latin typeface="Arial" panose="020B0604020202020204" pitchFamily="34" charset="0"/>
              <a:cs typeface="Arial" panose="020B0604020202020204" pitchFamily="34" charset="0"/>
            </a:endParaRPr>
          </a:p>
          <a:p>
            <a:pPr marL="0" indent="0" algn="just">
              <a:buFontTx/>
              <a:buNone/>
              <a:defRPr/>
            </a:pPr>
            <a:r>
              <a:rPr lang="cs-CZ" altLang="cs-CZ" sz="2000" dirty="0">
                <a:latin typeface="Arial" panose="020B0604020202020204" pitchFamily="34" charset="0"/>
                <a:cs typeface="Arial" panose="020B0604020202020204" pitchFamily="34" charset="0"/>
              </a:rPr>
              <a:t>Ustanovení § 16 odst. 2 zákona č. 250/2000 Sb., o rozpočtových pravidlech územních rozpočtů, v platném znění pouze konstatuje, že změna rozpočtu se provede „</a:t>
            </a:r>
            <a:r>
              <a:rPr lang="cs-CZ" altLang="cs-CZ" sz="2000" i="1" dirty="0">
                <a:latin typeface="Arial" panose="020B0604020202020204" pitchFamily="34" charset="0"/>
                <a:cs typeface="Arial" panose="020B0604020202020204" pitchFamily="34" charset="0"/>
              </a:rPr>
              <a:t>i jde-li               o změny ve finančních vztazích k jinému rozpočtu“.</a:t>
            </a:r>
          </a:p>
          <a:p>
            <a:pPr marL="0" indent="0" algn="just">
              <a:spcBef>
                <a:spcPts val="1200"/>
              </a:spcBef>
              <a:buFontTx/>
              <a:buNone/>
              <a:defRPr/>
            </a:pPr>
            <a:r>
              <a:rPr lang="cs-CZ" altLang="cs-CZ" sz="2000" dirty="0">
                <a:latin typeface="Arial" panose="020B0604020202020204" pitchFamily="34" charset="0"/>
                <a:cs typeface="Arial" panose="020B0604020202020204" pitchFamily="34" charset="0"/>
              </a:rPr>
              <a:t>I v tomto případě však musí být splněna podmínka uvedena v § 16 odst. 4, tj. že se jedná     o uskutečnění rozpočtem nezajištěného výdaje.</a:t>
            </a:r>
          </a:p>
          <a:p>
            <a:pPr marL="0" indent="0" algn="just">
              <a:buFontTx/>
              <a:buNone/>
              <a:defRPr/>
            </a:pPr>
            <a:r>
              <a:rPr lang="cs-CZ" altLang="cs-CZ" sz="2000" dirty="0">
                <a:latin typeface="Arial" panose="020B0604020202020204" pitchFamily="34" charset="0"/>
                <a:cs typeface="Arial" panose="020B0604020202020204" pitchFamily="34" charset="0"/>
              </a:rPr>
              <a:t>(např. pol. 5331, 6351 – příspěvky zřízeným příspěvkovým organizacím)  </a:t>
            </a:r>
          </a:p>
          <a:p>
            <a:pPr marL="514350" indent="-514350">
              <a:buFontTx/>
              <a:buAutoNum type="arabicPeriod"/>
              <a:defRPr/>
            </a:pPr>
            <a:endParaRPr lang="cs-CZ" altLang="cs-CZ" sz="2000" dirty="0"/>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5</a:t>
            </a:fld>
            <a:endParaRPr lang="cs-CZ"/>
          </a:p>
        </p:txBody>
      </p:sp>
    </p:spTree>
    <p:extLst>
      <p:ext uri="{BB962C8B-B14F-4D97-AF65-F5344CB8AC3E}">
        <p14:creationId xmlns:p14="http://schemas.microsoft.com/office/powerpoint/2010/main" val="2055730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Dotazy a odpovědi - Rozpočet</a:t>
            </a:r>
            <a:endParaRPr lang="cs-CZ" sz="1800" dirty="0"/>
          </a:p>
        </p:txBody>
      </p:sp>
      <p:sp>
        <p:nvSpPr>
          <p:cNvPr id="3" name="Zástupný symbol pro obsah 2"/>
          <p:cNvSpPr>
            <a:spLocks noGrp="1"/>
          </p:cNvSpPr>
          <p:nvPr>
            <p:ph idx="1"/>
          </p:nvPr>
        </p:nvSpPr>
        <p:spPr>
          <a:xfrm>
            <a:off x="759823" y="1058982"/>
            <a:ext cx="10515600" cy="5297368"/>
          </a:xfrm>
        </p:spPr>
        <p:txBody>
          <a:bodyPr>
            <a:noAutofit/>
          </a:bodyPr>
          <a:lstStyle/>
          <a:p>
            <a:pPr>
              <a:buFontTx/>
              <a:buNone/>
              <a:defRPr/>
            </a:pPr>
            <a:r>
              <a:rPr lang="cs-CZ" altLang="cs-CZ" sz="2000" b="1" dirty="0">
                <a:latin typeface="Arial" panose="020B0604020202020204" pitchFamily="34" charset="0"/>
                <a:cs typeface="Arial" panose="020B0604020202020204" pitchFamily="34" charset="0"/>
              </a:rPr>
              <a:t>Dotaz č. 2: </a:t>
            </a:r>
          </a:p>
          <a:p>
            <a:pPr marL="0" algn="just">
              <a:buFontTx/>
              <a:buNone/>
              <a:defRPr/>
            </a:pPr>
            <a:r>
              <a:rPr lang="cs-CZ" altLang="cs-CZ" sz="2000" dirty="0">
                <a:latin typeface="Arial" panose="020B0604020202020204" pitchFamily="34" charset="0"/>
                <a:cs typeface="Arial" panose="020B0604020202020204" pitchFamily="34" charset="0"/>
              </a:rPr>
              <a:t>Musí být vždy provedeno rozpočtové opatření, aby rozpočet územního samosprávného celku odpovídal skutečné výši přijaté dotace?</a:t>
            </a:r>
          </a:p>
          <a:p>
            <a:pPr>
              <a:spcBef>
                <a:spcPts val="1800"/>
              </a:spcBef>
              <a:buFontTx/>
              <a:buNone/>
              <a:defRPr/>
            </a:pPr>
            <a:r>
              <a:rPr lang="cs-CZ" altLang="cs-CZ" sz="2000" b="1" dirty="0">
                <a:latin typeface="Arial" panose="020B0604020202020204" pitchFamily="34" charset="0"/>
                <a:cs typeface="Arial" panose="020B0604020202020204" pitchFamily="34" charset="0"/>
              </a:rPr>
              <a:t>Odpověď:</a:t>
            </a:r>
          </a:p>
          <a:p>
            <a:pPr>
              <a:buFontTx/>
              <a:buNone/>
              <a:defRPr/>
            </a:pPr>
            <a:r>
              <a:rPr lang="cs-CZ" altLang="cs-CZ" sz="2000" b="1" dirty="0">
                <a:latin typeface="Arial" panose="020B0604020202020204" pitchFamily="34" charset="0"/>
                <a:cs typeface="Arial" panose="020B0604020202020204" pitchFamily="34" charset="0"/>
              </a:rPr>
              <a:t>NE </a:t>
            </a:r>
            <a:r>
              <a:rPr lang="cs-CZ" altLang="cs-CZ" sz="2000" dirty="0">
                <a:latin typeface="Arial" panose="020B0604020202020204" pitchFamily="34" charset="0"/>
                <a:cs typeface="Arial" panose="020B0604020202020204" pitchFamily="34" charset="0"/>
              </a:rPr>
              <a:t> </a:t>
            </a:r>
          </a:p>
          <a:p>
            <a:pPr marL="0" algn="just">
              <a:buFontTx/>
              <a:buNone/>
              <a:defRPr/>
            </a:pPr>
            <a:r>
              <a:rPr lang="cs-CZ" altLang="cs-CZ" sz="2000" dirty="0">
                <a:latin typeface="Arial" panose="020B0604020202020204" pitchFamily="34" charset="0"/>
                <a:cs typeface="Arial" panose="020B0604020202020204" pitchFamily="34" charset="0"/>
              </a:rPr>
              <a:t>Rozpočtové opatření se provádí pouze, pokud se mění schválený rozpočet </a:t>
            </a:r>
            <a:r>
              <a:rPr lang="cs-CZ" altLang="cs-CZ" sz="2000" b="1" dirty="0">
                <a:latin typeface="Arial" panose="020B0604020202020204" pitchFamily="34" charset="0"/>
                <a:cs typeface="Arial" panose="020B0604020202020204" pitchFamily="34" charset="0"/>
              </a:rPr>
              <a:t>a zároveň</a:t>
            </a:r>
            <a:r>
              <a:rPr lang="cs-CZ" altLang="cs-CZ" sz="2000" dirty="0">
                <a:latin typeface="Arial" panose="020B0604020202020204" pitchFamily="34" charset="0"/>
                <a:cs typeface="Arial" panose="020B0604020202020204" pitchFamily="34" charset="0"/>
              </a:rPr>
              <a:t> by byl realizován rozpočtem nezajištěný výdaj (s výjimkou uvedenou v § 16 odst. 4) – </a:t>
            </a:r>
            <a:r>
              <a:rPr lang="cs-CZ" altLang="cs-CZ" sz="2000" b="1" dirty="0">
                <a:latin typeface="Arial" panose="020B0604020202020204" pitchFamily="34" charset="0"/>
                <a:cs typeface="Arial" panose="020B0604020202020204" pitchFamily="34" charset="0"/>
              </a:rPr>
              <a:t>navýšení příjmů bez souvztažného navýšení výdajů nevyžaduje provedení rozpočtového opatření</a:t>
            </a:r>
            <a:endParaRPr lang="cs-CZ" altLang="cs-CZ" sz="2000" dirty="0">
              <a:latin typeface="Arial" panose="020B0604020202020204" pitchFamily="34" charset="0"/>
              <a:cs typeface="Arial" panose="020B0604020202020204" pitchFamily="34" charset="0"/>
            </a:endParaRPr>
          </a:p>
          <a:p>
            <a:pPr marL="0" algn="just">
              <a:spcBef>
                <a:spcPts val="1800"/>
              </a:spcBef>
              <a:buFontTx/>
              <a:buNone/>
              <a:defRPr/>
            </a:pPr>
            <a:r>
              <a:rPr lang="cs-CZ" altLang="cs-CZ" sz="1600" dirty="0">
                <a:latin typeface="Arial" panose="020B0604020202020204" pitchFamily="34" charset="0"/>
                <a:cs typeface="Arial" panose="020B0604020202020204" pitchFamily="34" charset="0"/>
              </a:rPr>
              <a:t>Poznámka:</a:t>
            </a:r>
          </a:p>
          <a:p>
            <a:pPr marL="0" algn="just">
              <a:spcBef>
                <a:spcPts val="600"/>
              </a:spcBef>
              <a:buFontTx/>
              <a:buNone/>
              <a:defRPr/>
            </a:pPr>
            <a:r>
              <a:rPr lang="cs-CZ" altLang="cs-CZ" sz="1600" dirty="0">
                <a:latin typeface="Arial" panose="020B0604020202020204" pitchFamily="34" charset="0"/>
                <a:cs typeface="Arial" panose="020B0604020202020204" pitchFamily="34" charset="0"/>
              </a:rPr>
              <a:t>Příjmy, proti nimž nejsou výdaje, se tudíž nezapojují do rozpočtu a související změna peněžních prostředků je vykázána v rámci třídy 8 rozpočtové skladby.</a:t>
            </a:r>
          </a:p>
          <a:p>
            <a:pPr marL="0" algn="just">
              <a:spcBef>
                <a:spcPts val="600"/>
              </a:spcBef>
              <a:buFontTx/>
              <a:buNone/>
              <a:defRPr/>
            </a:pPr>
            <a:r>
              <a:rPr lang="cs-CZ" altLang="cs-CZ" sz="1600" b="1" dirty="0">
                <a:latin typeface="Arial" panose="020B0604020202020204" pitchFamily="34" charset="0"/>
                <a:cs typeface="Arial" panose="020B0604020202020204" pitchFamily="34" charset="0"/>
              </a:rPr>
              <a:t>Narovnání rozpočtu na skutečnost se proto neprovádí, pokud se z nových, rozpočtem nepředvídaných příjmů, neuskuteční rozpočtem nezajištěné výdaje.</a:t>
            </a:r>
            <a:endParaRPr lang="cs-CZ" altLang="cs-CZ" sz="1600" dirty="0">
              <a:latin typeface="Arial" panose="020B0604020202020204" pitchFamily="34" charset="0"/>
              <a:cs typeface="Arial" panose="020B0604020202020204" pitchFamily="34" charset="0"/>
            </a:endParaRPr>
          </a:p>
          <a:p>
            <a:pPr marL="0" indent="0">
              <a:buFontTx/>
              <a:buNone/>
              <a:defRPr/>
            </a:pPr>
            <a:r>
              <a:rPr lang="cs-CZ" altLang="cs-CZ" sz="1400" i="1" dirty="0">
                <a:latin typeface="Arial" panose="020B0604020202020204" pitchFamily="34" charset="0"/>
                <a:cs typeface="Arial" panose="020B0604020202020204" pitchFamily="34" charset="0"/>
              </a:rPr>
              <a:t>Zdroj:</a:t>
            </a:r>
          </a:p>
          <a:p>
            <a:pPr marL="0" indent="0">
              <a:spcBef>
                <a:spcPts val="0"/>
              </a:spcBef>
              <a:buFontTx/>
              <a:buNone/>
              <a:defRPr/>
            </a:pPr>
            <a:r>
              <a:rPr lang="cs-CZ" altLang="cs-CZ" sz="1400" dirty="0">
                <a:latin typeface="Arial" panose="020B0604020202020204" pitchFamily="34" charset="0"/>
                <a:cs typeface="Arial" panose="020B0604020202020204" pitchFamily="34" charset="0"/>
              </a:rPr>
              <a:t>Stanovisko CHJ č. 5/2020</a:t>
            </a:r>
          </a:p>
          <a:p>
            <a:pPr marL="0" indent="0">
              <a:spcBef>
                <a:spcPts val="0"/>
              </a:spcBef>
              <a:buNone/>
              <a:defRPr/>
            </a:pPr>
            <a:r>
              <a:rPr lang="cs-CZ" altLang="cs-CZ" sz="1400" dirty="0">
                <a:latin typeface="Arial" panose="020B0604020202020204" pitchFamily="34" charset="0"/>
                <a:cs typeface="Arial" panose="020B0604020202020204" pitchFamily="34" charset="0"/>
                <a:hlinkClick r:id="rId2"/>
              </a:rPr>
              <a:t>https://www.mfcr.cz/cs/verejny-sektor/uzemni-rozpocty/metodicka-podpora/2019/srovnavani-rozpoctu-na-skutecnost-u-prij-36058</a:t>
            </a:r>
            <a:endParaRPr lang="cs-CZ" altLang="cs-CZ" sz="1400" dirty="0">
              <a:latin typeface="Arial" panose="020B0604020202020204" pitchFamily="34" charset="0"/>
              <a:cs typeface="Arial" panose="020B0604020202020204" pitchFamily="34" charset="0"/>
            </a:endParaRPr>
          </a:p>
          <a:p>
            <a:pPr marL="0" indent="0">
              <a:spcBef>
                <a:spcPts val="0"/>
              </a:spcBef>
              <a:buNone/>
              <a:defRPr/>
            </a:pPr>
            <a:endParaRPr lang="cs-CZ" altLang="cs-CZ" sz="1400"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6</a:t>
            </a:fld>
            <a:endParaRPr lang="cs-CZ"/>
          </a:p>
        </p:txBody>
      </p:sp>
    </p:spTree>
    <p:extLst>
      <p:ext uri="{BB962C8B-B14F-4D97-AF65-F5344CB8AC3E}">
        <p14:creationId xmlns:p14="http://schemas.microsoft.com/office/powerpoint/2010/main" val="3307678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Dotazy a odpovědi - Rozpočet</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a:buFontTx/>
              <a:buNone/>
              <a:defRPr/>
            </a:pPr>
            <a:r>
              <a:rPr lang="cs-CZ" altLang="cs-CZ" sz="2000" b="1" dirty="0">
                <a:latin typeface="Arial" panose="020B0604020202020204" pitchFamily="34" charset="0"/>
                <a:cs typeface="Arial" panose="020B0604020202020204" pitchFamily="34" charset="0"/>
              </a:rPr>
              <a:t>Dotaz č. 3: </a:t>
            </a:r>
          </a:p>
          <a:p>
            <a:pPr marL="0" algn="just">
              <a:buNone/>
              <a:defRPr/>
            </a:pPr>
            <a:r>
              <a:rPr lang="cs-CZ" sz="2000" dirty="0">
                <a:latin typeface="Arial" panose="020B0604020202020204" pitchFamily="34" charset="0"/>
                <a:cs typeface="Arial" panose="020B0604020202020204" pitchFamily="34" charset="0"/>
              </a:rPr>
              <a:t>Obec si bude zakládat termínovaný vklad. Jak v tomhle případě postupovat se zaúčtováním, rozpočtovým opatřením apod. </a:t>
            </a:r>
            <a:endParaRPr lang="cs-CZ" sz="2000" b="1" dirty="0">
              <a:latin typeface="Arial" panose="020B0604020202020204" pitchFamily="34" charset="0"/>
              <a:cs typeface="Arial" panose="020B0604020202020204" pitchFamily="34" charset="0"/>
            </a:endParaRPr>
          </a:p>
          <a:p>
            <a:pPr marL="0" algn="just">
              <a:buNone/>
              <a:defRPr/>
            </a:pPr>
            <a:r>
              <a:rPr lang="cs-CZ" altLang="cs-CZ" sz="2000" b="1" dirty="0">
                <a:latin typeface="Arial" panose="020B0604020202020204" pitchFamily="34" charset="0"/>
                <a:cs typeface="Arial" panose="020B0604020202020204" pitchFamily="34" charset="0"/>
              </a:rPr>
              <a:t>Odpověď:</a:t>
            </a:r>
            <a:endParaRPr lang="cs-CZ" sz="2000" dirty="0">
              <a:latin typeface="Arial" panose="020B0604020202020204" pitchFamily="34" charset="0"/>
              <a:cs typeface="Arial" panose="020B0604020202020204" pitchFamily="34" charset="0"/>
            </a:endParaRPr>
          </a:p>
          <a:p>
            <a:pPr marL="0" indent="0">
              <a:buNone/>
            </a:pPr>
            <a:r>
              <a:rPr lang="cs-CZ" sz="2000" dirty="0">
                <a:latin typeface="Arial" panose="020B0604020202020204" pitchFamily="34" charset="0"/>
                <a:cs typeface="Arial" panose="020B0604020202020204" pitchFamily="34" charset="0"/>
              </a:rPr>
              <a:t>- Účtování termínované vkladu: 262 MD/231 8118 D; 244 MD/ 262 D.</a:t>
            </a:r>
          </a:p>
          <a:p>
            <a:pPr marL="0" indent="0">
              <a:buNone/>
            </a:pPr>
            <a:r>
              <a:rPr lang="cs-CZ" sz="2000" dirty="0">
                <a:latin typeface="Arial" panose="020B0604020202020204" pitchFamily="34" charset="0"/>
                <a:cs typeface="Arial" panose="020B0604020202020204" pitchFamily="34" charset="0"/>
              </a:rPr>
              <a:t>- Rozpočtové opatření stačí  takto: 231 10 8117 MD, 23110 8118 D - obojí ve financování. </a:t>
            </a:r>
          </a:p>
          <a:p>
            <a:pPr marL="0" indent="0">
              <a:buNone/>
            </a:pPr>
            <a:r>
              <a:rPr lang="cs-CZ" sz="1600" dirty="0">
                <a:latin typeface="Arial" panose="020B0604020202020204" pitchFamily="34" charset="0"/>
                <a:cs typeface="Arial" panose="020B0604020202020204" pitchFamily="34" charset="0"/>
              </a:rPr>
              <a:t>Nejedná o povinné rozpočtové opatření, stačí toto provést jen v rámci rozpisu rozpočtu (s ohledem na nastavené závazné ukazatele) – doporučujeme dát zastupitelstvu obce aspoň na vědomí. </a:t>
            </a:r>
          </a:p>
          <a:p>
            <a:pPr marL="0" indent="0">
              <a:buNone/>
            </a:pPr>
            <a:r>
              <a:rPr lang="cs-CZ" sz="1600" dirty="0">
                <a:latin typeface="Arial" panose="020B0604020202020204" pitchFamily="34" charset="0"/>
                <a:cs typeface="Arial" panose="020B0604020202020204" pitchFamily="34" charset="0"/>
              </a:rPr>
              <a:t>Z hlediska terminologie v rozpočtové skladbě se v případě záporného financování (8118) nejedná o výdaje, tedy lze provést výdaj - převod na termínovaný vklad i před schválením rozpočtového opatření (§16, odst.4 zákona č. 250/2000 Sb.). </a:t>
            </a:r>
          </a:p>
          <a:p>
            <a:pPr marL="0" indent="0">
              <a:buFontTx/>
              <a:buNone/>
              <a:defRPr/>
            </a:pPr>
            <a:endParaRPr lang="cs-CZ" altLang="cs-CZ" sz="1600" dirty="0">
              <a:latin typeface="Arial" panose="020B0604020202020204" pitchFamily="34" charset="0"/>
              <a:cs typeface="Arial" panose="020B0604020202020204" pitchFamily="34" charset="0"/>
            </a:endParaRPr>
          </a:p>
          <a:p>
            <a:pPr marL="0" indent="0">
              <a:buNone/>
              <a:defRPr/>
            </a:pPr>
            <a:r>
              <a:rPr lang="cs-CZ" altLang="cs-CZ" sz="1800" dirty="0">
                <a:latin typeface="Arial" panose="020B0604020202020204" pitchFamily="34" charset="0"/>
                <a:cs typeface="Arial" panose="020B0604020202020204" pitchFamily="34" charset="0"/>
              </a:rPr>
              <a:t>Poznámka:</a:t>
            </a:r>
          </a:p>
          <a:p>
            <a:pPr marL="0" indent="0">
              <a:buNone/>
              <a:defRPr/>
            </a:pPr>
            <a:r>
              <a:rPr lang="cs-CZ" altLang="cs-CZ" sz="2000" dirty="0">
                <a:latin typeface="Arial" panose="020B0604020202020204" pitchFamily="34" charset="0"/>
                <a:cs typeface="Arial" panose="020B0604020202020204" pitchFamily="34" charset="0"/>
              </a:rPr>
              <a:t>Spořící účet – jedná se o převod mezi 2 běžnými účty (AU, konsolidační položky) – nemusí se rozpočtovat</a:t>
            </a: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7</a:t>
            </a:fld>
            <a:endParaRPr lang="cs-CZ"/>
          </a:p>
        </p:txBody>
      </p:sp>
    </p:spTree>
    <p:extLst>
      <p:ext uri="{BB962C8B-B14F-4D97-AF65-F5344CB8AC3E}">
        <p14:creationId xmlns:p14="http://schemas.microsoft.com/office/powerpoint/2010/main" val="36335591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Dotazy a odpovědi - Inventarizace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buFontTx/>
              <a:buNone/>
              <a:defRPr/>
            </a:pPr>
            <a:r>
              <a:rPr lang="cs-CZ" altLang="cs-CZ" sz="2000" b="1" dirty="0">
                <a:latin typeface="Arial" panose="020B0604020202020204" pitchFamily="34" charset="0"/>
                <a:cs typeface="Arial" panose="020B0604020202020204" pitchFamily="34" charset="0"/>
              </a:rPr>
              <a:t>Inventarizace</a:t>
            </a:r>
          </a:p>
          <a:p>
            <a:pPr>
              <a:buFontTx/>
              <a:buChar char="-"/>
              <a:defRPr/>
            </a:pPr>
            <a:r>
              <a:rPr lang="cs-CZ" altLang="cs-CZ" sz="2000" dirty="0">
                <a:latin typeface="Arial" panose="020B0604020202020204" pitchFamily="34" charset="0"/>
                <a:cs typeface="Arial" panose="020B0604020202020204" pitchFamily="34" charset="0"/>
              </a:rPr>
              <a:t>vymezena </a:t>
            </a:r>
            <a:r>
              <a:rPr lang="cs-CZ" altLang="cs-CZ" sz="2000" b="1" dirty="0">
                <a:latin typeface="Arial" panose="020B0604020202020204" pitchFamily="34" charset="0"/>
                <a:cs typeface="Arial" panose="020B0604020202020204" pitchFamily="34" charset="0"/>
              </a:rPr>
              <a:t>v § 29 a § 30 zákona o účetnictví</a:t>
            </a:r>
          </a:p>
          <a:p>
            <a:pPr marL="0" indent="0" algn="just">
              <a:buFontTx/>
              <a:buNone/>
              <a:defRPr/>
            </a:pPr>
            <a:r>
              <a:rPr lang="cs-CZ" altLang="cs-CZ" sz="2000" dirty="0">
                <a:latin typeface="Arial" panose="020B0604020202020204" pitchFamily="34" charset="0"/>
                <a:cs typeface="Arial" panose="020B0604020202020204" pitchFamily="34" charset="0"/>
              </a:rPr>
              <a:t>Proces inventarizace by měl zjišťovat skutečný stav veškerého majetku a závazků, dále porovnat zjištěný skutečný stav se stavem majetku a závazků v účetnictví a vyhodnotit porovnání, zda skutečný stav odpovídá stavu účetnímu.</a:t>
            </a:r>
          </a:p>
          <a:p>
            <a:pPr marL="0" indent="0" algn="just">
              <a:spcBef>
                <a:spcPts val="0"/>
              </a:spcBef>
              <a:buFontTx/>
              <a:buNone/>
              <a:defRPr/>
            </a:pPr>
            <a:endParaRPr lang="cs-CZ" altLang="cs-CZ" sz="2000" dirty="0">
              <a:latin typeface="Arial" panose="020B0604020202020204" pitchFamily="34" charset="0"/>
              <a:cs typeface="Arial" panose="020B0604020202020204" pitchFamily="34" charset="0"/>
            </a:endParaRPr>
          </a:p>
          <a:p>
            <a:pPr algn="just">
              <a:spcBef>
                <a:spcPts val="0"/>
              </a:spcBef>
              <a:buFontTx/>
              <a:buChar char="-"/>
              <a:defRPr/>
            </a:pPr>
            <a:r>
              <a:rPr lang="cs-CZ" altLang="cs-CZ" sz="2000" b="1" dirty="0">
                <a:latin typeface="Arial" panose="020B0604020202020204" pitchFamily="34" charset="0"/>
                <a:cs typeface="Arial" panose="020B0604020202020204" pitchFamily="34" charset="0"/>
              </a:rPr>
              <a:t>vyhláška č. 270/2010 Sb., </a:t>
            </a:r>
            <a:r>
              <a:rPr lang="cs-CZ" altLang="cs-CZ" sz="2000" dirty="0">
                <a:latin typeface="Arial" panose="020B0604020202020204" pitchFamily="34" charset="0"/>
                <a:cs typeface="Arial" panose="020B0604020202020204" pitchFamily="34" charset="0"/>
              </a:rPr>
              <a:t>o inventarizaci majetku a závazků (změna: 411/2017 Sb., s účinností od 1. ledna 2018)</a:t>
            </a:r>
          </a:p>
          <a:p>
            <a:pPr marL="0" indent="0" algn="just">
              <a:buFontTx/>
              <a:buNone/>
              <a:defRPr/>
            </a:pPr>
            <a:endParaRPr lang="cs-CZ" altLang="cs-CZ" sz="2000" dirty="0">
              <a:latin typeface="Arial" panose="020B0604020202020204" pitchFamily="34" charset="0"/>
              <a:cs typeface="Arial" panose="020B0604020202020204" pitchFamily="34" charset="0"/>
            </a:endParaRPr>
          </a:p>
          <a:p>
            <a:pPr marL="0" indent="0" algn="just">
              <a:buFontTx/>
              <a:buNone/>
              <a:defRPr/>
            </a:pPr>
            <a:r>
              <a:rPr lang="cs-CZ" altLang="cs-CZ" sz="2000" dirty="0">
                <a:latin typeface="Arial" panose="020B0604020202020204" pitchFamily="34" charset="0"/>
                <a:cs typeface="Arial" panose="020B0604020202020204" pitchFamily="34" charset="0"/>
              </a:rPr>
              <a:t>Nejzásadnější úprava vychází z povinnosti inventarizovat položky jiných pasiv, např. </a:t>
            </a:r>
            <a:r>
              <a:rPr lang="cs-CZ" altLang="cs-CZ" sz="2000" b="1" dirty="0">
                <a:latin typeface="Arial" panose="020B0604020202020204" pitchFamily="34" charset="0"/>
                <a:cs typeface="Arial" panose="020B0604020202020204" pitchFamily="34" charset="0"/>
              </a:rPr>
              <a:t>vlastní zdroje.</a:t>
            </a:r>
          </a:p>
          <a:p>
            <a:pPr marL="0" indent="0" algn="just">
              <a:buFontTx/>
              <a:buNone/>
              <a:defRPr/>
            </a:pPr>
            <a:r>
              <a:rPr lang="cs-CZ" altLang="cs-CZ" sz="2000" dirty="0">
                <a:latin typeface="Arial" panose="020B0604020202020204" pitchFamily="34" charset="0"/>
                <a:cs typeface="Arial" panose="020B0604020202020204" pitchFamily="34" charset="0"/>
              </a:rPr>
              <a:t>Tato povinnost vyplývá z ustanovení § 30 zákona o účetnictví, který stanoví, že „ustanovení týkající se inventarizace majetku a závazků se použijí i pro inventarizaci jiných aktiv a pasiv, včetně skutečností účtovaných v knize podrozvahových účtů.“</a:t>
            </a:r>
          </a:p>
          <a:p>
            <a:pPr>
              <a:buFontTx/>
              <a:buNone/>
              <a:defRPr/>
            </a:pPr>
            <a:endParaRPr lang="cs-CZ" altLang="cs-CZ" sz="2000" b="1"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8</a:t>
            </a:fld>
            <a:endParaRPr lang="cs-CZ"/>
          </a:p>
        </p:txBody>
      </p:sp>
    </p:spTree>
    <p:extLst>
      <p:ext uri="{BB962C8B-B14F-4D97-AF65-F5344CB8AC3E}">
        <p14:creationId xmlns:p14="http://schemas.microsoft.com/office/powerpoint/2010/main" val="2379366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1143000" y="366274"/>
            <a:ext cx="10515600" cy="684000"/>
          </a:xfrm>
        </p:spPr>
        <p:txBody>
          <a:bodyPr>
            <a:normAutofit/>
          </a:bodyPr>
          <a:lstStyle/>
          <a:p>
            <a:pPr algn="ctr"/>
            <a:r>
              <a:rPr lang="cs-CZ" sz="1800" dirty="0">
                <a:latin typeface="Arial" panose="020B0604020202020204" pitchFamily="34" charset="0"/>
                <a:cs typeface="Arial" panose="020B0604020202020204" pitchFamily="34" charset="0"/>
              </a:rPr>
              <a:t>Dotazy a odpovědi - Inventarizace</a:t>
            </a:r>
            <a:endParaRPr lang="cs-CZ" sz="1800" dirty="0"/>
          </a:p>
        </p:txBody>
      </p:sp>
      <p:sp>
        <p:nvSpPr>
          <p:cNvPr id="3" name="Zástupný symbol pro obsah 2"/>
          <p:cNvSpPr>
            <a:spLocks noGrp="1"/>
          </p:cNvSpPr>
          <p:nvPr>
            <p:ph idx="1"/>
          </p:nvPr>
        </p:nvSpPr>
        <p:spPr>
          <a:xfrm>
            <a:off x="759823" y="1058982"/>
            <a:ext cx="10515600" cy="5037017"/>
          </a:xfrm>
        </p:spPr>
        <p:txBody>
          <a:bodyPr>
            <a:noAutofit/>
          </a:bodyPr>
          <a:lstStyle/>
          <a:p>
            <a:pPr marL="0" indent="0">
              <a:buFontTx/>
              <a:buNone/>
              <a:defRPr/>
            </a:pPr>
            <a:endParaRPr lang="cs-CZ" altLang="cs-CZ" sz="2000" b="1" dirty="0">
              <a:latin typeface="Arial" panose="020B0604020202020204" pitchFamily="34" charset="0"/>
              <a:cs typeface="Arial" panose="020B0604020202020204" pitchFamily="34" charset="0"/>
            </a:endParaRPr>
          </a:p>
          <a:p>
            <a:pPr marL="0" indent="0">
              <a:buFontTx/>
              <a:buNone/>
              <a:defRPr/>
            </a:pPr>
            <a:r>
              <a:rPr lang="cs-CZ" altLang="cs-CZ" sz="2000" b="1" dirty="0">
                <a:latin typeface="Arial" panose="020B0604020202020204" pitchFamily="34" charset="0"/>
                <a:cs typeface="Arial" panose="020B0604020202020204" pitchFamily="34" charset="0"/>
              </a:rPr>
              <a:t>Inventarizace</a:t>
            </a:r>
          </a:p>
          <a:p>
            <a:pPr marL="0" indent="0" algn="just">
              <a:buFontTx/>
              <a:buNone/>
              <a:defRPr/>
            </a:pPr>
            <a:r>
              <a:rPr lang="cs-CZ" altLang="cs-CZ" sz="2000" dirty="0">
                <a:latin typeface="Arial" panose="020B0604020202020204" pitchFamily="34" charset="0"/>
                <a:cs typeface="Arial" panose="020B0604020202020204" pitchFamily="34" charset="0"/>
              </a:rPr>
              <a:t>Vlastní zdroje – nejedná se o závazky ani dluhy, jedná se tedy o jiná pasiva, a tudíž jsou předmětem inventarizace.</a:t>
            </a:r>
          </a:p>
          <a:p>
            <a:pPr marL="0" indent="0" algn="just">
              <a:buFontTx/>
              <a:buNone/>
              <a:defRPr/>
            </a:pPr>
            <a:endParaRPr lang="cs-CZ" altLang="cs-CZ" sz="2000" dirty="0">
              <a:latin typeface="Arial" panose="020B0604020202020204" pitchFamily="34" charset="0"/>
              <a:cs typeface="Arial" panose="020B0604020202020204" pitchFamily="34" charset="0"/>
            </a:endParaRPr>
          </a:p>
          <a:p>
            <a:pPr marL="0" indent="0" algn="just">
              <a:buFontTx/>
              <a:buNone/>
              <a:defRPr/>
            </a:pPr>
            <a:r>
              <a:rPr lang="cs-CZ" altLang="cs-CZ" sz="2000" dirty="0">
                <a:latin typeface="Arial" panose="020B0604020202020204" pitchFamily="34" charset="0"/>
                <a:cs typeface="Arial" panose="020B0604020202020204" pitchFamily="34" charset="0"/>
              </a:rPr>
              <a:t>Pro inventarizaci vlastních zdrojů (položek jiných pasiv) se zavádí pojem </a:t>
            </a:r>
            <a:r>
              <a:rPr lang="cs-CZ" altLang="cs-CZ" sz="2000" b="1" dirty="0">
                <a:latin typeface="Arial" panose="020B0604020202020204" pitchFamily="34" charset="0"/>
                <a:cs typeface="Arial" panose="020B0604020202020204" pitchFamily="34" charset="0"/>
              </a:rPr>
              <a:t>zjednodušená inventura </a:t>
            </a:r>
            <a:r>
              <a:rPr lang="cs-CZ" altLang="cs-CZ" sz="2000" dirty="0">
                <a:latin typeface="Arial" panose="020B0604020202020204" pitchFamily="34" charset="0"/>
                <a:cs typeface="Arial" panose="020B0604020202020204" pitchFamily="34" charset="0"/>
              </a:rPr>
              <a:t>– spočívá v prokázání alespoň přírůstků a úbytků stavu jiných pasiv za účetní období (rozdíl mezi počátečním a konečným stavem) – např. účet 401 – Jmění účetní jednotky, s výjimkou účtu 403 – Transfery.</a:t>
            </a:r>
          </a:p>
          <a:p>
            <a:pPr marL="0" indent="0" algn="just">
              <a:buFontTx/>
              <a:buNone/>
              <a:defRPr/>
            </a:pPr>
            <a:r>
              <a:rPr lang="cs-CZ" altLang="cs-CZ" sz="2000" dirty="0">
                <a:latin typeface="Arial" panose="020B0604020202020204" pitchFamily="34" charset="0"/>
                <a:cs typeface="Arial" panose="020B0604020202020204" pitchFamily="34" charset="0"/>
              </a:rPr>
              <a:t>V případě provedení zjednodušené inventury jsou vyhotovovány </a:t>
            </a:r>
            <a:r>
              <a:rPr lang="cs-CZ" altLang="cs-CZ" sz="2000" b="1" dirty="0">
                <a:latin typeface="Arial" panose="020B0604020202020204" pitchFamily="34" charset="0"/>
                <a:cs typeface="Arial" panose="020B0604020202020204" pitchFamily="34" charset="0"/>
              </a:rPr>
              <a:t>zjednodušené inventurní soupisy</a:t>
            </a:r>
            <a:r>
              <a:rPr lang="cs-CZ" altLang="cs-CZ" sz="2000" dirty="0">
                <a:latin typeface="Arial" panose="020B0604020202020204" pitchFamily="34" charset="0"/>
                <a:cs typeface="Arial" panose="020B0604020202020204" pitchFamily="34" charset="0"/>
              </a:rPr>
              <a:t> (§ 2 písm. p) a q) vyhlášky)</a:t>
            </a:r>
            <a:endParaRPr lang="cs-CZ" altLang="cs-CZ" sz="2000" b="1" dirty="0">
              <a:latin typeface="Arial" panose="020B0604020202020204" pitchFamily="34" charset="0"/>
              <a:cs typeface="Arial" panose="020B0604020202020204" pitchFamily="34" charset="0"/>
            </a:endParaRPr>
          </a:p>
          <a:p>
            <a:pPr>
              <a:buFontTx/>
              <a:buNone/>
              <a:defRPr/>
            </a:pPr>
            <a:endParaRPr lang="cs-CZ" altLang="cs-CZ" sz="2000" b="1" dirty="0">
              <a:latin typeface="Arial" panose="020B0604020202020204" pitchFamily="34" charset="0"/>
              <a:cs typeface="Arial" panose="020B0604020202020204" pitchFamily="34" charset="0"/>
            </a:endParaRPr>
          </a:p>
          <a:p>
            <a:pPr marL="0" indent="0">
              <a:buNone/>
            </a:pPr>
            <a:endParaRPr lang="cs-CZ" sz="2000" dirty="0">
              <a:latin typeface="Arial" panose="020B0604020202020204" pitchFamily="34" charset="0"/>
              <a:cs typeface="Arial" panose="020B0604020202020204" pitchFamily="34" charset="0"/>
            </a:endParaRPr>
          </a:p>
        </p:txBody>
      </p:sp>
      <p:sp>
        <p:nvSpPr>
          <p:cNvPr id="6" name="Zástupný symbol pro číslo snímku 5"/>
          <p:cNvSpPr>
            <a:spLocks noGrp="1"/>
          </p:cNvSpPr>
          <p:nvPr>
            <p:ph type="sldNum" sz="quarter" idx="12"/>
          </p:nvPr>
        </p:nvSpPr>
        <p:spPr/>
        <p:txBody>
          <a:bodyPr/>
          <a:lstStyle/>
          <a:p>
            <a:fld id="{F756C1FA-8DED-774F-A9BF-965BD70CC5BD}" type="slidenum">
              <a:rPr lang="cs-CZ" smtClean="0"/>
              <a:pPr/>
              <a:t>9</a:t>
            </a:fld>
            <a:endParaRPr lang="cs-CZ"/>
          </a:p>
        </p:txBody>
      </p:sp>
    </p:spTree>
    <p:extLst>
      <p:ext uri="{BB962C8B-B14F-4D97-AF65-F5344CB8AC3E}">
        <p14:creationId xmlns:p14="http://schemas.microsoft.com/office/powerpoint/2010/main" val="166495077"/>
      </p:ext>
    </p:extLst>
  </p:cSld>
  <p:clrMapOvr>
    <a:masterClrMapping/>
  </p:clrMapOvr>
</p:sld>
</file>

<file path=ppt/theme/theme1.xml><?xml version="1.0" encoding="utf-8"?>
<a:theme xmlns:a="http://schemas.openxmlformats.org/drawingml/2006/main" name="Motiv Office">
  <a:themeElements>
    <a:clrScheme name="Olomoucký kraj">
      <a:dk1>
        <a:srgbClr val="000000"/>
      </a:dk1>
      <a:lt1>
        <a:srgbClr val="FFFFFF"/>
      </a:lt1>
      <a:dk2>
        <a:srgbClr val="02539F"/>
      </a:dk2>
      <a:lt2>
        <a:srgbClr val="E7E6E6"/>
      </a:lt2>
      <a:accent1>
        <a:srgbClr val="02539F"/>
      </a:accent1>
      <a:accent2>
        <a:srgbClr val="58894C"/>
      </a:accent2>
      <a:accent3>
        <a:srgbClr val="C4262D"/>
      </a:accent3>
      <a:accent4>
        <a:srgbClr val="9FBF5B"/>
      </a:accent4>
      <a:accent5>
        <a:srgbClr val="6AB6EA"/>
      </a:accent5>
      <a:accent6>
        <a:srgbClr val="E9BB46"/>
      </a:accent6>
      <a:hlink>
        <a:srgbClr val="0563C1"/>
      </a:hlink>
      <a:folHlink>
        <a:srgbClr val="954F72"/>
      </a:folHlink>
    </a:clrScheme>
    <a:fontScheme name="Inter">
      <a:majorFont>
        <a:latin typeface="Inter"/>
        <a:ea typeface=""/>
        <a:cs typeface=""/>
      </a:majorFont>
      <a:minorFont>
        <a:latin typeface="Int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cap="flat" cmpd="sng">
              <a:solidFill>
                <a:srgbClr val="000000"/>
              </a:solidFill>
              <a:prstDash val="solid"/>
              <a:miter lim="400000"/>
              <a:headEnd type="none" w="med" len="med"/>
              <a:tailEnd type="none" w="med" len="me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a:spPr>
      <a:bodyPr lIns="38100" tIns="38100" rIns="38100" bIns="38100"/>
      <a:lstStyle>
        <a:defPPr algn="l">
          <a:lnSpc>
            <a:spcPct val="150000"/>
          </a:lnSpc>
          <a:defRPr sz="1400" dirty="0">
            <a:solidFill>
              <a:schemeClr val="tx2"/>
            </a:solidFill>
            <a:ea typeface="+mj-ea"/>
          </a:defRPr>
        </a:defPPr>
      </a:lstStyle>
    </a:txDef>
  </a:objectDefaults>
  <a:extraClrSchemeLst/>
  <a:extLst>
    <a:ext uri="{05A4C25C-085E-4340-85A3-A5531E510DB2}">
      <thm15:themeFamily xmlns:thm15="http://schemas.microsoft.com/office/thememl/2012/main" name="Prezentace OK.potx" id="{6F3F9BF8-1F67-4B46-B308-B76B3766940E}" vid="{C58A957F-67F5-6440-9449-FF9D378E82FB}"/>
    </a:ext>
  </a:extLst>
</a:theme>
</file>

<file path=ppt/theme/theme2.xml><?xml version="1.0" encoding="utf-8"?>
<a:theme xmlns:a="http://schemas.openxmlformats.org/drawingml/2006/main" name="Motiv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Prezentace OK</Template>
  <TotalTime>818</TotalTime>
  <Words>4661</Words>
  <Application>Microsoft Office PowerPoint</Application>
  <PresentationFormat>Širokoúhlá obrazovka</PresentationFormat>
  <Paragraphs>379</Paragraphs>
  <Slides>39</Slides>
  <Notes>0</Notes>
  <HiddenSlides>0</HiddenSlides>
  <MMClips>0</MMClips>
  <ScaleCrop>false</ScaleCrop>
  <HeadingPairs>
    <vt:vector size="6" baseType="variant">
      <vt:variant>
        <vt:lpstr>Použitá písma</vt:lpstr>
      </vt:variant>
      <vt:variant>
        <vt:i4>4</vt:i4>
      </vt:variant>
      <vt:variant>
        <vt:lpstr>Motiv</vt:lpstr>
      </vt:variant>
      <vt:variant>
        <vt:i4>1</vt:i4>
      </vt:variant>
      <vt:variant>
        <vt:lpstr>Nadpisy snímků</vt:lpstr>
      </vt:variant>
      <vt:variant>
        <vt:i4>39</vt:i4>
      </vt:variant>
    </vt:vector>
  </HeadingPairs>
  <TitlesOfParts>
    <vt:vector size="44" baseType="lpstr">
      <vt:lpstr>Arial</vt:lpstr>
      <vt:lpstr>Calibri</vt:lpstr>
      <vt:lpstr>Inter</vt:lpstr>
      <vt:lpstr>Wingdings</vt:lpstr>
      <vt:lpstr>Motiv Office</vt:lpstr>
      <vt:lpstr>Informace pro obce a DSO Olomouckého kraje</vt:lpstr>
      <vt:lpstr>Prezentace aplikace PowerPoint</vt:lpstr>
      <vt:lpstr>Dotazy a odpovědi</vt:lpstr>
      <vt:lpstr>Dotazy a odpovědi - Rozpočet</vt:lpstr>
      <vt:lpstr>Dotazy a odpovědi - Rozpočet</vt:lpstr>
      <vt:lpstr>Dotazy a odpovědi - Rozpočet</vt:lpstr>
      <vt:lpstr>Dotazy a odpovědi - Rozpočet</vt:lpstr>
      <vt:lpstr>Dotazy a odpovědi - Inventarizace</vt:lpstr>
      <vt:lpstr>Dotazy a odpovědi - Inventarizace</vt:lpstr>
      <vt:lpstr>Dotazy a odpovědi - Inventarizace</vt:lpstr>
      <vt:lpstr>Dotazy a odpovědi - Inventarizace</vt:lpstr>
      <vt:lpstr>Principy 3E  při hospodaření územních celků</vt:lpstr>
      <vt:lpstr>Dotazy a odpovědi - principů 3E při hospodaření územních celků</vt:lpstr>
      <vt:lpstr>Dotazy a odpovědi - principů 3E při hospodaření územních celků</vt:lpstr>
      <vt:lpstr>Dotazy a odpovědi - principů 3E při hospodaření územních celků</vt:lpstr>
      <vt:lpstr>Dotazy a odpovědi - principů 3E při hospodaření územních celků</vt:lpstr>
      <vt:lpstr>Dotazy a odpovědi - principů 3E při hospodaření územních celků</vt:lpstr>
      <vt:lpstr>Dotazy a odpovědi - principů 3E při hospodaření územních celků</vt:lpstr>
      <vt:lpstr>Kontrola příspěvkových organizací zřizovatelem</vt:lpstr>
      <vt:lpstr>Dotazy a odpovědi – hospodaření příspěvkových organizací</vt:lpstr>
      <vt:lpstr>Dotazy a odpovědi – kontrola příspěvkových organizací zřizovatelem</vt:lpstr>
      <vt:lpstr>Dotazy a odpovědi – kontrola příspěvkových organizací zřizovatelem</vt:lpstr>
      <vt:lpstr>Dotazy a odpovědi – kontrola příspěvkových organizací zřizovatelem</vt:lpstr>
      <vt:lpstr>Odchodné pro členy zastupitelstev obcí  po volbách 2022 </vt:lpstr>
      <vt:lpstr>Dotazy a odpovědi – Odchodné pro členy zastupitelstev obcí po volbách 2022 </vt:lpstr>
      <vt:lpstr>Dotazy a odpovědi – Odchodné pro členy zastupitelstev obcí po volbách 2022 </vt:lpstr>
      <vt:lpstr>Dotazy a odpovědi – Odchodné pro členy zastupitelstev obcí po volbách 2022 </vt:lpstr>
      <vt:lpstr>Dotazy a odpovědi – Odchodné pro členy zastupitelstev obcí po volbách 2022 </vt:lpstr>
      <vt:lpstr>Dotazy a odpovědi – Odchodné pro členy zastupitelstev obcí po volbách 2022 </vt:lpstr>
      <vt:lpstr>Dotazy a odpovědi – odměňování nově zvolených členů zastupitelstva</vt:lpstr>
      <vt:lpstr>Dotazy a odpovědi – odměňování nově zvolených členů zastupitelstva</vt:lpstr>
      <vt:lpstr>Dotazy a odpovědi – odměňování nově zvolených členů zastupitelstva</vt:lpstr>
      <vt:lpstr>Dotazy a odpovědi – vydávání vnitřních předpisů obce</vt:lpstr>
      <vt:lpstr>Dotazy a odpovědi</vt:lpstr>
      <vt:lpstr>Dotazy a odpovědi</vt:lpstr>
      <vt:lpstr>Finanční vyúčtování dotací  – metodická podpora</vt:lpstr>
      <vt:lpstr>Finanční vyúčtování dotací – metodická podpora</vt:lpstr>
      <vt:lpstr>Finanční vyúčtování dotací – metodická podpora</vt:lpstr>
      <vt:lpstr>  Tato prezentace byla zpracována jako metodická podpora  pro obce a dobrovolné svazky obcí  na území Olomouckého kraje  na základě zkušeností získaných při výkonu přezkoumání hospodaření, odpovědí a dotazů zveřejněných na webových stránkách Ministerstva financí, https://www.mfcr.cz/cs/rozpoctova-politika/uzemni-rozpocty/legislativa-a-metodicka-podpora-uzemnich-rozpoctu  dokumentů zveřejněných na webových stránkách ministerstva vnitra, https://www.mvcr.cz/odk2/ </vt:lpstr>
    </vt:vector>
  </TitlesOfParts>
  <Company>VDI0101W10</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Niče Luděk</dc:creator>
  <cp:lastModifiedBy>Kamila Kubíčková</cp:lastModifiedBy>
  <cp:revision>85</cp:revision>
  <dcterms:created xsi:type="dcterms:W3CDTF">2022-03-10T07:10:19Z</dcterms:created>
  <dcterms:modified xsi:type="dcterms:W3CDTF">2024-02-05T11:52:52Z</dcterms:modified>
</cp:coreProperties>
</file>