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95" r:id="rId1"/>
  </p:sldMasterIdLst>
  <p:notesMasterIdLst>
    <p:notesMasterId r:id="rId26"/>
  </p:notesMasterIdLst>
  <p:handoutMasterIdLst>
    <p:handoutMasterId r:id="rId27"/>
  </p:handoutMasterIdLst>
  <p:sldIdLst>
    <p:sldId id="302" r:id="rId2"/>
    <p:sldId id="419" r:id="rId3"/>
    <p:sldId id="399" r:id="rId4"/>
    <p:sldId id="400" r:id="rId5"/>
    <p:sldId id="339" r:id="rId6"/>
    <p:sldId id="348" r:id="rId7"/>
    <p:sldId id="356" r:id="rId8"/>
    <p:sldId id="357" r:id="rId9"/>
    <p:sldId id="418" r:id="rId10"/>
    <p:sldId id="342" r:id="rId11"/>
    <p:sldId id="341" r:id="rId12"/>
    <p:sldId id="343" r:id="rId13"/>
    <p:sldId id="401" r:id="rId14"/>
    <p:sldId id="359" r:id="rId15"/>
    <p:sldId id="414" r:id="rId16"/>
    <p:sldId id="415" r:id="rId17"/>
    <p:sldId id="416" r:id="rId18"/>
    <p:sldId id="417" r:id="rId19"/>
    <p:sldId id="315" r:id="rId20"/>
    <p:sldId id="411" r:id="rId21"/>
    <p:sldId id="409" r:id="rId22"/>
    <p:sldId id="410" r:id="rId23"/>
    <p:sldId id="279" r:id="rId24"/>
    <p:sldId id="319" r:id="rId25"/>
  </p:sldIdLst>
  <p:sldSz cx="9906000" cy="6858000" type="A4"/>
  <p:notesSz cx="9144000" cy="6858000"/>
  <p:defaultTextStyle>
    <a:defPPr>
      <a:defRPr lang="cs-CZ"/>
    </a:defPPr>
    <a:lvl1pPr marL="0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1pPr>
    <a:lvl2pPr marL="478940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2pPr>
    <a:lvl3pPr marL="957879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3pPr>
    <a:lvl4pPr marL="1436819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4pPr>
    <a:lvl5pPr marL="1915758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5pPr>
    <a:lvl6pPr marL="2394698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6pPr>
    <a:lvl7pPr marL="2873637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7pPr>
    <a:lvl8pPr marL="3352576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8pPr>
    <a:lvl9pPr marL="3831516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Y" initials="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8FC"/>
    <a:srgbClr val="EDF1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187" autoAdjust="0"/>
  </p:normalViewPr>
  <p:slideViewPr>
    <p:cSldViewPr>
      <p:cViewPr varScale="1">
        <p:scale>
          <a:sx n="115" d="100"/>
          <a:sy n="115" d="100"/>
        </p:scale>
        <p:origin x="972" y="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66"/>
    </p:cViewPr>
  </p:sorterViewPr>
  <p:notesViewPr>
    <p:cSldViewPr>
      <p:cViewPr varScale="1">
        <p:scale>
          <a:sx n="114" d="100"/>
          <a:sy n="114" d="100"/>
        </p:scale>
        <p:origin x="1170" y="96"/>
      </p:cViewPr>
      <p:guideLst/>
    </p:cSldViewPr>
  </p:notes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List_aplikace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384724296714169E-2"/>
          <c:y val="5.273857978386081E-2"/>
          <c:w val="0.63111322572606321"/>
          <c:h val="0.94349437880300624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ŠAP</c:v>
                </c:pt>
              </c:strCache>
            </c:strRef>
          </c:tx>
          <c:explosion val="38"/>
          <c:cat>
            <c:strRef>
              <c:f>List1!$A$2:$A$7</c:f>
              <c:strCache>
                <c:ptCount val="6"/>
                <c:pt idx="0">
                  <c:v>polytechnika</c:v>
                </c:pt>
                <c:pt idx="1">
                  <c:v>karipo</c:v>
                </c:pt>
                <c:pt idx="2">
                  <c:v>odbor.vzděl.</c:v>
                </c:pt>
                <c:pt idx="3">
                  <c:v>CŽU</c:v>
                </c:pt>
                <c:pt idx="4">
                  <c:v>Inkluze</c:v>
                </c:pt>
                <c:pt idx="5">
                  <c:v>Podnikavost</c:v>
                </c:pt>
              </c:strCache>
            </c:strRef>
          </c:cat>
          <c:val>
            <c:numRef>
              <c:f>List1!$B$2:$B$7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6F-4362-BA1F-17E79002DD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cene3d>
          <a:camera prst="orthographicFront"/>
          <a:lightRig rig="threePt" dir="t"/>
        </a:scene3d>
        <a:sp3d>
          <a:bevelB prst="relaxedInset"/>
        </a:sp3d>
      </c:spPr>
    </c:plotArea>
    <c:legend>
      <c:legendPos val="r"/>
      <c:layout>
        <c:manualLayout>
          <c:xMode val="edge"/>
          <c:yMode val="edge"/>
          <c:x val="0.70008544273814133"/>
          <c:y val="0.3483178528694475"/>
          <c:w val="0.22696230898300696"/>
          <c:h val="0.6273298557905360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0.52668</cdr:x>
      <cdr:y>0.04234</cdr:y>
    </cdr:from>
    <cdr:to>
      <cdr:x>0.6347</cdr:x>
      <cdr:y>0.1852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507705" y="128520"/>
          <a:ext cx="719421" cy="433598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quarter" idx="1"/>
          </p:nvPr>
        </p:nvSpPr>
        <p:spPr>
          <a:xfrm>
            <a:off x="5181600" y="6505124"/>
            <a:ext cx="3962400" cy="344488"/>
          </a:xfrm>
          <a:prstGeom prst="rect">
            <a:avLst/>
          </a:prstGeom>
        </p:spPr>
        <p:txBody>
          <a:bodyPr vert="horz" lIns="91440" tIns="45720" rIns="612000" bIns="45720" rtlCol="0"/>
          <a:lstStyle>
            <a:lvl1pPr algn="r">
              <a:defRPr sz="1200"/>
            </a:lvl1pPr>
          </a:lstStyle>
          <a:p>
            <a:fld id="{426FD384-D035-43AF-8B3E-D7E26B794101}" type="datetimeFigureOut">
              <a:rPr lang="cs-CZ" sz="800" smtClean="0"/>
              <a:pPr/>
              <a:t>07.03.2019</a:t>
            </a:fld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3067352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932004" y="6506032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D96F02EE-927F-4DCD-A0F3-42968C968697}" type="datetimeFigureOut">
              <a:rPr lang="cs-CZ" smtClean="0"/>
              <a:pPr/>
              <a:t>07.03.2019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61925" y="1449388"/>
            <a:ext cx="6389688" cy="44243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42023" y="1448978"/>
            <a:ext cx="2250027" cy="44100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526996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78940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57879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436819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915758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394698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6pPr>
    <a:lvl7pPr marL="2873637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7pPr>
    <a:lvl8pPr marL="3352576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8pPr>
    <a:lvl9pPr marL="3831516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71438" y="1268413"/>
            <a:ext cx="5980112" cy="41402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6102017" y="1268977"/>
            <a:ext cx="2880032" cy="504005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/>
          <a:lstStyle/>
          <a:p>
            <a:fld id="{7845D7C1-3DAD-4E4B-9E84-F564AF2E2340}" type="slidenum">
              <a:rPr lang="cs-CZ" smtClean="0"/>
              <a:pPr/>
              <a:t>22</a:t>
            </a:fld>
            <a:endParaRPr lang="cs-CZ"/>
          </a:p>
        </p:txBody>
      </p:sp>
      <p:sp>
        <p:nvSpPr>
          <p:cNvPr id="6" name="Zástupný symbol pro poznámky 2"/>
          <p:cNvSpPr txBox="1">
            <a:spLocks/>
          </p:cNvSpPr>
          <p:nvPr/>
        </p:nvSpPr>
        <p:spPr>
          <a:xfrm>
            <a:off x="5962015" y="1808983"/>
            <a:ext cx="2880032" cy="39600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94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87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81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575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469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3637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257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3151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81496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42950" y="2130438"/>
            <a:ext cx="84201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07.03.2019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07.03.2019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780337" y="274645"/>
            <a:ext cx="2414588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36578" y="274645"/>
            <a:ext cx="7078663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07.03.2019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am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316039746"/>
              </p:ext>
            </p:extLst>
          </p:nvPr>
        </p:nvGraphicFramePr>
        <p:xfrm>
          <a:off x="-8921" y="2258987"/>
          <a:ext cx="4683125" cy="441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8" name="CorelDRAW" r:id="rId3" imgW="6239933" imgH="5880100" progId="">
                  <p:embed/>
                </p:oleObj>
              </mc:Choice>
              <mc:Fallback>
                <p:oleObj name="CorelDRAW" r:id="rId3" imgW="6239933" imgH="5880100" progId="">
                  <p:embed/>
                  <p:pic>
                    <p:nvPicPr>
                      <p:cNvPr id="0" name="Object 1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8921" y="2258987"/>
                        <a:ext cx="4683125" cy="441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bdélník 4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004457337"/>
              </p:ext>
            </p:extLst>
          </p:nvPr>
        </p:nvGraphicFramePr>
        <p:xfrm>
          <a:off x="362953" y="207290"/>
          <a:ext cx="1422810" cy="409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9" name="CorelDRAW" r:id="rId5" imgW="9027360" imgH="2598840" progId="">
                  <p:embed/>
                </p:oleObj>
              </mc:Choice>
              <mc:Fallback>
                <p:oleObj name="CorelDRAW" r:id="rId5" imgW="9027360" imgH="2598840" progId="">
                  <p:embed/>
                  <p:pic>
                    <p:nvPicPr>
                      <p:cNvPr id="0" name="Object 1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953" y="207290"/>
                        <a:ext cx="1422810" cy="4097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9635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72000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360000" tIns="180000" rIns="360000" bIns="36000" anchor="ctr" anchorCtr="0"/>
          <a:lstStyle>
            <a:lvl1pPr algn="l">
              <a:defRPr sz="3200" b="0" cap="all" baseline="0">
                <a:solidFill>
                  <a:schemeClr val="bg1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4" name="Zástupný symbol pro text 2"/>
          <p:cNvSpPr>
            <a:spLocks noGrp="1"/>
          </p:cNvSpPr>
          <p:nvPr>
            <p:ph idx="1"/>
          </p:nvPr>
        </p:nvSpPr>
        <p:spPr>
          <a:xfrm>
            <a:off x="4" y="728970"/>
            <a:ext cx="9906001" cy="6129030"/>
          </a:xfrm>
          <a:prstGeom prst="rect">
            <a:avLst/>
          </a:prstGeom>
        </p:spPr>
        <p:txBody>
          <a:bodyPr vert="horz" wrap="square" lIns="360000" tIns="360000" rIns="360000" bIns="45720" rtlCol="0">
            <a:normAutofit/>
          </a:bodyPr>
          <a:lstStyle>
            <a:lvl1pPr marL="0" indent="0" algn="l">
              <a:buFont typeface="Wingdings" panose="05000000000000000000" pitchFamily="2" charset="2"/>
              <a:buNone/>
              <a:defRPr sz="2000" b="0" cap="none" baseline="0"/>
            </a:lvl1pPr>
            <a:lvl2pPr marL="685800" indent="-228600" algn="l">
              <a:buSzPct val="110000"/>
              <a:buFont typeface="Wingdings" panose="05000000000000000000" pitchFamily="2" charset="2"/>
              <a:buChar char="§"/>
              <a:defRPr sz="1800" b="0"/>
            </a:lvl2pPr>
            <a:lvl3pPr marL="1143000" indent="-228600" algn="l">
              <a:buFont typeface="Wingdings" panose="05000000000000000000" pitchFamily="2" charset="2"/>
              <a:buChar char="§"/>
              <a:defRPr sz="2000"/>
            </a:lvl3pPr>
            <a:lvl4pPr algn="r">
              <a:defRPr sz="2800" i="0"/>
            </a:lvl4pPr>
            <a:lvl5pPr algn="r">
              <a:defRPr/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2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sp>
        <p:nvSpPr>
          <p:cNvPr id="3" name="Obdélník 2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8046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1878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66388911"/>
              </p:ext>
            </p:extLst>
          </p:nvPr>
        </p:nvGraphicFramePr>
        <p:xfrm>
          <a:off x="4" y="2270074"/>
          <a:ext cx="4683125" cy="439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5" name="CorelDRAW" r:id="rId3" imgW="6239160" imgH="5861160" progId="">
                  <p:embed/>
                </p:oleObj>
              </mc:Choice>
              <mc:Fallback>
                <p:oleObj name="CorelDRAW" r:id="rId3" imgW="6239160" imgH="5861160" progId="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2270074"/>
                        <a:ext cx="4683125" cy="4398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bdélník 5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777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156731534"/>
              </p:ext>
            </p:extLst>
          </p:nvPr>
        </p:nvGraphicFramePr>
        <p:xfrm>
          <a:off x="4" y="2258987"/>
          <a:ext cx="4683125" cy="217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9" name="CorelDRAW" r:id="rId3" imgW="6239160" imgH="2903040" progId="">
                  <p:embed/>
                </p:oleObj>
              </mc:Choice>
              <mc:Fallback>
                <p:oleObj name="CorelDRAW" r:id="rId3" imgW="6239160" imgH="2903040" progId="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2258987"/>
                        <a:ext cx="4683125" cy="2179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bdélník 8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9007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267507121"/>
              </p:ext>
            </p:extLst>
          </p:nvPr>
        </p:nvGraphicFramePr>
        <p:xfrm>
          <a:off x="4322993" y="2298648"/>
          <a:ext cx="5456786" cy="4190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3" name="CorelDRAW" r:id="rId3" imgW="7582680" imgH="5822640" progId="">
                  <p:embed/>
                </p:oleObj>
              </mc:Choice>
              <mc:Fallback>
                <p:oleObj name="CorelDRAW" r:id="rId3" imgW="7582680" imgH="5822640" progId="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2993" y="2298648"/>
                        <a:ext cx="5456786" cy="41903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bdélník 4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5825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381794" y="431800"/>
            <a:ext cx="0" cy="685800"/>
          </a:xfrm>
          <a:prstGeom prst="line">
            <a:avLst/>
          </a:prstGeom>
          <a:ln w="63500">
            <a:solidFill>
              <a:srgbClr val="2BC3E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381794" y="6286500"/>
            <a:ext cx="0" cy="393700"/>
          </a:xfrm>
          <a:prstGeom prst="line">
            <a:avLst/>
          </a:prstGeom>
          <a:ln w="63500">
            <a:solidFill>
              <a:schemeClr val="bg2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10860" y="528479"/>
            <a:ext cx="894111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300" b="1">
                <a:solidFill>
                  <a:srgbClr val="2BC3E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sp>
        <p:nvSpPr>
          <p:cNvPr id="10" name="Title 7"/>
          <p:cNvSpPr txBox="1">
            <a:spLocks/>
          </p:cNvSpPr>
          <p:nvPr userDrawn="1"/>
        </p:nvSpPr>
        <p:spPr>
          <a:xfrm>
            <a:off x="515937" y="6360115"/>
            <a:ext cx="8936038" cy="275761"/>
          </a:xfrm>
          <a:prstGeom prst="rect">
            <a:avLst/>
          </a:prstGeom>
          <a:noFill/>
        </p:spPr>
        <p:txBody>
          <a:bodyPr wrap="square" lIns="53639" tIns="26819" rIns="53639" bIns="26819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0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en-US" sz="1600" dirty="0" err="1">
                <a:solidFill>
                  <a:schemeClr val="bg2">
                    <a:lumMod val="85000"/>
                  </a:schemeClr>
                </a:solidFill>
              </a:rPr>
              <a:t>zasazení</a:t>
            </a:r>
            <a:r>
              <a:rPr lang="en-US" sz="1600" dirty="0">
                <a:solidFill>
                  <a:schemeClr val="bg2">
                    <a:lumMod val="85000"/>
                  </a:schemeClr>
                </a:solidFill>
              </a:rPr>
              <a:t> do </a:t>
            </a:r>
            <a:r>
              <a:rPr lang="en-US" sz="1600" dirty="0" err="1">
                <a:solidFill>
                  <a:schemeClr val="bg2">
                    <a:lumMod val="85000"/>
                  </a:schemeClr>
                </a:solidFill>
              </a:rPr>
              <a:t>širšího</a:t>
            </a:r>
            <a:r>
              <a:rPr lang="en-US" sz="1600" dirty="0">
                <a:solidFill>
                  <a:schemeClr val="bg2">
                    <a:lumMod val="8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2">
                    <a:lumMod val="85000"/>
                  </a:schemeClr>
                </a:solidFill>
              </a:rPr>
              <a:t>kontextu</a:t>
            </a:r>
            <a:endParaRPr lang="en-US" sz="1600" dirty="0">
              <a:solidFill>
                <a:schemeClr val="bg2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83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381794" y="431800"/>
            <a:ext cx="0" cy="685800"/>
          </a:xfrm>
          <a:prstGeom prst="line">
            <a:avLst/>
          </a:prstGeom>
          <a:ln w="63500">
            <a:solidFill>
              <a:srgbClr val="2BC3E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381794" y="6286500"/>
            <a:ext cx="0" cy="393700"/>
          </a:xfrm>
          <a:prstGeom prst="line">
            <a:avLst/>
          </a:prstGeom>
          <a:ln w="63500">
            <a:solidFill>
              <a:schemeClr val="bg2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10860" y="528479"/>
            <a:ext cx="894111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300" b="1">
                <a:solidFill>
                  <a:srgbClr val="2BC3E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sp>
        <p:nvSpPr>
          <p:cNvPr id="10" name="Title 7"/>
          <p:cNvSpPr txBox="1">
            <a:spLocks/>
          </p:cNvSpPr>
          <p:nvPr userDrawn="1"/>
        </p:nvSpPr>
        <p:spPr>
          <a:xfrm>
            <a:off x="515937" y="6360115"/>
            <a:ext cx="8936038" cy="275761"/>
          </a:xfrm>
          <a:prstGeom prst="rect">
            <a:avLst/>
          </a:prstGeom>
          <a:noFill/>
        </p:spPr>
        <p:txBody>
          <a:bodyPr wrap="square" lIns="53639" tIns="26819" rIns="53639" bIns="26819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0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en-US" sz="1600" dirty="0" err="1">
                <a:solidFill>
                  <a:schemeClr val="bg2">
                    <a:lumMod val="85000"/>
                  </a:schemeClr>
                </a:solidFill>
              </a:rPr>
              <a:t>zasazení</a:t>
            </a:r>
            <a:r>
              <a:rPr lang="en-US" sz="1600" dirty="0">
                <a:solidFill>
                  <a:schemeClr val="bg2">
                    <a:lumMod val="85000"/>
                  </a:schemeClr>
                </a:solidFill>
              </a:rPr>
              <a:t> do </a:t>
            </a:r>
            <a:r>
              <a:rPr lang="en-US" sz="1600" dirty="0" err="1">
                <a:solidFill>
                  <a:schemeClr val="bg2">
                    <a:lumMod val="85000"/>
                  </a:schemeClr>
                </a:solidFill>
              </a:rPr>
              <a:t>širšího</a:t>
            </a:r>
            <a:r>
              <a:rPr lang="en-US" sz="1600" dirty="0">
                <a:solidFill>
                  <a:schemeClr val="bg2">
                    <a:lumMod val="8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2">
                    <a:lumMod val="85000"/>
                  </a:schemeClr>
                </a:solidFill>
              </a:rPr>
              <a:t>kontextu</a:t>
            </a:r>
            <a:endParaRPr lang="en-US" sz="1600" dirty="0">
              <a:solidFill>
                <a:schemeClr val="bg2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83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07.03.2019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03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2506" y="440691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07.03.2019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36575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448300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07.03.2019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07.03.2019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07.03.2019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07.03.2019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72972" y="273058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07.03.2019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4FDED-5D22-4C11-A990-D19C66CFB067}" type="datetimeFigureOut">
              <a:rPr lang="cs-CZ" smtClean="0"/>
              <a:pPr/>
              <a:t>07.03.2019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95300" y="635636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4FDED-5D22-4C11-A990-D19C66CFB067}" type="datetimeFigureOut">
              <a:rPr lang="cs-CZ" smtClean="0"/>
              <a:pPr/>
              <a:t>07.03.2019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384550" y="635636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099300" y="635636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89ADD-60DC-4B7C-B1AD-AE8897CD6801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690" r:id="rId14"/>
    <p:sldLayoutId id="2147483693" r:id="rId15"/>
    <p:sldLayoutId id="2147483694" r:id="rId16"/>
    <p:sldLayoutId id="2147483691" r:id="rId17"/>
    <p:sldLayoutId id="2147483709" r:id="rId18"/>
    <p:sldLayoutId id="2147483710" r:id="rId19"/>
    <p:sldLayoutId id="2147483711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jiri.polasek@nuv.cz" TargetMode="External"/><Relationship Id="rId2" Type="http://schemas.openxmlformats.org/officeDocument/2006/relationships/hyperlink" Target="http://is.pkap.cz/" TargetMode="Externa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is.pkap.cz/" TargetMode="Externa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jiri.polasek@nuv.cz" TargetMode="Externa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s.pkap.cz/" TargetMode="External"/><Relationship Id="rId2" Type="http://schemas.openxmlformats.org/officeDocument/2006/relationships/hyperlink" Target="http://www.nuv.cz/p-kap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jiri.polasek@nuv.cz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Grp="1" noChangeAspect="1"/>
          </p:cNvGrpSpPr>
          <p:nvPr/>
        </p:nvGrpSpPr>
        <p:grpSpPr bwMode="auto">
          <a:xfrm>
            <a:off x="495300" y="274638"/>
            <a:ext cx="8915400" cy="1143000"/>
            <a:chOff x="4205" y="3032"/>
            <a:chExt cx="3110" cy="416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05" y="3032"/>
              <a:ext cx="3110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6783" y="3049"/>
              <a:ext cx="366" cy="252"/>
            </a:xfrm>
            <a:custGeom>
              <a:avLst/>
              <a:gdLst>
                <a:gd name="T0" fmla="*/ 1108 w 1597"/>
                <a:gd name="T1" fmla="*/ 588 h 1077"/>
                <a:gd name="T2" fmla="*/ 1108 w 1597"/>
                <a:gd name="T3" fmla="*/ 479 h 1077"/>
                <a:gd name="T4" fmla="*/ 992 w 1597"/>
                <a:gd name="T5" fmla="*/ 479 h 1077"/>
                <a:gd name="T6" fmla="*/ 897 w 1597"/>
                <a:gd name="T7" fmla="*/ 603 h 1077"/>
                <a:gd name="T8" fmla="*/ 795 w 1597"/>
                <a:gd name="T9" fmla="*/ 548 h 1077"/>
                <a:gd name="T10" fmla="*/ 747 w 1597"/>
                <a:gd name="T11" fmla="*/ 566 h 1077"/>
                <a:gd name="T12" fmla="*/ 878 w 1597"/>
                <a:gd name="T13" fmla="*/ 626 h 1077"/>
                <a:gd name="T14" fmla="*/ 695 w 1597"/>
                <a:gd name="T15" fmla="*/ 864 h 1077"/>
                <a:gd name="T16" fmla="*/ 692 w 1597"/>
                <a:gd name="T17" fmla="*/ 864 h 1077"/>
                <a:gd name="T18" fmla="*/ 394 w 1597"/>
                <a:gd name="T19" fmla="*/ 484 h 1077"/>
                <a:gd name="T20" fmla="*/ 732 w 1597"/>
                <a:gd name="T21" fmla="*/ 54 h 1077"/>
                <a:gd name="T22" fmla="*/ 732 w 1597"/>
                <a:gd name="T23" fmla="*/ 471 h 1077"/>
                <a:gd name="T24" fmla="*/ 831 w 1597"/>
                <a:gd name="T25" fmla="*/ 471 h 1077"/>
                <a:gd name="T26" fmla="*/ 831 w 1597"/>
                <a:gd name="T27" fmla="*/ 357 h 1077"/>
                <a:gd name="T28" fmla="*/ 1029 w 1597"/>
                <a:gd name="T29" fmla="*/ 408 h 1077"/>
                <a:gd name="T30" fmla="*/ 1169 w 1597"/>
                <a:gd name="T31" fmla="*/ 512 h 1077"/>
                <a:gd name="T32" fmla="*/ 1108 w 1597"/>
                <a:gd name="T33" fmla="*/ 588 h 1077"/>
                <a:gd name="T34" fmla="*/ 1146 w 1597"/>
                <a:gd name="T35" fmla="*/ 615 h 1077"/>
                <a:gd name="T36" fmla="*/ 1277 w 1597"/>
                <a:gd name="T37" fmla="*/ 497 h 1077"/>
                <a:gd name="T38" fmla="*/ 1094 w 1597"/>
                <a:gd name="T39" fmla="*/ 368 h 1077"/>
                <a:gd name="T40" fmla="*/ 855 w 1597"/>
                <a:gd name="T41" fmla="*/ 263 h 1077"/>
                <a:gd name="T42" fmla="*/ 852 w 1597"/>
                <a:gd name="T43" fmla="*/ 245 h 1077"/>
                <a:gd name="T44" fmla="*/ 1020 w 1597"/>
                <a:gd name="T45" fmla="*/ 146 h 1077"/>
                <a:gd name="T46" fmla="*/ 1202 w 1597"/>
                <a:gd name="T47" fmla="*/ 204 h 1077"/>
                <a:gd name="T48" fmla="*/ 1246 w 1597"/>
                <a:gd name="T49" fmla="*/ 190 h 1077"/>
                <a:gd name="T50" fmla="*/ 1020 w 1597"/>
                <a:gd name="T51" fmla="*/ 126 h 1077"/>
                <a:gd name="T52" fmla="*/ 831 w 1597"/>
                <a:gd name="T53" fmla="*/ 162 h 1077"/>
                <a:gd name="T54" fmla="*/ 831 w 1597"/>
                <a:gd name="T55" fmla="*/ 0 h 1077"/>
                <a:gd name="T56" fmla="*/ 715 w 1597"/>
                <a:gd name="T57" fmla="*/ 0 h 1077"/>
                <a:gd name="T58" fmla="*/ 418 w 1597"/>
                <a:gd name="T59" fmla="*/ 385 h 1077"/>
                <a:gd name="T60" fmla="*/ 416 w 1597"/>
                <a:gd name="T61" fmla="*/ 385 h 1077"/>
                <a:gd name="T62" fmla="*/ 113 w 1597"/>
                <a:gd name="T63" fmla="*/ 0 h 1077"/>
                <a:gd name="T64" fmla="*/ 0 w 1597"/>
                <a:gd name="T65" fmla="*/ 0 h 1077"/>
                <a:gd name="T66" fmla="*/ 0 w 1597"/>
                <a:gd name="T67" fmla="*/ 471 h 1077"/>
                <a:gd name="T68" fmla="*/ 55 w 1597"/>
                <a:gd name="T69" fmla="*/ 471 h 1077"/>
                <a:gd name="T70" fmla="*/ 55 w 1597"/>
                <a:gd name="T71" fmla="*/ 60 h 1077"/>
                <a:gd name="T72" fmla="*/ 387 w 1597"/>
                <a:gd name="T73" fmla="*/ 479 h 1077"/>
                <a:gd name="T74" fmla="*/ 285 w 1597"/>
                <a:gd name="T75" fmla="*/ 479 h 1077"/>
                <a:gd name="T76" fmla="*/ 285 w 1597"/>
                <a:gd name="T77" fmla="*/ 951 h 1077"/>
                <a:gd name="T78" fmla="*/ 332 w 1597"/>
                <a:gd name="T79" fmla="*/ 951 h 1077"/>
                <a:gd name="T80" fmla="*/ 332 w 1597"/>
                <a:gd name="T81" fmla="*/ 539 h 1077"/>
                <a:gd name="T82" fmla="*/ 668 w 1597"/>
                <a:gd name="T83" fmla="*/ 964 h 1077"/>
                <a:gd name="T84" fmla="*/ 670 w 1597"/>
                <a:gd name="T85" fmla="*/ 964 h 1077"/>
                <a:gd name="T86" fmla="*/ 1009 w 1597"/>
                <a:gd name="T87" fmla="*/ 533 h 1077"/>
                <a:gd name="T88" fmla="*/ 1009 w 1597"/>
                <a:gd name="T89" fmla="*/ 951 h 1077"/>
                <a:gd name="T90" fmla="*/ 1108 w 1597"/>
                <a:gd name="T91" fmla="*/ 951 h 1077"/>
                <a:gd name="T92" fmla="*/ 1108 w 1597"/>
                <a:gd name="T93" fmla="*/ 637 h 1077"/>
                <a:gd name="T94" fmla="*/ 1284 w 1597"/>
                <a:gd name="T95" fmla="*/ 637 h 1077"/>
                <a:gd name="T96" fmla="*/ 1284 w 1597"/>
                <a:gd name="T97" fmla="*/ 1077 h 1077"/>
                <a:gd name="T98" fmla="*/ 1386 w 1597"/>
                <a:gd name="T99" fmla="*/ 1077 h 1077"/>
                <a:gd name="T100" fmla="*/ 1386 w 1597"/>
                <a:gd name="T101" fmla="*/ 637 h 1077"/>
                <a:gd name="T102" fmla="*/ 1597 w 1597"/>
                <a:gd name="T103" fmla="*/ 637 h 1077"/>
                <a:gd name="T104" fmla="*/ 1597 w 1597"/>
                <a:gd name="T105" fmla="*/ 615 h 1077"/>
                <a:gd name="T106" fmla="*/ 1146 w 1597"/>
                <a:gd name="T107" fmla="*/ 615 h 1077"/>
                <a:gd name="T108" fmla="*/ 1068 w 1597"/>
                <a:gd name="T109" fmla="*/ 96 h 1077"/>
                <a:gd name="T110" fmla="*/ 1229 w 1597"/>
                <a:gd name="T111" fmla="*/ 0 h 1077"/>
                <a:gd name="T112" fmla="*/ 1178 w 1597"/>
                <a:gd name="T113" fmla="*/ 0 h 1077"/>
                <a:gd name="T114" fmla="*/ 1030 w 1597"/>
                <a:gd name="T115" fmla="*/ 67 h 1077"/>
                <a:gd name="T116" fmla="*/ 879 w 1597"/>
                <a:gd name="T117" fmla="*/ 0 h 1077"/>
                <a:gd name="T118" fmla="*/ 831 w 1597"/>
                <a:gd name="T119" fmla="*/ 0 h 1077"/>
                <a:gd name="T120" fmla="*/ 994 w 1597"/>
                <a:gd name="T121" fmla="*/ 96 h 1077"/>
                <a:gd name="T122" fmla="*/ 1068 w 1597"/>
                <a:gd name="T123" fmla="*/ 9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7" h="1077">
                  <a:moveTo>
                    <a:pt x="1108" y="588"/>
                  </a:moveTo>
                  <a:lnTo>
                    <a:pt x="1108" y="479"/>
                  </a:lnTo>
                  <a:lnTo>
                    <a:pt x="992" y="479"/>
                  </a:lnTo>
                  <a:lnTo>
                    <a:pt x="897" y="603"/>
                  </a:lnTo>
                  <a:cubicBezTo>
                    <a:pt x="857" y="593"/>
                    <a:pt x="822" y="575"/>
                    <a:pt x="795" y="548"/>
                  </a:cubicBezTo>
                  <a:lnTo>
                    <a:pt x="747" y="566"/>
                  </a:lnTo>
                  <a:cubicBezTo>
                    <a:pt x="778" y="595"/>
                    <a:pt x="824" y="615"/>
                    <a:pt x="878" y="626"/>
                  </a:cubicBezTo>
                  <a:lnTo>
                    <a:pt x="695" y="864"/>
                  </a:lnTo>
                  <a:lnTo>
                    <a:pt x="692" y="864"/>
                  </a:lnTo>
                  <a:lnTo>
                    <a:pt x="394" y="484"/>
                  </a:lnTo>
                  <a:lnTo>
                    <a:pt x="732" y="54"/>
                  </a:lnTo>
                  <a:lnTo>
                    <a:pt x="732" y="471"/>
                  </a:lnTo>
                  <a:lnTo>
                    <a:pt x="831" y="471"/>
                  </a:lnTo>
                  <a:lnTo>
                    <a:pt x="831" y="357"/>
                  </a:lnTo>
                  <a:cubicBezTo>
                    <a:pt x="884" y="378"/>
                    <a:pt x="956" y="391"/>
                    <a:pt x="1029" y="408"/>
                  </a:cubicBezTo>
                  <a:cubicBezTo>
                    <a:pt x="1137" y="431"/>
                    <a:pt x="1169" y="472"/>
                    <a:pt x="1169" y="512"/>
                  </a:cubicBezTo>
                  <a:cubicBezTo>
                    <a:pt x="1169" y="542"/>
                    <a:pt x="1147" y="569"/>
                    <a:pt x="1108" y="588"/>
                  </a:cubicBezTo>
                  <a:close/>
                  <a:moveTo>
                    <a:pt x="1146" y="615"/>
                  </a:moveTo>
                  <a:cubicBezTo>
                    <a:pt x="1217" y="592"/>
                    <a:pt x="1270" y="552"/>
                    <a:pt x="1277" y="497"/>
                  </a:cubicBezTo>
                  <a:cubicBezTo>
                    <a:pt x="1277" y="418"/>
                    <a:pt x="1185" y="387"/>
                    <a:pt x="1094" y="368"/>
                  </a:cubicBezTo>
                  <a:cubicBezTo>
                    <a:pt x="963" y="342"/>
                    <a:pt x="870" y="320"/>
                    <a:pt x="855" y="263"/>
                  </a:cubicBezTo>
                  <a:cubicBezTo>
                    <a:pt x="852" y="256"/>
                    <a:pt x="852" y="251"/>
                    <a:pt x="852" y="245"/>
                  </a:cubicBezTo>
                  <a:cubicBezTo>
                    <a:pt x="855" y="184"/>
                    <a:pt x="941" y="146"/>
                    <a:pt x="1020" y="146"/>
                  </a:cubicBezTo>
                  <a:cubicBezTo>
                    <a:pt x="1100" y="146"/>
                    <a:pt x="1151" y="156"/>
                    <a:pt x="1202" y="204"/>
                  </a:cubicBezTo>
                  <a:lnTo>
                    <a:pt x="1246" y="190"/>
                  </a:lnTo>
                  <a:cubicBezTo>
                    <a:pt x="1189" y="139"/>
                    <a:pt x="1112" y="126"/>
                    <a:pt x="1020" y="126"/>
                  </a:cubicBezTo>
                  <a:cubicBezTo>
                    <a:pt x="944" y="126"/>
                    <a:pt x="878" y="139"/>
                    <a:pt x="831" y="162"/>
                  </a:cubicBezTo>
                  <a:lnTo>
                    <a:pt x="831" y="0"/>
                  </a:lnTo>
                  <a:lnTo>
                    <a:pt x="715" y="0"/>
                  </a:lnTo>
                  <a:lnTo>
                    <a:pt x="418" y="385"/>
                  </a:lnTo>
                  <a:lnTo>
                    <a:pt x="416" y="385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71"/>
                  </a:lnTo>
                  <a:lnTo>
                    <a:pt x="55" y="471"/>
                  </a:lnTo>
                  <a:lnTo>
                    <a:pt x="55" y="60"/>
                  </a:lnTo>
                  <a:lnTo>
                    <a:pt x="387" y="479"/>
                  </a:lnTo>
                  <a:lnTo>
                    <a:pt x="285" y="479"/>
                  </a:lnTo>
                  <a:lnTo>
                    <a:pt x="285" y="951"/>
                  </a:lnTo>
                  <a:lnTo>
                    <a:pt x="332" y="951"/>
                  </a:lnTo>
                  <a:lnTo>
                    <a:pt x="332" y="539"/>
                  </a:lnTo>
                  <a:lnTo>
                    <a:pt x="668" y="964"/>
                  </a:lnTo>
                  <a:lnTo>
                    <a:pt x="670" y="964"/>
                  </a:lnTo>
                  <a:lnTo>
                    <a:pt x="1009" y="533"/>
                  </a:lnTo>
                  <a:lnTo>
                    <a:pt x="1009" y="951"/>
                  </a:lnTo>
                  <a:lnTo>
                    <a:pt x="1108" y="951"/>
                  </a:lnTo>
                  <a:lnTo>
                    <a:pt x="1108" y="637"/>
                  </a:lnTo>
                  <a:lnTo>
                    <a:pt x="1284" y="637"/>
                  </a:lnTo>
                  <a:lnTo>
                    <a:pt x="1284" y="1077"/>
                  </a:lnTo>
                  <a:lnTo>
                    <a:pt x="1386" y="1077"/>
                  </a:lnTo>
                  <a:lnTo>
                    <a:pt x="1386" y="637"/>
                  </a:lnTo>
                  <a:lnTo>
                    <a:pt x="1597" y="637"/>
                  </a:lnTo>
                  <a:lnTo>
                    <a:pt x="1597" y="615"/>
                  </a:lnTo>
                  <a:lnTo>
                    <a:pt x="1146" y="615"/>
                  </a:lnTo>
                  <a:close/>
                  <a:moveTo>
                    <a:pt x="1068" y="96"/>
                  </a:moveTo>
                  <a:lnTo>
                    <a:pt x="1229" y="0"/>
                  </a:lnTo>
                  <a:lnTo>
                    <a:pt x="1178" y="0"/>
                  </a:lnTo>
                  <a:lnTo>
                    <a:pt x="1030" y="67"/>
                  </a:lnTo>
                  <a:lnTo>
                    <a:pt x="879" y="0"/>
                  </a:lnTo>
                  <a:lnTo>
                    <a:pt x="831" y="0"/>
                  </a:lnTo>
                  <a:lnTo>
                    <a:pt x="994" y="96"/>
                  </a:lnTo>
                  <a:lnTo>
                    <a:pt x="1068" y="96"/>
                  </a:lnTo>
                  <a:close/>
                </a:path>
              </a:pathLst>
            </a:custGeom>
            <a:solidFill>
              <a:srgbClr val="379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6588" y="3329"/>
              <a:ext cx="39" cy="35"/>
            </a:xfrm>
            <a:custGeom>
              <a:avLst/>
              <a:gdLst>
                <a:gd name="T0" fmla="*/ 0 w 172"/>
                <a:gd name="T1" fmla="*/ 0 h 149"/>
                <a:gd name="T2" fmla="*/ 23 w 172"/>
                <a:gd name="T3" fmla="*/ 0 h 149"/>
                <a:gd name="T4" fmla="*/ 86 w 172"/>
                <a:gd name="T5" fmla="*/ 135 h 149"/>
                <a:gd name="T6" fmla="*/ 150 w 172"/>
                <a:gd name="T7" fmla="*/ 0 h 149"/>
                <a:gd name="T8" fmla="*/ 172 w 172"/>
                <a:gd name="T9" fmla="*/ 0 h 149"/>
                <a:gd name="T10" fmla="*/ 172 w 172"/>
                <a:gd name="T11" fmla="*/ 149 h 149"/>
                <a:gd name="T12" fmla="*/ 157 w 172"/>
                <a:gd name="T13" fmla="*/ 149 h 149"/>
                <a:gd name="T14" fmla="*/ 158 w 172"/>
                <a:gd name="T15" fmla="*/ 13 h 149"/>
                <a:gd name="T16" fmla="*/ 95 w 172"/>
                <a:gd name="T17" fmla="*/ 149 h 149"/>
                <a:gd name="T18" fmla="*/ 78 w 172"/>
                <a:gd name="T19" fmla="*/ 149 h 149"/>
                <a:gd name="T20" fmla="*/ 13 w 172"/>
                <a:gd name="T21" fmla="*/ 13 h 149"/>
                <a:gd name="T22" fmla="*/ 14 w 172"/>
                <a:gd name="T23" fmla="*/ 149 h 149"/>
                <a:gd name="T24" fmla="*/ 0 w 172"/>
                <a:gd name="T25" fmla="*/ 149 h 149"/>
                <a:gd name="T26" fmla="*/ 0 w 172"/>
                <a:gd name="T2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149">
                  <a:moveTo>
                    <a:pt x="0" y="0"/>
                  </a:moveTo>
                  <a:lnTo>
                    <a:pt x="23" y="0"/>
                  </a:lnTo>
                  <a:lnTo>
                    <a:pt x="86" y="135"/>
                  </a:lnTo>
                  <a:lnTo>
                    <a:pt x="150" y="0"/>
                  </a:lnTo>
                  <a:lnTo>
                    <a:pt x="172" y="0"/>
                  </a:lnTo>
                  <a:lnTo>
                    <a:pt x="172" y="149"/>
                  </a:lnTo>
                  <a:lnTo>
                    <a:pt x="157" y="149"/>
                  </a:lnTo>
                  <a:lnTo>
                    <a:pt x="158" y="13"/>
                  </a:lnTo>
                  <a:lnTo>
                    <a:pt x="95" y="149"/>
                  </a:lnTo>
                  <a:lnTo>
                    <a:pt x="78" y="149"/>
                  </a:lnTo>
                  <a:lnTo>
                    <a:pt x="13" y="13"/>
                  </a:lnTo>
                  <a:lnTo>
                    <a:pt x="14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6640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657" y="3329"/>
              <a:ext cx="31" cy="35"/>
            </a:xfrm>
            <a:custGeom>
              <a:avLst/>
              <a:gdLst>
                <a:gd name="T0" fmla="*/ 0 w 138"/>
                <a:gd name="T1" fmla="*/ 0 h 149"/>
                <a:gd name="T2" fmla="*/ 19 w 138"/>
                <a:gd name="T3" fmla="*/ 0 h 149"/>
                <a:gd name="T4" fmla="*/ 123 w 138"/>
                <a:gd name="T5" fmla="*/ 134 h 149"/>
                <a:gd name="T6" fmla="*/ 123 w 138"/>
                <a:gd name="T7" fmla="*/ 0 h 149"/>
                <a:gd name="T8" fmla="*/ 138 w 138"/>
                <a:gd name="T9" fmla="*/ 0 h 149"/>
                <a:gd name="T10" fmla="*/ 138 w 138"/>
                <a:gd name="T11" fmla="*/ 149 h 149"/>
                <a:gd name="T12" fmla="*/ 118 w 138"/>
                <a:gd name="T13" fmla="*/ 149 h 149"/>
                <a:gd name="T14" fmla="*/ 15 w 138"/>
                <a:gd name="T15" fmla="*/ 16 h 149"/>
                <a:gd name="T16" fmla="*/ 15 w 138"/>
                <a:gd name="T17" fmla="*/ 149 h 149"/>
                <a:gd name="T18" fmla="*/ 0 w 138"/>
                <a:gd name="T19" fmla="*/ 149 h 149"/>
                <a:gd name="T20" fmla="*/ 0 w 138"/>
                <a:gd name="T2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49">
                  <a:moveTo>
                    <a:pt x="0" y="0"/>
                  </a:moveTo>
                  <a:lnTo>
                    <a:pt x="19" y="0"/>
                  </a:lnTo>
                  <a:lnTo>
                    <a:pt x="123" y="134"/>
                  </a:lnTo>
                  <a:lnTo>
                    <a:pt x="123" y="0"/>
                  </a:lnTo>
                  <a:lnTo>
                    <a:pt x="138" y="0"/>
                  </a:lnTo>
                  <a:lnTo>
                    <a:pt x="138" y="149"/>
                  </a:lnTo>
                  <a:lnTo>
                    <a:pt x="118" y="149"/>
                  </a:lnTo>
                  <a:lnTo>
                    <a:pt x="15" y="16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6701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716" y="3328"/>
              <a:ext cx="29" cy="37"/>
            </a:xfrm>
            <a:custGeom>
              <a:avLst/>
              <a:gdLst>
                <a:gd name="T0" fmla="*/ 16 w 125"/>
                <a:gd name="T1" fmla="*/ 103 h 156"/>
                <a:gd name="T2" fmla="*/ 16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2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6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6" y="103"/>
                  </a:moveTo>
                  <a:lnTo>
                    <a:pt x="16" y="104"/>
                  </a:lnTo>
                  <a:cubicBezTo>
                    <a:pt x="16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2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6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3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6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752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791" y="3329"/>
              <a:ext cx="26" cy="35"/>
            </a:xfrm>
            <a:custGeom>
              <a:avLst/>
              <a:gdLst>
                <a:gd name="T0" fmla="*/ 0 w 115"/>
                <a:gd name="T1" fmla="*/ 0 h 149"/>
                <a:gd name="T2" fmla="*/ 115 w 115"/>
                <a:gd name="T3" fmla="*/ 0 h 149"/>
                <a:gd name="T4" fmla="*/ 115 w 115"/>
                <a:gd name="T5" fmla="*/ 14 h 149"/>
                <a:gd name="T6" fmla="*/ 15 w 115"/>
                <a:gd name="T7" fmla="*/ 14 h 149"/>
                <a:gd name="T8" fmla="*/ 15 w 115"/>
                <a:gd name="T9" fmla="*/ 66 h 149"/>
                <a:gd name="T10" fmla="*/ 107 w 115"/>
                <a:gd name="T11" fmla="*/ 66 h 149"/>
                <a:gd name="T12" fmla="*/ 107 w 115"/>
                <a:gd name="T13" fmla="*/ 80 h 149"/>
                <a:gd name="T14" fmla="*/ 15 w 115"/>
                <a:gd name="T15" fmla="*/ 80 h 149"/>
                <a:gd name="T16" fmla="*/ 15 w 115"/>
                <a:gd name="T17" fmla="*/ 135 h 149"/>
                <a:gd name="T18" fmla="*/ 115 w 115"/>
                <a:gd name="T19" fmla="*/ 135 h 149"/>
                <a:gd name="T20" fmla="*/ 115 w 115"/>
                <a:gd name="T21" fmla="*/ 149 h 149"/>
                <a:gd name="T22" fmla="*/ 0 w 115"/>
                <a:gd name="T23" fmla="*/ 149 h 149"/>
                <a:gd name="T24" fmla="*/ 0 w 115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149">
                  <a:moveTo>
                    <a:pt x="0" y="0"/>
                  </a:moveTo>
                  <a:lnTo>
                    <a:pt x="115" y="0"/>
                  </a:lnTo>
                  <a:lnTo>
                    <a:pt x="115" y="14"/>
                  </a:lnTo>
                  <a:lnTo>
                    <a:pt x="15" y="14"/>
                  </a:lnTo>
                  <a:lnTo>
                    <a:pt x="15" y="66"/>
                  </a:lnTo>
                  <a:lnTo>
                    <a:pt x="107" y="66"/>
                  </a:lnTo>
                  <a:lnTo>
                    <a:pt x="107" y="80"/>
                  </a:lnTo>
                  <a:lnTo>
                    <a:pt x="15" y="80"/>
                  </a:lnTo>
                  <a:lnTo>
                    <a:pt x="15" y="135"/>
                  </a:lnTo>
                  <a:lnTo>
                    <a:pt x="115" y="135"/>
                  </a:lnTo>
                  <a:lnTo>
                    <a:pt x="1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6828" y="3329"/>
              <a:ext cx="30" cy="35"/>
            </a:xfrm>
            <a:custGeom>
              <a:avLst/>
              <a:gdLst>
                <a:gd name="T0" fmla="*/ 15 w 129"/>
                <a:gd name="T1" fmla="*/ 14 h 149"/>
                <a:gd name="T2" fmla="*/ 15 w 129"/>
                <a:gd name="T3" fmla="*/ 71 h 149"/>
                <a:gd name="T4" fmla="*/ 70 w 129"/>
                <a:gd name="T5" fmla="*/ 71 h 149"/>
                <a:gd name="T6" fmla="*/ 110 w 129"/>
                <a:gd name="T7" fmla="*/ 43 h 149"/>
                <a:gd name="T8" fmla="*/ 68 w 129"/>
                <a:gd name="T9" fmla="*/ 14 h 149"/>
                <a:gd name="T10" fmla="*/ 15 w 129"/>
                <a:gd name="T11" fmla="*/ 14 h 149"/>
                <a:gd name="T12" fmla="*/ 0 w 129"/>
                <a:gd name="T13" fmla="*/ 0 h 149"/>
                <a:gd name="T14" fmla="*/ 72 w 129"/>
                <a:gd name="T15" fmla="*/ 0 h 149"/>
                <a:gd name="T16" fmla="*/ 125 w 129"/>
                <a:gd name="T17" fmla="*/ 40 h 149"/>
                <a:gd name="T18" fmla="*/ 99 w 129"/>
                <a:gd name="T19" fmla="*/ 78 h 149"/>
                <a:gd name="T20" fmla="*/ 122 w 129"/>
                <a:gd name="T21" fmla="*/ 106 h 149"/>
                <a:gd name="T22" fmla="*/ 129 w 129"/>
                <a:gd name="T23" fmla="*/ 149 h 149"/>
                <a:gd name="T24" fmla="*/ 112 w 129"/>
                <a:gd name="T25" fmla="*/ 149 h 149"/>
                <a:gd name="T26" fmla="*/ 107 w 129"/>
                <a:gd name="T27" fmla="*/ 106 h 149"/>
                <a:gd name="T28" fmla="*/ 78 w 129"/>
                <a:gd name="T29" fmla="*/ 85 h 149"/>
                <a:gd name="T30" fmla="*/ 15 w 129"/>
                <a:gd name="T31" fmla="*/ 85 h 149"/>
                <a:gd name="T32" fmla="*/ 15 w 129"/>
                <a:gd name="T33" fmla="*/ 149 h 149"/>
                <a:gd name="T34" fmla="*/ 0 w 129"/>
                <a:gd name="T35" fmla="*/ 149 h 149"/>
                <a:gd name="T36" fmla="*/ 0 w 129"/>
                <a:gd name="T3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" h="149">
                  <a:moveTo>
                    <a:pt x="15" y="14"/>
                  </a:moveTo>
                  <a:lnTo>
                    <a:pt x="15" y="71"/>
                  </a:lnTo>
                  <a:lnTo>
                    <a:pt x="70" y="71"/>
                  </a:lnTo>
                  <a:cubicBezTo>
                    <a:pt x="97" y="71"/>
                    <a:pt x="110" y="64"/>
                    <a:pt x="110" y="43"/>
                  </a:cubicBezTo>
                  <a:cubicBezTo>
                    <a:pt x="110" y="21"/>
                    <a:pt x="97" y="14"/>
                    <a:pt x="68" y="14"/>
                  </a:cubicBezTo>
                  <a:lnTo>
                    <a:pt x="15" y="14"/>
                  </a:lnTo>
                  <a:close/>
                  <a:moveTo>
                    <a:pt x="0" y="0"/>
                  </a:moveTo>
                  <a:lnTo>
                    <a:pt x="72" y="0"/>
                  </a:lnTo>
                  <a:cubicBezTo>
                    <a:pt x="107" y="0"/>
                    <a:pt x="125" y="14"/>
                    <a:pt x="125" y="40"/>
                  </a:cubicBezTo>
                  <a:cubicBezTo>
                    <a:pt x="125" y="60"/>
                    <a:pt x="117" y="72"/>
                    <a:pt x="99" y="78"/>
                  </a:cubicBezTo>
                  <a:cubicBezTo>
                    <a:pt x="116" y="80"/>
                    <a:pt x="120" y="88"/>
                    <a:pt x="122" y="106"/>
                  </a:cubicBezTo>
                  <a:cubicBezTo>
                    <a:pt x="124" y="126"/>
                    <a:pt x="123" y="141"/>
                    <a:pt x="129" y="149"/>
                  </a:cubicBezTo>
                  <a:lnTo>
                    <a:pt x="112" y="149"/>
                  </a:lnTo>
                  <a:cubicBezTo>
                    <a:pt x="108" y="136"/>
                    <a:pt x="109" y="121"/>
                    <a:pt x="107" y="106"/>
                  </a:cubicBezTo>
                  <a:cubicBezTo>
                    <a:pt x="105" y="90"/>
                    <a:pt x="96" y="85"/>
                    <a:pt x="78" y="85"/>
                  </a:cubicBezTo>
                  <a:lnTo>
                    <a:pt x="15" y="85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867" y="3328"/>
              <a:ext cx="29" cy="37"/>
            </a:xfrm>
            <a:custGeom>
              <a:avLst/>
              <a:gdLst>
                <a:gd name="T0" fmla="*/ 15 w 125"/>
                <a:gd name="T1" fmla="*/ 103 h 156"/>
                <a:gd name="T2" fmla="*/ 15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1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5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6903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6938" y="3329"/>
              <a:ext cx="35" cy="35"/>
            </a:xfrm>
            <a:custGeom>
              <a:avLst/>
              <a:gdLst>
                <a:gd name="T0" fmla="*/ 0 w 152"/>
                <a:gd name="T1" fmla="*/ 0 h 149"/>
                <a:gd name="T2" fmla="*/ 16 w 152"/>
                <a:gd name="T3" fmla="*/ 0 h 149"/>
                <a:gd name="T4" fmla="*/ 76 w 152"/>
                <a:gd name="T5" fmla="*/ 136 h 149"/>
                <a:gd name="T6" fmla="*/ 135 w 152"/>
                <a:gd name="T7" fmla="*/ 0 h 149"/>
                <a:gd name="T8" fmla="*/ 152 w 152"/>
                <a:gd name="T9" fmla="*/ 0 h 149"/>
                <a:gd name="T10" fmla="*/ 85 w 152"/>
                <a:gd name="T11" fmla="*/ 149 h 149"/>
                <a:gd name="T12" fmla="*/ 66 w 152"/>
                <a:gd name="T13" fmla="*/ 149 h 149"/>
                <a:gd name="T14" fmla="*/ 0 w 152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49">
                  <a:moveTo>
                    <a:pt x="0" y="0"/>
                  </a:moveTo>
                  <a:lnTo>
                    <a:pt x="16" y="0"/>
                  </a:lnTo>
                  <a:lnTo>
                    <a:pt x="76" y="136"/>
                  </a:lnTo>
                  <a:lnTo>
                    <a:pt x="135" y="0"/>
                  </a:lnTo>
                  <a:lnTo>
                    <a:pt x="152" y="0"/>
                  </a:lnTo>
                  <a:lnTo>
                    <a:pt x="85" y="149"/>
                  </a:lnTo>
                  <a:lnTo>
                    <a:pt x="66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6979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9" y="14"/>
                    <a:pt x="15" y="38"/>
                    <a:pt x="15" y="78"/>
                  </a:cubicBezTo>
                  <a:cubicBezTo>
                    <a:pt x="15" y="118"/>
                    <a:pt x="39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8" name="Freeform 18"/>
            <p:cNvSpPr>
              <a:spLocks noEditPoints="1"/>
            </p:cNvSpPr>
            <p:nvPr/>
          </p:nvSpPr>
          <p:spPr bwMode="auto">
            <a:xfrm>
              <a:off x="7045" y="3318"/>
              <a:ext cx="29" cy="47"/>
            </a:xfrm>
            <a:custGeom>
              <a:avLst/>
              <a:gdLst>
                <a:gd name="T0" fmla="*/ 83 w 125"/>
                <a:gd name="T1" fmla="*/ 0 h 198"/>
                <a:gd name="T2" fmla="*/ 99 w 125"/>
                <a:gd name="T3" fmla="*/ 0 h 198"/>
                <a:gd name="T4" fmla="*/ 70 w 125"/>
                <a:gd name="T5" fmla="*/ 30 h 198"/>
                <a:gd name="T6" fmla="*/ 53 w 125"/>
                <a:gd name="T7" fmla="*/ 30 h 198"/>
                <a:gd name="T8" fmla="*/ 25 w 125"/>
                <a:gd name="T9" fmla="*/ 0 h 198"/>
                <a:gd name="T10" fmla="*/ 40 w 125"/>
                <a:gd name="T11" fmla="*/ 0 h 198"/>
                <a:gd name="T12" fmla="*/ 62 w 125"/>
                <a:gd name="T13" fmla="*/ 22 h 198"/>
                <a:gd name="T14" fmla="*/ 83 w 125"/>
                <a:gd name="T15" fmla="*/ 0 h 198"/>
                <a:gd name="T16" fmla="*/ 16 w 125"/>
                <a:gd name="T17" fmla="*/ 145 h 198"/>
                <a:gd name="T18" fmla="*/ 16 w 125"/>
                <a:gd name="T19" fmla="*/ 146 h 198"/>
                <a:gd name="T20" fmla="*/ 63 w 125"/>
                <a:gd name="T21" fmla="*/ 184 h 198"/>
                <a:gd name="T22" fmla="*/ 109 w 125"/>
                <a:gd name="T23" fmla="*/ 153 h 198"/>
                <a:gd name="T24" fmla="*/ 72 w 125"/>
                <a:gd name="T25" fmla="*/ 127 h 198"/>
                <a:gd name="T26" fmla="*/ 40 w 125"/>
                <a:gd name="T27" fmla="*/ 122 h 198"/>
                <a:gd name="T28" fmla="*/ 5 w 125"/>
                <a:gd name="T29" fmla="*/ 85 h 198"/>
                <a:gd name="T30" fmla="*/ 61 w 125"/>
                <a:gd name="T31" fmla="*/ 42 h 198"/>
                <a:gd name="T32" fmla="*/ 120 w 125"/>
                <a:gd name="T33" fmla="*/ 87 h 198"/>
                <a:gd name="T34" fmla="*/ 105 w 125"/>
                <a:gd name="T35" fmla="*/ 87 h 198"/>
                <a:gd name="T36" fmla="*/ 62 w 125"/>
                <a:gd name="T37" fmla="*/ 55 h 198"/>
                <a:gd name="T38" fmla="*/ 20 w 125"/>
                <a:gd name="T39" fmla="*/ 84 h 198"/>
                <a:gd name="T40" fmla="*/ 57 w 125"/>
                <a:gd name="T41" fmla="*/ 109 h 198"/>
                <a:gd name="T42" fmla="*/ 85 w 125"/>
                <a:gd name="T43" fmla="*/ 114 h 198"/>
                <a:gd name="T44" fmla="*/ 125 w 125"/>
                <a:gd name="T45" fmla="*/ 152 h 198"/>
                <a:gd name="T46" fmla="*/ 64 w 125"/>
                <a:gd name="T47" fmla="*/ 198 h 198"/>
                <a:gd name="T48" fmla="*/ 0 w 125"/>
                <a:gd name="T49" fmla="*/ 147 h 198"/>
                <a:gd name="T50" fmla="*/ 0 w 125"/>
                <a:gd name="T51" fmla="*/ 145 h 198"/>
                <a:gd name="T52" fmla="*/ 16 w 125"/>
                <a:gd name="T53" fmla="*/ 1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5" h="198">
                  <a:moveTo>
                    <a:pt x="83" y="0"/>
                  </a:moveTo>
                  <a:lnTo>
                    <a:pt x="99" y="0"/>
                  </a:lnTo>
                  <a:lnTo>
                    <a:pt x="70" y="30"/>
                  </a:lnTo>
                  <a:lnTo>
                    <a:pt x="53" y="30"/>
                  </a:lnTo>
                  <a:lnTo>
                    <a:pt x="25" y="0"/>
                  </a:lnTo>
                  <a:lnTo>
                    <a:pt x="40" y="0"/>
                  </a:lnTo>
                  <a:lnTo>
                    <a:pt x="62" y="22"/>
                  </a:lnTo>
                  <a:lnTo>
                    <a:pt x="83" y="0"/>
                  </a:lnTo>
                  <a:close/>
                  <a:moveTo>
                    <a:pt x="16" y="145"/>
                  </a:moveTo>
                  <a:lnTo>
                    <a:pt x="16" y="146"/>
                  </a:lnTo>
                  <a:cubicBezTo>
                    <a:pt x="16" y="168"/>
                    <a:pt x="34" y="184"/>
                    <a:pt x="63" y="184"/>
                  </a:cubicBezTo>
                  <a:cubicBezTo>
                    <a:pt x="92" y="184"/>
                    <a:pt x="109" y="171"/>
                    <a:pt x="109" y="153"/>
                  </a:cubicBezTo>
                  <a:cubicBezTo>
                    <a:pt x="109" y="136"/>
                    <a:pt x="97" y="132"/>
                    <a:pt x="72" y="127"/>
                  </a:cubicBezTo>
                  <a:lnTo>
                    <a:pt x="40" y="122"/>
                  </a:lnTo>
                  <a:cubicBezTo>
                    <a:pt x="16" y="118"/>
                    <a:pt x="5" y="105"/>
                    <a:pt x="5" y="85"/>
                  </a:cubicBezTo>
                  <a:cubicBezTo>
                    <a:pt x="5" y="59"/>
                    <a:pt x="26" y="42"/>
                    <a:pt x="61" y="42"/>
                  </a:cubicBezTo>
                  <a:cubicBezTo>
                    <a:pt x="98" y="42"/>
                    <a:pt x="119" y="59"/>
                    <a:pt x="120" y="87"/>
                  </a:cubicBezTo>
                  <a:lnTo>
                    <a:pt x="105" y="87"/>
                  </a:lnTo>
                  <a:cubicBezTo>
                    <a:pt x="103" y="66"/>
                    <a:pt x="89" y="55"/>
                    <a:pt x="62" y="55"/>
                  </a:cubicBezTo>
                  <a:cubicBezTo>
                    <a:pt x="36" y="55"/>
                    <a:pt x="20" y="67"/>
                    <a:pt x="20" y="84"/>
                  </a:cubicBezTo>
                  <a:cubicBezTo>
                    <a:pt x="20" y="99"/>
                    <a:pt x="32" y="105"/>
                    <a:pt x="57" y="109"/>
                  </a:cubicBezTo>
                  <a:lnTo>
                    <a:pt x="85" y="114"/>
                  </a:lnTo>
                  <a:cubicBezTo>
                    <a:pt x="112" y="119"/>
                    <a:pt x="125" y="130"/>
                    <a:pt x="125" y="152"/>
                  </a:cubicBezTo>
                  <a:cubicBezTo>
                    <a:pt x="125" y="181"/>
                    <a:pt x="103" y="198"/>
                    <a:pt x="64" y="198"/>
                  </a:cubicBezTo>
                  <a:cubicBezTo>
                    <a:pt x="24" y="198"/>
                    <a:pt x="0" y="178"/>
                    <a:pt x="0" y="147"/>
                  </a:cubicBezTo>
                  <a:lnTo>
                    <a:pt x="0" y="145"/>
                  </a:lnTo>
                  <a:lnTo>
                    <a:pt x="16" y="1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7085" y="3329"/>
              <a:ext cx="29" cy="35"/>
            </a:xfrm>
            <a:custGeom>
              <a:avLst/>
              <a:gdLst>
                <a:gd name="T0" fmla="*/ 0 w 127"/>
                <a:gd name="T1" fmla="*/ 0 h 149"/>
                <a:gd name="T2" fmla="*/ 15 w 127"/>
                <a:gd name="T3" fmla="*/ 0 h 149"/>
                <a:gd name="T4" fmla="*/ 15 w 127"/>
                <a:gd name="T5" fmla="*/ 82 h 149"/>
                <a:gd name="T6" fmla="*/ 107 w 127"/>
                <a:gd name="T7" fmla="*/ 0 h 149"/>
                <a:gd name="T8" fmla="*/ 127 w 127"/>
                <a:gd name="T9" fmla="*/ 0 h 149"/>
                <a:gd name="T10" fmla="*/ 57 w 127"/>
                <a:gd name="T11" fmla="*/ 63 h 149"/>
                <a:gd name="T12" fmla="*/ 127 w 127"/>
                <a:gd name="T13" fmla="*/ 149 h 149"/>
                <a:gd name="T14" fmla="*/ 108 w 127"/>
                <a:gd name="T15" fmla="*/ 149 h 149"/>
                <a:gd name="T16" fmla="*/ 46 w 127"/>
                <a:gd name="T17" fmla="*/ 72 h 149"/>
                <a:gd name="T18" fmla="*/ 15 w 127"/>
                <a:gd name="T19" fmla="*/ 100 h 149"/>
                <a:gd name="T20" fmla="*/ 15 w 127"/>
                <a:gd name="T21" fmla="*/ 149 h 149"/>
                <a:gd name="T22" fmla="*/ 0 w 127"/>
                <a:gd name="T23" fmla="*/ 149 h 149"/>
                <a:gd name="T24" fmla="*/ 0 w 127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49">
                  <a:moveTo>
                    <a:pt x="0" y="0"/>
                  </a:moveTo>
                  <a:lnTo>
                    <a:pt x="15" y="0"/>
                  </a:lnTo>
                  <a:lnTo>
                    <a:pt x="15" y="82"/>
                  </a:lnTo>
                  <a:lnTo>
                    <a:pt x="107" y="0"/>
                  </a:lnTo>
                  <a:lnTo>
                    <a:pt x="127" y="0"/>
                  </a:lnTo>
                  <a:lnTo>
                    <a:pt x="57" y="63"/>
                  </a:lnTo>
                  <a:lnTo>
                    <a:pt x="127" y="149"/>
                  </a:lnTo>
                  <a:lnTo>
                    <a:pt x="108" y="149"/>
                  </a:lnTo>
                  <a:lnTo>
                    <a:pt x="46" y="72"/>
                  </a:lnTo>
                  <a:lnTo>
                    <a:pt x="15" y="100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" name="Freeform 20"/>
            <p:cNvSpPr>
              <a:spLocks noEditPoints="1"/>
            </p:cNvSpPr>
            <p:nvPr/>
          </p:nvSpPr>
          <p:spPr bwMode="auto">
            <a:xfrm>
              <a:off x="7120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8" y="14"/>
                    <a:pt x="15" y="38"/>
                    <a:pt x="15" y="78"/>
                  </a:cubicBezTo>
                  <a:cubicBezTo>
                    <a:pt x="15" y="118"/>
                    <a:pt x="38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7167" y="3329"/>
              <a:ext cx="25" cy="35"/>
            </a:xfrm>
            <a:custGeom>
              <a:avLst/>
              <a:gdLst>
                <a:gd name="T0" fmla="*/ 0 w 109"/>
                <a:gd name="T1" fmla="*/ 0 h 149"/>
                <a:gd name="T2" fmla="*/ 15 w 109"/>
                <a:gd name="T3" fmla="*/ 0 h 149"/>
                <a:gd name="T4" fmla="*/ 15 w 109"/>
                <a:gd name="T5" fmla="*/ 135 h 149"/>
                <a:gd name="T6" fmla="*/ 109 w 109"/>
                <a:gd name="T7" fmla="*/ 135 h 149"/>
                <a:gd name="T8" fmla="*/ 109 w 109"/>
                <a:gd name="T9" fmla="*/ 149 h 149"/>
                <a:gd name="T10" fmla="*/ 0 w 109"/>
                <a:gd name="T11" fmla="*/ 149 h 149"/>
                <a:gd name="T12" fmla="*/ 0 w 109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49">
                  <a:moveTo>
                    <a:pt x="0" y="0"/>
                  </a:moveTo>
                  <a:lnTo>
                    <a:pt x="15" y="0"/>
                  </a:lnTo>
                  <a:lnTo>
                    <a:pt x="15" y="135"/>
                  </a:lnTo>
                  <a:lnTo>
                    <a:pt x="109" y="135"/>
                  </a:lnTo>
                  <a:lnTo>
                    <a:pt x="10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200" y="3328"/>
              <a:ext cx="29" cy="37"/>
            </a:xfrm>
            <a:custGeom>
              <a:avLst/>
              <a:gdLst>
                <a:gd name="T0" fmla="*/ 15 w 124"/>
                <a:gd name="T1" fmla="*/ 103 h 156"/>
                <a:gd name="T2" fmla="*/ 15 w 124"/>
                <a:gd name="T3" fmla="*/ 104 h 156"/>
                <a:gd name="T4" fmla="*/ 63 w 124"/>
                <a:gd name="T5" fmla="*/ 142 h 156"/>
                <a:gd name="T6" fmla="*/ 109 w 124"/>
                <a:gd name="T7" fmla="*/ 111 h 156"/>
                <a:gd name="T8" fmla="*/ 72 w 124"/>
                <a:gd name="T9" fmla="*/ 85 h 156"/>
                <a:gd name="T10" fmla="*/ 40 w 124"/>
                <a:gd name="T11" fmla="*/ 80 h 156"/>
                <a:gd name="T12" fmla="*/ 5 w 124"/>
                <a:gd name="T13" fmla="*/ 43 h 156"/>
                <a:gd name="T14" fmla="*/ 61 w 124"/>
                <a:gd name="T15" fmla="*/ 0 h 156"/>
                <a:gd name="T16" fmla="*/ 120 w 124"/>
                <a:gd name="T17" fmla="*/ 45 h 156"/>
                <a:gd name="T18" fmla="*/ 105 w 124"/>
                <a:gd name="T19" fmla="*/ 45 h 156"/>
                <a:gd name="T20" fmla="*/ 62 w 124"/>
                <a:gd name="T21" fmla="*/ 13 h 156"/>
                <a:gd name="T22" fmla="*/ 20 w 124"/>
                <a:gd name="T23" fmla="*/ 42 h 156"/>
                <a:gd name="T24" fmla="*/ 57 w 124"/>
                <a:gd name="T25" fmla="*/ 67 h 156"/>
                <a:gd name="T26" fmla="*/ 85 w 124"/>
                <a:gd name="T27" fmla="*/ 72 h 156"/>
                <a:gd name="T28" fmla="*/ 124 w 124"/>
                <a:gd name="T29" fmla="*/ 110 h 156"/>
                <a:gd name="T30" fmla="*/ 64 w 124"/>
                <a:gd name="T31" fmla="*/ 156 h 156"/>
                <a:gd name="T32" fmla="*/ 0 w 124"/>
                <a:gd name="T33" fmla="*/ 105 h 156"/>
                <a:gd name="T34" fmla="*/ 0 w 124"/>
                <a:gd name="T35" fmla="*/ 103 h 156"/>
                <a:gd name="T36" fmla="*/ 15 w 124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4" y="88"/>
                    <a:pt x="124" y="110"/>
                  </a:cubicBezTo>
                  <a:cubicBezTo>
                    <a:pt x="124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7237" y="3329"/>
              <a:ext cx="29" cy="35"/>
            </a:xfrm>
            <a:custGeom>
              <a:avLst/>
              <a:gdLst>
                <a:gd name="T0" fmla="*/ 57 w 129"/>
                <a:gd name="T1" fmla="*/ 14 h 149"/>
                <a:gd name="T2" fmla="*/ 0 w 129"/>
                <a:gd name="T3" fmla="*/ 14 h 149"/>
                <a:gd name="T4" fmla="*/ 0 w 129"/>
                <a:gd name="T5" fmla="*/ 0 h 149"/>
                <a:gd name="T6" fmla="*/ 129 w 129"/>
                <a:gd name="T7" fmla="*/ 0 h 149"/>
                <a:gd name="T8" fmla="*/ 129 w 129"/>
                <a:gd name="T9" fmla="*/ 14 h 149"/>
                <a:gd name="T10" fmla="*/ 72 w 129"/>
                <a:gd name="T11" fmla="*/ 14 h 149"/>
                <a:gd name="T12" fmla="*/ 72 w 129"/>
                <a:gd name="T13" fmla="*/ 149 h 149"/>
                <a:gd name="T14" fmla="*/ 57 w 129"/>
                <a:gd name="T15" fmla="*/ 149 h 149"/>
                <a:gd name="T16" fmla="*/ 57 w 129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7271" y="3329"/>
              <a:ext cx="35" cy="35"/>
            </a:xfrm>
            <a:custGeom>
              <a:avLst/>
              <a:gdLst>
                <a:gd name="T0" fmla="*/ 0 w 153"/>
                <a:gd name="T1" fmla="*/ 0 h 149"/>
                <a:gd name="T2" fmla="*/ 17 w 153"/>
                <a:gd name="T3" fmla="*/ 0 h 149"/>
                <a:gd name="T4" fmla="*/ 77 w 153"/>
                <a:gd name="T5" fmla="*/ 136 h 149"/>
                <a:gd name="T6" fmla="*/ 136 w 153"/>
                <a:gd name="T7" fmla="*/ 0 h 149"/>
                <a:gd name="T8" fmla="*/ 153 w 153"/>
                <a:gd name="T9" fmla="*/ 0 h 149"/>
                <a:gd name="T10" fmla="*/ 86 w 153"/>
                <a:gd name="T11" fmla="*/ 149 h 149"/>
                <a:gd name="T12" fmla="*/ 67 w 153"/>
                <a:gd name="T13" fmla="*/ 149 h 149"/>
                <a:gd name="T14" fmla="*/ 0 w 153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49">
                  <a:moveTo>
                    <a:pt x="0" y="0"/>
                  </a:moveTo>
                  <a:lnTo>
                    <a:pt x="17" y="0"/>
                  </a:lnTo>
                  <a:lnTo>
                    <a:pt x="77" y="136"/>
                  </a:lnTo>
                  <a:lnTo>
                    <a:pt x="136" y="0"/>
                  </a:lnTo>
                  <a:lnTo>
                    <a:pt x="153" y="0"/>
                  </a:lnTo>
                  <a:lnTo>
                    <a:pt x="86" y="149"/>
                  </a:lnTo>
                  <a:lnTo>
                    <a:pt x="67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5" name="Freeform 25"/>
            <p:cNvSpPr>
              <a:spLocks noEditPoints="1"/>
            </p:cNvSpPr>
            <p:nvPr/>
          </p:nvSpPr>
          <p:spPr bwMode="auto">
            <a:xfrm>
              <a:off x="7315" y="3318"/>
              <a:ext cx="9" cy="46"/>
            </a:xfrm>
            <a:custGeom>
              <a:avLst/>
              <a:gdLst>
                <a:gd name="T0" fmla="*/ 19 w 38"/>
                <a:gd name="T1" fmla="*/ 0 h 194"/>
                <a:gd name="T2" fmla="*/ 38 w 38"/>
                <a:gd name="T3" fmla="*/ 0 h 194"/>
                <a:gd name="T4" fmla="*/ 14 w 38"/>
                <a:gd name="T5" fmla="*/ 30 h 194"/>
                <a:gd name="T6" fmla="*/ 1 w 38"/>
                <a:gd name="T7" fmla="*/ 30 h 194"/>
                <a:gd name="T8" fmla="*/ 19 w 38"/>
                <a:gd name="T9" fmla="*/ 0 h 194"/>
                <a:gd name="T10" fmla="*/ 0 w 38"/>
                <a:gd name="T11" fmla="*/ 45 h 194"/>
                <a:gd name="T12" fmla="*/ 15 w 38"/>
                <a:gd name="T13" fmla="*/ 45 h 194"/>
                <a:gd name="T14" fmla="*/ 15 w 38"/>
                <a:gd name="T15" fmla="*/ 194 h 194"/>
                <a:gd name="T16" fmla="*/ 0 w 38"/>
                <a:gd name="T17" fmla="*/ 194 h 194"/>
                <a:gd name="T18" fmla="*/ 0 w 38"/>
                <a:gd name="T19" fmla="*/ 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94">
                  <a:moveTo>
                    <a:pt x="19" y="0"/>
                  </a:moveTo>
                  <a:lnTo>
                    <a:pt x="38" y="0"/>
                  </a:lnTo>
                  <a:lnTo>
                    <a:pt x="14" y="30"/>
                  </a:lnTo>
                  <a:lnTo>
                    <a:pt x="1" y="30"/>
                  </a:lnTo>
                  <a:lnTo>
                    <a:pt x="19" y="0"/>
                  </a:lnTo>
                  <a:close/>
                  <a:moveTo>
                    <a:pt x="0" y="45"/>
                  </a:moveTo>
                  <a:lnTo>
                    <a:pt x="15" y="45"/>
                  </a:lnTo>
                  <a:lnTo>
                    <a:pt x="15" y="194"/>
                  </a:lnTo>
                  <a:lnTo>
                    <a:pt x="0" y="194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7334" y="3359"/>
              <a:ext cx="3" cy="12"/>
            </a:xfrm>
            <a:custGeom>
              <a:avLst/>
              <a:gdLst>
                <a:gd name="T0" fmla="*/ 0 w 17"/>
                <a:gd name="T1" fmla="*/ 0 h 50"/>
                <a:gd name="T2" fmla="*/ 17 w 17"/>
                <a:gd name="T3" fmla="*/ 0 h 50"/>
                <a:gd name="T4" fmla="*/ 17 w 17"/>
                <a:gd name="T5" fmla="*/ 27 h 50"/>
                <a:gd name="T6" fmla="*/ 0 w 17"/>
                <a:gd name="T7" fmla="*/ 50 h 50"/>
                <a:gd name="T8" fmla="*/ 0 w 17"/>
                <a:gd name="T9" fmla="*/ 41 h 50"/>
                <a:gd name="T10" fmla="*/ 7 w 17"/>
                <a:gd name="T11" fmla="*/ 27 h 50"/>
                <a:gd name="T12" fmla="*/ 7 w 17"/>
                <a:gd name="T13" fmla="*/ 18 h 50"/>
                <a:gd name="T14" fmla="*/ 0 w 17"/>
                <a:gd name="T15" fmla="*/ 18 h 50"/>
                <a:gd name="T16" fmla="*/ 0 w 17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50">
                  <a:moveTo>
                    <a:pt x="0" y="0"/>
                  </a:moveTo>
                  <a:lnTo>
                    <a:pt x="17" y="0"/>
                  </a:lnTo>
                  <a:lnTo>
                    <a:pt x="17" y="27"/>
                  </a:lnTo>
                  <a:cubicBezTo>
                    <a:pt x="16" y="39"/>
                    <a:pt x="12" y="46"/>
                    <a:pt x="0" y="50"/>
                  </a:cubicBezTo>
                  <a:lnTo>
                    <a:pt x="0" y="41"/>
                  </a:lnTo>
                  <a:cubicBezTo>
                    <a:pt x="5" y="38"/>
                    <a:pt x="7" y="34"/>
                    <a:pt x="7" y="27"/>
                  </a:cubicBezTo>
                  <a:lnTo>
                    <a:pt x="7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646" y="3383"/>
              <a:ext cx="32" cy="29"/>
            </a:xfrm>
            <a:custGeom>
              <a:avLst/>
              <a:gdLst>
                <a:gd name="T0" fmla="*/ 0 w 142"/>
                <a:gd name="T1" fmla="*/ 0 h 123"/>
                <a:gd name="T2" fmla="*/ 19 w 142"/>
                <a:gd name="T3" fmla="*/ 0 h 123"/>
                <a:gd name="T4" fmla="*/ 71 w 142"/>
                <a:gd name="T5" fmla="*/ 112 h 123"/>
                <a:gd name="T6" fmla="*/ 124 w 142"/>
                <a:gd name="T7" fmla="*/ 0 h 123"/>
                <a:gd name="T8" fmla="*/ 142 w 142"/>
                <a:gd name="T9" fmla="*/ 0 h 123"/>
                <a:gd name="T10" fmla="*/ 142 w 142"/>
                <a:gd name="T11" fmla="*/ 123 h 123"/>
                <a:gd name="T12" fmla="*/ 130 w 142"/>
                <a:gd name="T13" fmla="*/ 123 h 123"/>
                <a:gd name="T14" fmla="*/ 131 w 142"/>
                <a:gd name="T15" fmla="*/ 10 h 123"/>
                <a:gd name="T16" fmla="*/ 78 w 142"/>
                <a:gd name="T17" fmla="*/ 123 h 123"/>
                <a:gd name="T18" fmla="*/ 64 w 142"/>
                <a:gd name="T19" fmla="*/ 123 h 123"/>
                <a:gd name="T20" fmla="*/ 10 w 142"/>
                <a:gd name="T21" fmla="*/ 10 h 123"/>
                <a:gd name="T22" fmla="*/ 12 w 142"/>
                <a:gd name="T23" fmla="*/ 123 h 123"/>
                <a:gd name="T24" fmla="*/ 0 w 142"/>
                <a:gd name="T25" fmla="*/ 123 h 123"/>
                <a:gd name="T26" fmla="*/ 0 w 142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23">
                  <a:moveTo>
                    <a:pt x="0" y="0"/>
                  </a:moveTo>
                  <a:lnTo>
                    <a:pt x="19" y="0"/>
                  </a:lnTo>
                  <a:lnTo>
                    <a:pt x="71" y="112"/>
                  </a:lnTo>
                  <a:lnTo>
                    <a:pt x="124" y="0"/>
                  </a:lnTo>
                  <a:lnTo>
                    <a:pt x="142" y="0"/>
                  </a:lnTo>
                  <a:lnTo>
                    <a:pt x="142" y="123"/>
                  </a:lnTo>
                  <a:lnTo>
                    <a:pt x="130" y="123"/>
                  </a:lnTo>
                  <a:lnTo>
                    <a:pt x="131" y="10"/>
                  </a:lnTo>
                  <a:lnTo>
                    <a:pt x="78" y="123"/>
                  </a:lnTo>
                  <a:lnTo>
                    <a:pt x="64" y="123"/>
                  </a:lnTo>
                  <a:lnTo>
                    <a:pt x="10" y="10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688" y="3383"/>
              <a:ext cx="21" cy="29"/>
            </a:xfrm>
            <a:custGeom>
              <a:avLst/>
              <a:gdLst>
                <a:gd name="T0" fmla="*/ 0 w 90"/>
                <a:gd name="T1" fmla="*/ 0 h 123"/>
                <a:gd name="T2" fmla="*/ 13 w 90"/>
                <a:gd name="T3" fmla="*/ 0 h 123"/>
                <a:gd name="T4" fmla="*/ 13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3" y="0"/>
                  </a:lnTo>
                  <a:lnTo>
                    <a:pt x="13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9" name="Freeform 29"/>
            <p:cNvSpPr>
              <a:spLocks noEditPoints="1"/>
            </p:cNvSpPr>
            <p:nvPr/>
          </p:nvSpPr>
          <p:spPr bwMode="auto">
            <a:xfrm>
              <a:off x="6713" y="3374"/>
              <a:ext cx="30" cy="38"/>
            </a:xfrm>
            <a:custGeom>
              <a:avLst/>
              <a:gdLst>
                <a:gd name="T0" fmla="*/ 74 w 128"/>
                <a:gd name="T1" fmla="*/ 0 h 161"/>
                <a:gd name="T2" fmla="*/ 89 w 128"/>
                <a:gd name="T3" fmla="*/ 0 h 161"/>
                <a:gd name="T4" fmla="*/ 69 w 128"/>
                <a:gd name="T5" fmla="*/ 25 h 161"/>
                <a:gd name="T6" fmla="*/ 59 w 128"/>
                <a:gd name="T7" fmla="*/ 25 h 161"/>
                <a:gd name="T8" fmla="*/ 74 w 128"/>
                <a:gd name="T9" fmla="*/ 0 h 161"/>
                <a:gd name="T10" fmla="*/ 92 w 128"/>
                <a:gd name="T11" fmla="*/ 111 h 161"/>
                <a:gd name="T12" fmla="*/ 64 w 128"/>
                <a:gd name="T13" fmla="*/ 48 h 161"/>
                <a:gd name="T14" fmla="*/ 36 w 128"/>
                <a:gd name="T15" fmla="*/ 111 h 161"/>
                <a:gd name="T16" fmla="*/ 92 w 128"/>
                <a:gd name="T17" fmla="*/ 111 h 161"/>
                <a:gd name="T18" fmla="*/ 57 w 128"/>
                <a:gd name="T19" fmla="*/ 38 h 161"/>
                <a:gd name="T20" fmla="*/ 71 w 128"/>
                <a:gd name="T21" fmla="*/ 38 h 161"/>
                <a:gd name="T22" fmla="*/ 128 w 128"/>
                <a:gd name="T23" fmla="*/ 161 h 161"/>
                <a:gd name="T24" fmla="*/ 115 w 128"/>
                <a:gd name="T25" fmla="*/ 161 h 161"/>
                <a:gd name="T26" fmla="*/ 98 w 128"/>
                <a:gd name="T27" fmla="*/ 123 h 161"/>
                <a:gd name="T28" fmla="*/ 30 w 128"/>
                <a:gd name="T29" fmla="*/ 123 h 161"/>
                <a:gd name="T30" fmla="*/ 13 w 128"/>
                <a:gd name="T31" fmla="*/ 161 h 161"/>
                <a:gd name="T32" fmla="*/ 0 w 128"/>
                <a:gd name="T33" fmla="*/ 161 h 161"/>
                <a:gd name="T34" fmla="*/ 57 w 128"/>
                <a:gd name="T35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161">
                  <a:moveTo>
                    <a:pt x="74" y="0"/>
                  </a:moveTo>
                  <a:lnTo>
                    <a:pt x="89" y="0"/>
                  </a:lnTo>
                  <a:lnTo>
                    <a:pt x="69" y="25"/>
                  </a:lnTo>
                  <a:lnTo>
                    <a:pt x="59" y="25"/>
                  </a:lnTo>
                  <a:lnTo>
                    <a:pt x="74" y="0"/>
                  </a:lnTo>
                  <a:close/>
                  <a:moveTo>
                    <a:pt x="92" y="111"/>
                  </a:moveTo>
                  <a:lnTo>
                    <a:pt x="64" y="48"/>
                  </a:lnTo>
                  <a:lnTo>
                    <a:pt x="36" y="111"/>
                  </a:lnTo>
                  <a:lnTo>
                    <a:pt x="92" y="111"/>
                  </a:lnTo>
                  <a:close/>
                  <a:moveTo>
                    <a:pt x="57" y="38"/>
                  </a:moveTo>
                  <a:lnTo>
                    <a:pt x="71" y="38"/>
                  </a:lnTo>
                  <a:lnTo>
                    <a:pt x="128" y="161"/>
                  </a:lnTo>
                  <a:lnTo>
                    <a:pt x="115" y="161"/>
                  </a:lnTo>
                  <a:lnTo>
                    <a:pt x="98" y="123"/>
                  </a:lnTo>
                  <a:lnTo>
                    <a:pt x="30" y="123"/>
                  </a:lnTo>
                  <a:lnTo>
                    <a:pt x="13" y="161"/>
                  </a:lnTo>
                  <a:lnTo>
                    <a:pt x="0" y="161"/>
                  </a:lnTo>
                  <a:lnTo>
                    <a:pt x="57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6749" y="3383"/>
              <a:ext cx="27" cy="29"/>
            </a:xfrm>
            <a:custGeom>
              <a:avLst/>
              <a:gdLst>
                <a:gd name="T0" fmla="*/ 13 w 116"/>
                <a:gd name="T1" fmla="*/ 11 h 123"/>
                <a:gd name="T2" fmla="*/ 13 w 116"/>
                <a:gd name="T3" fmla="*/ 111 h 123"/>
                <a:gd name="T4" fmla="*/ 45 w 116"/>
                <a:gd name="T5" fmla="*/ 111 h 123"/>
                <a:gd name="T6" fmla="*/ 86 w 116"/>
                <a:gd name="T7" fmla="*/ 103 h 123"/>
                <a:gd name="T8" fmla="*/ 103 w 116"/>
                <a:gd name="T9" fmla="*/ 60 h 123"/>
                <a:gd name="T10" fmla="*/ 86 w 116"/>
                <a:gd name="T11" fmla="*/ 18 h 123"/>
                <a:gd name="T12" fmla="*/ 43 w 116"/>
                <a:gd name="T13" fmla="*/ 11 h 123"/>
                <a:gd name="T14" fmla="*/ 13 w 116"/>
                <a:gd name="T15" fmla="*/ 11 h 123"/>
                <a:gd name="T16" fmla="*/ 96 w 116"/>
                <a:gd name="T17" fmla="*/ 11 h 123"/>
                <a:gd name="T18" fmla="*/ 116 w 116"/>
                <a:gd name="T19" fmla="*/ 61 h 123"/>
                <a:gd name="T20" fmla="*/ 96 w 116"/>
                <a:gd name="T21" fmla="*/ 112 h 123"/>
                <a:gd name="T22" fmla="*/ 45 w 116"/>
                <a:gd name="T23" fmla="*/ 123 h 123"/>
                <a:gd name="T24" fmla="*/ 0 w 116"/>
                <a:gd name="T25" fmla="*/ 123 h 123"/>
                <a:gd name="T26" fmla="*/ 0 w 116"/>
                <a:gd name="T27" fmla="*/ 0 h 123"/>
                <a:gd name="T28" fmla="*/ 45 w 116"/>
                <a:gd name="T29" fmla="*/ 0 h 123"/>
                <a:gd name="T30" fmla="*/ 96 w 116"/>
                <a:gd name="T31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" h="123">
                  <a:moveTo>
                    <a:pt x="13" y="11"/>
                  </a:moveTo>
                  <a:lnTo>
                    <a:pt x="13" y="111"/>
                  </a:lnTo>
                  <a:lnTo>
                    <a:pt x="45" y="111"/>
                  </a:lnTo>
                  <a:cubicBezTo>
                    <a:pt x="63" y="111"/>
                    <a:pt x="76" y="110"/>
                    <a:pt x="86" y="103"/>
                  </a:cubicBezTo>
                  <a:cubicBezTo>
                    <a:pt x="98" y="95"/>
                    <a:pt x="103" y="82"/>
                    <a:pt x="103" y="60"/>
                  </a:cubicBezTo>
                  <a:cubicBezTo>
                    <a:pt x="103" y="40"/>
                    <a:pt x="98" y="26"/>
                    <a:pt x="86" y="18"/>
                  </a:cubicBezTo>
                  <a:cubicBezTo>
                    <a:pt x="76" y="12"/>
                    <a:pt x="62" y="11"/>
                    <a:pt x="43" y="11"/>
                  </a:cubicBezTo>
                  <a:lnTo>
                    <a:pt x="13" y="11"/>
                  </a:lnTo>
                  <a:close/>
                  <a:moveTo>
                    <a:pt x="96" y="11"/>
                  </a:moveTo>
                  <a:cubicBezTo>
                    <a:pt x="110" y="21"/>
                    <a:pt x="116" y="38"/>
                    <a:pt x="116" y="61"/>
                  </a:cubicBezTo>
                  <a:cubicBezTo>
                    <a:pt x="116" y="85"/>
                    <a:pt x="110" y="101"/>
                    <a:pt x="96" y="112"/>
                  </a:cubicBezTo>
                  <a:cubicBezTo>
                    <a:pt x="83" y="122"/>
                    <a:pt x="67" y="123"/>
                    <a:pt x="45" y="123"/>
                  </a:cubicBezTo>
                  <a:lnTo>
                    <a:pt x="0" y="123"/>
                  </a:lnTo>
                  <a:lnTo>
                    <a:pt x="0" y="0"/>
                  </a:lnTo>
                  <a:lnTo>
                    <a:pt x="45" y="0"/>
                  </a:lnTo>
                  <a:cubicBezTo>
                    <a:pt x="67" y="0"/>
                    <a:pt x="83" y="1"/>
                    <a:pt x="96" y="11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784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6812" y="3374"/>
              <a:ext cx="25" cy="38"/>
            </a:xfrm>
            <a:custGeom>
              <a:avLst/>
              <a:gdLst>
                <a:gd name="T0" fmla="*/ 78 w 108"/>
                <a:gd name="T1" fmla="*/ 0 h 161"/>
                <a:gd name="T2" fmla="*/ 92 w 108"/>
                <a:gd name="T3" fmla="*/ 0 h 161"/>
                <a:gd name="T4" fmla="*/ 68 w 108"/>
                <a:gd name="T5" fmla="*/ 25 h 161"/>
                <a:gd name="T6" fmla="*/ 54 w 108"/>
                <a:gd name="T7" fmla="*/ 25 h 161"/>
                <a:gd name="T8" fmla="*/ 30 w 108"/>
                <a:gd name="T9" fmla="*/ 0 h 161"/>
                <a:gd name="T10" fmla="*/ 43 w 108"/>
                <a:gd name="T11" fmla="*/ 0 h 161"/>
                <a:gd name="T12" fmla="*/ 61 w 108"/>
                <a:gd name="T13" fmla="*/ 18 h 161"/>
                <a:gd name="T14" fmla="*/ 78 w 108"/>
                <a:gd name="T15" fmla="*/ 0 h 161"/>
                <a:gd name="T16" fmla="*/ 0 w 108"/>
                <a:gd name="T17" fmla="*/ 149 h 161"/>
                <a:gd name="T18" fmla="*/ 91 w 108"/>
                <a:gd name="T19" fmla="*/ 49 h 161"/>
                <a:gd name="T20" fmla="*/ 4 w 108"/>
                <a:gd name="T21" fmla="*/ 49 h 161"/>
                <a:gd name="T22" fmla="*/ 4 w 108"/>
                <a:gd name="T23" fmla="*/ 38 h 161"/>
                <a:gd name="T24" fmla="*/ 108 w 108"/>
                <a:gd name="T25" fmla="*/ 38 h 161"/>
                <a:gd name="T26" fmla="*/ 108 w 108"/>
                <a:gd name="T27" fmla="*/ 49 h 161"/>
                <a:gd name="T28" fmla="*/ 15 w 108"/>
                <a:gd name="T29" fmla="*/ 149 h 161"/>
                <a:gd name="T30" fmla="*/ 108 w 108"/>
                <a:gd name="T31" fmla="*/ 149 h 161"/>
                <a:gd name="T32" fmla="*/ 108 w 108"/>
                <a:gd name="T33" fmla="*/ 161 h 161"/>
                <a:gd name="T34" fmla="*/ 0 w 108"/>
                <a:gd name="T35" fmla="*/ 161 h 161"/>
                <a:gd name="T36" fmla="*/ 0 w 108"/>
                <a:gd name="T37" fmla="*/ 14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1">
                  <a:moveTo>
                    <a:pt x="78" y="0"/>
                  </a:moveTo>
                  <a:lnTo>
                    <a:pt x="92" y="0"/>
                  </a:lnTo>
                  <a:lnTo>
                    <a:pt x="68" y="25"/>
                  </a:lnTo>
                  <a:lnTo>
                    <a:pt x="54" y="25"/>
                  </a:lnTo>
                  <a:lnTo>
                    <a:pt x="30" y="0"/>
                  </a:lnTo>
                  <a:lnTo>
                    <a:pt x="43" y="0"/>
                  </a:lnTo>
                  <a:lnTo>
                    <a:pt x="61" y="18"/>
                  </a:lnTo>
                  <a:lnTo>
                    <a:pt x="78" y="0"/>
                  </a:lnTo>
                  <a:close/>
                  <a:moveTo>
                    <a:pt x="0" y="149"/>
                  </a:moveTo>
                  <a:lnTo>
                    <a:pt x="91" y="49"/>
                  </a:lnTo>
                  <a:lnTo>
                    <a:pt x="4" y="49"/>
                  </a:lnTo>
                  <a:lnTo>
                    <a:pt x="4" y="38"/>
                  </a:lnTo>
                  <a:lnTo>
                    <a:pt x="108" y="38"/>
                  </a:lnTo>
                  <a:lnTo>
                    <a:pt x="108" y="49"/>
                  </a:lnTo>
                  <a:lnTo>
                    <a:pt x="15" y="149"/>
                  </a:lnTo>
                  <a:lnTo>
                    <a:pt x="108" y="149"/>
                  </a:lnTo>
                  <a:lnTo>
                    <a:pt x="108" y="161"/>
                  </a:lnTo>
                  <a:lnTo>
                    <a:pt x="0" y="161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6845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6888" y="3383"/>
              <a:ext cx="29" cy="29"/>
            </a:xfrm>
            <a:custGeom>
              <a:avLst/>
              <a:gdLst>
                <a:gd name="T0" fmla="*/ 92 w 127"/>
                <a:gd name="T1" fmla="*/ 73 h 123"/>
                <a:gd name="T2" fmla="*/ 64 w 127"/>
                <a:gd name="T3" fmla="*/ 10 h 123"/>
                <a:gd name="T4" fmla="*/ 35 w 127"/>
                <a:gd name="T5" fmla="*/ 73 h 123"/>
                <a:gd name="T6" fmla="*/ 92 w 127"/>
                <a:gd name="T7" fmla="*/ 73 h 123"/>
                <a:gd name="T8" fmla="*/ 57 w 127"/>
                <a:gd name="T9" fmla="*/ 0 h 123"/>
                <a:gd name="T10" fmla="*/ 71 w 127"/>
                <a:gd name="T11" fmla="*/ 0 h 123"/>
                <a:gd name="T12" fmla="*/ 127 w 127"/>
                <a:gd name="T13" fmla="*/ 123 h 123"/>
                <a:gd name="T14" fmla="*/ 115 w 127"/>
                <a:gd name="T15" fmla="*/ 123 h 123"/>
                <a:gd name="T16" fmla="*/ 98 w 127"/>
                <a:gd name="T17" fmla="*/ 85 h 123"/>
                <a:gd name="T18" fmla="*/ 30 w 127"/>
                <a:gd name="T19" fmla="*/ 85 h 123"/>
                <a:gd name="T20" fmla="*/ 13 w 127"/>
                <a:gd name="T21" fmla="*/ 123 h 123"/>
                <a:gd name="T22" fmla="*/ 0 w 127"/>
                <a:gd name="T23" fmla="*/ 123 h 123"/>
                <a:gd name="T24" fmla="*/ 57 w 127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3">
                  <a:moveTo>
                    <a:pt x="92" y="73"/>
                  </a:moveTo>
                  <a:lnTo>
                    <a:pt x="64" y="10"/>
                  </a:lnTo>
                  <a:lnTo>
                    <a:pt x="35" y="73"/>
                  </a:lnTo>
                  <a:lnTo>
                    <a:pt x="92" y="73"/>
                  </a:lnTo>
                  <a:close/>
                  <a:moveTo>
                    <a:pt x="57" y="0"/>
                  </a:moveTo>
                  <a:lnTo>
                    <a:pt x="71" y="0"/>
                  </a:lnTo>
                  <a:lnTo>
                    <a:pt x="127" y="123"/>
                  </a:lnTo>
                  <a:lnTo>
                    <a:pt x="115" y="123"/>
                  </a:lnTo>
                  <a:lnTo>
                    <a:pt x="98" y="85"/>
                  </a:lnTo>
                  <a:lnTo>
                    <a:pt x="30" y="85"/>
                  </a:lnTo>
                  <a:lnTo>
                    <a:pt x="13" y="123"/>
                  </a:lnTo>
                  <a:lnTo>
                    <a:pt x="0" y="12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6936" y="3383"/>
              <a:ext cx="25" cy="29"/>
            </a:xfrm>
            <a:custGeom>
              <a:avLst/>
              <a:gdLst>
                <a:gd name="T0" fmla="*/ 48 w 108"/>
                <a:gd name="T1" fmla="*/ 11 h 123"/>
                <a:gd name="T2" fmla="*/ 0 w 108"/>
                <a:gd name="T3" fmla="*/ 11 h 123"/>
                <a:gd name="T4" fmla="*/ 0 w 108"/>
                <a:gd name="T5" fmla="*/ 0 h 123"/>
                <a:gd name="T6" fmla="*/ 108 w 108"/>
                <a:gd name="T7" fmla="*/ 0 h 123"/>
                <a:gd name="T8" fmla="*/ 108 w 108"/>
                <a:gd name="T9" fmla="*/ 11 h 123"/>
                <a:gd name="T10" fmla="*/ 60 w 108"/>
                <a:gd name="T11" fmla="*/ 11 h 123"/>
                <a:gd name="T12" fmla="*/ 60 w 108"/>
                <a:gd name="T13" fmla="*/ 123 h 123"/>
                <a:gd name="T14" fmla="*/ 48 w 108"/>
                <a:gd name="T15" fmla="*/ 123 h 123"/>
                <a:gd name="T16" fmla="*/ 48 w 108"/>
                <a:gd name="T17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23">
                  <a:moveTo>
                    <a:pt x="48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108" y="0"/>
                  </a:lnTo>
                  <a:lnTo>
                    <a:pt x="108" y="11"/>
                  </a:lnTo>
                  <a:lnTo>
                    <a:pt x="60" y="11"/>
                  </a:lnTo>
                  <a:lnTo>
                    <a:pt x="60" y="123"/>
                  </a:lnTo>
                  <a:lnTo>
                    <a:pt x="48" y="123"/>
                  </a:lnTo>
                  <a:lnTo>
                    <a:pt x="48" y="11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6967" y="3374"/>
              <a:ext cx="22" cy="38"/>
            </a:xfrm>
            <a:custGeom>
              <a:avLst/>
              <a:gdLst>
                <a:gd name="T0" fmla="*/ 66 w 95"/>
                <a:gd name="T1" fmla="*/ 0 h 161"/>
                <a:gd name="T2" fmla="*/ 80 w 95"/>
                <a:gd name="T3" fmla="*/ 0 h 161"/>
                <a:gd name="T4" fmla="*/ 56 w 95"/>
                <a:gd name="T5" fmla="*/ 25 h 161"/>
                <a:gd name="T6" fmla="*/ 42 w 95"/>
                <a:gd name="T7" fmla="*/ 25 h 161"/>
                <a:gd name="T8" fmla="*/ 18 w 95"/>
                <a:gd name="T9" fmla="*/ 0 h 161"/>
                <a:gd name="T10" fmla="*/ 31 w 95"/>
                <a:gd name="T11" fmla="*/ 0 h 161"/>
                <a:gd name="T12" fmla="*/ 49 w 95"/>
                <a:gd name="T13" fmla="*/ 18 h 161"/>
                <a:gd name="T14" fmla="*/ 66 w 95"/>
                <a:gd name="T15" fmla="*/ 0 h 161"/>
                <a:gd name="T16" fmla="*/ 0 w 95"/>
                <a:gd name="T17" fmla="*/ 38 h 161"/>
                <a:gd name="T18" fmla="*/ 95 w 95"/>
                <a:gd name="T19" fmla="*/ 38 h 161"/>
                <a:gd name="T20" fmla="*/ 95 w 95"/>
                <a:gd name="T21" fmla="*/ 49 h 161"/>
                <a:gd name="T22" fmla="*/ 13 w 95"/>
                <a:gd name="T23" fmla="*/ 49 h 161"/>
                <a:gd name="T24" fmla="*/ 13 w 95"/>
                <a:gd name="T25" fmla="*/ 92 h 161"/>
                <a:gd name="T26" fmla="*/ 89 w 95"/>
                <a:gd name="T27" fmla="*/ 92 h 161"/>
                <a:gd name="T28" fmla="*/ 89 w 95"/>
                <a:gd name="T29" fmla="*/ 104 h 161"/>
                <a:gd name="T30" fmla="*/ 13 w 95"/>
                <a:gd name="T31" fmla="*/ 104 h 161"/>
                <a:gd name="T32" fmla="*/ 13 w 95"/>
                <a:gd name="T33" fmla="*/ 149 h 161"/>
                <a:gd name="T34" fmla="*/ 95 w 95"/>
                <a:gd name="T35" fmla="*/ 149 h 161"/>
                <a:gd name="T36" fmla="*/ 95 w 95"/>
                <a:gd name="T37" fmla="*/ 161 h 161"/>
                <a:gd name="T38" fmla="*/ 0 w 95"/>
                <a:gd name="T39" fmla="*/ 161 h 161"/>
                <a:gd name="T40" fmla="*/ 0 w 95"/>
                <a:gd name="T41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61">
                  <a:moveTo>
                    <a:pt x="66" y="0"/>
                  </a:moveTo>
                  <a:lnTo>
                    <a:pt x="80" y="0"/>
                  </a:lnTo>
                  <a:lnTo>
                    <a:pt x="56" y="25"/>
                  </a:lnTo>
                  <a:lnTo>
                    <a:pt x="42" y="25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49" y="18"/>
                  </a:lnTo>
                  <a:lnTo>
                    <a:pt x="66" y="0"/>
                  </a:lnTo>
                  <a:close/>
                  <a:moveTo>
                    <a:pt x="0" y="38"/>
                  </a:moveTo>
                  <a:lnTo>
                    <a:pt x="95" y="38"/>
                  </a:lnTo>
                  <a:lnTo>
                    <a:pt x="95" y="49"/>
                  </a:lnTo>
                  <a:lnTo>
                    <a:pt x="13" y="49"/>
                  </a:lnTo>
                  <a:lnTo>
                    <a:pt x="13" y="92"/>
                  </a:lnTo>
                  <a:lnTo>
                    <a:pt x="89" y="92"/>
                  </a:lnTo>
                  <a:lnTo>
                    <a:pt x="89" y="104"/>
                  </a:lnTo>
                  <a:lnTo>
                    <a:pt x="13" y="104"/>
                  </a:lnTo>
                  <a:lnTo>
                    <a:pt x="13" y="149"/>
                  </a:lnTo>
                  <a:lnTo>
                    <a:pt x="95" y="149"/>
                  </a:lnTo>
                  <a:lnTo>
                    <a:pt x="95" y="161"/>
                  </a:lnTo>
                  <a:lnTo>
                    <a:pt x="0" y="161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6998" y="3383"/>
              <a:ext cx="20" cy="29"/>
            </a:xfrm>
            <a:custGeom>
              <a:avLst/>
              <a:gdLst>
                <a:gd name="T0" fmla="*/ 0 w 90"/>
                <a:gd name="T1" fmla="*/ 0 h 123"/>
                <a:gd name="T2" fmla="*/ 12 w 90"/>
                <a:gd name="T3" fmla="*/ 0 h 123"/>
                <a:gd name="T4" fmla="*/ 12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2" y="0"/>
                  </a:lnTo>
                  <a:lnTo>
                    <a:pt x="12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7021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7056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2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2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0" name="Freeform 40"/>
            <p:cNvSpPr>
              <a:spLocks noEditPoints="1"/>
            </p:cNvSpPr>
            <p:nvPr/>
          </p:nvSpPr>
          <p:spPr bwMode="auto">
            <a:xfrm>
              <a:off x="7088" y="3374"/>
              <a:ext cx="27" cy="38"/>
            </a:xfrm>
            <a:custGeom>
              <a:avLst/>
              <a:gdLst>
                <a:gd name="T0" fmla="*/ 71 w 118"/>
                <a:gd name="T1" fmla="*/ 0 h 161"/>
                <a:gd name="T2" fmla="*/ 86 w 118"/>
                <a:gd name="T3" fmla="*/ 0 h 161"/>
                <a:gd name="T4" fmla="*/ 66 w 118"/>
                <a:gd name="T5" fmla="*/ 25 h 161"/>
                <a:gd name="T6" fmla="*/ 56 w 118"/>
                <a:gd name="T7" fmla="*/ 25 h 161"/>
                <a:gd name="T8" fmla="*/ 71 w 118"/>
                <a:gd name="T9" fmla="*/ 0 h 161"/>
                <a:gd name="T10" fmla="*/ 53 w 118"/>
                <a:gd name="T11" fmla="*/ 108 h 161"/>
                <a:gd name="T12" fmla="*/ 0 w 118"/>
                <a:gd name="T13" fmla="*/ 38 h 161"/>
                <a:gd name="T14" fmla="*/ 15 w 118"/>
                <a:gd name="T15" fmla="*/ 38 h 161"/>
                <a:gd name="T16" fmla="*/ 59 w 118"/>
                <a:gd name="T17" fmla="*/ 98 h 161"/>
                <a:gd name="T18" fmla="*/ 103 w 118"/>
                <a:gd name="T19" fmla="*/ 38 h 161"/>
                <a:gd name="T20" fmla="*/ 118 w 118"/>
                <a:gd name="T21" fmla="*/ 38 h 161"/>
                <a:gd name="T22" fmla="*/ 65 w 118"/>
                <a:gd name="T23" fmla="*/ 108 h 161"/>
                <a:gd name="T24" fmla="*/ 65 w 118"/>
                <a:gd name="T25" fmla="*/ 161 h 161"/>
                <a:gd name="T26" fmla="*/ 53 w 118"/>
                <a:gd name="T27" fmla="*/ 161 h 161"/>
                <a:gd name="T28" fmla="*/ 53 w 118"/>
                <a:gd name="T29" fmla="*/ 10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61">
                  <a:moveTo>
                    <a:pt x="71" y="0"/>
                  </a:moveTo>
                  <a:lnTo>
                    <a:pt x="86" y="0"/>
                  </a:lnTo>
                  <a:lnTo>
                    <a:pt x="66" y="25"/>
                  </a:lnTo>
                  <a:lnTo>
                    <a:pt x="56" y="25"/>
                  </a:lnTo>
                  <a:lnTo>
                    <a:pt x="71" y="0"/>
                  </a:lnTo>
                  <a:close/>
                  <a:moveTo>
                    <a:pt x="53" y="108"/>
                  </a:moveTo>
                  <a:lnTo>
                    <a:pt x="0" y="38"/>
                  </a:lnTo>
                  <a:lnTo>
                    <a:pt x="15" y="38"/>
                  </a:lnTo>
                  <a:lnTo>
                    <a:pt x="59" y="98"/>
                  </a:lnTo>
                  <a:lnTo>
                    <a:pt x="103" y="38"/>
                  </a:lnTo>
                  <a:lnTo>
                    <a:pt x="118" y="38"/>
                  </a:lnTo>
                  <a:lnTo>
                    <a:pt x="65" y="108"/>
                  </a:lnTo>
                  <a:lnTo>
                    <a:pt x="65" y="161"/>
                  </a:lnTo>
                  <a:lnTo>
                    <a:pt x="53" y="161"/>
                  </a:lnTo>
                  <a:lnTo>
                    <a:pt x="53" y="10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7121" y="3382"/>
              <a:ext cx="29" cy="31"/>
            </a:xfrm>
            <a:custGeom>
              <a:avLst/>
              <a:gdLst>
                <a:gd name="T0" fmla="*/ 64 w 124"/>
                <a:gd name="T1" fmla="*/ 12 h 130"/>
                <a:gd name="T2" fmla="*/ 12 w 124"/>
                <a:gd name="T3" fmla="*/ 65 h 130"/>
                <a:gd name="T4" fmla="*/ 62 w 124"/>
                <a:gd name="T5" fmla="*/ 118 h 130"/>
                <a:gd name="T6" fmla="*/ 111 w 124"/>
                <a:gd name="T7" fmla="*/ 81 h 130"/>
                <a:gd name="T8" fmla="*/ 124 w 124"/>
                <a:gd name="T9" fmla="*/ 81 h 130"/>
                <a:gd name="T10" fmla="*/ 62 w 124"/>
                <a:gd name="T11" fmla="*/ 130 h 130"/>
                <a:gd name="T12" fmla="*/ 0 w 124"/>
                <a:gd name="T13" fmla="*/ 65 h 130"/>
                <a:gd name="T14" fmla="*/ 65 w 124"/>
                <a:gd name="T15" fmla="*/ 0 h 130"/>
                <a:gd name="T16" fmla="*/ 122 w 124"/>
                <a:gd name="T17" fmla="*/ 44 h 130"/>
                <a:gd name="T18" fmla="*/ 109 w 124"/>
                <a:gd name="T19" fmla="*/ 44 h 130"/>
                <a:gd name="T20" fmla="*/ 64 w 124"/>
                <a:gd name="T21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0">
                  <a:moveTo>
                    <a:pt x="64" y="12"/>
                  </a:moveTo>
                  <a:cubicBezTo>
                    <a:pt x="32" y="12"/>
                    <a:pt x="12" y="32"/>
                    <a:pt x="12" y="65"/>
                  </a:cubicBezTo>
                  <a:cubicBezTo>
                    <a:pt x="12" y="98"/>
                    <a:pt x="32" y="118"/>
                    <a:pt x="62" y="118"/>
                  </a:cubicBezTo>
                  <a:cubicBezTo>
                    <a:pt x="87" y="118"/>
                    <a:pt x="106" y="104"/>
                    <a:pt x="111" y="81"/>
                  </a:cubicBezTo>
                  <a:lnTo>
                    <a:pt x="124" y="81"/>
                  </a:lnTo>
                  <a:cubicBezTo>
                    <a:pt x="118" y="111"/>
                    <a:pt x="95" y="130"/>
                    <a:pt x="62" y="130"/>
                  </a:cubicBezTo>
                  <a:cubicBezTo>
                    <a:pt x="25" y="130"/>
                    <a:pt x="0" y="105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97" y="0"/>
                    <a:pt x="118" y="17"/>
                    <a:pt x="122" y="44"/>
                  </a:cubicBezTo>
                  <a:lnTo>
                    <a:pt x="109" y="44"/>
                  </a:lnTo>
                  <a:cubicBezTo>
                    <a:pt x="105" y="24"/>
                    <a:pt x="89" y="12"/>
                    <a:pt x="64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7157" y="3383"/>
              <a:ext cx="24" cy="29"/>
            </a:xfrm>
            <a:custGeom>
              <a:avLst/>
              <a:gdLst>
                <a:gd name="T0" fmla="*/ 0 w 105"/>
                <a:gd name="T1" fmla="*/ 0 h 123"/>
                <a:gd name="T2" fmla="*/ 12 w 105"/>
                <a:gd name="T3" fmla="*/ 0 h 123"/>
                <a:gd name="T4" fmla="*/ 12 w 105"/>
                <a:gd name="T5" fmla="*/ 51 h 123"/>
                <a:gd name="T6" fmla="*/ 93 w 105"/>
                <a:gd name="T7" fmla="*/ 51 h 123"/>
                <a:gd name="T8" fmla="*/ 93 w 105"/>
                <a:gd name="T9" fmla="*/ 0 h 123"/>
                <a:gd name="T10" fmla="*/ 105 w 105"/>
                <a:gd name="T11" fmla="*/ 0 h 123"/>
                <a:gd name="T12" fmla="*/ 105 w 105"/>
                <a:gd name="T13" fmla="*/ 123 h 123"/>
                <a:gd name="T14" fmla="*/ 93 w 105"/>
                <a:gd name="T15" fmla="*/ 123 h 123"/>
                <a:gd name="T16" fmla="*/ 93 w 105"/>
                <a:gd name="T17" fmla="*/ 63 h 123"/>
                <a:gd name="T18" fmla="*/ 12 w 105"/>
                <a:gd name="T19" fmla="*/ 63 h 123"/>
                <a:gd name="T20" fmla="*/ 12 w 105"/>
                <a:gd name="T21" fmla="*/ 123 h 123"/>
                <a:gd name="T22" fmla="*/ 0 w 105"/>
                <a:gd name="T23" fmla="*/ 123 h 123"/>
                <a:gd name="T24" fmla="*/ 0 w 10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3">
                  <a:moveTo>
                    <a:pt x="0" y="0"/>
                  </a:moveTo>
                  <a:lnTo>
                    <a:pt x="12" y="0"/>
                  </a:lnTo>
                  <a:lnTo>
                    <a:pt x="12" y="51"/>
                  </a:lnTo>
                  <a:lnTo>
                    <a:pt x="93" y="51"/>
                  </a:lnTo>
                  <a:lnTo>
                    <a:pt x="93" y="0"/>
                  </a:lnTo>
                  <a:lnTo>
                    <a:pt x="105" y="0"/>
                  </a:lnTo>
                  <a:lnTo>
                    <a:pt x="105" y="123"/>
                  </a:lnTo>
                  <a:lnTo>
                    <a:pt x="93" y="123"/>
                  </a:lnTo>
                  <a:lnTo>
                    <a:pt x="93" y="63"/>
                  </a:lnTo>
                  <a:lnTo>
                    <a:pt x="12" y="63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3" name="Freeform 43"/>
            <p:cNvSpPr>
              <a:spLocks noEditPoints="1"/>
            </p:cNvSpPr>
            <p:nvPr/>
          </p:nvSpPr>
          <p:spPr bwMode="auto">
            <a:xfrm>
              <a:off x="7190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7224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3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3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7257" y="3383"/>
              <a:ext cx="27" cy="29"/>
            </a:xfrm>
            <a:custGeom>
              <a:avLst/>
              <a:gdLst>
                <a:gd name="T0" fmla="*/ 53 w 118"/>
                <a:gd name="T1" fmla="*/ 70 h 123"/>
                <a:gd name="T2" fmla="*/ 0 w 118"/>
                <a:gd name="T3" fmla="*/ 0 h 123"/>
                <a:gd name="T4" fmla="*/ 15 w 118"/>
                <a:gd name="T5" fmla="*/ 0 h 123"/>
                <a:gd name="T6" fmla="*/ 59 w 118"/>
                <a:gd name="T7" fmla="*/ 60 h 123"/>
                <a:gd name="T8" fmla="*/ 103 w 118"/>
                <a:gd name="T9" fmla="*/ 0 h 123"/>
                <a:gd name="T10" fmla="*/ 118 w 118"/>
                <a:gd name="T11" fmla="*/ 0 h 123"/>
                <a:gd name="T12" fmla="*/ 65 w 118"/>
                <a:gd name="T13" fmla="*/ 70 h 123"/>
                <a:gd name="T14" fmla="*/ 65 w 118"/>
                <a:gd name="T15" fmla="*/ 123 h 123"/>
                <a:gd name="T16" fmla="*/ 53 w 118"/>
                <a:gd name="T17" fmla="*/ 123 h 123"/>
                <a:gd name="T18" fmla="*/ 53 w 118"/>
                <a:gd name="T19" fmla="*/ 7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23">
                  <a:moveTo>
                    <a:pt x="53" y="7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59" y="60"/>
                  </a:lnTo>
                  <a:lnTo>
                    <a:pt x="103" y="0"/>
                  </a:lnTo>
                  <a:lnTo>
                    <a:pt x="118" y="0"/>
                  </a:lnTo>
                  <a:lnTo>
                    <a:pt x="65" y="70"/>
                  </a:lnTo>
                  <a:lnTo>
                    <a:pt x="65" y="123"/>
                  </a:lnTo>
                  <a:lnTo>
                    <a:pt x="53" y="123"/>
                  </a:lnTo>
                  <a:lnTo>
                    <a:pt x="53" y="7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6" name="Rectangle 46"/>
            <p:cNvSpPr>
              <a:spLocks noChangeArrowheads="1"/>
            </p:cNvSpPr>
            <p:nvPr/>
          </p:nvSpPr>
          <p:spPr bwMode="auto">
            <a:xfrm>
              <a:off x="4205" y="3032"/>
              <a:ext cx="604" cy="419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7" name="Rectangle 47"/>
            <p:cNvSpPr>
              <a:spLocks noChangeArrowheads="1"/>
            </p:cNvSpPr>
            <p:nvPr/>
          </p:nvSpPr>
          <p:spPr bwMode="auto">
            <a:xfrm>
              <a:off x="4217" y="3043"/>
              <a:ext cx="580" cy="396"/>
            </a:xfrm>
            <a:prstGeom prst="rect">
              <a:avLst/>
            </a:prstGeom>
            <a:solidFill>
              <a:srgbClr val="044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4487" y="3091"/>
              <a:ext cx="40" cy="39"/>
            </a:xfrm>
            <a:custGeom>
              <a:avLst/>
              <a:gdLst>
                <a:gd name="T0" fmla="*/ 33 w 174"/>
                <a:gd name="T1" fmla="*/ 166 h 166"/>
                <a:gd name="T2" fmla="*/ 87 w 174"/>
                <a:gd name="T3" fmla="*/ 127 h 166"/>
                <a:gd name="T4" fmla="*/ 140 w 174"/>
                <a:gd name="T5" fmla="*/ 166 h 166"/>
                <a:gd name="T6" fmla="*/ 120 w 174"/>
                <a:gd name="T7" fmla="*/ 103 h 166"/>
                <a:gd name="T8" fmla="*/ 174 w 174"/>
                <a:gd name="T9" fmla="*/ 64 h 166"/>
                <a:gd name="T10" fmla="*/ 107 w 174"/>
                <a:gd name="T11" fmla="*/ 64 h 166"/>
                <a:gd name="T12" fmla="*/ 87 w 174"/>
                <a:gd name="T13" fmla="*/ 0 h 166"/>
                <a:gd name="T14" fmla="*/ 66 w 174"/>
                <a:gd name="T15" fmla="*/ 64 h 166"/>
                <a:gd name="T16" fmla="*/ 0 w 174"/>
                <a:gd name="T17" fmla="*/ 64 h 166"/>
                <a:gd name="T18" fmla="*/ 54 w 174"/>
                <a:gd name="T19" fmla="*/ 103 h 166"/>
                <a:gd name="T20" fmla="*/ 33 w 174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33" y="166"/>
                  </a:move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3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4423" y="3108"/>
              <a:ext cx="40" cy="39"/>
            </a:xfrm>
            <a:custGeom>
              <a:avLst/>
              <a:gdLst>
                <a:gd name="T0" fmla="*/ 34 w 175"/>
                <a:gd name="T1" fmla="*/ 166 h 166"/>
                <a:gd name="T2" fmla="*/ 87 w 175"/>
                <a:gd name="T3" fmla="*/ 127 h 166"/>
                <a:gd name="T4" fmla="*/ 141 w 175"/>
                <a:gd name="T5" fmla="*/ 166 h 166"/>
                <a:gd name="T6" fmla="*/ 120 w 175"/>
                <a:gd name="T7" fmla="*/ 103 h 166"/>
                <a:gd name="T8" fmla="*/ 175 w 175"/>
                <a:gd name="T9" fmla="*/ 64 h 166"/>
                <a:gd name="T10" fmla="*/ 108 w 175"/>
                <a:gd name="T11" fmla="*/ 64 h 166"/>
                <a:gd name="T12" fmla="*/ 87 w 175"/>
                <a:gd name="T13" fmla="*/ 0 h 166"/>
                <a:gd name="T14" fmla="*/ 67 w 175"/>
                <a:gd name="T15" fmla="*/ 64 h 166"/>
                <a:gd name="T16" fmla="*/ 0 w 175"/>
                <a:gd name="T17" fmla="*/ 64 h 166"/>
                <a:gd name="T18" fmla="*/ 54 w 175"/>
                <a:gd name="T19" fmla="*/ 103 h 166"/>
                <a:gd name="T20" fmla="*/ 34 w 175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34" y="166"/>
                  </a:move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4377" y="3156"/>
              <a:ext cx="40" cy="39"/>
            </a:xfrm>
            <a:custGeom>
              <a:avLst/>
              <a:gdLst>
                <a:gd name="T0" fmla="*/ 88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5 w 175"/>
                <a:gd name="T7" fmla="*/ 103 h 166"/>
                <a:gd name="T8" fmla="*/ 34 w 175"/>
                <a:gd name="T9" fmla="*/ 166 h 166"/>
                <a:gd name="T10" fmla="*/ 88 w 175"/>
                <a:gd name="T11" fmla="*/ 127 h 166"/>
                <a:gd name="T12" fmla="*/ 141 w 175"/>
                <a:gd name="T13" fmla="*/ 166 h 166"/>
                <a:gd name="T14" fmla="*/ 121 w 175"/>
                <a:gd name="T15" fmla="*/ 103 h 166"/>
                <a:gd name="T16" fmla="*/ 175 w 175"/>
                <a:gd name="T17" fmla="*/ 64 h 166"/>
                <a:gd name="T18" fmla="*/ 108 w 175"/>
                <a:gd name="T19" fmla="*/ 64 h 166"/>
                <a:gd name="T20" fmla="*/ 88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4360" y="3221"/>
              <a:ext cx="40" cy="38"/>
            </a:xfrm>
            <a:custGeom>
              <a:avLst/>
              <a:gdLst>
                <a:gd name="T0" fmla="*/ 88 w 175"/>
                <a:gd name="T1" fmla="*/ 127 h 166"/>
                <a:gd name="T2" fmla="*/ 141 w 175"/>
                <a:gd name="T3" fmla="*/ 166 h 166"/>
                <a:gd name="T4" fmla="*/ 121 w 175"/>
                <a:gd name="T5" fmla="*/ 102 h 166"/>
                <a:gd name="T6" fmla="*/ 175 w 175"/>
                <a:gd name="T7" fmla="*/ 63 h 166"/>
                <a:gd name="T8" fmla="*/ 108 w 175"/>
                <a:gd name="T9" fmla="*/ 63 h 166"/>
                <a:gd name="T10" fmla="*/ 88 w 175"/>
                <a:gd name="T11" fmla="*/ 0 h 166"/>
                <a:gd name="T12" fmla="*/ 67 w 175"/>
                <a:gd name="T13" fmla="*/ 64 h 166"/>
                <a:gd name="T14" fmla="*/ 0 w 175"/>
                <a:gd name="T15" fmla="*/ 63 h 166"/>
                <a:gd name="T16" fmla="*/ 54 w 175"/>
                <a:gd name="T17" fmla="*/ 102 h 166"/>
                <a:gd name="T18" fmla="*/ 34 w 175"/>
                <a:gd name="T19" fmla="*/ 166 h 166"/>
                <a:gd name="T20" fmla="*/ 88 w 175"/>
                <a:gd name="T21" fmla="*/ 12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127"/>
                  </a:move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8" y="12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377" y="3285"/>
              <a:ext cx="40" cy="39"/>
            </a:xfrm>
            <a:custGeom>
              <a:avLst/>
              <a:gdLst>
                <a:gd name="T0" fmla="*/ 108 w 175"/>
                <a:gd name="T1" fmla="*/ 64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4 h 166"/>
                <a:gd name="T8" fmla="*/ 55 w 175"/>
                <a:gd name="T9" fmla="*/ 103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3 h 166"/>
                <a:gd name="T18" fmla="*/ 175 w 175"/>
                <a:gd name="T19" fmla="*/ 64 h 166"/>
                <a:gd name="T20" fmla="*/ 108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4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423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5 w 175"/>
                <a:gd name="T9" fmla="*/ 102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5" y="102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4487" y="3350"/>
              <a:ext cx="40" cy="39"/>
            </a:xfrm>
            <a:custGeom>
              <a:avLst/>
              <a:gdLst>
                <a:gd name="T0" fmla="*/ 107 w 174"/>
                <a:gd name="T1" fmla="*/ 64 h 166"/>
                <a:gd name="T2" fmla="*/ 87 w 174"/>
                <a:gd name="T3" fmla="*/ 0 h 166"/>
                <a:gd name="T4" fmla="*/ 66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0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7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7" y="64"/>
                  </a:move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4550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7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4 w 175"/>
                <a:gd name="T9" fmla="*/ 102 h 166"/>
                <a:gd name="T10" fmla="*/ 34 w 175"/>
                <a:gd name="T11" fmla="*/ 166 h 166"/>
                <a:gd name="T12" fmla="*/ 87 w 175"/>
                <a:gd name="T13" fmla="*/ 127 h 166"/>
                <a:gd name="T14" fmla="*/ 141 w 175"/>
                <a:gd name="T15" fmla="*/ 166 h 166"/>
                <a:gd name="T16" fmla="*/ 120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4596" y="3285"/>
              <a:ext cx="40" cy="39"/>
            </a:xfrm>
            <a:custGeom>
              <a:avLst/>
              <a:gdLst>
                <a:gd name="T0" fmla="*/ 108 w 174"/>
                <a:gd name="T1" fmla="*/ 64 h 166"/>
                <a:gd name="T2" fmla="*/ 87 w 174"/>
                <a:gd name="T3" fmla="*/ 0 h 166"/>
                <a:gd name="T4" fmla="*/ 67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1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8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8" y="64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4613" y="3220"/>
              <a:ext cx="40" cy="39"/>
            </a:xfrm>
            <a:custGeom>
              <a:avLst/>
              <a:gdLst>
                <a:gd name="T0" fmla="*/ 175 w 175"/>
                <a:gd name="T1" fmla="*/ 64 h 166"/>
                <a:gd name="T2" fmla="*/ 108 w 175"/>
                <a:gd name="T3" fmla="*/ 64 h 166"/>
                <a:gd name="T4" fmla="*/ 88 w 175"/>
                <a:gd name="T5" fmla="*/ 0 h 166"/>
                <a:gd name="T6" fmla="*/ 67 w 175"/>
                <a:gd name="T7" fmla="*/ 64 h 166"/>
                <a:gd name="T8" fmla="*/ 0 w 175"/>
                <a:gd name="T9" fmla="*/ 64 h 166"/>
                <a:gd name="T10" fmla="*/ 54 w 175"/>
                <a:gd name="T11" fmla="*/ 103 h 166"/>
                <a:gd name="T12" fmla="*/ 34 w 175"/>
                <a:gd name="T13" fmla="*/ 166 h 166"/>
                <a:gd name="T14" fmla="*/ 88 w 175"/>
                <a:gd name="T15" fmla="*/ 127 h 166"/>
                <a:gd name="T16" fmla="*/ 141 w 175"/>
                <a:gd name="T17" fmla="*/ 166 h 166"/>
                <a:gd name="T18" fmla="*/ 121 w 175"/>
                <a:gd name="T19" fmla="*/ 103 h 166"/>
                <a:gd name="T20" fmla="*/ 175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75" y="64"/>
                  </a:moveTo>
                  <a:lnTo>
                    <a:pt x="108" y="64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4596" y="3156"/>
              <a:ext cx="40" cy="38"/>
            </a:xfrm>
            <a:custGeom>
              <a:avLst/>
              <a:gdLst>
                <a:gd name="T0" fmla="*/ 34 w 174"/>
                <a:gd name="T1" fmla="*/ 165 h 165"/>
                <a:gd name="T2" fmla="*/ 87 w 174"/>
                <a:gd name="T3" fmla="*/ 126 h 165"/>
                <a:gd name="T4" fmla="*/ 141 w 174"/>
                <a:gd name="T5" fmla="*/ 165 h 165"/>
                <a:gd name="T6" fmla="*/ 120 w 174"/>
                <a:gd name="T7" fmla="*/ 102 h 165"/>
                <a:gd name="T8" fmla="*/ 174 w 174"/>
                <a:gd name="T9" fmla="*/ 63 h 165"/>
                <a:gd name="T10" fmla="*/ 108 w 174"/>
                <a:gd name="T11" fmla="*/ 63 h 165"/>
                <a:gd name="T12" fmla="*/ 87 w 174"/>
                <a:gd name="T13" fmla="*/ 0 h 165"/>
                <a:gd name="T14" fmla="*/ 67 w 174"/>
                <a:gd name="T15" fmla="*/ 64 h 165"/>
                <a:gd name="T16" fmla="*/ 0 w 174"/>
                <a:gd name="T17" fmla="*/ 63 h 165"/>
                <a:gd name="T18" fmla="*/ 54 w 174"/>
                <a:gd name="T19" fmla="*/ 102 h 165"/>
                <a:gd name="T20" fmla="*/ 34 w 174"/>
                <a:gd name="T2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5">
                  <a:moveTo>
                    <a:pt x="34" y="165"/>
                  </a:moveTo>
                  <a:lnTo>
                    <a:pt x="87" y="126"/>
                  </a:lnTo>
                  <a:lnTo>
                    <a:pt x="141" y="165"/>
                  </a:lnTo>
                  <a:lnTo>
                    <a:pt x="120" y="102"/>
                  </a:lnTo>
                  <a:lnTo>
                    <a:pt x="174" y="63"/>
                  </a:lnTo>
                  <a:lnTo>
                    <a:pt x="108" y="63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5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4550" y="3108"/>
              <a:ext cx="40" cy="39"/>
            </a:xfrm>
            <a:custGeom>
              <a:avLst/>
              <a:gdLst>
                <a:gd name="T0" fmla="*/ 87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4 w 175"/>
                <a:gd name="T7" fmla="*/ 103 h 166"/>
                <a:gd name="T8" fmla="*/ 34 w 175"/>
                <a:gd name="T9" fmla="*/ 166 h 166"/>
                <a:gd name="T10" fmla="*/ 87 w 175"/>
                <a:gd name="T11" fmla="*/ 127 h 166"/>
                <a:gd name="T12" fmla="*/ 141 w 175"/>
                <a:gd name="T13" fmla="*/ 166 h 166"/>
                <a:gd name="T14" fmla="*/ 120 w 175"/>
                <a:gd name="T15" fmla="*/ 103 h 166"/>
                <a:gd name="T16" fmla="*/ 175 w 175"/>
                <a:gd name="T17" fmla="*/ 64 h 166"/>
                <a:gd name="T18" fmla="*/ 107 w 175"/>
                <a:gd name="T19" fmla="*/ 64 h 166"/>
                <a:gd name="T20" fmla="*/ 87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7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7" y="6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4859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30 w 166"/>
                <a:gd name="T5" fmla="*/ 96 h 240"/>
                <a:gd name="T6" fmla="*/ 130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30" y="96"/>
                  </a:lnTo>
                  <a:lnTo>
                    <a:pt x="130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4901" y="3103"/>
              <a:ext cx="51" cy="57"/>
            </a:xfrm>
            <a:custGeom>
              <a:avLst/>
              <a:gdLst>
                <a:gd name="T0" fmla="*/ 123 w 223"/>
                <a:gd name="T1" fmla="*/ 244 h 244"/>
                <a:gd name="T2" fmla="*/ 104 w 223"/>
                <a:gd name="T3" fmla="*/ 244 h 244"/>
                <a:gd name="T4" fmla="*/ 0 w 223"/>
                <a:gd name="T5" fmla="*/ 0 h 244"/>
                <a:gd name="T6" fmla="*/ 42 w 223"/>
                <a:gd name="T7" fmla="*/ 0 h 244"/>
                <a:gd name="T8" fmla="*/ 114 w 223"/>
                <a:gd name="T9" fmla="*/ 177 h 244"/>
                <a:gd name="T10" fmla="*/ 183 w 223"/>
                <a:gd name="T11" fmla="*/ 0 h 244"/>
                <a:gd name="T12" fmla="*/ 223 w 223"/>
                <a:gd name="T13" fmla="*/ 0 h 244"/>
                <a:gd name="T14" fmla="*/ 123 w 22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244">
                  <a:moveTo>
                    <a:pt x="123" y="244"/>
                  </a:moveTo>
                  <a:lnTo>
                    <a:pt x="104" y="2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114" y="177"/>
                  </a:lnTo>
                  <a:lnTo>
                    <a:pt x="183" y="0"/>
                  </a:lnTo>
                  <a:lnTo>
                    <a:pt x="223" y="0"/>
                  </a:lnTo>
                  <a:lnTo>
                    <a:pt x="123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2" name="Freeform 62"/>
            <p:cNvSpPr>
              <a:spLocks noEditPoints="1"/>
            </p:cNvSpPr>
            <p:nvPr/>
          </p:nvSpPr>
          <p:spPr bwMode="auto">
            <a:xfrm>
              <a:off x="4960" y="3102"/>
              <a:ext cx="45" cy="57"/>
            </a:xfrm>
            <a:custGeom>
              <a:avLst/>
              <a:gdLst>
                <a:gd name="T0" fmla="*/ 152 w 196"/>
                <a:gd name="T1" fmla="*/ 243 h 243"/>
                <a:gd name="T2" fmla="*/ 78 w 196"/>
                <a:gd name="T3" fmla="*/ 140 h 243"/>
                <a:gd name="T4" fmla="*/ 38 w 196"/>
                <a:gd name="T5" fmla="*/ 138 h 243"/>
                <a:gd name="T6" fmla="*/ 38 w 196"/>
                <a:gd name="T7" fmla="*/ 243 h 243"/>
                <a:gd name="T8" fmla="*/ 0 w 196"/>
                <a:gd name="T9" fmla="*/ 243 h 243"/>
                <a:gd name="T10" fmla="*/ 0 w 196"/>
                <a:gd name="T11" fmla="*/ 3 h 243"/>
                <a:gd name="T12" fmla="*/ 30 w 196"/>
                <a:gd name="T13" fmla="*/ 2 h 243"/>
                <a:gd name="T14" fmla="*/ 69 w 196"/>
                <a:gd name="T15" fmla="*/ 0 h 243"/>
                <a:gd name="T16" fmla="*/ 169 w 196"/>
                <a:gd name="T17" fmla="*/ 69 h 243"/>
                <a:gd name="T18" fmla="*/ 153 w 196"/>
                <a:gd name="T19" fmla="*/ 110 h 243"/>
                <a:gd name="T20" fmla="*/ 115 w 196"/>
                <a:gd name="T21" fmla="*/ 133 h 243"/>
                <a:gd name="T22" fmla="*/ 196 w 196"/>
                <a:gd name="T23" fmla="*/ 243 h 243"/>
                <a:gd name="T24" fmla="*/ 152 w 196"/>
                <a:gd name="T25" fmla="*/ 243 h 243"/>
                <a:gd name="T26" fmla="*/ 38 w 196"/>
                <a:gd name="T27" fmla="*/ 32 h 243"/>
                <a:gd name="T28" fmla="*/ 38 w 196"/>
                <a:gd name="T29" fmla="*/ 111 h 243"/>
                <a:gd name="T30" fmla="*/ 65 w 196"/>
                <a:gd name="T31" fmla="*/ 112 h 243"/>
                <a:gd name="T32" fmla="*/ 114 w 196"/>
                <a:gd name="T33" fmla="*/ 103 h 243"/>
                <a:gd name="T34" fmla="*/ 130 w 196"/>
                <a:gd name="T35" fmla="*/ 69 h 243"/>
                <a:gd name="T36" fmla="*/ 113 w 196"/>
                <a:gd name="T37" fmla="*/ 40 h 243"/>
                <a:gd name="T38" fmla="*/ 60 w 196"/>
                <a:gd name="T39" fmla="*/ 31 h 243"/>
                <a:gd name="T40" fmla="*/ 38 w 196"/>
                <a:gd name="T41" fmla="*/ 3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6" h="243">
                  <a:moveTo>
                    <a:pt x="152" y="243"/>
                  </a:moveTo>
                  <a:lnTo>
                    <a:pt x="78" y="140"/>
                  </a:lnTo>
                  <a:cubicBezTo>
                    <a:pt x="70" y="140"/>
                    <a:pt x="56" y="140"/>
                    <a:pt x="38" y="138"/>
                  </a:cubicBezTo>
                  <a:lnTo>
                    <a:pt x="38" y="243"/>
                  </a:lnTo>
                  <a:lnTo>
                    <a:pt x="0" y="243"/>
                  </a:lnTo>
                  <a:lnTo>
                    <a:pt x="0" y="3"/>
                  </a:lnTo>
                  <a:cubicBezTo>
                    <a:pt x="1" y="3"/>
                    <a:pt x="11" y="2"/>
                    <a:pt x="30" y="2"/>
                  </a:cubicBezTo>
                  <a:cubicBezTo>
                    <a:pt x="48" y="1"/>
                    <a:pt x="61" y="0"/>
                    <a:pt x="69" y="0"/>
                  </a:cubicBezTo>
                  <a:cubicBezTo>
                    <a:pt x="136" y="0"/>
                    <a:pt x="169" y="23"/>
                    <a:pt x="169" y="69"/>
                  </a:cubicBezTo>
                  <a:cubicBezTo>
                    <a:pt x="169" y="84"/>
                    <a:pt x="164" y="98"/>
                    <a:pt x="153" y="110"/>
                  </a:cubicBezTo>
                  <a:cubicBezTo>
                    <a:pt x="143" y="122"/>
                    <a:pt x="130" y="130"/>
                    <a:pt x="115" y="133"/>
                  </a:cubicBezTo>
                  <a:lnTo>
                    <a:pt x="196" y="243"/>
                  </a:lnTo>
                  <a:lnTo>
                    <a:pt x="152" y="243"/>
                  </a:lnTo>
                  <a:close/>
                  <a:moveTo>
                    <a:pt x="38" y="32"/>
                  </a:moveTo>
                  <a:lnTo>
                    <a:pt x="38" y="111"/>
                  </a:lnTo>
                  <a:cubicBezTo>
                    <a:pt x="47" y="112"/>
                    <a:pt x="56" y="112"/>
                    <a:pt x="65" y="112"/>
                  </a:cubicBezTo>
                  <a:cubicBezTo>
                    <a:pt x="87" y="112"/>
                    <a:pt x="104" y="109"/>
                    <a:pt x="114" y="103"/>
                  </a:cubicBezTo>
                  <a:cubicBezTo>
                    <a:pt x="125" y="96"/>
                    <a:pt x="130" y="85"/>
                    <a:pt x="130" y="69"/>
                  </a:cubicBezTo>
                  <a:cubicBezTo>
                    <a:pt x="130" y="55"/>
                    <a:pt x="124" y="46"/>
                    <a:pt x="113" y="40"/>
                  </a:cubicBezTo>
                  <a:cubicBezTo>
                    <a:pt x="102" y="34"/>
                    <a:pt x="84" y="31"/>
                    <a:pt x="60" y="31"/>
                  </a:cubicBezTo>
                  <a:cubicBezTo>
                    <a:pt x="57" y="31"/>
                    <a:pt x="49" y="31"/>
                    <a:pt x="38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3" name="Freeform 63"/>
            <p:cNvSpPr>
              <a:spLocks noEditPoints="1"/>
            </p:cNvSpPr>
            <p:nvPr/>
          </p:nvSpPr>
          <p:spPr bwMode="auto">
            <a:xfrm>
              <a:off x="5008" y="3102"/>
              <a:ext cx="53" cy="58"/>
            </a:xfrm>
            <a:custGeom>
              <a:avLst/>
              <a:gdLst>
                <a:gd name="T0" fmla="*/ 0 w 231"/>
                <a:gd name="T1" fmla="*/ 122 h 248"/>
                <a:gd name="T2" fmla="*/ 30 w 231"/>
                <a:gd name="T3" fmla="*/ 35 h 248"/>
                <a:gd name="T4" fmla="*/ 112 w 231"/>
                <a:gd name="T5" fmla="*/ 0 h 248"/>
                <a:gd name="T6" fmla="*/ 200 w 231"/>
                <a:gd name="T7" fmla="*/ 32 h 248"/>
                <a:gd name="T8" fmla="*/ 231 w 231"/>
                <a:gd name="T9" fmla="*/ 122 h 248"/>
                <a:gd name="T10" fmla="*/ 200 w 231"/>
                <a:gd name="T11" fmla="*/ 215 h 248"/>
                <a:gd name="T12" fmla="*/ 112 w 231"/>
                <a:gd name="T13" fmla="*/ 248 h 248"/>
                <a:gd name="T14" fmla="*/ 29 w 231"/>
                <a:gd name="T15" fmla="*/ 213 h 248"/>
                <a:gd name="T16" fmla="*/ 0 w 231"/>
                <a:gd name="T17" fmla="*/ 122 h 248"/>
                <a:gd name="T18" fmla="*/ 40 w 231"/>
                <a:gd name="T19" fmla="*/ 122 h 248"/>
                <a:gd name="T20" fmla="*/ 58 w 231"/>
                <a:gd name="T21" fmla="*/ 191 h 248"/>
                <a:gd name="T22" fmla="*/ 112 w 231"/>
                <a:gd name="T23" fmla="*/ 219 h 248"/>
                <a:gd name="T24" fmla="*/ 171 w 231"/>
                <a:gd name="T25" fmla="*/ 193 h 248"/>
                <a:gd name="T26" fmla="*/ 191 w 231"/>
                <a:gd name="T27" fmla="*/ 122 h 248"/>
                <a:gd name="T28" fmla="*/ 112 w 231"/>
                <a:gd name="T29" fmla="*/ 29 h 248"/>
                <a:gd name="T30" fmla="*/ 58 w 231"/>
                <a:gd name="T31" fmla="*/ 54 h 248"/>
                <a:gd name="T32" fmla="*/ 40 w 231"/>
                <a:gd name="T33" fmla="*/ 12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" h="248">
                  <a:moveTo>
                    <a:pt x="0" y="122"/>
                  </a:moveTo>
                  <a:cubicBezTo>
                    <a:pt x="0" y="87"/>
                    <a:pt x="10" y="58"/>
                    <a:pt x="30" y="35"/>
                  </a:cubicBezTo>
                  <a:cubicBezTo>
                    <a:pt x="50" y="11"/>
                    <a:pt x="77" y="0"/>
                    <a:pt x="112" y="0"/>
                  </a:cubicBezTo>
                  <a:cubicBezTo>
                    <a:pt x="150" y="0"/>
                    <a:pt x="180" y="10"/>
                    <a:pt x="200" y="32"/>
                  </a:cubicBezTo>
                  <a:cubicBezTo>
                    <a:pt x="221" y="53"/>
                    <a:pt x="231" y="84"/>
                    <a:pt x="231" y="122"/>
                  </a:cubicBezTo>
                  <a:cubicBezTo>
                    <a:pt x="231" y="162"/>
                    <a:pt x="221" y="193"/>
                    <a:pt x="200" y="215"/>
                  </a:cubicBezTo>
                  <a:cubicBezTo>
                    <a:pt x="179" y="237"/>
                    <a:pt x="150" y="248"/>
                    <a:pt x="112" y="248"/>
                  </a:cubicBezTo>
                  <a:cubicBezTo>
                    <a:pt x="77" y="248"/>
                    <a:pt x="49" y="237"/>
                    <a:pt x="29" y="213"/>
                  </a:cubicBezTo>
                  <a:cubicBezTo>
                    <a:pt x="10" y="189"/>
                    <a:pt x="0" y="159"/>
                    <a:pt x="0" y="122"/>
                  </a:cubicBezTo>
                  <a:close/>
                  <a:moveTo>
                    <a:pt x="40" y="122"/>
                  </a:moveTo>
                  <a:cubicBezTo>
                    <a:pt x="40" y="150"/>
                    <a:pt x="46" y="173"/>
                    <a:pt x="58" y="191"/>
                  </a:cubicBezTo>
                  <a:cubicBezTo>
                    <a:pt x="71" y="210"/>
                    <a:pt x="89" y="219"/>
                    <a:pt x="112" y="219"/>
                  </a:cubicBezTo>
                  <a:cubicBezTo>
                    <a:pt x="137" y="219"/>
                    <a:pt x="157" y="210"/>
                    <a:pt x="171" y="193"/>
                  </a:cubicBezTo>
                  <a:cubicBezTo>
                    <a:pt x="184" y="177"/>
                    <a:pt x="191" y="153"/>
                    <a:pt x="191" y="122"/>
                  </a:cubicBezTo>
                  <a:cubicBezTo>
                    <a:pt x="191" y="60"/>
                    <a:pt x="165" y="29"/>
                    <a:pt x="112" y="29"/>
                  </a:cubicBezTo>
                  <a:cubicBezTo>
                    <a:pt x="88" y="29"/>
                    <a:pt x="70" y="37"/>
                    <a:pt x="58" y="54"/>
                  </a:cubicBezTo>
                  <a:cubicBezTo>
                    <a:pt x="46" y="71"/>
                    <a:pt x="40" y="93"/>
                    <a:pt x="40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4" name="Freeform 64"/>
            <p:cNvSpPr>
              <a:spLocks noEditPoints="1"/>
            </p:cNvSpPr>
            <p:nvPr/>
          </p:nvSpPr>
          <p:spPr bwMode="auto">
            <a:xfrm>
              <a:off x="5071" y="3103"/>
              <a:ext cx="39" cy="56"/>
            </a:xfrm>
            <a:custGeom>
              <a:avLst/>
              <a:gdLst>
                <a:gd name="T0" fmla="*/ 38 w 173"/>
                <a:gd name="T1" fmla="*/ 150 h 242"/>
                <a:gd name="T2" fmla="*/ 38 w 173"/>
                <a:gd name="T3" fmla="*/ 242 h 242"/>
                <a:gd name="T4" fmla="*/ 0 w 173"/>
                <a:gd name="T5" fmla="*/ 242 h 242"/>
                <a:gd name="T6" fmla="*/ 0 w 173"/>
                <a:gd name="T7" fmla="*/ 2 h 242"/>
                <a:gd name="T8" fmla="*/ 52 w 173"/>
                <a:gd name="T9" fmla="*/ 0 h 242"/>
                <a:gd name="T10" fmla="*/ 173 w 173"/>
                <a:gd name="T11" fmla="*/ 70 h 242"/>
                <a:gd name="T12" fmla="*/ 66 w 173"/>
                <a:gd name="T13" fmla="*/ 151 h 242"/>
                <a:gd name="T14" fmla="*/ 38 w 173"/>
                <a:gd name="T15" fmla="*/ 150 h 242"/>
                <a:gd name="T16" fmla="*/ 38 w 173"/>
                <a:gd name="T17" fmla="*/ 31 h 242"/>
                <a:gd name="T18" fmla="*/ 38 w 173"/>
                <a:gd name="T19" fmla="*/ 120 h 242"/>
                <a:gd name="T20" fmla="*/ 64 w 173"/>
                <a:gd name="T21" fmla="*/ 122 h 242"/>
                <a:gd name="T22" fmla="*/ 134 w 173"/>
                <a:gd name="T23" fmla="*/ 74 h 242"/>
                <a:gd name="T24" fmla="*/ 59 w 173"/>
                <a:gd name="T25" fmla="*/ 30 h 242"/>
                <a:gd name="T26" fmla="*/ 38 w 173"/>
                <a:gd name="T27" fmla="*/ 3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42">
                  <a:moveTo>
                    <a:pt x="38" y="150"/>
                  </a:moveTo>
                  <a:lnTo>
                    <a:pt x="38" y="242"/>
                  </a:lnTo>
                  <a:lnTo>
                    <a:pt x="0" y="242"/>
                  </a:lnTo>
                  <a:lnTo>
                    <a:pt x="0" y="2"/>
                  </a:lnTo>
                  <a:cubicBezTo>
                    <a:pt x="29" y="1"/>
                    <a:pt x="46" y="0"/>
                    <a:pt x="52" y="0"/>
                  </a:cubicBezTo>
                  <a:cubicBezTo>
                    <a:pt x="133" y="0"/>
                    <a:pt x="173" y="24"/>
                    <a:pt x="173" y="70"/>
                  </a:cubicBezTo>
                  <a:cubicBezTo>
                    <a:pt x="173" y="124"/>
                    <a:pt x="138" y="151"/>
                    <a:pt x="66" y="151"/>
                  </a:cubicBezTo>
                  <a:cubicBezTo>
                    <a:pt x="62" y="151"/>
                    <a:pt x="53" y="151"/>
                    <a:pt x="38" y="150"/>
                  </a:cubicBezTo>
                  <a:close/>
                  <a:moveTo>
                    <a:pt x="38" y="31"/>
                  </a:moveTo>
                  <a:lnTo>
                    <a:pt x="38" y="120"/>
                  </a:lnTo>
                  <a:cubicBezTo>
                    <a:pt x="54" y="121"/>
                    <a:pt x="63" y="122"/>
                    <a:pt x="64" y="122"/>
                  </a:cubicBezTo>
                  <a:cubicBezTo>
                    <a:pt x="111" y="122"/>
                    <a:pt x="134" y="106"/>
                    <a:pt x="134" y="74"/>
                  </a:cubicBezTo>
                  <a:cubicBezTo>
                    <a:pt x="134" y="44"/>
                    <a:pt x="109" y="30"/>
                    <a:pt x="59" y="30"/>
                  </a:cubicBezTo>
                  <a:cubicBezTo>
                    <a:pt x="54" y="30"/>
                    <a:pt x="47" y="30"/>
                    <a:pt x="38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5118" y="3102"/>
              <a:ext cx="35" cy="58"/>
            </a:xfrm>
            <a:custGeom>
              <a:avLst/>
              <a:gdLst>
                <a:gd name="T0" fmla="*/ 0 w 156"/>
                <a:gd name="T1" fmla="*/ 233 h 248"/>
                <a:gd name="T2" fmla="*/ 14 w 156"/>
                <a:gd name="T3" fmla="*/ 203 h 248"/>
                <a:gd name="T4" fmla="*/ 41 w 156"/>
                <a:gd name="T5" fmla="*/ 214 h 248"/>
                <a:gd name="T6" fmla="*/ 69 w 156"/>
                <a:gd name="T7" fmla="*/ 219 h 248"/>
                <a:gd name="T8" fmla="*/ 105 w 156"/>
                <a:gd name="T9" fmla="*/ 208 h 248"/>
                <a:gd name="T10" fmla="*/ 118 w 156"/>
                <a:gd name="T11" fmla="*/ 182 h 248"/>
                <a:gd name="T12" fmla="*/ 111 w 156"/>
                <a:gd name="T13" fmla="*/ 159 h 248"/>
                <a:gd name="T14" fmla="*/ 73 w 156"/>
                <a:gd name="T15" fmla="*/ 136 h 248"/>
                <a:gd name="T16" fmla="*/ 51 w 156"/>
                <a:gd name="T17" fmla="*/ 127 h 248"/>
                <a:gd name="T18" fmla="*/ 11 w 156"/>
                <a:gd name="T19" fmla="*/ 100 h 248"/>
                <a:gd name="T20" fmla="*/ 0 w 156"/>
                <a:gd name="T21" fmla="*/ 62 h 248"/>
                <a:gd name="T22" fmla="*/ 22 w 156"/>
                <a:gd name="T23" fmla="*/ 17 h 248"/>
                <a:gd name="T24" fmla="*/ 78 w 156"/>
                <a:gd name="T25" fmla="*/ 0 h 248"/>
                <a:gd name="T26" fmla="*/ 142 w 156"/>
                <a:gd name="T27" fmla="*/ 13 h 248"/>
                <a:gd name="T28" fmla="*/ 131 w 156"/>
                <a:gd name="T29" fmla="*/ 41 h 248"/>
                <a:gd name="T30" fmla="*/ 108 w 156"/>
                <a:gd name="T31" fmla="*/ 32 h 248"/>
                <a:gd name="T32" fmla="*/ 79 w 156"/>
                <a:gd name="T33" fmla="*/ 28 h 248"/>
                <a:gd name="T34" fmla="*/ 49 w 156"/>
                <a:gd name="T35" fmla="*/ 37 h 248"/>
                <a:gd name="T36" fmla="*/ 37 w 156"/>
                <a:gd name="T37" fmla="*/ 62 h 248"/>
                <a:gd name="T38" fmla="*/ 41 w 156"/>
                <a:gd name="T39" fmla="*/ 78 h 248"/>
                <a:gd name="T40" fmla="*/ 53 w 156"/>
                <a:gd name="T41" fmla="*/ 91 h 248"/>
                <a:gd name="T42" fmla="*/ 82 w 156"/>
                <a:gd name="T43" fmla="*/ 105 h 248"/>
                <a:gd name="T44" fmla="*/ 104 w 156"/>
                <a:gd name="T45" fmla="*/ 115 h 248"/>
                <a:gd name="T46" fmla="*/ 144 w 156"/>
                <a:gd name="T47" fmla="*/ 142 h 248"/>
                <a:gd name="T48" fmla="*/ 156 w 156"/>
                <a:gd name="T49" fmla="*/ 184 h 248"/>
                <a:gd name="T50" fmla="*/ 131 w 156"/>
                <a:gd name="T51" fmla="*/ 230 h 248"/>
                <a:gd name="T52" fmla="*/ 63 w 156"/>
                <a:gd name="T53" fmla="*/ 248 h 248"/>
                <a:gd name="T54" fmla="*/ 0 w 156"/>
                <a:gd name="T55" fmla="*/ 23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6" h="248">
                  <a:moveTo>
                    <a:pt x="0" y="233"/>
                  </a:moveTo>
                  <a:lnTo>
                    <a:pt x="14" y="203"/>
                  </a:lnTo>
                  <a:cubicBezTo>
                    <a:pt x="21" y="208"/>
                    <a:pt x="30" y="211"/>
                    <a:pt x="41" y="214"/>
                  </a:cubicBezTo>
                  <a:cubicBezTo>
                    <a:pt x="51" y="217"/>
                    <a:pt x="61" y="219"/>
                    <a:pt x="69" y="219"/>
                  </a:cubicBezTo>
                  <a:cubicBezTo>
                    <a:pt x="84" y="219"/>
                    <a:pt x="96" y="215"/>
                    <a:pt x="105" y="208"/>
                  </a:cubicBezTo>
                  <a:cubicBezTo>
                    <a:pt x="114" y="201"/>
                    <a:pt x="118" y="192"/>
                    <a:pt x="118" y="182"/>
                  </a:cubicBezTo>
                  <a:cubicBezTo>
                    <a:pt x="118" y="174"/>
                    <a:pt x="116" y="166"/>
                    <a:pt x="111" y="159"/>
                  </a:cubicBezTo>
                  <a:cubicBezTo>
                    <a:pt x="106" y="152"/>
                    <a:pt x="93" y="145"/>
                    <a:pt x="73" y="136"/>
                  </a:cubicBezTo>
                  <a:lnTo>
                    <a:pt x="51" y="127"/>
                  </a:lnTo>
                  <a:cubicBezTo>
                    <a:pt x="32" y="120"/>
                    <a:pt x="18" y="111"/>
                    <a:pt x="11" y="100"/>
                  </a:cubicBezTo>
                  <a:cubicBezTo>
                    <a:pt x="3" y="90"/>
                    <a:pt x="0" y="77"/>
                    <a:pt x="0" y="62"/>
                  </a:cubicBezTo>
                  <a:cubicBezTo>
                    <a:pt x="0" y="44"/>
                    <a:pt x="7" y="29"/>
                    <a:pt x="22" y="17"/>
                  </a:cubicBezTo>
                  <a:cubicBezTo>
                    <a:pt x="36" y="6"/>
                    <a:pt x="55" y="0"/>
                    <a:pt x="78" y="0"/>
                  </a:cubicBezTo>
                  <a:cubicBezTo>
                    <a:pt x="109" y="0"/>
                    <a:pt x="130" y="4"/>
                    <a:pt x="142" y="13"/>
                  </a:cubicBezTo>
                  <a:lnTo>
                    <a:pt x="131" y="41"/>
                  </a:lnTo>
                  <a:cubicBezTo>
                    <a:pt x="126" y="38"/>
                    <a:pt x="118" y="35"/>
                    <a:pt x="108" y="32"/>
                  </a:cubicBezTo>
                  <a:cubicBezTo>
                    <a:pt x="97" y="29"/>
                    <a:pt x="88" y="28"/>
                    <a:pt x="79" y="28"/>
                  </a:cubicBezTo>
                  <a:cubicBezTo>
                    <a:pt x="66" y="28"/>
                    <a:pt x="56" y="31"/>
                    <a:pt x="49" y="37"/>
                  </a:cubicBezTo>
                  <a:cubicBezTo>
                    <a:pt x="41" y="44"/>
                    <a:pt x="37" y="52"/>
                    <a:pt x="37" y="62"/>
                  </a:cubicBezTo>
                  <a:cubicBezTo>
                    <a:pt x="37" y="68"/>
                    <a:pt x="39" y="73"/>
                    <a:pt x="41" y="78"/>
                  </a:cubicBezTo>
                  <a:cubicBezTo>
                    <a:pt x="44" y="83"/>
                    <a:pt x="48" y="88"/>
                    <a:pt x="53" y="91"/>
                  </a:cubicBezTo>
                  <a:cubicBezTo>
                    <a:pt x="57" y="94"/>
                    <a:pt x="67" y="99"/>
                    <a:pt x="82" y="105"/>
                  </a:cubicBezTo>
                  <a:lnTo>
                    <a:pt x="104" y="115"/>
                  </a:lnTo>
                  <a:cubicBezTo>
                    <a:pt x="123" y="122"/>
                    <a:pt x="137" y="132"/>
                    <a:pt x="144" y="142"/>
                  </a:cubicBezTo>
                  <a:cubicBezTo>
                    <a:pt x="152" y="153"/>
                    <a:pt x="156" y="167"/>
                    <a:pt x="156" y="184"/>
                  </a:cubicBezTo>
                  <a:cubicBezTo>
                    <a:pt x="156" y="202"/>
                    <a:pt x="147" y="217"/>
                    <a:pt x="131" y="230"/>
                  </a:cubicBezTo>
                  <a:cubicBezTo>
                    <a:pt x="114" y="242"/>
                    <a:pt x="91" y="248"/>
                    <a:pt x="63" y="248"/>
                  </a:cubicBezTo>
                  <a:cubicBezTo>
                    <a:pt x="39" y="248"/>
                    <a:pt x="18" y="243"/>
                    <a:pt x="0" y="2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5163" y="3103"/>
              <a:ext cx="45" cy="56"/>
            </a:xfrm>
            <a:custGeom>
              <a:avLst/>
              <a:gdLst>
                <a:gd name="T0" fmla="*/ 154 w 195"/>
                <a:gd name="T1" fmla="*/ 240 h 240"/>
                <a:gd name="T2" fmla="*/ 75 w 195"/>
                <a:gd name="T3" fmla="*/ 130 h 240"/>
                <a:gd name="T4" fmla="*/ 38 w 195"/>
                <a:gd name="T5" fmla="*/ 175 h 240"/>
                <a:gd name="T6" fmla="*/ 38 w 195"/>
                <a:gd name="T7" fmla="*/ 240 h 240"/>
                <a:gd name="T8" fmla="*/ 0 w 195"/>
                <a:gd name="T9" fmla="*/ 240 h 240"/>
                <a:gd name="T10" fmla="*/ 0 w 195"/>
                <a:gd name="T11" fmla="*/ 0 h 240"/>
                <a:gd name="T12" fmla="*/ 38 w 195"/>
                <a:gd name="T13" fmla="*/ 0 h 240"/>
                <a:gd name="T14" fmla="*/ 38 w 195"/>
                <a:gd name="T15" fmla="*/ 131 h 240"/>
                <a:gd name="T16" fmla="*/ 141 w 195"/>
                <a:gd name="T17" fmla="*/ 0 h 240"/>
                <a:gd name="T18" fmla="*/ 184 w 195"/>
                <a:gd name="T19" fmla="*/ 0 h 240"/>
                <a:gd name="T20" fmla="*/ 101 w 195"/>
                <a:gd name="T21" fmla="*/ 104 h 240"/>
                <a:gd name="T22" fmla="*/ 195 w 195"/>
                <a:gd name="T23" fmla="*/ 240 h 240"/>
                <a:gd name="T24" fmla="*/ 154 w 195"/>
                <a:gd name="T2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5" h="240">
                  <a:moveTo>
                    <a:pt x="154" y="240"/>
                  </a:moveTo>
                  <a:lnTo>
                    <a:pt x="75" y="130"/>
                  </a:lnTo>
                  <a:lnTo>
                    <a:pt x="38" y="175"/>
                  </a:lnTo>
                  <a:lnTo>
                    <a:pt x="38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31"/>
                  </a:lnTo>
                  <a:lnTo>
                    <a:pt x="141" y="0"/>
                  </a:lnTo>
                  <a:lnTo>
                    <a:pt x="184" y="0"/>
                  </a:lnTo>
                  <a:lnTo>
                    <a:pt x="101" y="104"/>
                  </a:lnTo>
                  <a:lnTo>
                    <a:pt x="195" y="240"/>
                  </a:lnTo>
                  <a:lnTo>
                    <a:pt x="154" y="2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7" name="Freeform 67"/>
            <p:cNvSpPr>
              <a:spLocks noEditPoints="1"/>
            </p:cNvSpPr>
            <p:nvPr/>
          </p:nvSpPr>
          <p:spPr bwMode="auto">
            <a:xfrm>
              <a:off x="5208" y="3086"/>
              <a:ext cx="52" cy="73"/>
            </a:xfrm>
            <a:custGeom>
              <a:avLst/>
              <a:gdLst>
                <a:gd name="T0" fmla="*/ 185 w 228"/>
                <a:gd name="T1" fmla="*/ 315 h 315"/>
                <a:gd name="T2" fmla="*/ 166 w 228"/>
                <a:gd name="T3" fmla="*/ 265 h 315"/>
                <a:gd name="T4" fmla="*/ 63 w 228"/>
                <a:gd name="T5" fmla="*/ 265 h 315"/>
                <a:gd name="T6" fmla="*/ 43 w 228"/>
                <a:gd name="T7" fmla="*/ 315 h 315"/>
                <a:gd name="T8" fmla="*/ 0 w 228"/>
                <a:gd name="T9" fmla="*/ 315 h 315"/>
                <a:gd name="T10" fmla="*/ 113 w 228"/>
                <a:gd name="T11" fmla="*/ 72 h 315"/>
                <a:gd name="T12" fmla="*/ 123 w 228"/>
                <a:gd name="T13" fmla="*/ 72 h 315"/>
                <a:gd name="T14" fmla="*/ 228 w 228"/>
                <a:gd name="T15" fmla="*/ 315 h 315"/>
                <a:gd name="T16" fmla="*/ 185 w 228"/>
                <a:gd name="T17" fmla="*/ 315 h 315"/>
                <a:gd name="T18" fmla="*/ 116 w 228"/>
                <a:gd name="T19" fmla="*/ 135 h 315"/>
                <a:gd name="T20" fmla="*/ 73 w 228"/>
                <a:gd name="T21" fmla="*/ 240 h 315"/>
                <a:gd name="T22" fmla="*/ 156 w 228"/>
                <a:gd name="T23" fmla="*/ 240 h 315"/>
                <a:gd name="T24" fmla="*/ 116 w 228"/>
                <a:gd name="T25" fmla="*/ 135 h 315"/>
                <a:gd name="T26" fmla="*/ 162 w 228"/>
                <a:gd name="T27" fmla="*/ 0 h 315"/>
                <a:gd name="T28" fmla="*/ 119 w 228"/>
                <a:gd name="T29" fmla="*/ 55 h 315"/>
                <a:gd name="T30" fmla="*/ 93 w 228"/>
                <a:gd name="T31" fmla="*/ 55 h 315"/>
                <a:gd name="T32" fmla="*/ 125 w 228"/>
                <a:gd name="T33" fmla="*/ 0 h 315"/>
                <a:gd name="T34" fmla="*/ 162 w 228"/>
                <a:gd name="T3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" h="315">
                  <a:moveTo>
                    <a:pt x="185" y="315"/>
                  </a:moveTo>
                  <a:lnTo>
                    <a:pt x="166" y="265"/>
                  </a:lnTo>
                  <a:lnTo>
                    <a:pt x="63" y="265"/>
                  </a:lnTo>
                  <a:lnTo>
                    <a:pt x="43" y="315"/>
                  </a:lnTo>
                  <a:lnTo>
                    <a:pt x="0" y="315"/>
                  </a:lnTo>
                  <a:lnTo>
                    <a:pt x="113" y="72"/>
                  </a:lnTo>
                  <a:lnTo>
                    <a:pt x="123" y="72"/>
                  </a:lnTo>
                  <a:lnTo>
                    <a:pt x="228" y="315"/>
                  </a:lnTo>
                  <a:lnTo>
                    <a:pt x="185" y="315"/>
                  </a:lnTo>
                  <a:close/>
                  <a:moveTo>
                    <a:pt x="116" y="135"/>
                  </a:moveTo>
                  <a:lnTo>
                    <a:pt x="73" y="240"/>
                  </a:lnTo>
                  <a:lnTo>
                    <a:pt x="156" y="240"/>
                  </a:lnTo>
                  <a:lnTo>
                    <a:pt x="116" y="135"/>
                  </a:lnTo>
                  <a:close/>
                  <a:moveTo>
                    <a:pt x="162" y="0"/>
                  </a:moveTo>
                  <a:lnTo>
                    <a:pt x="119" y="55"/>
                  </a:lnTo>
                  <a:lnTo>
                    <a:pt x="93" y="55"/>
                  </a:lnTo>
                  <a:lnTo>
                    <a:pt x="125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5294" y="3103"/>
              <a:ext cx="44" cy="57"/>
            </a:xfrm>
            <a:custGeom>
              <a:avLst/>
              <a:gdLst>
                <a:gd name="T0" fmla="*/ 0 w 194"/>
                <a:gd name="T1" fmla="*/ 0 h 244"/>
                <a:gd name="T2" fmla="*/ 38 w 194"/>
                <a:gd name="T3" fmla="*/ 0 h 244"/>
                <a:gd name="T4" fmla="*/ 38 w 194"/>
                <a:gd name="T5" fmla="*/ 164 h 244"/>
                <a:gd name="T6" fmla="*/ 54 w 194"/>
                <a:gd name="T7" fmla="*/ 201 h 244"/>
                <a:gd name="T8" fmla="*/ 96 w 194"/>
                <a:gd name="T9" fmla="*/ 215 h 244"/>
                <a:gd name="T10" fmla="*/ 140 w 194"/>
                <a:gd name="T11" fmla="*/ 201 h 244"/>
                <a:gd name="T12" fmla="*/ 156 w 194"/>
                <a:gd name="T13" fmla="*/ 164 h 244"/>
                <a:gd name="T14" fmla="*/ 156 w 194"/>
                <a:gd name="T15" fmla="*/ 0 h 244"/>
                <a:gd name="T16" fmla="*/ 194 w 194"/>
                <a:gd name="T17" fmla="*/ 0 h 244"/>
                <a:gd name="T18" fmla="*/ 194 w 194"/>
                <a:gd name="T19" fmla="*/ 167 h 244"/>
                <a:gd name="T20" fmla="*/ 168 w 194"/>
                <a:gd name="T21" fmla="*/ 224 h 244"/>
                <a:gd name="T22" fmla="*/ 97 w 194"/>
                <a:gd name="T23" fmla="*/ 244 h 244"/>
                <a:gd name="T24" fmla="*/ 25 w 194"/>
                <a:gd name="T25" fmla="*/ 224 h 244"/>
                <a:gd name="T26" fmla="*/ 0 w 194"/>
                <a:gd name="T27" fmla="*/ 167 h 244"/>
                <a:gd name="T28" fmla="*/ 0 w 194"/>
                <a:gd name="T2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4" h="244">
                  <a:moveTo>
                    <a:pt x="0" y="0"/>
                  </a:moveTo>
                  <a:lnTo>
                    <a:pt x="38" y="0"/>
                  </a:lnTo>
                  <a:lnTo>
                    <a:pt x="38" y="164"/>
                  </a:lnTo>
                  <a:cubicBezTo>
                    <a:pt x="38" y="179"/>
                    <a:pt x="43" y="191"/>
                    <a:pt x="54" y="201"/>
                  </a:cubicBezTo>
                  <a:cubicBezTo>
                    <a:pt x="64" y="210"/>
                    <a:pt x="79" y="215"/>
                    <a:pt x="96" y="215"/>
                  </a:cubicBezTo>
                  <a:cubicBezTo>
                    <a:pt x="115" y="215"/>
                    <a:pt x="130" y="210"/>
                    <a:pt x="140" y="201"/>
                  </a:cubicBezTo>
                  <a:cubicBezTo>
                    <a:pt x="151" y="192"/>
                    <a:pt x="156" y="179"/>
                    <a:pt x="156" y="164"/>
                  </a:cubicBezTo>
                  <a:lnTo>
                    <a:pt x="156" y="0"/>
                  </a:lnTo>
                  <a:lnTo>
                    <a:pt x="194" y="0"/>
                  </a:lnTo>
                  <a:lnTo>
                    <a:pt x="194" y="167"/>
                  </a:lnTo>
                  <a:cubicBezTo>
                    <a:pt x="194" y="191"/>
                    <a:pt x="186" y="210"/>
                    <a:pt x="168" y="224"/>
                  </a:cubicBezTo>
                  <a:cubicBezTo>
                    <a:pt x="151" y="238"/>
                    <a:pt x="127" y="244"/>
                    <a:pt x="97" y="244"/>
                  </a:cubicBezTo>
                  <a:cubicBezTo>
                    <a:pt x="66" y="244"/>
                    <a:pt x="42" y="238"/>
                    <a:pt x="25" y="224"/>
                  </a:cubicBezTo>
                  <a:cubicBezTo>
                    <a:pt x="8" y="211"/>
                    <a:pt x="0" y="192"/>
                    <a:pt x="0" y="16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5351" y="3103"/>
              <a:ext cx="44" cy="57"/>
            </a:xfrm>
            <a:custGeom>
              <a:avLst/>
              <a:gdLst>
                <a:gd name="T0" fmla="*/ 180 w 191"/>
                <a:gd name="T1" fmla="*/ 244 h 244"/>
                <a:gd name="T2" fmla="*/ 36 w 191"/>
                <a:gd name="T3" fmla="*/ 68 h 244"/>
                <a:gd name="T4" fmla="*/ 36 w 191"/>
                <a:gd name="T5" fmla="*/ 240 h 244"/>
                <a:gd name="T6" fmla="*/ 0 w 191"/>
                <a:gd name="T7" fmla="*/ 240 h 244"/>
                <a:gd name="T8" fmla="*/ 0 w 191"/>
                <a:gd name="T9" fmla="*/ 0 h 244"/>
                <a:gd name="T10" fmla="*/ 15 w 191"/>
                <a:gd name="T11" fmla="*/ 0 h 244"/>
                <a:gd name="T12" fmla="*/ 155 w 191"/>
                <a:gd name="T13" fmla="*/ 166 h 244"/>
                <a:gd name="T14" fmla="*/ 155 w 191"/>
                <a:gd name="T15" fmla="*/ 0 h 244"/>
                <a:gd name="T16" fmla="*/ 191 w 191"/>
                <a:gd name="T17" fmla="*/ 0 h 244"/>
                <a:gd name="T18" fmla="*/ 191 w 191"/>
                <a:gd name="T19" fmla="*/ 244 h 244"/>
                <a:gd name="T20" fmla="*/ 180 w 191"/>
                <a:gd name="T2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1" h="244">
                  <a:moveTo>
                    <a:pt x="180" y="244"/>
                  </a:moveTo>
                  <a:lnTo>
                    <a:pt x="36" y="68"/>
                  </a:lnTo>
                  <a:lnTo>
                    <a:pt x="36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5" y="166"/>
                  </a:lnTo>
                  <a:lnTo>
                    <a:pt x="155" y="0"/>
                  </a:lnTo>
                  <a:lnTo>
                    <a:pt x="191" y="0"/>
                  </a:lnTo>
                  <a:lnTo>
                    <a:pt x="191" y="244"/>
                  </a:lnTo>
                  <a:lnTo>
                    <a:pt x="180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0" name="Rectangle 70"/>
            <p:cNvSpPr>
              <a:spLocks noChangeArrowheads="1"/>
            </p:cNvSpPr>
            <p:nvPr/>
          </p:nvSpPr>
          <p:spPr bwMode="auto">
            <a:xfrm>
              <a:off x="5410" y="3103"/>
              <a:ext cx="8" cy="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5433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29 w 166"/>
                <a:gd name="T5" fmla="*/ 96 h 240"/>
                <a:gd name="T6" fmla="*/ 129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29" y="96"/>
                  </a:lnTo>
                  <a:lnTo>
                    <a:pt x="129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4859" y="3198"/>
              <a:ext cx="32" cy="56"/>
            </a:xfrm>
            <a:custGeom>
              <a:avLst/>
              <a:gdLst>
                <a:gd name="T0" fmla="*/ 33 w 143"/>
                <a:gd name="T1" fmla="*/ 29 h 240"/>
                <a:gd name="T2" fmla="*/ 33 w 143"/>
                <a:gd name="T3" fmla="*/ 96 h 240"/>
                <a:gd name="T4" fmla="*/ 112 w 143"/>
                <a:gd name="T5" fmla="*/ 96 h 240"/>
                <a:gd name="T6" fmla="*/ 112 w 143"/>
                <a:gd name="T7" fmla="*/ 124 h 240"/>
                <a:gd name="T8" fmla="*/ 33 w 143"/>
                <a:gd name="T9" fmla="*/ 124 h 240"/>
                <a:gd name="T10" fmla="*/ 33 w 143"/>
                <a:gd name="T11" fmla="*/ 211 h 240"/>
                <a:gd name="T12" fmla="*/ 142 w 143"/>
                <a:gd name="T13" fmla="*/ 211 h 240"/>
                <a:gd name="T14" fmla="*/ 142 w 143"/>
                <a:gd name="T15" fmla="*/ 240 h 240"/>
                <a:gd name="T16" fmla="*/ 0 w 143"/>
                <a:gd name="T17" fmla="*/ 240 h 240"/>
                <a:gd name="T18" fmla="*/ 0 w 143"/>
                <a:gd name="T19" fmla="*/ 0 h 240"/>
                <a:gd name="T20" fmla="*/ 143 w 143"/>
                <a:gd name="T21" fmla="*/ 0 h 240"/>
                <a:gd name="T22" fmla="*/ 143 w 143"/>
                <a:gd name="T23" fmla="*/ 29 h 240"/>
                <a:gd name="T24" fmla="*/ 33 w 143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240">
                  <a:moveTo>
                    <a:pt x="33" y="29"/>
                  </a:moveTo>
                  <a:lnTo>
                    <a:pt x="33" y="96"/>
                  </a:lnTo>
                  <a:lnTo>
                    <a:pt x="112" y="96"/>
                  </a:lnTo>
                  <a:lnTo>
                    <a:pt x="112" y="124"/>
                  </a:lnTo>
                  <a:lnTo>
                    <a:pt x="33" y="124"/>
                  </a:lnTo>
                  <a:lnTo>
                    <a:pt x="33" y="211"/>
                  </a:lnTo>
                  <a:lnTo>
                    <a:pt x="142" y="211"/>
                  </a:lnTo>
                  <a:lnTo>
                    <a:pt x="142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29"/>
                  </a:lnTo>
                  <a:lnTo>
                    <a:pt x="33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4894" y="3213"/>
              <a:ext cx="36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4935" y="3212"/>
              <a:ext cx="24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2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5" name="Freeform 75"/>
            <p:cNvSpPr>
              <a:spLocks noEditPoints="1"/>
            </p:cNvSpPr>
            <p:nvPr/>
          </p:nvSpPr>
          <p:spPr bwMode="auto">
            <a:xfrm>
              <a:off x="4961" y="3212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6 w 159"/>
                <a:gd name="T25" fmla="*/ 91 h 183"/>
                <a:gd name="T26" fmla="*/ 80 w 159"/>
                <a:gd name="T27" fmla="*/ 26 h 183"/>
                <a:gd name="T28" fmla="*/ 45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6" y="0"/>
                    <a:pt x="80" y="0"/>
                  </a:cubicBezTo>
                  <a:cubicBezTo>
                    <a:pt x="105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3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8" y="157"/>
                    <a:pt x="80" y="157"/>
                  </a:cubicBezTo>
                  <a:cubicBezTo>
                    <a:pt x="94" y="157"/>
                    <a:pt x="106" y="151"/>
                    <a:pt x="114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1" y="26"/>
                    <a:pt x="80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6" name="Freeform 76"/>
            <p:cNvSpPr>
              <a:spLocks noEditPoints="1"/>
            </p:cNvSpPr>
            <p:nvPr/>
          </p:nvSpPr>
          <p:spPr bwMode="auto">
            <a:xfrm>
              <a:off x="5003" y="3212"/>
              <a:ext cx="36" cy="58"/>
            </a:xfrm>
            <a:custGeom>
              <a:avLst/>
              <a:gdLst>
                <a:gd name="T0" fmla="*/ 32 w 154"/>
                <a:gd name="T1" fmla="*/ 170 h 248"/>
                <a:gd name="T2" fmla="*/ 32 w 154"/>
                <a:gd name="T3" fmla="*/ 248 h 248"/>
                <a:gd name="T4" fmla="*/ 0 w 154"/>
                <a:gd name="T5" fmla="*/ 248 h 248"/>
                <a:gd name="T6" fmla="*/ 0 w 154"/>
                <a:gd name="T7" fmla="*/ 4 h 248"/>
                <a:gd name="T8" fmla="*/ 32 w 154"/>
                <a:gd name="T9" fmla="*/ 4 h 248"/>
                <a:gd name="T10" fmla="*/ 32 w 154"/>
                <a:gd name="T11" fmla="*/ 18 h 248"/>
                <a:gd name="T12" fmla="*/ 74 w 154"/>
                <a:gd name="T13" fmla="*/ 0 h 248"/>
                <a:gd name="T14" fmla="*/ 133 w 154"/>
                <a:gd name="T15" fmla="*/ 24 h 248"/>
                <a:gd name="T16" fmla="*/ 154 w 154"/>
                <a:gd name="T17" fmla="*/ 92 h 248"/>
                <a:gd name="T18" fmla="*/ 133 w 154"/>
                <a:gd name="T19" fmla="*/ 157 h 248"/>
                <a:gd name="T20" fmla="*/ 72 w 154"/>
                <a:gd name="T21" fmla="*/ 183 h 248"/>
                <a:gd name="T22" fmla="*/ 48 w 154"/>
                <a:gd name="T23" fmla="*/ 179 h 248"/>
                <a:gd name="T24" fmla="*/ 32 w 154"/>
                <a:gd name="T25" fmla="*/ 170 h 248"/>
                <a:gd name="T26" fmla="*/ 32 w 154"/>
                <a:gd name="T27" fmla="*/ 42 h 248"/>
                <a:gd name="T28" fmla="*/ 32 w 154"/>
                <a:gd name="T29" fmla="*/ 144 h 248"/>
                <a:gd name="T30" fmla="*/ 44 w 154"/>
                <a:gd name="T31" fmla="*/ 152 h 248"/>
                <a:gd name="T32" fmla="*/ 63 w 154"/>
                <a:gd name="T33" fmla="*/ 156 h 248"/>
                <a:gd name="T34" fmla="*/ 121 w 154"/>
                <a:gd name="T35" fmla="*/ 91 h 248"/>
                <a:gd name="T36" fmla="*/ 107 w 154"/>
                <a:gd name="T37" fmla="*/ 42 h 248"/>
                <a:gd name="T38" fmla="*/ 63 w 154"/>
                <a:gd name="T39" fmla="*/ 27 h 248"/>
                <a:gd name="T40" fmla="*/ 47 w 154"/>
                <a:gd name="T41" fmla="*/ 31 h 248"/>
                <a:gd name="T42" fmla="*/ 32 w 154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248">
                  <a:moveTo>
                    <a:pt x="32" y="170"/>
                  </a:moveTo>
                  <a:lnTo>
                    <a:pt x="32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18"/>
                  </a:lnTo>
                  <a:cubicBezTo>
                    <a:pt x="43" y="6"/>
                    <a:pt x="58" y="0"/>
                    <a:pt x="74" y="0"/>
                  </a:cubicBezTo>
                  <a:cubicBezTo>
                    <a:pt x="99" y="0"/>
                    <a:pt x="119" y="8"/>
                    <a:pt x="133" y="24"/>
                  </a:cubicBezTo>
                  <a:cubicBezTo>
                    <a:pt x="147" y="39"/>
                    <a:pt x="154" y="62"/>
                    <a:pt x="154" y="92"/>
                  </a:cubicBezTo>
                  <a:cubicBezTo>
                    <a:pt x="154" y="119"/>
                    <a:pt x="147" y="140"/>
                    <a:pt x="133" y="157"/>
                  </a:cubicBezTo>
                  <a:cubicBezTo>
                    <a:pt x="119" y="174"/>
                    <a:pt x="98" y="183"/>
                    <a:pt x="72" y="183"/>
                  </a:cubicBezTo>
                  <a:cubicBezTo>
                    <a:pt x="64" y="183"/>
                    <a:pt x="56" y="181"/>
                    <a:pt x="48" y="179"/>
                  </a:cubicBezTo>
                  <a:cubicBezTo>
                    <a:pt x="39" y="176"/>
                    <a:pt x="34" y="173"/>
                    <a:pt x="32" y="170"/>
                  </a:cubicBezTo>
                  <a:close/>
                  <a:moveTo>
                    <a:pt x="32" y="42"/>
                  </a:moveTo>
                  <a:lnTo>
                    <a:pt x="32" y="144"/>
                  </a:lnTo>
                  <a:cubicBezTo>
                    <a:pt x="34" y="147"/>
                    <a:pt x="38" y="150"/>
                    <a:pt x="44" y="152"/>
                  </a:cubicBezTo>
                  <a:cubicBezTo>
                    <a:pt x="50" y="155"/>
                    <a:pt x="57" y="156"/>
                    <a:pt x="63" y="156"/>
                  </a:cubicBezTo>
                  <a:cubicBezTo>
                    <a:pt x="101" y="156"/>
                    <a:pt x="121" y="135"/>
                    <a:pt x="121" y="91"/>
                  </a:cubicBezTo>
                  <a:cubicBezTo>
                    <a:pt x="121" y="69"/>
                    <a:pt x="116" y="52"/>
                    <a:pt x="107" y="42"/>
                  </a:cubicBezTo>
                  <a:cubicBezTo>
                    <a:pt x="98" y="32"/>
                    <a:pt x="83" y="27"/>
                    <a:pt x="63" y="27"/>
                  </a:cubicBezTo>
                  <a:cubicBezTo>
                    <a:pt x="58" y="27"/>
                    <a:pt x="53" y="28"/>
                    <a:pt x="47" y="31"/>
                  </a:cubicBezTo>
                  <a:cubicBezTo>
                    <a:pt x="40" y="34"/>
                    <a:pt x="35" y="38"/>
                    <a:pt x="32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5042" y="3212"/>
              <a:ext cx="27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6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1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5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6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1" y="32"/>
                  </a:cubicBezTo>
                  <a:cubicBezTo>
                    <a:pt x="36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5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5075" y="3196"/>
              <a:ext cx="34" cy="58"/>
            </a:xfrm>
            <a:custGeom>
              <a:avLst/>
              <a:gdLst>
                <a:gd name="T0" fmla="*/ 114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9 w 147"/>
                <a:gd name="T17" fmla="*/ 73 h 248"/>
                <a:gd name="T18" fmla="*/ 135 w 147"/>
                <a:gd name="T19" fmla="*/ 73 h 248"/>
                <a:gd name="T20" fmla="*/ 79 w 147"/>
                <a:gd name="T21" fmla="*/ 139 h 248"/>
                <a:gd name="T22" fmla="*/ 147 w 147"/>
                <a:gd name="T23" fmla="*/ 248 h 248"/>
                <a:gd name="T24" fmla="*/ 114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4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9" y="73"/>
                  </a:lnTo>
                  <a:lnTo>
                    <a:pt x="135" y="73"/>
                  </a:lnTo>
                  <a:lnTo>
                    <a:pt x="79" y="139"/>
                  </a:lnTo>
                  <a:lnTo>
                    <a:pt x="147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9" name="Freeform 79"/>
            <p:cNvSpPr>
              <a:spLocks noEditPoints="1"/>
            </p:cNvSpPr>
            <p:nvPr/>
          </p:nvSpPr>
          <p:spPr bwMode="auto">
            <a:xfrm>
              <a:off x="5110" y="3192"/>
              <a:ext cx="37" cy="63"/>
            </a:xfrm>
            <a:custGeom>
              <a:avLst/>
              <a:gdLst>
                <a:gd name="T0" fmla="*/ 159 w 162"/>
                <a:gd name="T1" fmla="*/ 181 h 269"/>
                <a:gd name="T2" fmla="*/ 33 w 162"/>
                <a:gd name="T3" fmla="*/ 181 h 269"/>
                <a:gd name="T4" fmla="*/ 49 w 162"/>
                <a:gd name="T5" fmla="*/ 228 h 269"/>
                <a:gd name="T6" fmla="*/ 88 w 162"/>
                <a:gd name="T7" fmla="*/ 242 h 269"/>
                <a:gd name="T8" fmla="*/ 133 w 162"/>
                <a:gd name="T9" fmla="*/ 227 h 269"/>
                <a:gd name="T10" fmla="*/ 146 w 162"/>
                <a:gd name="T11" fmla="*/ 249 h 269"/>
                <a:gd name="T12" fmla="*/ 124 w 162"/>
                <a:gd name="T13" fmla="*/ 262 h 269"/>
                <a:gd name="T14" fmla="*/ 82 w 162"/>
                <a:gd name="T15" fmla="*/ 269 h 269"/>
                <a:gd name="T16" fmla="*/ 25 w 162"/>
                <a:gd name="T17" fmla="*/ 246 h 269"/>
                <a:gd name="T18" fmla="*/ 0 w 162"/>
                <a:gd name="T19" fmla="*/ 180 h 269"/>
                <a:gd name="T20" fmla="*/ 26 w 162"/>
                <a:gd name="T21" fmla="*/ 110 h 269"/>
                <a:gd name="T22" fmla="*/ 82 w 162"/>
                <a:gd name="T23" fmla="*/ 86 h 269"/>
                <a:gd name="T24" fmla="*/ 141 w 162"/>
                <a:gd name="T25" fmla="*/ 108 h 269"/>
                <a:gd name="T26" fmla="*/ 162 w 162"/>
                <a:gd name="T27" fmla="*/ 161 h 269"/>
                <a:gd name="T28" fmla="*/ 159 w 162"/>
                <a:gd name="T29" fmla="*/ 181 h 269"/>
                <a:gd name="T30" fmla="*/ 84 w 162"/>
                <a:gd name="T31" fmla="*/ 113 h 269"/>
                <a:gd name="T32" fmla="*/ 49 w 162"/>
                <a:gd name="T33" fmla="*/ 126 h 269"/>
                <a:gd name="T34" fmla="*/ 33 w 162"/>
                <a:gd name="T35" fmla="*/ 158 h 269"/>
                <a:gd name="T36" fmla="*/ 131 w 162"/>
                <a:gd name="T37" fmla="*/ 158 h 269"/>
                <a:gd name="T38" fmla="*/ 119 w 162"/>
                <a:gd name="T39" fmla="*/ 126 h 269"/>
                <a:gd name="T40" fmla="*/ 84 w 162"/>
                <a:gd name="T41" fmla="*/ 113 h 269"/>
                <a:gd name="T42" fmla="*/ 124 w 162"/>
                <a:gd name="T43" fmla="*/ 0 h 269"/>
                <a:gd name="T44" fmla="*/ 87 w 162"/>
                <a:gd name="T45" fmla="*/ 54 h 269"/>
                <a:gd name="T46" fmla="*/ 64 w 162"/>
                <a:gd name="T47" fmla="*/ 54 h 269"/>
                <a:gd name="T48" fmla="*/ 92 w 162"/>
                <a:gd name="T49" fmla="*/ 0 h 269"/>
                <a:gd name="T50" fmla="*/ 124 w 162"/>
                <a:gd name="T5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2" h="269">
                  <a:moveTo>
                    <a:pt x="159" y="181"/>
                  </a:moveTo>
                  <a:lnTo>
                    <a:pt x="33" y="181"/>
                  </a:lnTo>
                  <a:cubicBezTo>
                    <a:pt x="33" y="201"/>
                    <a:pt x="38" y="217"/>
                    <a:pt x="49" y="228"/>
                  </a:cubicBezTo>
                  <a:cubicBezTo>
                    <a:pt x="59" y="238"/>
                    <a:pt x="72" y="242"/>
                    <a:pt x="88" y="242"/>
                  </a:cubicBezTo>
                  <a:cubicBezTo>
                    <a:pt x="106" y="242"/>
                    <a:pt x="121" y="237"/>
                    <a:pt x="133" y="227"/>
                  </a:cubicBezTo>
                  <a:lnTo>
                    <a:pt x="146" y="249"/>
                  </a:lnTo>
                  <a:cubicBezTo>
                    <a:pt x="141" y="254"/>
                    <a:pt x="133" y="258"/>
                    <a:pt x="124" y="262"/>
                  </a:cubicBezTo>
                  <a:cubicBezTo>
                    <a:pt x="111" y="266"/>
                    <a:pt x="97" y="269"/>
                    <a:pt x="82" y="269"/>
                  </a:cubicBezTo>
                  <a:cubicBezTo>
                    <a:pt x="60" y="269"/>
                    <a:pt x="41" y="261"/>
                    <a:pt x="25" y="246"/>
                  </a:cubicBezTo>
                  <a:cubicBezTo>
                    <a:pt x="8" y="230"/>
                    <a:pt x="0" y="207"/>
                    <a:pt x="0" y="180"/>
                  </a:cubicBezTo>
                  <a:cubicBezTo>
                    <a:pt x="0" y="151"/>
                    <a:pt x="9" y="127"/>
                    <a:pt x="26" y="110"/>
                  </a:cubicBezTo>
                  <a:cubicBezTo>
                    <a:pt x="42" y="94"/>
                    <a:pt x="61" y="86"/>
                    <a:pt x="82" y="86"/>
                  </a:cubicBezTo>
                  <a:cubicBezTo>
                    <a:pt x="107" y="86"/>
                    <a:pt x="127" y="93"/>
                    <a:pt x="141" y="108"/>
                  </a:cubicBezTo>
                  <a:cubicBezTo>
                    <a:pt x="155" y="121"/>
                    <a:pt x="162" y="139"/>
                    <a:pt x="162" y="161"/>
                  </a:cubicBezTo>
                  <a:cubicBezTo>
                    <a:pt x="162" y="168"/>
                    <a:pt x="161" y="175"/>
                    <a:pt x="159" y="181"/>
                  </a:cubicBezTo>
                  <a:close/>
                  <a:moveTo>
                    <a:pt x="84" y="113"/>
                  </a:moveTo>
                  <a:cubicBezTo>
                    <a:pt x="70" y="113"/>
                    <a:pt x="58" y="117"/>
                    <a:pt x="49" y="126"/>
                  </a:cubicBezTo>
                  <a:cubicBezTo>
                    <a:pt x="40" y="135"/>
                    <a:pt x="35" y="145"/>
                    <a:pt x="33" y="158"/>
                  </a:cubicBezTo>
                  <a:lnTo>
                    <a:pt x="131" y="158"/>
                  </a:lnTo>
                  <a:cubicBezTo>
                    <a:pt x="131" y="145"/>
                    <a:pt x="127" y="135"/>
                    <a:pt x="119" y="126"/>
                  </a:cubicBezTo>
                  <a:cubicBezTo>
                    <a:pt x="110" y="117"/>
                    <a:pt x="99" y="113"/>
                    <a:pt x="84" y="113"/>
                  </a:cubicBezTo>
                  <a:close/>
                  <a:moveTo>
                    <a:pt x="124" y="0"/>
                  </a:moveTo>
                  <a:lnTo>
                    <a:pt x="87" y="54"/>
                  </a:lnTo>
                  <a:lnTo>
                    <a:pt x="64" y="54"/>
                  </a:lnTo>
                  <a:lnTo>
                    <a:pt x="92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5174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5204" y="3202"/>
              <a:ext cx="26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2 w 112"/>
                <a:gd name="T11" fmla="*/ 0 h 228"/>
                <a:gd name="T12" fmla="*/ 52 w 112"/>
                <a:gd name="T13" fmla="*/ 49 h 228"/>
                <a:gd name="T14" fmla="*/ 100 w 112"/>
                <a:gd name="T15" fmla="*/ 49 h 228"/>
                <a:gd name="T16" fmla="*/ 100 w 112"/>
                <a:gd name="T17" fmla="*/ 73 h 228"/>
                <a:gd name="T18" fmla="*/ 52 w 112"/>
                <a:gd name="T19" fmla="*/ 73 h 228"/>
                <a:gd name="T20" fmla="*/ 52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8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5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8" y="195"/>
                  </a:cubicBezTo>
                  <a:lnTo>
                    <a:pt x="112" y="223"/>
                  </a:lnTo>
                  <a:cubicBezTo>
                    <a:pt x="100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5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5236" y="3212"/>
              <a:ext cx="25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1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5264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6 w 143"/>
                <a:gd name="T5" fmla="*/ 152 h 179"/>
                <a:gd name="T6" fmla="*/ 94 w 143"/>
                <a:gd name="T7" fmla="*/ 144 h 179"/>
                <a:gd name="T8" fmla="*/ 111 w 143"/>
                <a:gd name="T9" fmla="*/ 123 h 179"/>
                <a:gd name="T10" fmla="*/ 111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1 w 143"/>
                <a:gd name="T17" fmla="*/ 175 h 179"/>
                <a:gd name="T18" fmla="*/ 111 w 143"/>
                <a:gd name="T19" fmla="*/ 151 h 179"/>
                <a:gd name="T20" fmla="*/ 90 w 143"/>
                <a:gd name="T21" fmla="*/ 170 h 179"/>
                <a:gd name="T22" fmla="*/ 59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6" y="152"/>
                  </a:cubicBezTo>
                  <a:cubicBezTo>
                    <a:pt x="76" y="152"/>
                    <a:pt x="86" y="149"/>
                    <a:pt x="94" y="144"/>
                  </a:cubicBezTo>
                  <a:cubicBezTo>
                    <a:pt x="103" y="138"/>
                    <a:pt x="109" y="131"/>
                    <a:pt x="111" y="123"/>
                  </a:cubicBezTo>
                  <a:lnTo>
                    <a:pt x="111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1" y="175"/>
                  </a:lnTo>
                  <a:lnTo>
                    <a:pt x="111" y="151"/>
                  </a:lnTo>
                  <a:cubicBezTo>
                    <a:pt x="108" y="158"/>
                    <a:pt x="101" y="164"/>
                    <a:pt x="90" y="170"/>
                  </a:cubicBezTo>
                  <a:cubicBezTo>
                    <a:pt x="80" y="176"/>
                    <a:pt x="69" y="179"/>
                    <a:pt x="59" y="179"/>
                  </a:cubicBezTo>
                  <a:cubicBezTo>
                    <a:pt x="40" y="179"/>
                    <a:pt x="25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5305" y="3196"/>
              <a:ext cx="34" cy="58"/>
            </a:xfrm>
            <a:custGeom>
              <a:avLst/>
              <a:gdLst>
                <a:gd name="T0" fmla="*/ 113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8 w 147"/>
                <a:gd name="T17" fmla="*/ 73 h 248"/>
                <a:gd name="T18" fmla="*/ 135 w 147"/>
                <a:gd name="T19" fmla="*/ 73 h 248"/>
                <a:gd name="T20" fmla="*/ 78 w 147"/>
                <a:gd name="T21" fmla="*/ 139 h 248"/>
                <a:gd name="T22" fmla="*/ 147 w 147"/>
                <a:gd name="T23" fmla="*/ 248 h 248"/>
                <a:gd name="T24" fmla="*/ 113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3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8" y="73"/>
                  </a:lnTo>
                  <a:lnTo>
                    <a:pt x="135" y="73"/>
                  </a:lnTo>
                  <a:lnTo>
                    <a:pt x="78" y="139"/>
                  </a:lnTo>
                  <a:lnTo>
                    <a:pt x="147" y="248"/>
                  </a:lnTo>
                  <a:lnTo>
                    <a:pt x="113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5341" y="3202"/>
              <a:ext cx="25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1 w 112"/>
                <a:gd name="T11" fmla="*/ 0 h 228"/>
                <a:gd name="T12" fmla="*/ 51 w 112"/>
                <a:gd name="T13" fmla="*/ 49 h 228"/>
                <a:gd name="T14" fmla="*/ 99 w 112"/>
                <a:gd name="T15" fmla="*/ 49 h 228"/>
                <a:gd name="T16" fmla="*/ 99 w 112"/>
                <a:gd name="T17" fmla="*/ 73 h 228"/>
                <a:gd name="T18" fmla="*/ 51 w 112"/>
                <a:gd name="T19" fmla="*/ 73 h 228"/>
                <a:gd name="T20" fmla="*/ 51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7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4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1" y="0"/>
                  </a:lnTo>
                  <a:lnTo>
                    <a:pt x="51" y="49"/>
                  </a:lnTo>
                  <a:lnTo>
                    <a:pt x="99" y="49"/>
                  </a:lnTo>
                  <a:lnTo>
                    <a:pt x="99" y="73"/>
                  </a:lnTo>
                  <a:lnTo>
                    <a:pt x="51" y="73"/>
                  </a:lnTo>
                  <a:lnTo>
                    <a:pt x="51" y="161"/>
                  </a:lnTo>
                  <a:cubicBezTo>
                    <a:pt x="51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7" y="195"/>
                  </a:cubicBezTo>
                  <a:lnTo>
                    <a:pt x="112" y="223"/>
                  </a:lnTo>
                  <a:cubicBezTo>
                    <a:pt x="99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4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5372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2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2 w 143"/>
                <a:gd name="T17" fmla="*/ 175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7" y="152"/>
                  </a:cubicBezTo>
                  <a:cubicBezTo>
                    <a:pt x="77" y="152"/>
                    <a:pt x="86" y="149"/>
                    <a:pt x="95" y="144"/>
                  </a:cubicBezTo>
                  <a:cubicBezTo>
                    <a:pt x="103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2" y="175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0" y="179"/>
                    <a:pt x="26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5413" y="3212"/>
              <a:ext cx="25" cy="42"/>
            </a:xfrm>
            <a:custGeom>
              <a:avLst/>
              <a:gdLst>
                <a:gd name="T0" fmla="*/ 94 w 107"/>
                <a:gd name="T1" fmla="*/ 34 h 179"/>
                <a:gd name="T2" fmla="*/ 73 w 107"/>
                <a:gd name="T3" fmla="*/ 27 h 179"/>
                <a:gd name="T4" fmla="*/ 44 w 107"/>
                <a:gd name="T5" fmla="*/ 42 h 179"/>
                <a:gd name="T6" fmla="*/ 32 w 107"/>
                <a:gd name="T7" fmla="*/ 79 h 179"/>
                <a:gd name="T8" fmla="*/ 32 w 107"/>
                <a:gd name="T9" fmla="*/ 179 h 179"/>
                <a:gd name="T10" fmla="*/ 0 w 107"/>
                <a:gd name="T11" fmla="*/ 179 h 179"/>
                <a:gd name="T12" fmla="*/ 0 w 107"/>
                <a:gd name="T13" fmla="*/ 4 h 179"/>
                <a:gd name="T14" fmla="*/ 32 w 107"/>
                <a:gd name="T15" fmla="*/ 4 h 179"/>
                <a:gd name="T16" fmla="*/ 32 w 107"/>
                <a:gd name="T17" fmla="*/ 32 h 179"/>
                <a:gd name="T18" fmla="*/ 82 w 107"/>
                <a:gd name="T19" fmla="*/ 0 h 179"/>
                <a:gd name="T20" fmla="*/ 107 w 107"/>
                <a:gd name="T21" fmla="*/ 3 h 179"/>
                <a:gd name="T22" fmla="*/ 94 w 107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79">
                  <a:moveTo>
                    <a:pt x="94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2" y="64"/>
                    <a:pt x="32" y="79"/>
                  </a:cubicBezTo>
                  <a:lnTo>
                    <a:pt x="32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7" y="3"/>
                  </a:cubicBezTo>
                  <a:lnTo>
                    <a:pt x="94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8" name="Freeform 88"/>
            <p:cNvSpPr>
              <a:spLocks noEditPoints="1"/>
            </p:cNvSpPr>
            <p:nvPr/>
          </p:nvSpPr>
          <p:spPr bwMode="auto">
            <a:xfrm>
              <a:off x="5440" y="3192"/>
              <a:ext cx="34" cy="63"/>
            </a:xfrm>
            <a:custGeom>
              <a:avLst/>
              <a:gdLst>
                <a:gd name="T0" fmla="*/ 109 w 151"/>
                <a:gd name="T1" fmla="*/ 245 h 269"/>
                <a:gd name="T2" fmla="*/ 51 w 151"/>
                <a:gd name="T3" fmla="*/ 269 h 269"/>
                <a:gd name="T4" fmla="*/ 15 w 151"/>
                <a:gd name="T5" fmla="*/ 254 h 269"/>
                <a:gd name="T6" fmla="*/ 0 w 151"/>
                <a:gd name="T7" fmla="*/ 216 h 269"/>
                <a:gd name="T8" fmla="*/ 24 w 151"/>
                <a:gd name="T9" fmla="*/ 171 h 269"/>
                <a:gd name="T10" fmla="*/ 83 w 151"/>
                <a:gd name="T11" fmla="*/ 153 h 269"/>
                <a:gd name="T12" fmla="*/ 106 w 151"/>
                <a:gd name="T13" fmla="*/ 157 h 269"/>
                <a:gd name="T14" fmla="*/ 68 w 151"/>
                <a:gd name="T15" fmla="*/ 114 h 269"/>
                <a:gd name="T16" fmla="*/ 23 w 151"/>
                <a:gd name="T17" fmla="*/ 130 h 269"/>
                <a:gd name="T18" fmla="*/ 9 w 151"/>
                <a:gd name="T19" fmla="*/ 104 h 269"/>
                <a:gd name="T20" fmla="*/ 34 w 151"/>
                <a:gd name="T21" fmla="*/ 91 h 269"/>
                <a:gd name="T22" fmla="*/ 64 w 151"/>
                <a:gd name="T23" fmla="*/ 86 h 269"/>
                <a:gd name="T24" fmla="*/ 120 w 151"/>
                <a:gd name="T25" fmla="*/ 104 h 269"/>
                <a:gd name="T26" fmla="*/ 137 w 151"/>
                <a:gd name="T27" fmla="*/ 159 h 269"/>
                <a:gd name="T28" fmla="*/ 137 w 151"/>
                <a:gd name="T29" fmla="*/ 222 h 269"/>
                <a:gd name="T30" fmla="*/ 151 w 151"/>
                <a:gd name="T31" fmla="*/ 253 h 269"/>
                <a:gd name="T32" fmla="*/ 151 w 151"/>
                <a:gd name="T33" fmla="*/ 269 h 269"/>
                <a:gd name="T34" fmla="*/ 122 w 151"/>
                <a:gd name="T35" fmla="*/ 263 h 269"/>
                <a:gd name="T36" fmla="*/ 109 w 151"/>
                <a:gd name="T37" fmla="*/ 245 h 269"/>
                <a:gd name="T38" fmla="*/ 106 w 151"/>
                <a:gd name="T39" fmla="*/ 179 h 269"/>
                <a:gd name="T40" fmla="*/ 85 w 151"/>
                <a:gd name="T41" fmla="*/ 176 h 269"/>
                <a:gd name="T42" fmla="*/ 46 w 151"/>
                <a:gd name="T43" fmla="*/ 188 h 269"/>
                <a:gd name="T44" fmla="*/ 31 w 151"/>
                <a:gd name="T45" fmla="*/ 217 h 269"/>
                <a:gd name="T46" fmla="*/ 64 w 151"/>
                <a:gd name="T47" fmla="*/ 244 h 269"/>
                <a:gd name="T48" fmla="*/ 106 w 151"/>
                <a:gd name="T49" fmla="*/ 222 h 269"/>
                <a:gd name="T50" fmla="*/ 106 w 151"/>
                <a:gd name="T51" fmla="*/ 179 h 269"/>
                <a:gd name="T52" fmla="*/ 113 w 151"/>
                <a:gd name="T53" fmla="*/ 0 h 269"/>
                <a:gd name="T54" fmla="*/ 76 w 151"/>
                <a:gd name="T55" fmla="*/ 54 h 269"/>
                <a:gd name="T56" fmla="*/ 53 w 151"/>
                <a:gd name="T57" fmla="*/ 54 h 269"/>
                <a:gd name="T58" fmla="*/ 80 w 151"/>
                <a:gd name="T59" fmla="*/ 0 h 269"/>
                <a:gd name="T60" fmla="*/ 113 w 151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1" h="269">
                  <a:moveTo>
                    <a:pt x="109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6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3"/>
                    <a:pt x="24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6" y="157"/>
                  </a:cubicBezTo>
                  <a:cubicBezTo>
                    <a:pt x="106" y="128"/>
                    <a:pt x="93" y="114"/>
                    <a:pt x="68" y="114"/>
                  </a:cubicBezTo>
                  <a:cubicBezTo>
                    <a:pt x="48" y="114"/>
                    <a:pt x="33" y="119"/>
                    <a:pt x="23" y="130"/>
                  </a:cubicBezTo>
                  <a:lnTo>
                    <a:pt x="9" y="104"/>
                  </a:lnTo>
                  <a:cubicBezTo>
                    <a:pt x="15" y="99"/>
                    <a:pt x="24" y="95"/>
                    <a:pt x="34" y="91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20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1" y="253"/>
                  </a:cubicBezTo>
                  <a:lnTo>
                    <a:pt x="151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9" y="245"/>
                  </a:cubicBezTo>
                  <a:close/>
                  <a:moveTo>
                    <a:pt x="106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6" y="222"/>
                  </a:cubicBezTo>
                  <a:lnTo>
                    <a:pt x="106" y="179"/>
                  </a:lnTo>
                  <a:close/>
                  <a:moveTo>
                    <a:pt x="113" y="0"/>
                  </a:moveTo>
                  <a:lnTo>
                    <a:pt x="76" y="54"/>
                  </a:lnTo>
                  <a:lnTo>
                    <a:pt x="53" y="54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5481" y="3196"/>
              <a:ext cx="14" cy="59"/>
            </a:xfrm>
            <a:custGeom>
              <a:avLst/>
              <a:gdLst>
                <a:gd name="T0" fmla="*/ 0 w 61"/>
                <a:gd name="T1" fmla="*/ 199 h 252"/>
                <a:gd name="T2" fmla="*/ 0 w 61"/>
                <a:gd name="T3" fmla="*/ 0 h 252"/>
                <a:gd name="T4" fmla="*/ 31 w 61"/>
                <a:gd name="T5" fmla="*/ 0 h 252"/>
                <a:gd name="T6" fmla="*/ 31 w 61"/>
                <a:gd name="T7" fmla="*/ 193 h 252"/>
                <a:gd name="T8" fmla="*/ 39 w 61"/>
                <a:gd name="T9" fmla="*/ 216 h 252"/>
                <a:gd name="T10" fmla="*/ 61 w 61"/>
                <a:gd name="T11" fmla="*/ 224 h 252"/>
                <a:gd name="T12" fmla="*/ 61 w 61"/>
                <a:gd name="T13" fmla="*/ 252 h 252"/>
                <a:gd name="T14" fmla="*/ 0 w 61"/>
                <a:gd name="T15" fmla="*/ 19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2">
                  <a:moveTo>
                    <a:pt x="0" y="199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3"/>
                    <a:pt x="34" y="210"/>
                    <a:pt x="39" y="216"/>
                  </a:cubicBezTo>
                  <a:cubicBezTo>
                    <a:pt x="45" y="221"/>
                    <a:pt x="52" y="224"/>
                    <a:pt x="61" y="224"/>
                  </a:cubicBezTo>
                  <a:lnTo>
                    <a:pt x="61" y="252"/>
                  </a:lnTo>
                  <a:cubicBezTo>
                    <a:pt x="20" y="252"/>
                    <a:pt x="0" y="234"/>
                    <a:pt x="0" y="19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5502" y="3212"/>
              <a:ext cx="32" cy="42"/>
            </a:xfrm>
            <a:custGeom>
              <a:avLst/>
              <a:gdLst>
                <a:gd name="T0" fmla="*/ 108 w 140"/>
                <a:gd name="T1" fmla="*/ 179 h 179"/>
                <a:gd name="T2" fmla="*/ 108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8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1" name="Freeform 91"/>
            <p:cNvSpPr>
              <a:spLocks noEditPoints="1"/>
            </p:cNvSpPr>
            <p:nvPr/>
          </p:nvSpPr>
          <p:spPr bwMode="auto">
            <a:xfrm>
              <a:off x="5541" y="3192"/>
              <a:ext cx="17" cy="62"/>
            </a:xfrm>
            <a:custGeom>
              <a:avLst/>
              <a:gdLst>
                <a:gd name="T0" fmla="*/ 25 w 76"/>
                <a:gd name="T1" fmla="*/ 265 h 265"/>
                <a:gd name="T2" fmla="*/ 25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5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4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5" y="265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5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2" name="Freeform 92"/>
            <p:cNvSpPr>
              <a:spLocks noEditPoints="1"/>
            </p:cNvSpPr>
            <p:nvPr/>
          </p:nvSpPr>
          <p:spPr bwMode="auto">
            <a:xfrm>
              <a:off x="5585" y="3212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5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7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2"/>
                    <a:pt x="93" y="28"/>
                    <a:pt x="68" y="28"/>
                  </a:cubicBezTo>
                  <a:cubicBezTo>
                    <a:pt x="48" y="28"/>
                    <a:pt x="33" y="33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4" y="9"/>
                    <a:pt x="34" y="5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3" name="Freeform 93"/>
            <p:cNvSpPr>
              <a:spLocks noEditPoints="1"/>
            </p:cNvSpPr>
            <p:nvPr/>
          </p:nvSpPr>
          <p:spPr bwMode="auto">
            <a:xfrm>
              <a:off x="5648" y="3198"/>
              <a:ext cx="13" cy="56"/>
            </a:xfrm>
            <a:custGeom>
              <a:avLst/>
              <a:gdLst>
                <a:gd name="T0" fmla="*/ 41 w 60"/>
                <a:gd name="T1" fmla="*/ 0 h 242"/>
                <a:gd name="T2" fmla="*/ 55 w 60"/>
                <a:gd name="T3" fmla="*/ 6 h 242"/>
                <a:gd name="T4" fmla="*/ 60 w 60"/>
                <a:gd name="T5" fmla="*/ 19 h 242"/>
                <a:gd name="T6" fmla="*/ 55 w 60"/>
                <a:gd name="T7" fmla="*/ 33 h 242"/>
                <a:gd name="T8" fmla="*/ 41 w 60"/>
                <a:gd name="T9" fmla="*/ 39 h 242"/>
                <a:gd name="T10" fmla="*/ 27 w 60"/>
                <a:gd name="T11" fmla="*/ 33 h 242"/>
                <a:gd name="T12" fmla="*/ 22 w 60"/>
                <a:gd name="T13" fmla="*/ 19 h 242"/>
                <a:gd name="T14" fmla="*/ 27 w 60"/>
                <a:gd name="T15" fmla="*/ 6 h 242"/>
                <a:gd name="T16" fmla="*/ 41 w 60"/>
                <a:gd name="T17" fmla="*/ 0 h 242"/>
                <a:gd name="T18" fmla="*/ 24 w 60"/>
                <a:gd name="T19" fmla="*/ 242 h 242"/>
                <a:gd name="T20" fmla="*/ 24 w 60"/>
                <a:gd name="T21" fmla="*/ 93 h 242"/>
                <a:gd name="T22" fmla="*/ 0 w 60"/>
                <a:gd name="T23" fmla="*/ 93 h 242"/>
                <a:gd name="T24" fmla="*/ 0 w 60"/>
                <a:gd name="T25" fmla="*/ 67 h 242"/>
                <a:gd name="T26" fmla="*/ 55 w 60"/>
                <a:gd name="T27" fmla="*/ 67 h 242"/>
                <a:gd name="T28" fmla="*/ 55 w 60"/>
                <a:gd name="T29" fmla="*/ 242 h 242"/>
                <a:gd name="T30" fmla="*/ 24 w 60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242">
                  <a:moveTo>
                    <a:pt x="41" y="0"/>
                  </a:moveTo>
                  <a:cubicBezTo>
                    <a:pt x="46" y="0"/>
                    <a:pt x="51" y="2"/>
                    <a:pt x="55" y="6"/>
                  </a:cubicBezTo>
                  <a:cubicBezTo>
                    <a:pt x="59" y="10"/>
                    <a:pt x="60" y="14"/>
                    <a:pt x="60" y="19"/>
                  </a:cubicBezTo>
                  <a:cubicBezTo>
                    <a:pt x="60" y="25"/>
                    <a:pt x="59" y="29"/>
                    <a:pt x="55" y="33"/>
                  </a:cubicBezTo>
                  <a:cubicBezTo>
                    <a:pt x="51" y="37"/>
                    <a:pt x="46" y="39"/>
                    <a:pt x="41" y="39"/>
                  </a:cubicBezTo>
                  <a:cubicBezTo>
                    <a:pt x="36" y="39"/>
                    <a:pt x="31" y="37"/>
                    <a:pt x="27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7" y="6"/>
                  </a:cubicBezTo>
                  <a:cubicBezTo>
                    <a:pt x="31" y="2"/>
                    <a:pt x="36" y="0"/>
                    <a:pt x="41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5" y="67"/>
                  </a:lnTo>
                  <a:lnTo>
                    <a:pt x="55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5670" y="3212"/>
              <a:ext cx="32" cy="42"/>
            </a:xfrm>
            <a:custGeom>
              <a:avLst/>
              <a:gdLst>
                <a:gd name="T0" fmla="*/ 109 w 140"/>
                <a:gd name="T1" fmla="*/ 179 h 179"/>
                <a:gd name="T2" fmla="*/ 109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9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9" y="179"/>
                  </a:moveTo>
                  <a:lnTo>
                    <a:pt x="109" y="77"/>
                  </a:lnTo>
                  <a:cubicBezTo>
                    <a:pt x="109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9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5706" y="3213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5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5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6" name="Freeform 96"/>
            <p:cNvSpPr>
              <a:spLocks noEditPoints="1"/>
            </p:cNvSpPr>
            <p:nvPr/>
          </p:nvSpPr>
          <p:spPr bwMode="auto">
            <a:xfrm>
              <a:off x="5745" y="3212"/>
              <a:ext cx="37" cy="43"/>
            </a:xfrm>
            <a:custGeom>
              <a:avLst/>
              <a:gdLst>
                <a:gd name="T0" fmla="*/ 160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6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7 w 162"/>
                <a:gd name="T21" fmla="*/ 24 h 183"/>
                <a:gd name="T22" fmla="*/ 83 w 162"/>
                <a:gd name="T23" fmla="*/ 0 h 183"/>
                <a:gd name="T24" fmla="*/ 142 w 162"/>
                <a:gd name="T25" fmla="*/ 22 h 183"/>
                <a:gd name="T26" fmla="*/ 162 w 162"/>
                <a:gd name="T27" fmla="*/ 75 h 183"/>
                <a:gd name="T28" fmla="*/ 160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4 w 162"/>
                <a:gd name="T35" fmla="*/ 72 h 183"/>
                <a:gd name="T36" fmla="*/ 131 w 162"/>
                <a:gd name="T37" fmla="*/ 72 h 183"/>
                <a:gd name="T38" fmla="*/ 120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60" y="95"/>
                  </a:moveTo>
                  <a:lnTo>
                    <a:pt x="33" y="95"/>
                  </a:lnTo>
                  <a:cubicBezTo>
                    <a:pt x="33" y="115"/>
                    <a:pt x="39" y="131"/>
                    <a:pt x="50" y="142"/>
                  </a:cubicBezTo>
                  <a:cubicBezTo>
                    <a:pt x="60" y="152"/>
                    <a:pt x="73" y="156"/>
                    <a:pt x="88" y="156"/>
                  </a:cubicBezTo>
                  <a:cubicBezTo>
                    <a:pt x="106" y="156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2" y="180"/>
                    <a:pt x="98" y="183"/>
                    <a:pt x="82" y="183"/>
                  </a:cubicBezTo>
                  <a:cubicBezTo>
                    <a:pt x="60" y="183"/>
                    <a:pt x="42" y="175"/>
                    <a:pt x="26" y="160"/>
                  </a:cubicBezTo>
                  <a:cubicBezTo>
                    <a:pt x="9" y="144"/>
                    <a:pt x="0" y="121"/>
                    <a:pt x="0" y="94"/>
                  </a:cubicBezTo>
                  <a:cubicBezTo>
                    <a:pt x="0" y="65"/>
                    <a:pt x="9" y="41"/>
                    <a:pt x="27" y="24"/>
                  </a:cubicBezTo>
                  <a:cubicBezTo>
                    <a:pt x="42" y="8"/>
                    <a:pt x="61" y="0"/>
                    <a:pt x="83" y="0"/>
                  </a:cubicBezTo>
                  <a:cubicBezTo>
                    <a:pt x="108" y="0"/>
                    <a:pt x="127" y="7"/>
                    <a:pt x="142" y="22"/>
                  </a:cubicBezTo>
                  <a:cubicBezTo>
                    <a:pt x="155" y="35"/>
                    <a:pt x="162" y="53"/>
                    <a:pt x="162" y="75"/>
                  </a:cubicBezTo>
                  <a:cubicBezTo>
                    <a:pt x="162" y="82"/>
                    <a:pt x="162" y="89"/>
                    <a:pt x="160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9" y="31"/>
                    <a:pt x="49" y="40"/>
                  </a:cubicBezTo>
                  <a:cubicBezTo>
                    <a:pt x="40" y="49"/>
                    <a:pt x="35" y="59"/>
                    <a:pt x="34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20" y="40"/>
                  </a:cubicBezTo>
                  <a:cubicBezTo>
                    <a:pt x="111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5786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1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6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9" y="151"/>
                    <a:pt x="43" y="156"/>
                    <a:pt x="53" y="156"/>
                  </a:cubicBezTo>
                  <a:cubicBezTo>
                    <a:pt x="73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9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7" y="21"/>
                    <a:pt x="17" y="12"/>
                  </a:cubicBezTo>
                  <a:cubicBezTo>
                    <a:pt x="28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6" y="31"/>
                    <a:pt x="73" y="27"/>
                    <a:pt x="61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1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6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10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7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>
              <a:off x="5816" y="3202"/>
              <a:ext cx="26" cy="53"/>
            </a:xfrm>
            <a:custGeom>
              <a:avLst/>
              <a:gdLst>
                <a:gd name="T0" fmla="*/ 21 w 113"/>
                <a:gd name="T1" fmla="*/ 73 h 228"/>
                <a:gd name="T2" fmla="*/ 0 w 113"/>
                <a:gd name="T3" fmla="*/ 73 h 228"/>
                <a:gd name="T4" fmla="*/ 0 w 113"/>
                <a:gd name="T5" fmla="*/ 49 h 228"/>
                <a:gd name="T6" fmla="*/ 21 w 113"/>
                <a:gd name="T7" fmla="*/ 49 h 228"/>
                <a:gd name="T8" fmla="*/ 21 w 113"/>
                <a:gd name="T9" fmla="*/ 12 h 228"/>
                <a:gd name="T10" fmla="*/ 52 w 113"/>
                <a:gd name="T11" fmla="*/ 0 h 228"/>
                <a:gd name="T12" fmla="*/ 52 w 113"/>
                <a:gd name="T13" fmla="*/ 49 h 228"/>
                <a:gd name="T14" fmla="*/ 100 w 113"/>
                <a:gd name="T15" fmla="*/ 49 h 228"/>
                <a:gd name="T16" fmla="*/ 100 w 113"/>
                <a:gd name="T17" fmla="*/ 73 h 228"/>
                <a:gd name="T18" fmla="*/ 52 w 113"/>
                <a:gd name="T19" fmla="*/ 73 h 228"/>
                <a:gd name="T20" fmla="*/ 52 w 113"/>
                <a:gd name="T21" fmla="*/ 161 h 228"/>
                <a:gd name="T22" fmla="*/ 59 w 113"/>
                <a:gd name="T23" fmla="*/ 192 h 228"/>
                <a:gd name="T24" fmla="*/ 83 w 113"/>
                <a:gd name="T25" fmla="*/ 201 h 228"/>
                <a:gd name="T26" fmla="*/ 108 w 113"/>
                <a:gd name="T27" fmla="*/ 195 h 228"/>
                <a:gd name="T28" fmla="*/ 113 w 113"/>
                <a:gd name="T29" fmla="*/ 223 h 228"/>
                <a:gd name="T30" fmla="*/ 70 w 113"/>
                <a:gd name="T31" fmla="*/ 228 h 228"/>
                <a:gd name="T32" fmla="*/ 35 w 113"/>
                <a:gd name="T33" fmla="*/ 212 h 228"/>
                <a:gd name="T34" fmla="*/ 21 w 113"/>
                <a:gd name="T35" fmla="*/ 173 h 228"/>
                <a:gd name="T36" fmla="*/ 21 w 113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" h="228">
                  <a:moveTo>
                    <a:pt x="21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1" y="49"/>
                  </a:lnTo>
                  <a:lnTo>
                    <a:pt x="21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100" y="199"/>
                    <a:pt x="108" y="195"/>
                  </a:cubicBezTo>
                  <a:lnTo>
                    <a:pt x="113" y="223"/>
                  </a:lnTo>
                  <a:cubicBezTo>
                    <a:pt x="100" y="226"/>
                    <a:pt x="86" y="228"/>
                    <a:pt x="70" y="228"/>
                  </a:cubicBezTo>
                  <a:cubicBezTo>
                    <a:pt x="56" y="228"/>
                    <a:pt x="45" y="223"/>
                    <a:pt x="35" y="212"/>
                  </a:cubicBezTo>
                  <a:cubicBezTo>
                    <a:pt x="25" y="202"/>
                    <a:pt x="21" y="189"/>
                    <a:pt x="21" y="173"/>
                  </a:cubicBezTo>
                  <a:lnTo>
                    <a:pt x="21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9" name="Freeform 99"/>
            <p:cNvSpPr>
              <a:spLocks noEditPoints="1"/>
            </p:cNvSpPr>
            <p:nvPr/>
          </p:nvSpPr>
          <p:spPr bwMode="auto">
            <a:xfrm>
              <a:off x="5845" y="3198"/>
              <a:ext cx="14" cy="56"/>
            </a:xfrm>
            <a:custGeom>
              <a:avLst/>
              <a:gdLst>
                <a:gd name="T0" fmla="*/ 42 w 61"/>
                <a:gd name="T1" fmla="*/ 0 h 242"/>
                <a:gd name="T2" fmla="*/ 55 w 61"/>
                <a:gd name="T3" fmla="*/ 6 h 242"/>
                <a:gd name="T4" fmla="*/ 61 w 61"/>
                <a:gd name="T5" fmla="*/ 19 h 242"/>
                <a:gd name="T6" fmla="*/ 55 w 61"/>
                <a:gd name="T7" fmla="*/ 33 h 242"/>
                <a:gd name="T8" fmla="*/ 42 w 61"/>
                <a:gd name="T9" fmla="*/ 39 h 242"/>
                <a:gd name="T10" fmla="*/ 28 w 61"/>
                <a:gd name="T11" fmla="*/ 33 h 242"/>
                <a:gd name="T12" fmla="*/ 22 w 61"/>
                <a:gd name="T13" fmla="*/ 19 h 242"/>
                <a:gd name="T14" fmla="*/ 28 w 61"/>
                <a:gd name="T15" fmla="*/ 6 h 242"/>
                <a:gd name="T16" fmla="*/ 42 w 61"/>
                <a:gd name="T17" fmla="*/ 0 h 242"/>
                <a:gd name="T18" fmla="*/ 24 w 61"/>
                <a:gd name="T19" fmla="*/ 242 h 242"/>
                <a:gd name="T20" fmla="*/ 24 w 61"/>
                <a:gd name="T21" fmla="*/ 93 h 242"/>
                <a:gd name="T22" fmla="*/ 0 w 61"/>
                <a:gd name="T23" fmla="*/ 93 h 242"/>
                <a:gd name="T24" fmla="*/ 0 w 61"/>
                <a:gd name="T25" fmla="*/ 67 h 242"/>
                <a:gd name="T26" fmla="*/ 56 w 61"/>
                <a:gd name="T27" fmla="*/ 67 h 242"/>
                <a:gd name="T28" fmla="*/ 56 w 61"/>
                <a:gd name="T29" fmla="*/ 242 h 242"/>
                <a:gd name="T30" fmla="*/ 24 w 61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" h="242">
                  <a:moveTo>
                    <a:pt x="42" y="0"/>
                  </a:moveTo>
                  <a:cubicBezTo>
                    <a:pt x="47" y="0"/>
                    <a:pt x="51" y="2"/>
                    <a:pt x="55" y="6"/>
                  </a:cubicBezTo>
                  <a:cubicBezTo>
                    <a:pt x="59" y="10"/>
                    <a:pt x="61" y="14"/>
                    <a:pt x="61" y="19"/>
                  </a:cubicBezTo>
                  <a:cubicBezTo>
                    <a:pt x="61" y="25"/>
                    <a:pt x="59" y="29"/>
                    <a:pt x="55" y="33"/>
                  </a:cubicBezTo>
                  <a:cubicBezTo>
                    <a:pt x="51" y="37"/>
                    <a:pt x="47" y="39"/>
                    <a:pt x="42" y="39"/>
                  </a:cubicBezTo>
                  <a:cubicBezTo>
                    <a:pt x="36" y="39"/>
                    <a:pt x="32" y="37"/>
                    <a:pt x="28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8" y="6"/>
                  </a:cubicBezTo>
                  <a:cubicBezTo>
                    <a:pt x="32" y="2"/>
                    <a:pt x="36" y="0"/>
                    <a:pt x="42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6" y="67"/>
                  </a:lnTo>
                  <a:lnTo>
                    <a:pt x="56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0" name="Freeform 100"/>
            <p:cNvSpPr>
              <a:spLocks noEditPoints="1"/>
            </p:cNvSpPr>
            <p:nvPr/>
          </p:nvSpPr>
          <p:spPr bwMode="auto">
            <a:xfrm>
              <a:off x="5866" y="3192"/>
              <a:ext cx="33" cy="63"/>
            </a:xfrm>
            <a:custGeom>
              <a:avLst/>
              <a:gdLst>
                <a:gd name="T0" fmla="*/ 145 w 145"/>
                <a:gd name="T1" fmla="*/ 105 h 270"/>
                <a:gd name="T2" fmla="*/ 129 w 145"/>
                <a:gd name="T3" fmla="*/ 127 h 270"/>
                <a:gd name="T4" fmla="*/ 112 w 145"/>
                <a:gd name="T5" fmla="*/ 118 h 270"/>
                <a:gd name="T6" fmla="*/ 89 w 145"/>
                <a:gd name="T7" fmla="*/ 114 h 270"/>
                <a:gd name="T8" fmla="*/ 48 w 145"/>
                <a:gd name="T9" fmla="*/ 131 h 270"/>
                <a:gd name="T10" fmla="*/ 33 w 145"/>
                <a:gd name="T11" fmla="*/ 180 h 270"/>
                <a:gd name="T12" fmla="*/ 48 w 145"/>
                <a:gd name="T13" fmla="*/ 227 h 270"/>
                <a:gd name="T14" fmla="*/ 91 w 145"/>
                <a:gd name="T15" fmla="*/ 243 h 270"/>
                <a:gd name="T16" fmla="*/ 133 w 145"/>
                <a:gd name="T17" fmla="*/ 227 h 270"/>
                <a:gd name="T18" fmla="*/ 145 w 145"/>
                <a:gd name="T19" fmla="*/ 253 h 270"/>
                <a:gd name="T20" fmla="*/ 83 w 145"/>
                <a:gd name="T21" fmla="*/ 270 h 270"/>
                <a:gd name="T22" fmla="*/ 24 w 145"/>
                <a:gd name="T23" fmla="*/ 246 h 270"/>
                <a:gd name="T24" fmla="*/ 0 w 145"/>
                <a:gd name="T25" fmla="*/ 180 h 270"/>
                <a:gd name="T26" fmla="*/ 25 w 145"/>
                <a:gd name="T27" fmla="*/ 113 h 270"/>
                <a:gd name="T28" fmla="*/ 91 w 145"/>
                <a:gd name="T29" fmla="*/ 87 h 270"/>
                <a:gd name="T30" fmla="*/ 121 w 145"/>
                <a:gd name="T31" fmla="*/ 93 h 270"/>
                <a:gd name="T32" fmla="*/ 145 w 145"/>
                <a:gd name="T33" fmla="*/ 105 h 270"/>
                <a:gd name="T34" fmla="*/ 141 w 145"/>
                <a:gd name="T35" fmla="*/ 1 h 270"/>
                <a:gd name="T36" fmla="*/ 90 w 145"/>
                <a:gd name="T37" fmla="*/ 55 h 270"/>
                <a:gd name="T38" fmla="*/ 73 w 145"/>
                <a:gd name="T39" fmla="*/ 55 h 270"/>
                <a:gd name="T40" fmla="*/ 24 w 145"/>
                <a:gd name="T41" fmla="*/ 0 h 270"/>
                <a:gd name="T42" fmla="*/ 52 w 145"/>
                <a:gd name="T43" fmla="*/ 0 h 270"/>
                <a:gd name="T44" fmla="*/ 81 w 145"/>
                <a:gd name="T45" fmla="*/ 31 h 270"/>
                <a:gd name="T46" fmla="*/ 108 w 145"/>
                <a:gd name="T47" fmla="*/ 1 h 270"/>
                <a:gd name="T48" fmla="*/ 141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5" y="105"/>
                  </a:moveTo>
                  <a:lnTo>
                    <a:pt x="129" y="127"/>
                  </a:lnTo>
                  <a:cubicBezTo>
                    <a:pt x="126" y="124"/>
                    <a:pt x="120" y="121"/>
                    <a:pt x="112" y="118"/>
                  </a:cubicBezTo>
                  <a:cubicBezTo>
                    <a:pt x="104" y="115"/>
                    <a:pt x="96" y="114"/>
                    <a:pt x="89" y="114"/>
                  </a:cubicBezTo>
                  <a:cubicBezTo>
                    <a:pt x="72" y="114"/>
                    <a:pt x="58" y="119"/>
                    <a:pt x="48" y="131"/>
                  </a:cubicBezTo>
                  <a:cubicBezTo>
                    <a:pt x="38" y="143"/>
                    <a:pt x="33" y="160"/>
                    <a:pt x="33" y="180"/>
                  </a:cubicBezTo>
                  <a:cubicBezTo>
                    <a:pt x="33" y="201"/>
                    <a:pt x="38" y="217"/>
                    <a:pt x="48" y="227"/>
                  </a:cubicBezTo>
                  <a:cubicBezTo>
                    <a:pt x="59" y="238"/>
                    <a:pt x="73" y="243"/>
                    <a:pt x="91" y="243"/>
                  </a:cubicBezTo>
                  <a:cubicBezTo>
                    <a:pt x="105" y="243"/>
                    <a:pt x="119" y="238"/>
                    <a:pt x="133" y="227"/>
                  </a:cubicBezTo>
                  <a:lnTo>
                    <a:pt x="145" y="253"/>
                  </a:lnTo>
                  <a:cubicBezTo>
                    <a:pt x="129" y="264"/>
                    <a:pt x="108" y="270"/>
                    <a:pt x="83" y="270"/>
                  </a:cubicBezTo>
                  <a:cubicBezTo>
                    <a:pt x="59" y="270"/>
                    <a:pt x="39" y="262"/>
                    <a:pt x="24" y="246"/>
                  </a:cubicBezTo>
                  <a:cubicBezTo>
                    <a:pt x="8" y="230"/>
                    <a:pt x="0" y="208"/>
                    <a:pt x="0" y="180"/>
                  </a:cubicBezTo>
                  <a:cubicBezTo>
                    <a:pt x="0" y="152"/>
                    <a:pt x="8" y="130"/>
                    <a:pt x="25" y="113"/>
                  </a:cubicBezTo>
                  <a:cubicBezTo>
                    <a:pt x="41" y="96"/>
                    <a:pt x="63" y="87"/>
                    <a:pt x="91" y="87"/>
                  </a:cubicBezTo>
                  <a:cubicBezTo>
                    <a:pt x="101" y="87"/>
                    <a:pt x="110" y="89"/>
                    <a:pt x="121" y="93"/>
                  </a:cubicBezTo>
                  <a:cubicBezTo>
                    <a:pt x="132" y="97"/>
                    <a:pt x="139" y="101"/>
                    <a:pt x="145" y="105"/>
                  </a:cubicBezTo>
                  <a:close/>
                  <a:moveTo>
                    <a:pt x="141" y="1"/>
                  </a:moveTo>
                  <a:lnTo>
                    <a:pt x="90" y="55"/>
                  </a:lnTo>
                  <a:lnTo>
                    <a:pt x="73" y="55"/>
                  </a:lnTo>
                  <a:lnTo>
                    <a:pt x="24" y="0"/>
                  </a:lnTo>
                  <a:lnTo>
                    <a:pt x="52" y="0"/>
                  </a:lnTo>
                  <a:lnTo>
                    <a:pt x="81" y="31"/>
                  </a:lnTo>
                  <a:lnTo>
                    <a:pt x="108" y="1"/>
                  </a:lnTo>
                  <a:lnTo>
                    <a:pt x="1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5905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5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2" name="Freeform 102"/>
            <p:cNvSpPr>
              <a:spLocks noEditPoints="1"/>
            </p:cNvSpPr>
            <p:nvPr/>
          </p:nvSpPr>
          <p:spPr bwMode="auto">
            <a:xfrm>
              <a:off x="5944" y="3192"/>
              <a:ext cx="17" cy="62"/>
            </a:xfrm>
            <a:custGeom>
              <a:avLst/>
              <a:gdLst>
                <a:gd name="T0" fmla="*/ 24 w 76"/>
                <a:gd name="T1" fmla="*/ 265 h 265"/>
                <a:gd name="T2" fmla="*/ 24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4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3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4" y="265"/>
                  </a:moveTo>
                  <a:lnTo>
                    <a:pt x="24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4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3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5987" y="3196"/>
              <a:ext cx="27" cy="58"/>
            </a:xfrm>
            <a:custGeom>
              <a:avLst/>
              <a:gdLst>
                <a:gd name="T0" fmla="*/ 107 w 116"/>
                <a:gd name="T1" fmla="*/ 28 h 248"/>
                <a:gd name="T2" fmla="*/ 89 w 116"/>
                <a:gd name="T3" fmla="*/ 25 h 248"/>
                <a:gd name="T4" fmla="*/ 66 w 116"/>
                <a:gd name="T5" fmla="*/ 36 h 248"/>
                <a:gd name="T6" fmla="*/ 56 w 116"/>
                <a:gd name="T7" fmla="*/ 63 h 248"/>
                <a:gd name="T8" fmla="*/ 57 w 116"/>
                <a:gd name="T9" fmla="*/ 73 h 248"/>
                <a:gd name="T10" fmla="*/ 93 w 116"/>
                <a:gd name="T11" fmla="*/ 73 h 248"/>
                <a:gd name="T12" fmla="*/ 93 w 116"/>
                <a:gd name="T13" fmla="*/ 99 h 248"/>
                <a:gd name="T14" fmla="*/ 57 w 116"/>
                <a:gd name="T15" fmla="*/ 99 h 248"/>
                <a:gd name="T16" fmla="*/ 57 w 116"/>
                <a:gd name="T17" fmla="*/ 248 h 248"/>
                <a:gd name="T18" fmla="*/ 26 w 116"/>
                <a:gd name="T19" fmla="*/ 248 h 248"/>
                <a:gd name="T20" fmla="*/ 26 w 116"/>
                <a:gd name="T21" fmla="*/ 99 h 248"/>
                <a:gd name="T22" fmla="*/ 0 w 116"/>
                <a:gd name="T23" fmla="*/ 99 h 248"/>
                <a:gd name="T24" fmla="*/ 0 w 116"/>
                <a:gd name="T25" fmla="*/ 73 h 248"/>
                <a:gd name="T26" fmla="*/ 26 w 116"/>
                <a:gd name="T27" fmla="*/ 73 h 248"/>
                <a:gd name="T28" fmla="*/ 43 w 116"/>
                <a:gd name="T29" fmla="*/ 20 h 248"/>
                <a:gd name="T30" fmla="*/ 87 w 116"/>
                <a:gd name="T31" fmla="*/ 0 h 248"/>
                <a:gd name="T32" fmla="*/ 116 w 116"/>
                <a:gd name="T33" fmla="*/ 5 h 248"/>
                <a:gd name="T34" fmla="*/ 107 w 116"/>
                <a:gd name="T35" fmla="*/ 2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248">
                  <a:moveTo>
                    <a:pt x="107" y="28"/>
                  </a:moveTo>
                  <a:cubicBezTo>
                    <a:pt x="101" y="26"/>
                    <a:pt x="95" y="25"/>
                    <a:pt x="89" y="25"/>
                  </a:cubicBezTo>
                  <a:cubicBezTo>
                    <a:pt x="80" y="25"/>
                    <a:pt x="72" y="29"/>
                    <a:pt x="66" y="36"/>
                  </a:cubicBezTo>
                  <a:cubicBezTo>
                    <a:pt x="60" y="43"/>
                    <a:pt x="56" y="52"/>
                    <a:pt x="56" y="63"/>
                  </a:cubicBezTo>
                  <a:cubicBezTo>
                    <a:pt x="56" y="66"/>
                    <a:pt x="57" y="69"/>
                    <a:pt x="57" y="73"/>
                  </a:cubicBezTo>
                  <a:lnTo>
                    <a:pt x="93" y="73"/>
                  </a:lnTo>
                  <a:lnTo>
                    <a:pt x="93" y="99"/>
                  </a:lnTo>
                  <a:lnTo>
                    <a:pt x="57" y="99"/>
                  </a:lnTo>
                  <a:lnTo>
                    <a:pt x="57" y="248"/>
                  </a:lnTo>
                  <a:lnTo>
                    <a:pt x="26" y="248"/>
                  </a:lnTo>
                  <a:lnTo>
                    <a:pt x="26" y="99"/>
                  </a:lnTo>
                  <a:lnTo>
                    <a:pt x="0" y="99"/>
                  </a:lnTo>
                  <a:lnTo>
                    <a:pt x="0" y="73"/>
                  </a:lnTo>
                  <a:lnTo>
                    <a:pt x="26" y="73"/>
                  </a:lnTo>
                  <a:cubicBezTo>
                    <a:pt x="26" y="50"/>
                    <a:pt x="32" y="32"/>
                    <a:pt x="43" y="20"/>
                  </a:cubicBezTo>
                  <a:cubicBezTo>
                    <a:pt x="54" y="7"/>
                    <a:pt x="68" y="0"/>
                    <a:pt x="87" y="0"/>
                  </a:cubicBezTo>
                  <a:cubicBezTo>
                    <a:pt x="96" y="0"/>
                    <a:pt x="105" y="2"/>
                    <a:pt x="116" y="5"/>
                  </a:cubicBezTo>
                  <a:lnTo>
                    <a:pt x="10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4" name="Freeform 104"/>
            <p:cNvSpPr>
              <a:spLocks noEditPoints="1"/>
            </p:cNvSpPr>
            <p:nvPr/>
          </p:nvSpPr>
          <p:spPr bwMode="auto">
            <a:xfrm>
              <a:off x="6014" y="3212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4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2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6057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6" name="Freeform 106"/>
            <p:cNvSpPr>
              <a:spLocks noEditPoints="1"/>
            </p:cNvSpPr>
            <p:nvPr/>
          </p:nvSpPr>
          <p:spPr bwMode="auto">
            <a:xfrm>
              <a:off x="6096" y="3196"/>
              <a:ext cx="35" cy="59"/>
            </a:xfrm>
            <a:custGeom>
              <a:avLst/>
              <a:gdLst>
                <a:gd name="T0" fmla="*/ 122 w 153"/>
                <a:gd name="T1" fmla="*/ 248 h 252"/>
                <a:gd name="T2" fmla="*/ 122 w 153"/>
                <a:gd name="T3" fmla="*/ 235 h 252"/>
                <a:gd name="T4" fmla="*/ 74 w 153"/>
                <a:gd name="T5" fmla="*/ 252 h 252"/>
                <a:gd name="T6" fmla="*/ 21 w 153"/>
                <a:gd name="T7" fmla="*/ 228 h 252"/>
                <a:gd name="T8" fmla="*/ 0 w 153"/>
                <a:gd name="T9" fmla="*/ 165 h 252"/>
                <a:gd name="T10" fmla="*/ 24 w 153"/>
                <a:gd name="T11" fmla="*/ 97 h 252"/>
                <a:gd name="T12" fmla="*/ 80 w 153"/>
                <a:gd name="T13" fmla="*/ 69 h 252"/>
                <a:gd name="T14" fmla="*/ 122 w 153"/>
                <a:gd name="T15" fmla="*/ 82 h 252"/>
                <a:gd name="T16" fmla="*/ 122 w 153"/>
                <a:gd name="T17" fmla="*/ 0 h 252"/>
                <a:gd name="T18" fmla="*/ 153 w 153"/>
                <a:gd name="T19" fmla="*/ 0 h 252"/>
                <a:gd name="T20" fmla="*/ 153 w 153"/>
                <a:gd name="T21" fmla="*/ 248 h 252"/>
                <a:gd name="T22" fmla="*/ 122 w 153"/>
                <a:gd name="T23" fmla="*/ 248 h 252"/>
                <a:gd name="T24" fmla="*/ 122 w 153"/>
                <a:gd name="T25" fmla="*/ 113 h 252"/>
                <a:gd name="T26" fmla="*/ 89 w 153"/>
                <a:gd name="T27" fmla="*/ 96 h 252"/>
                <a:gd name="T28" fmla="*/ 49 w 153"/>
                <a:gd name="T29" fmla="*/ 114 h 252"/>
                <a:gd name="T30" fmla="*/ 33 w 153"/>
                <a:gd name="T31" fmla="*/ 162 h 252"/>
                <a:gd name="T32" fmla="*/ 91 w 153"/>
                <a:gd name="T33" fmla="*/ 225 h 252"/>
                <a:gd name="T34" fmla="*/ 109 w 153"/>
                <a:gd name="T35" fmla="*/ 221 h 252"/>
                <a:gd name="T36" fmla="*/ 122 w 153"/>
                <a:gd name="T37" fmla="*/ 211 h 252"/>
                <a:gd name="T38" fmla="*/ 122 w 153"/>
                <a:gd name="T39" fmla="*/ 11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" h="252">
                  <a:moveTo>
                    <a:pt x="122" y="248"/>
                  </a:moveTo>
                  <a:lnTo>
                    <a:pt x="122" y="235"/>
                  </a:lnTo>
                  <a:cubicBezTo>
                    <a:pt x="111" y="246"/>
                    <a:pt x="95" y="252"/>
                    <a:pt x="74" y="252"/>
                  </a:cubicBezTo>
                  <a:cubicBezTo>
                    <a:pt x="52" y="252"/>
                    <a:pt x="34" y="244"/>
                    <a:pt x="21" y="228"/>
                  </a:cubicBezTo>
                  <a:cubicBezTo>
                    <a:pt x="7" y="212"/>
                    <a:pt x="0" y="191"/>
                    <a:pt x="0" y="165"/>
                  </a:cubicBezTo>
                  <a:cubicBezTo>
                    <a:pt x="0" y="138"/>
                    <a:pt x="8" y="116"/>
                    <a:pt x="24" y="97"/>
                  </a:cubicBezTo>
                  <a:cubicBezTo>
                    <a:pt x="40" y="79"/>
                    <a:pt x="58" y="69"/>
                    <a:pt x="80" y="69"/>
                  </a:cubicBezTo>
                  <a:cubicBezTo>
                    <a:pt x="98" y="69"/>
                    <a:pt x="112" y="74"/>
                    <a:pt x="122" y="82"/>
                  </a:cubicBezTo>
                  <a:lnTo>
                    <a:pt x="122" y="0"/>
                  </a:lnTo>
                  <a:lnTo>
                    <a:pt x="153" y="0"/>
                  </a:lnTo>
                  <a:lnTo>
                    <a:pt x="153" y="248"/>
                  </a:lnTo>
                  <a:lnTo>
                    <a:pt x="122" y="248"/>
                  </a:lnTo>
                  <a:close/>
                  <a:moveTo>
                    <a:pt x="122" y="113"/>
                  </a:moveTo>
                  <a:cubicBezTo>
                    <a:pt x="114" y="101"/>
                    <a:pt x="103" y="96"/>
                    <a:pt x="89" y="96"/>
                  </a:cubicBezTo>
                  <a:cubicBezTo>
                    <a:pt x="73" y="96"/>
                    <a:pt x="59" y="102"/>
                    <a:pt x="49" y="114"/>
                  </a:cubicBezTo>
                  <a:cubicBezTo>
                    <a:pt x="38" y="127"/>
                    <a:pt x="33" y="143"/>
                    <a:pt x="33" y="162"/>
                  </a:cubicBezTo>
                  <a:cubicBezTo>
                    <a:pt x="33" y="204"/>
                    <a:pt x="52" y="225"/>
                    <a:pt x="91" y="225"/>
                  </a:cubicBezTo>
                  <a:cubicBezTo>
                    <a:pt x="96" y="225"/>
                    <a:pt x="102" y="224"/>
                    <a:pt x="109" y="221"/>
                  </a:cubicBezTo>
                  <a:cubicBezTo>
                    <a:pt x="116" y="218"/>
                    <a:pt x="120" y="214"/>
                    <a:pt x="122" y="211"/>
                  </a:cubicBezTo>
                  <a:lnTo>
                    <a:pt x="122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6135" y="3213"/>
              <a:ext cx="37" cy="57"/>
            </a:xfrm>
            <a:custGeom>
              <a:avLst/>
              <a:gdLst>
                <a:gd name="T0" fmla="*/ 87 w 162"/>
                <a:gd name="T1" fmla="*/ 205 h 244"/>
                <a:gd name="T2" fmla="*/ 62 w 162"/>
                <a:gd name="T3" fmla="*/ 233 h 244"/>
                <a:gd name="T4" fmla="*/ 18 w 162"/>
                <a:gd name="T5" fmla="*/ 244 h 244"/>
                <a:gd name="T6" fmla="*/ 18 w 162"/>
                <a:gd name="T7" fmla="*/ 216 h 244"/>
                <a:gd name="T8" fmla="*/ 52 w 162"/>
                <a:gd name="T9" fmla="*/ 207 h 244"/>
                <a:gd name="T10" fmla="*/ 66 w 162"/>
                <a:gd name="T11" fmla="*/ 185 h 244"/>
                <a:gd name="T12" fmla="*/ 61 w 162"/>
                <a:gd name="T13" fmla="*/ 157 h 244"/>
                <a:gd name="T14" fmla="*/ 47 w 162"/>
                <a:gd name="T15" fmla="*/ 122 h 244"/>
                <a:gd name="T16" fmla="*/ 0 w 162"/>
                <a:gd name="T17" fmla="*/ 0 h 244"/>
                <a:gd name="T18" fmla="*/ 32 w 162"/>
                <a:gd name="T19" fmla="*/ 0 h 244"/>
                <a:gd name="T20" fmla="*/ 83 w 162"/>
                <a:gd name="T21" fmla="*/ 136 h 244"/>
                <a:gd name="T22" fmla="*/ 130 w 162"/>
                <a:gd name="T23" fmla="*/ 0 h 244"/>
                <a:gd name="T24" fmla="*/ 162 w 162"/>
                <a:gd name="T25" fmla="*/ 0 h 244"/>
                <a:gd name="T26" fmla="*/ 87 w 162"/>
                <a:gd name="T27" fmla="*/ 20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244">
                  <a:moveTo>
                    <a:pt x="87" y="205"/>
                  </a:moveTo>
                  <a:cubicBezTo>
                    <a:pt x="83" y="216"/>
                    <a:pt x="75" y="226"/>
                    <a:pt x="62" y="233"/>
                  </a:cubicBezTo>
                  <a:cubicBezTo>
                    <a:pt x="49" y="241"/>
                    <a:pt x="34" y="244"/>
                    <a:pt x="18" y="244"/>
                  </a:cubicBezTo>
                  <a:lnTo>
                    <a:pt x="18" y="216"/>
                  </a:lnTo>
                  <a:cubicBezTo>
                    <a:pt x="31" y="216"/>
                    <a:pt x="42" y="213"/>
                    <a:pt x="52" y="207"/>
                  </a:cubicBezTo>
                  <a:cubicBezTo>
                    <a:pt x="61" y="201"/>
                    <a:pt x="66" y="194"/>
                    <a:pt x="66" y="185"/>
                  </a:cubicBezTo>
                  <a:cubicBezTo>
                    <a:pt x="66" y="176"/>
                    <a:pt x="64" y="166"/>
                    <a:pt x="61" y="157"/>
                  </a:cubicBezTo>
                  <a:cubicBezTo>
                    <a:pt x="57" y="147"/>
                    <a:pt x="53" y="136"/>
                    <a:pt x="47" y="122"/>
                  </a:cubicBezTo>
                  <a:lnTo>
                    <a:pt x="0" y="0"/>
                  </a:lnTo>
                  <a:lnTo>
                    <a:pt x="32" y="0"/>
                  </a:lnTo>
                  <a:lnTo>
                    <a:pt x="83" y="136"/>
                  </a:lnTo>
                  <a:lnTo>
                    <a:pt x="130" y="0"/>
                  </a:lnTo>
                  <a:lnTo>
                    <a:pt x="162" y="0"/>
                  </a:lnTo>
                  <a:lnTo>
                    <a:pt x="87" y="2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8" name="Freeform 108"/>
            <p:cNvSpPr>
              <a:spLocks noEditPoints="1"/>
            </p:cNvSpPr>
            <p:nvPr/>
          </p:nvSpPr>
          <p:spPr bwMode="auto">
            <a:xfrm>
              <a:off x="4856" y="3292"/>
              <a:ext cx="46" cy="58"/>
            </a:xfrm>
            <a:custGeom>
              <a:avLst/>
              <a:gdLst>
                <a:gd name="T0" fmla="*/ 0 w 201"/>
                <a:gd name="T1" fmla="*/ 122 h 249"/>
                <a:gd name="T2" fmla="*/ 26 w 201"/>
                <a:gd name="T3" fmla="*/ 35 h 249"/>
                <a:gd name="T4" fmla="*/ 97 w 201"/>
                <a:gd name="T5" fmla="*/ 0 h 249"/>
                <a:gd name="T6" fmla="*/ 174 w 201"/>
                <a:gd name="T7" fmla="*/ 32 h 249"/>
                <a:gd name="T8" fmla="*/ 201 w 201"/>
                <a:gd name="T9" fmla="*/ 122 h 249"/>
                <a:gd name="T10" fmla="*/ 174 w 201"/>
                <a:gd name="T11" fmla="*/ 215 h 249"/>
                <a:gd name="T12" fmla="*/ 97 w 201"/>
                <a:gd name="T13" fmla="*/ 249 h 249"/>
                <a:gd name="T14" fmla="*/ 26 w 201"/>
                <a:gd name="T15" fmla="*/ 213 h 249"/>
                <a:gd name="T16" fmla="*/ 0 w 201"/>
                <a:gd name="T17" fmla="*/ 122 h 249"/>
                <a:gd name="T18" fmla="*/ 35 w 201"/>
                <a:gd name="T19" fmla="*/ 122 h 249"/>
                <a:gd name="T20" fmla="*/ 51 w 201"/>
                <a:gd name="T21" fmla="*/ 191 h 249"/>
                <a:gd name="T22" fmla="*/ 97 w 201"/>
                <a:gd name="T23" fmla="*/ 219 h 249"/>
                <a:gd name="T24" fmla="*/ 148 w 201"/>
                <a:gd name="T25" fmla="*/ 194 h 249"/>
                <a:gd name="T26" fmla="*/ 166 w 201"/>
                <a:gd name="T27" fmla="*/ 122 h 249"/>
                <a:gd name="T28" fmla="*/ 97 w 201"/>
                <a:gd name="T29" fmla="*/ 29 h 249"/>
                <a:gd name="T30" fmla="*/ 51 w 201"/>
                <a:gd name="T31" fmla="*/ 54 h 249"/>
                <a:gd name="T32" fmla="*/ 35 w 201"/>
                <a:gd name="T33" fmla="*/ 12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249">
                  <a:moveTo>
                    <a:pt x="0" y="122"/>
                  </a:moveTo>
                  <a:cubicBezTo>
                    <a:pt x="0" y="87"/>
                    <a:pt x="9" y="58"/>
                    <a:pt x="26" y="35"/>
                  </a:cubicBezTo>
                  <a:cubicBezTo>
                    <a:pt x="44" y="11"/>
                    <a:pt x="67" y="0"/>
                    <a:pt x="97" y="0"/>
                  </a:cubicBezTo>
                  <a:cubicBezTo>
                    <a:pt x="131" y="0"/>
                    <a:pt x="156" y="10"/>
                    <a:pt x="174" y="32"/>
                  </a:cubicBezTo>
                  <a:cubicBezTo>
                    <a:pt x="192" y="54"/>
                    <a:pt x="201" y="84"/>
                    <a:pt x="201" y="122"/>
                  </a:cubicBezTo>
                  <a:cubicBezTo>
                    <a:pt x="201" y="162"/>
                    <a:pt x="192" y="193"/>
                    <a:pt x="174" y="215"/>
                  </a:cubicBezTo>
                  <a:cubicBezTo>
                    <a:pt x="156" y="237"/>
                    <a:pt x="130" y="249"/>
                    <a:pt x="97" y="249"/>
                  </a:cubicBezTo>
                  <a:cubicBezTo>
                    <a:pt x="67" y="249"/>
                    <a:pt x="43" y="237"/>
                    <a:pt x="26" y="213"/>
                  </a:cubicBezTo>
                  <a:cubicBezTo>
                    <a:pt x="9" y="190"/>
                    <a:pt x="0" y="159"/>
                    <a:pt x="0" y="122"/>
                  </a:cubicBezTo>
                  <a:close/>
                  <a:moveTo>
                    <a:pt x="35" y="122"/>
                  </a:moveTo>
                  <a:cubicBezTo>
                    <a:pt x="35" y="150"/>
                    <a:pt x="40" y="173"/>
                    <a:pt x="51" y="191"/>
                  </a:cubicBezTo>
                  <a:cubicBezTo>
                    <a:pt x="62" y="210"/>
                    <a:pt x="77" y="219"/>
                    <a:pt x="97" y="219"/>
                  </a:cubicBezTo>
                  <a:cubicBezTo>
                    <a:pt x="119" y="219"/>
                    <a:pt x="137" y="211"/>
                    <a:pt x="148" y="194"/>
                  </a:cubicBezTo>
                  <a:cubicBezTo>
                    <a:pt x="160" y="177"/>
                    <a:pt x="166" y="153"/>
                    <a:pt x="166" y="122"/>
                  </a:cubicBezTo>
                  <a:cubicBezTo>
                    <a:pt x="166" y="60"/>
                    <a:pt x="143" y="29"/>
                    <a:pt x="97" y="29"/>
                  </a:cubicBezTo>
                  <a:cubicBezTo>
                    <a:pt x="77" y="29"/>
                    <a:pt x="61" y="38"/>
                    <a:pt x="51" y="54"/>
                  </a:cubicBezTo>
                  <a:cubicBezTo>
                    <a:pt x="40" y="71"/>
                    <a:pt x="35" y="94"/>
                    <a:pt x="35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9" name="Freeform 109"/>
            <p:cNvSpPr>
              <a:spLocks noEditPoints="1"/>
            </p:cNvSpPr>
            <p:nvPr/>
          </p:nvSpPr>
          <p:spPr bwMode="auto">
            <a:xfrm>
              <a:off x="4910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4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4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6" y="52"/>
                    <a:pt x="106" y="42"/>
                  </a:cubicBezTo>
                  <a:cubicBezTo>
                    <a:pt x="97" y="32"/>
                    <a:pt x="83" y="27"/>
                    <a:pt x="62" y="27"/>
                  </a:cubicBezTo>
                  <a:cubicBezTo>
                    <a:pt x="58" y="27"/>
                    <a:pt x="53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0" name="Freeform 110"/>
            <p:cNvSpPr>
              <a:spLocks noEditPoints="1"/>
            </p:cNvSpPr>
            <p:nvPr/>
          </p:nvSpPr>
          <p:spPr bwMode="auto">
            <a:xfrm>
              <a:off x="4949" y="3307"/>
              <a:ext cx="38" cy="43"/>
            </a:xfrm>
            <a:custGeom>
              <a:avLst/>
              <a:gdLst>
                <a:gd name="T0" fmla="*/ 159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7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6 w 162"/>
                <a:gd name="T21" fmla="*/ 24 h 183"/>
                <a:gd name="T22" fmla="*/ 82 w 162"/>
                <a:gd name="T23" fmla="*/ 0 h 183"/>
                <a:gd name="T24" fmla="*/ 141 w 162"/>
                <a:gd name="T25" fmla="*/ 22 h 183"/>
                <a:gd name="T26" fmla="*/ 162 w 162"/>
                <a:gd name="T27" fmla="*/ 76 h 183"/>
                <a:gd name="T28" fmla="*/ 159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3 w 162"/>
                <a:gd name="T35" fmla="*/ 72 h 183"/>
                <a:gd name="T36" fmla="*/ 131 w 162"/>
                <a:gd name="T37" fmla="*/ 72 h 183"/>
                <a:gd name="T38" fmla="*/ 119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59" y="95"/>
                  </a:moveTo>
                  <a:lnTo>
                    <a:pt x="33" y="95"/>
                  </a:lnTo>
                  <a:cubicBezTo>
                    <a:pt x="33" y="115"/>
                    <a:pt x="38" y="131"/>
                    <a:pt x="50" y="142"/>
                  </a:cubicBezTo>
                  <a:cubicBezTo>
                    <a:pt x="60" y="152"/>
                    <a:pt x="72" y="157"/>
                    <a:pt x="88" y="157"/>
                  </a:cubicBezTo>
                  <a:cubicBezTo>
                    <a:pt x="106" y="157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1" y="181"/>
                    <a:pt x="97" y="183"/>
                    <a:pt x="82" y="183"/>
                  </a:cubicBezTo>
                  <a:cubicBezTo>
                    <a:pt x="60" y="183"/>
                    <a:pt x="41" y="175"/>
                    <a:pt x="26" y="160"/>
                  </a:cubicBezTo>
                  <a:cubicBezTo>
                    <a:pt x="8" y="144"/>
                    <a:pt x="0" y="122"/>
                    <a:pt x="0" y="94"/>
                  </a:cubicBezTo>
                  <a:cubicBezTo>
                    <a:pt x="0" y="65"/>
                    <a:pt x="9" y="41"/>
                    <a:pt x="26" y="24"/>
                  </a:cubicBezTo>
                  <a:cubicBezTo>
                    <a:pt x="42" y="8"/>
                    <a:pt x="61" y="0"/>
                    <a:pt x="82" y="0"/>
                  </a:cubicBezTo>
                  <a:cubicBezTo>
                    <a:pt x="107" y="0"/>
                    <a:pt x="127" y="7"/>
                    <a:pt x="141" y="22"/>
                  </a:cubicBezTo>
                  <a:cubicBezTo>
                    <a:pt x="155" y="35"/>
                    <a:pt x="162" y="53"/>
                    <a:pt x="162" y="76"/>
                  </a:cubicBezTo>
                  <a:cubicBezTo>
                    <a:pt x="162" y="83"/>
                    <a:pt x="161" y="89"/>
                    <a:pt x="159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8" y="31"/>
                    <a:pt x="49" y="40"/>
                  </a:cubicBezTo>
                  <a:cubicBezTo>
                    <a:pt x="40" y="49"/>
                    <a:pt x="35" y="59"/>
                    <a:pt x="33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19" y="40"/>
                  </a:cubicBezTo>
                  <a:cubicBezTo>
                    <a:pt x="110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4994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3 w 106"/>
                <a:gd name="T3" fmla="*/ 27 h 180"/>
                <a:gd name="T4" fmla="*/ 44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2" name="Freeform 112"/>
            <p:cNvSpPr>
              <a:spLocks noEditPoints="1"/>
            </p:cNvSpPr>
            <p:nvPr/>
          </p:nvSpPr>
          <p:spPr bwMode="auto">
            <a:xfrm>
              <a:off x="5021" y="3307"/>
              <a:ext cx="34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6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10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7 w 151"/>
                <a:gd name="T43" fmla="*/ 102 h 183"/>
                <a:gd name="T44" fmla="*/ 32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6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8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10" y="18"/>
                  </a:lnTo>
                  <a:cubicBezTo>
                    <a:pt x="16" y="13"/>
                    <a:pt x="24" y="9"/>
                    <a:pt x="34" y="6"/>
                  </a:cubicBezTo>
                  <a:cubicBezTo>
                    <a:pt x="45" y="2"/>
                    <a:pt x="55" y="0"/>
                    <a:pt x="64" y="0"/>
                  </a:cubicBezTo>
                  <a:cubicBezTo>
                    <a:pt x="90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2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9" y="181"/>
                    <a:pt x="122" y="177"/>
                  </a:cubicBezTo>
                  <a:cubicBezTo>
                    <a:pt x="116" y="174"/>
                    <a:pt x="112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7" y="102"/>
                  </a:cubicBezTo>
                  <a:cubicBezTo>
                    <a:pt x="37" y="110"/>
                    <a:pt x="32" y="120"/>
                    <a:pt x="32" y="131"/>
                  </a:cubicBezTo>
                  <a:cubicBezTo>
                    <a:pt x="32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3" name="Freeform 113"/>
            <p:cNvSpPr>
              <a:spLocks noEditPoints="1"/>
            </p:cNvSpPr>
            <p:nvPr/>
          </p:nvSpPr>
          <p:spPr bwMode="auto">
            <a:xfrm>
              <a:off x="5060" y="3287"/>
              <a:ext cx="34" cy="63"/>
            </a:xfrm>
            <a:custGeom>
              <a:avLst/>
              <a:gdLst>
                <a:gd name="T0" fmla="*/ 144 w 145"/>
                <a:gd name="T1" fmla="*/ 105 h 270"/>
                <a:gd name="T2" fmla="*/ 128 w 145"/>
                <a:gd name="T3" fmla="*/ 127 h 270"/>
                <a:gd name="T4" fmla="*/ 112 w 145"/>
                <a:gd name="T5" fmla="*/ 118 h 270"/>
                <a:gd name="T6" fmla="*/ 88 w 145"/>
                <a:gd name="T7" fmla="*/ 114 h 270"/>
                <a:gd name="T8" fmla="*/ 47 w 145"/>
                <a:gd name="T9" fmla="*/ 131 h 270"/>
                <a:gd name="T10" fmla="*/ 32 w 145"/>
                <a:gd name="T11" fmla="*/ 180 h 270"/>
                <a:gd name="T12" fmla="*/ 48 w 145"/>
                <a:gd name="T13" fmla="*/ 227 h 270"/>
                <a:gd name="T14" fmla="*/ 90 w 145"/>
                <a:gd name="T15" fmla="*/ 244 h 270"/>
                <a:gd name="T16" fmla="*/ 132 w 145"/>
                <a:gd name="T17" fmla="*/ 227 h 270"/>
                <a:gd name="T18" fmla="*/ 145 w 145"/>
                <a:gd name="T19" fmla="*/ 254 h 270"/>
                <a:gd name="T20" fmla="*/ 83 w 145"/>
                <a:gd name="T21" fmla="*/ 270 h 270"/>
                <a:gd name="T22" fmla="*/ 23 w 145"/>
                <a:gd name="T23" fmla="*/ 246 h 270"/>
                <a:gd name="T24" fmla="*/ 0 w 145"/>
                <a:gd name="T25" fmla="*/ 180 h 270"/>
                <a:gd name="T26" fmla="*/ 24 w 145"/>
                <a:gd name="T27" fmla="*/ 113 h 270"/>
                <a:gd name="T28" fmla="*/ 91 w 145"/>
                <a:gd name="T29" fmla="*/ 87 h 270"/>
                <a:gd name="T30" fmla="*/ 120 w 145"/>
                <a:gd name="T31" fmla="*/ 93 h 270"/>
                <a:gd name="T32" fmla="*/ 144 w 145"/>
                <a:gd name="T33" fmla="*/ 105 h 270"/>
                <a:gd name="T34" fmla="*/ 140 w 145"/>
                <a:gd name="T35" fmla="*/ 1 h 270"/>
                <a:gd name="T36" fmla="*/ 90 w 145"/>
                <a:gd name="T37" fmla="*/ 56 h 270"/>
                <a:gd name="T38" fmla="*/ 72 w 145"/>
                <a:gd name="T39" fmla="*/ 56 h 270"/>
                <a:gd name="T40" fmla="*/ 23 w 145"/>
                <a:gd name="T41" fmla="*/ 0 h 270"/>
                <a:gd name="T42" fmla="*/ 52 w 145"/>
                <a:gd name="T43" fmla="*/ 0 h 270"/>
                <a:gd name="T44" fmla="*/ 81 w 145"/>
                <a:gd name="T45" fmla="*/ 32 h 270"/>
                <a:gd name="T46" fmla="*/ 108 w 145"/>
                <a:gd name="T47" fmla="*/ 1 h 270"/>
                <a:gd name="T48" fmla="*/ 140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4" y="105"/>
                  </a:moveTo>
                  <a:lnTo>
                    <a:pt x="128" y="127"/>
                  </a:lnTo>
                  <a:cubicBezTo>
                    <a:pt x="125" y="124"/>
                    <a:pt x="120" y="121"/>
                    <a:pt x="112" y="118"/>
                  </a:cubicBezTo>
                  <a:cubicBezTo>
                    <a:pt x="103" y="115"/>
                    <a:pt x="96" y="114"/>
                    <a:pt x="88" y="114"/>
                  </a:cubicBezTo>
                  <a:cubicBezTo>
                    <a:pt x="71" y="114"/>
                    <a:pt x="57" y="120"/>
                    <a:pt x="47" y="131"/>
                  </a:cubicBezTo>
                  <a:cubicBezTo>
                    <a:pt x="37" y="143"/>
                    <a:pt x="32" y="160"/>
                    <a:pt x="32" y="180"/>
                  </a:cubicBezTo>
                  <a:cubicBezTo>
                    <a:pt x="32" y="201"/>
                    <a:pt x="38" y="217"/>
                    <a:pt x="48" y="227"/>
                  </a:cubicBezTo>
                  <a:cubicBezTo>
                    <a:pt x="58" y="238"/>
                    <a:pt x="72" y="244"/>
                    <a:pt x="90" y="244"/>
                  </a:cubicBezTo>
                  <a:cubicBezTo>
                    <a:pt x="104" y="244"/>
                    <a:pt x="118" y="238"/>
                    <a:pt x="132" y="227"/>
                  </a:cubicBezTo>
                  <a:lnTo>
                    <a:pt x="145" y="254"/>
                  </a:lnTo>
                  <a:cubicBezTo>
                    <a:pt x="128" y="264"/>
                    <a:pt x="107" y="270"/>
                    <a:pt x="83" y="270"/>
                  </a:cubicBezTo>
                  <a:cubicBezTo>
                    <a:pt x="59" y="270"/>
                    <a:pt x="39" y="262"/>
                    <a:pt x="23" y="246"/>
                  </a:cubicBezTo>
                  <a:cubicBezTo>
                    <a:pt x="7" y="230"/>
                    <a:pt x="0" y="208"/>
                    <a:pt x="0" y="180"/>
                  </a:cubicBezTo>
                  <a:cubicBezTo>
                    <a:pt x="0" y="152"/>
                    <a:pt x="8" y="130"/>
                    <a:pt x="24" y="113"/>
                  </a:cubicBezTo>
                  <a:cubicBezTo>
                    <a:pt x="40" y="96"/>
                    <a:pt x="63" y="87"/>
                    <a:pt x="91" y="87"/>
                  </a:cubicBezTo>
                  <a:cubicBezTo>
                    <a:pt x="100" y="87"/>
                    <a:pt x="110" y="89"/>
                    <a:pt x="120" y="93"/>
                  </a:cubicBezTo>
                  <a:cubicBezTo>
                    <a:pt x="131" y="97"/>
                    <a:pt x="139" y="101"/>
                    <a:pt x="144" y="105"/>
                  </a:cubicBezTo>
                  <a:close/>
                  <a:moveTo>
                    <a:pt x="140" y="1"/>
                  </a:moveTo>
                  <a:lnTo>
                    <a:pt x="90" y="56"/>
                  </a:lnTo>
                  <a:lnTo>
                    <a:pt x="72" y="56"/>
                  </a:lnTo>
                  <a:lnTo>
                    <a:pt x="23" y="0"/>
                  </a:lnTo>
                  <a:lnTo>
                    <a:pt x="52" y="0"/>
                  </a:lnTo>
                  <a:lnTo>
                    <a:pt x="81" y="32"/>
                  </a:lnTo>
                  <a:lnTo>
                    <a:pt x="108" y="1"/>
                  </a:lnTo>
                  <a:lnTo>
                    <a:pt x="14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5101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99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99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5" name="Freeform 115"/>
            <p:cNvSpPr>
              <a:spLocks noEditPoints="1"/>
            </p:cNvSpPr>
            <p:nvPr/>
          </p:nvSpPr>
          <p:spPr bwMode="auto">
            <a:xfrm>
              <a:off x="5140" y="3287"/>
              <a:ext cx="18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6" name="Freeform 116"/>
            <p:cNvSpPr>
              <a:spLocks noEditPoints="1"/>
            </p:cNvSpPr>
            <p:nvPr/>
          </p:nvSpPr>
          <p:spPr bwMode="auto">
            <a:xfrm>
              <a:off x="5187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3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3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5" y="52"/>
                    <a:pt x="106" y="42"/>
                  </a:cubicBezTo>
                  <a:cubicBezTo>
                    <a:pt x="97" y="32"/>
                    <a:pt x="82" y="27"/>
                    <a:pt x="62" y="27"/>
                  </a:cubicBezTo>
                  <a:cubicBezTo>
                    <a:pt x="58" y="27"/>
                    <a:pt x="52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>
              <a:off x="5230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1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8" name="Freeform 118"/>
            <p:cNvSpPr>
              <a:spLocks noEditPoints="1"/>
            </p:cNvSpPr>
            <p:nvPr/>
          </p:nvSpPr>
          <p:spPr bwMode="auto">
            <a:xfrm>
              <a:off x="5256" y="3307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8" y="158"/>
                  </a:cubicBezTo>
                  <a:cubicBezTo>
                    <a:pt x="124" y="175"/>
                    <a:pt x="105" y="183"/>
                    <a:pt x="80" y="183"/>
                  </a:cubicBezTo>
                  <a:cubicBezTo>
                    <a:pt x="55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3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9" name="Freeform 119"/>
            <p:cNvSpPr>
              <a:spLocks noEditPoints="1"/>
            </p:cNvSpPr>
            <p:nvPr/>
          </p:nvSpPr>
          <p:spPr bwMode="auto">
            <a:xfrm>
              <a:off x="5298" y="3305"/>
              <a:ext cx="33" cy="60"/>
            </a:xfrm>
            <a:custGeom>
              <a:avLst/>
              <a:gdLst>
                <a:gd name="T0" fmla="*/ 3 w 146"/>
                <a:gd name="T1" fmla="*/ 236 h 256"/>
                <a:gd name="T2" fmla="*/ 20 w 146"/>
                <a:gd name="T3" fmla="*/ 211 h 256"/>
                <a:gd name="T4" fmla="*/ 70 w 146"/>
                <a:gd name="T5" fmla="*/ 229 h 256"/>
                <a:gd name="T6" fmla="*/ 104 w 146"/>
                <a:gd name="T7" fmla="*/ 222 h 256"/>
                <a:gd name="T8" fmla="*/ 116 w 146"/>
                <a:gd name="T9" fmla="*/ 203 h 256"/>
                <a:gd name="T10" fmla="*/ 85 w 146"/>
                <a:gd name="T11" fmla="*/ 182 h 256"/>
                <a:gd name="T12" fmla="*/ 66 w 146"/>
                <a:gd name="T13" fmla="*/ 185 h 256"/>
                <a:gd name="T14" fmla="*/ 44 w 146"/>
                <a:gd name="T15" fmla="*/ 187 h 256"/>
                <a:gd name="T16" fmla="*/ 7 w 146"/>
                <a:gd name="T17" fmla="*/ 159 h 256"/>
                <a:gd name="T18" fmla="*/ 16 w 146"/>
                <a:gd name="T19" fmla="*/ 143 h 256"/>
                <a:gd name="T20" fmla="*/ 37 w 146"/>
                <a:gd name="T21" fmla="*/ 133 h 256"/>
                <a:gd name="T22" fmla="*/ 0 w 146"/>
                <a:gd name="T23" fmla="*/ 73 h 256"/>
                <a:gd name="T24" fmla="*/ 20 w 146"/>
                <a:gd name="T25" fmla="*/ 27 h 256"/>
                <a:gd name="T26" fmla="*/ 67 w 146"/>
                <a:gd name="T27" fmla="*/ 8 h 256"/>
                <a:gd name="T28" fmla="*/ 108 w 146"/>
                <a:gd name="T29" fmla="*/ 19 h 256"/>
                <a:gd name="T30" fmla="*/ 123 w 146"/>
                <a:gd name="T31" fmla="*/ 0 h 256"/>
                <a:gd name="T32" fmla="*/ 144 w 146"/>
                <a:gd name="T33" fmla="*/ 20 h 256"/>
                <a:gd name="T34" fmla="*/ 125 w 146"/>
                <a:gd name="T35" fmla="*/ 34 h 256"/>
                <a:gd name="T36" fmla="*/ 137 w 146"/>
                <a:gd name="T37" fmla="*/ 74 h 256"/>
                <a:gd name="T38" fmla="*/ 120 w 146"/>
                <a:gd name="T39" fmla="*/ 119 h 256"/>
                <a:gd name="T40" fmla="*/ 77 w 146"/>
                <a:gd name="T41" fmla="*/ 140 h 256"/>
                <a:gd name="T42" fmla="*/ 51 w 146"/>
                <a:gd name="T43" fmla="*/ 142 h 256"/>
                <a:gd name="T44" fmla="*/ 39 w 146"/>
                <a:gd name="T45" fmla="*/ 146 h 256"/>
                <a:gd name="T46" fmla="*/ 31 w 146"/>
                <a:gd name="T47" fmla="*/ 154 h 256"/>
                <a:gd name="T48" fmla="*/ 47 w 146"/>
                <a:gd name="T49" fmla="*/ 161 h 256"/>
                <a:gd name="T50" fmla="*/ 69 w 146"/>
                <a:gd name="T51" fmla="*/ 158 h 256"/>
                <a:gd name="T52" fmla="*/ 91 w 146"/>
                <a:gd name="T53" fmla="*/ 156 h 256"/>
                <a:gd name="T54" fmla="*/ 132 w 146"/>
                <a:gd name="T55" fmla="*/ 168 h 256"/>
                <a:gd name="T56" fmla="*/ 146 w 146"/>
                <a:gd name="T57" fmla="*/ 202 h 256"/>
                <a:gd name="T58" fmla="*/ 124 w 146"/>
                <a:gd name="T59" fmla="*/ 242 h 256"/>
                <a:gd name="T60" fmla="*/ 69 w 146"/>
                <a:gd name="T61" fmla="*/ 256 h 256"/>
                <a:gd name="T62" fmla="*/ 33 w 146"/>
                <a:gd name="T63" fmla="*/ 250 h 256"/>
                <a:gd name="T64" fmla="*/ 3 w 146"/>
                <a:gd name="T65" fmla="*/ 236 h 256"/>
                <a:gd name="T66" fmla="*/ 69 w 146"/>
                <a:gd name="T67" fmla="*/ 34 h 256"/>
                <a:gd name="T68" fmla="*/ 43 w 146"/>
                <a:gd name="T69" fmla="*/ 45 h 256"/>
                <a:gd name="T70" fmla="*/ 32 w 146"/>
                <a:gd name="T71" fmla="*/ 73 h 256"/>
                <a:gd name="T72" fmla="*/ 42 w 146"/>
                <a:gd name="T73" fmla="*/ 103 h 256"/>
                <a:gd name="T74" fmla="*/ 69 w 146"/>
                <a:gd name="T75" fmla="*/ 115 h 256"/>
                <a:gd name="T76" fmla="*/ 95 w 146"/>
                <a:gd name="T77" fmla="*/ 104 h 256"/>
                <a:gd name="T78" fmla="*/ 104 w 146"/>
                <a:gd name="T79" fmla="*/ 73 h 256"/>
                <a:gd name="T80" fmla="*/ 94 w 146"/>
                <a:gd name="T81" fmla="*/ 45 h 256"/>
                <a:gd name="T82" fmla="*/ 69 w 146"/>
                <a:gd name="T83" fmla="*/ 3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6" h="256">
                  <a:moveTo>
                    <a:pt x="3" y="236"/>
                  </a:moveTo>
                  <a:lnTo>
                    <a:pt x="20" y="211"/>
                  </a:lnTo>
                  <a:cubicBezTo>
                    <a:pt x="38" y="223"/>
                    <a:pt x="55" y="229"/>
                    <a:pt x="70" y="229"/>
                  </a:cubicBezTo>
                  <a:cubicBezTo>
                    <a:pt x="84" y="229"/>
                    <a:pt x="95" y="226"/>
                    <a:pt x="104" y="222"/>
                  </a:cubicBezTo>
                  <a:cubicBezTo>
                    <a:pt x="112" y="217"/>
                    <a:pt x="116" y="211"/>
                    <a:pt x="116" y="203"/>
                  </a:cubicBezTo>
                  <a:cubicBezTo>
                    <a:pt x="116" y="189"/>
                    <a:pt x="105" y="182"/>
                    <a:pt x="85" y="182"/>
                  </a:cubicBezTo>
                  <a:cubicBezTo>
                    <a:pt x="81" y="182"/>
                    <a:pt x="75" y="183"/>
                    <a:pt x="66" y="185"/>
                  </a:cubicBezTo>
                  <a:cubicBezTo>
                    <a:pt x="57" y="186"/>
                    <a:pt x="49" y="187"/>
                    <a:pt x="44" y="187"/>
                  </a:cubicBezTo>
                  <a:cubicBezTo>
                    <a:pt x="19" y="187"/>
                    <a:pt x="7" y="178"/>
                    <a:pt x="7" y="159"/>
                  </a:cubicBezTo>
                  <a:cubicBezTo>
                    <a:pt x="7" y="153"/>
                    <a:pt x="10" y="148"/>
                    <a:pt x="16" y="143"/>
                  </a:cubicBezTo>
                  <a:cubicBezTo>
                    <a:pt x="22" y="139"/>
                    <a:pt x="29" y="135"/>
                    <a:pt x="37" y="133"/>
                  </a:cubicBezTo>
                  <a:cubicBezTo>
                    <a:pt x="13" y="122"/>
                    <a:pt x="0" y="101"/>
                    <a:pt x="0" y="73"/>
                  </a:cubicBezTo>
                  <a:cubicBezTo>
                    <a:pt x="0" y="54"/>
                    <a:pt x="7" y="39"/>
                    <a:pt x="20" y="27"/>
                  </a:cubicBezTo>
                  <a:cubicBezTo>
                    <a:pt x="32" y="15"/>
                    <a:pt x="48" y="8"/>
                    <a:pt x="67" y="8"/>
                  </a:cubicBezTo>
                  <a:cubicBezTo>
                    <a:pt x="84" y="8"/>
                    <a:pt x="98" y="12"/>
                    <a:pt x="108" y="19"/>
                  </a:cubicBezTo>
                  <a:lnTo>
                    <a:pt x="123" y="0"/>
                  </a:lnTo>
                  <a:lnTo>
                    <a:pt x="144" y="20"/>
                  </a:lnTo>
                  <a:lnTo>
                    <a:pt x="125" y="34"/>
                  </a:lnTo>
                  <a:cubicBezTo>
                    <a:pt x="133" y="44"/>
                    <a:pt x="137" y="58"/>
                    <a:pt x="137" y="74"/>
                  </a:cubicBezTo>
                  <a:cubicBezTo>
                    <a:pt x="137" y="92"/>
                    <a:pt x="131" y="107"/>
                    <a:pt x="120" y="119"/>
                  </a:cubicBezTo>
                  <a:cubicBezTo>
                    <a:pt x="109" y="131"/>
                    <a:pt x="95" y="138"/>
                    <a:pt x="77" y="140"/>
                  </a:cubicBezTo>
                  <a:lnTo>
                    <a:pt x="51" y="142"/>
                  </a:lnTo>
                  <a:cubicBezTo>
                    <a:pt x="48" y="143"/>
                    <a:pt x="44" y="144"/>
                    <a:pt x="39" y="146"/>
                  </a:cubicBezTo>
                  <a:cubicBezTo>
                    <a:pt x="33" y="148"/>
                    <a:pt x="31" y="151"/>
                    <a:pt x="31" y="154"/>
                  </a:cubicBezTo>
                  <a:cubicBezTo>
                    <a:pt x="31" y="158"/>
                    <a:pt x="36" y="161"/>
                    <a:pt x="47" y="161"/>
                  </a:cubicBezTo>
                  <a:cubicBezTo>
                    <a:pt x="52" y="161"/>
                    <a:pt x="59" y="160"/>
                    <a:pt x="69" y="158"/>
                  </a:cubicBezTo>
                  <a:cubicBezTo>
                    <a:pt x="79" y="156"/>
                    <a:pt x="86" y="156"/>
                    <a:pt x="91" y="156"/>
                  </a:cubicBezTo>
                  <a:cubicBezTo>
                    <a:pt x="108" y="156"/>
                    <a:pt x="122" y="160"/>
                    <a:pt x="132" y="168"/>
                  </a:cubicBezTo>
                  <a:cubicBezTo>
                    <a:pt x="141" y="176"/>
                    <a:pt x="146" y="188"/>
                    <a:pt x="146" y="202"/>
                  </a:cubicBezTo>
                  <a:cubicBezTo>
                    <a:pt x="146" y="219"/>
                    <a:pt x="139" y="232"/>
                    <a:pt x="124" y="242"/>
                  </a:cubicBezTo>
                  <a:cubicBezTo>
                    <a:pt x="110" y="252"/>
                    <a:pt x="92" y="256"/>
                    <a:pt x="69" y="256"/>
                  </a:cubicBezTo>
                  <a:cubicBezTo>
                    <a:pt x="58" y="256"/>
                    <a:pt x="46" y="254"/>
                    <a:pt x="33" y="250"/>
                  </a:cubicBezTo>
                  <a:cubicBezTo>
                    <a:pt x="21" y="246"/>
                    <a:pt x="11" y="241"/>
                    <a:pt x="3" y="236"/>
                  </a:cubicBezTo>
                  <a:close/>
                  <a:moveTo>
                    <a:pt x="69" y="34"/>
                  </a:moveTo>
                  <a:cubicBezTo>
                    <a:pt x="58" y="34"/>
                    <a:pt x="49" y="37"/>
                    <a:pt x="43" y="45"/>
                  </a:cubicBezTo>
                  <a:cubicBezTo>
                    <a:pt x="36" y="53"/>
                    <a:pt x="32" y="62"/>
                    <a:pt x="32" y="73"/>
                  </a:cubicBezTo>
                  <a:cubicBezTo>
                    <a:pt x="32" y="85"/>
                    <a:pt x="36" y="95"/>
                    <a:pt x="42" y="103"/>
                  </a:cubicBezTo>
                  <a:cubicBezTo>
                    <a:pt x="49" y="111"/>
                    <a:pt x="58" y="115"/>
                    <a:pt x="69" y="115"/>
                  </a:cubicBezTo>
                  <a:cubicBezTo>
                    <a:pt x="80" y="115"/>
                    <a:pt x="89" y="112"/>
                    <a:pt x="95" y="104"/>
                  </a:cubicBezTo>
                  <a:cubicBezTo>
                    <a:pt x="101" y="96"/>
                    <a:pt x="104" y="86"/>
                    <a:pt x="104" y="73"/>
                  </a:cubicBezTo>
                  <a:cubicBezTo>
                    <a:pt x="104" y="62"/>
                    <a:pt x="101" y="53"/>
                    <a:pt x="94" y="45"/>
                  </a:cubicBezTo>
                  <a:cubicBezTo>
                    <a:pt x="88" y="37"/>
                    <a:pt x="79" y="34"/>
                    <a:pt x="69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>
              <a:off x="5339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2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1" name="Freeform 121"/>
            <p:cNvSpPr>
              <a:spLocks noEditPoints="1"/>
            </p:cNvSpPr>
            <p:nvPr/>
          </p:nvSpPr>
          <p:spPr bwMode="auto">
            <a:xfrm>
              <a:off x="5366" y="3307"/>
              <a:ext cx="34" cy="43"/>
            </a:xfrm>
            <a:custGeom>
              <a:avLst/>
              <a:gdLst>
                <a:gd name="T0" fmla="*/ 108 w 150"/>
                <a:gd name="T1" fmla="*/ 159 h 183"/>
                <a:gd name="T2" fmla="*/ 51 w 150"/>
                <a:gd name="T3" fmla="*/ 183 h 183"/>
                <a:gd name="T4" fmla="*/ 15 w 150"/>
                <a:gd name="T5" fmla="*/ 168 h 183"/>
                <a:gd name="T6" fmla="*/ 0 w 150"/>
                <a:gd name="T7" fmla="*/ 130 h 183"/>
                <a:gd name="T8" fmla="*/ 23 w 150"/>
                <a:gd name="T9" fmla="*/ 85 h 183"/>
                <a:gd name="T10" fmla="*/ 83 w 150"/>
                <a:gd name="T11" fmla="*/ 67 h 183"/>
                <a:gd name="T12" fmla="*/ 105 w 150"/>
                <a:gd name="T13" fmla="*/ 71 h 183"/>
                <a:gd name="T14" fmla="*/ 67 w 150"/>
                <a:gd name="T15" fmla="*/ 28 h 183"/>
                <a:gd name="T16" fmla="*/ 22 w 150"/>
                <a:gd name="T17" fmla="*/ 44 h 183"/>
                <a:gd name="T18" fmla="*/ 9 w 150"/>
                <a:gd name="T19" fmla="*/ 18 h 183"/>
                <a:gd name="T20" fmla="*/ 34 w 150"/>
                <a:gd name="T21" fmla="*/ 6 h 183"/>
                <a:gd name="T22" fmla="*/ 64 w 150"/>
                <a:gd name="T23" fmla="*/ 0 h 183"/>
                <a:gd name="T24" fmla="*/ 119 w 150"/>
                <a:gd name="T25" fmla="*/ 18 h 183"/>
                <a:gd name="T26" fmla="*/ 137 w 150"/>
                <a:gd name="T27" fmla="*/ 73 h 183"/>
                <a:gd name="T28" fmla="*/ 137 w 150"/>
                <a:gd name="T29" fmla="*/ 136 h 183"/>
                <a:gd name="T30" fmla="*/ 150 w 150"/>
                <a:gd name="T31" fmla="*/ 167 h 183"/>
                <a:gd name="T32" fmla="*/ 150 w 150"/>
                <a:gd name="T33" fmla="*/ 183 h 183"/>
                <a:gd name="T34" fmla="*/ 122 w 150"/>
                <a:gd name="T35" fmla="*/ 177 h 183"/>
                <a:gd name="T36" fmla="*/ 108 w 150"/>
                <a:gd name="T37" fmla="*/ 159 h 183"/>
                <a:gd name="T38" fmla="*/ 105 w 150"/>
                <a:gd name="T39" fmla="*/ 93 h 183"/>
                <a:gd name="T40" fmla="*/ 85 w 150"/>
                <a:gd name="T41" fmla="*/ 90 h 183"/>
                <a:gd name="T42" fmla="*/ 46 w 150"/>
                <a:gd name="T43" fmla="*/ 102 h 183"/>
                <a:gd name="T44" fmla="*/ 31 w 150"/>
                <a:gd name="T45" fmla="*/ 131 h 183"/>
                <a:gd name="T46" fmla="*/ 63 w 150"/>
                <a:gd name="T47" fmla="*/ 158 h 183"/>
                <a:gd name="T48" fmla="*/ 105 w 150"/>
                <a:gd name="T49" fmla="*/ 136 h 183"/>
                <a:gd name="T50" fmla="*/ 105 w 150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183">
                  <a:moveTo>
                    <a:pt x="108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3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5" y="71"/>
                  </a:cubicBezTo>
                  <a:cubicBezTo>
                    <a:pt x="105" y="43"/>
                    <a:pt x="93" y="28"/>
                    <a:pt x="67" y="28"/>
                  </a:cubicBezTo>
                  <a:cubicBezTo>
                    <a:pt x="48" y="28"/>
                    <a:pt x="33" y="34"/>
                    <a:pt x="22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0" y="167"/>
                  </a:cubicBezTo>
                  <a:lnTo>
                    <a:pt x="150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8" y="159"/>
                  </a:cubicBezTo>
                  <a:close/>
                  <a:moveTo>
                    <a:pt x="105" y="93"/>
                  </a:moveTo>
                  <a:cubicBezTo>
                    <a:pt x="95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3" y="158"/>
                  </a:cubicBezTo>
                  <a:cubicBezTo>
                    <a:pt x="79" y="158"/>
                    <a:pt x="93" y="151"/>
                    <a:pt x="105" y="136"/>
                  </a:cubicBezTo>
                  <a:lnTo>
                    <a:pt x="105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>
              <a:off x="5408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6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6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>
              <a:off x="5490" y="3293"/>
              <a:ext cx="44" cy="57"/>
            </a:xfrm>
            <a:custGeom>
              <a:avLst/>
              <a:gdLst>
                <a:gd name="T0" fmla="*/ 106 w 193"/>
                <a:gd name="T1" fmla="*/ 244 h 244"/>
                <a:gd name="T2" fmla="*/ 90 w 193"/>
                <a:gd name="T3" fmla="*/ 244 h 244"/>
                <a:gd name="T4" fmla="*/ 0 w 193"/>
                <a:gd name="T5" fmla="*/ 0 h 244"/>
                <a:gd name="T6" fmla="*/ 37 w 193"/>
                <a:gd name="T7" fmla="*/ 0 h 244"/>
                <a:gd name="T8" fmla="*/ 98 w 193"/>
                <a:gd name="T9" fmla="*/ 177 h 244"/>
                <a:gd name="T10" fmla="*/ 158 w 193"/>
                <a:gd name="T11" fmla="*/ 0 h 244"/>
                <a:gd name="T12" fmla="*/ 193 w 193"/>
                <a:gd name="T13" fmla="*/ 0 h 244"/>
                <a:gd name="T14" fmla="*/ 106 w 19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244">
                  <a:moveTo>
                    <a:pt x="106" y="244"/>
                  </a:moveTo>
                  <a:lnTo>
                    <a:pt x="90" y="244"/>
                  </a:lnTo>
                  <a:lnTo>
                    <a:pt x="0" y="0"/>
                  </a:lnTo>
                  <a:lnTo>
                    <a:pt x="37" y="0"/>
                  </a:lnTo>
                  <a:lnTo>
                    <a:pt x="98" y="177"/>
                  </a:lnTo>
                  <a:lnTo>
                    <a:pt x="158" y="0"/>
                  </a:lnTo>
                  <a:lnTo>
                    <a:pt x="193" y="0"/>
                  </a:lnTo>
                  <a:lnTo>
                    <a:pt x="106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4" name="Freeform 124"/>
            <p:cNvSpPr>
              <a:spLocks noEditPoints="1"/>
            </p:cNvSpPr>
            <p:nvPr/>
          </p:nvSpPr>
          <p:spPr bwMode="auto">
            <a:xfrm>
              <a:off x="5534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3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3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3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>
              <a:off x="5573" y="3308"/>
              <a:ext cx="34" cy="41"/>
            </a:xfrm>
            <a:custGeom>
              <a:avLst/>
              <a:gdLst>
                <a:gd name="T0" fmla="*/ 49 w 146"/>
                <a:gd name="T1" fmla="*/ 148 h 176"/>
                <a:gd name="T2" fmla="*/ 146 w 146"/>
                <a:gd name="T3" fmla="*/ 148 h 176"/>
                <a:gd name="T4" fmla="*/ 146 w 146"/>
                <a:gd name="T5" fmla="*/ 176 h 176"/>
                <a:gd name="T6" fmla="*/ 0 w 146"/>
                <a:gd name="T7" fmla="*/ 176 h 176"/>
                <a:gd name="T8" fmla="*/ 0 w 146"/>
                <a:gd name="T9" fmla="*/ 167 h 176"/>
                <a:gd name="T10" fmla="*/ 100 w 146"/>
                <a:gd name="T11" fmla="*/ 28 h 176"/>
                <a:gd name="T12" fmla="*/ 2 w 146"/>
                <a:gd name="T13" fmla="*/ 28 h 176"/>
                <a:gd name="T14" fmla="*/ 2 w 146"/>
                <a:gd name="T15" fmla="*/ 0 h 176"/>
                <a:gd name="T16" fmla="*/ 145 w 146"/>
                <a:gd name="T17" fmla="*/ 0 h 176"/>
                <a:gd name="T18" fmla="*/ 145 w 146"/>
                <a:gd name="T19" fmla="*/ 9 h 176"/>
                <a:gd name="T20" fmla="*/ 49 w 146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76">
                  <a:moveTo>
                    <a:pt x="49" y="148"/>
                  </a:moveTo>
                  <a:lnTo>
                    <a:pt x="146" y="148"/>
                  </a:lnTo>
                  <a:lnTo>
                    <a:pt x="146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5" y="0"/>
                  </a:lnTo>
                  <a:lnTo>
                    <a:pt x="145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>
              <a:off x="5613" y="3291"/>
              <a:ext cx="34" cy="58"/>
            </a:xfrm>
            <a:custGeom>
              <a:avLst/>
              <a:gdLst>
                <a:gd name="T0" fmla="*/ 114 w 148"/>
                <a:gd name="T1" fmla="*/ 248 h 248"/>
                <a:gd name="T2" fmla="*/ 59 w 148"/>
                <a:gd name="T3" fmla="*/ 160 h 248"/>
                <a:gd name="T4" fmla="*/ 31 w 148"/>
                <a:gd name="T5" fmla="*/ 188 h 248"/>
                <a:gd name="T6" fmla="*/ 31 w 148"/>
                <a:gd name="T7" fmla="*/ 248 h 248"/>
                <a:gd name="T8" fmla="*/ 0 w 148"/>
                <a:gd name="T9" fmla="*/ 248 h 248"/>
                <a:gd name="T10" fmla="*/ 0 w 148"/>
                <a:gd name="T11" fmla="*/ 0 h 248"/>
                <a:gd name="T12" fmla="*/ 31 w 148"/>
                <a:gd name="T13" fmla="*/ 0 h 248"/>
                <a:gd name="T14" fmla="*/ 31 w 148"/>
                <a:gd name="T15" fmla="*/ 153 h 248"/>
                <a:gd name="T16" fmla="*/ 99 w 148"/>
                <a:gd name="T17" fmla="*/ 72 h 248"/>
                <a:gd name="T18" fmla="*/ 135 w 148"/>
                <a:gd name="T19" fmla="*/ 72 h 248"/>
                <a:gd name="T20" fmla="*/ 79 w 148"/>
                <a:gd name="T21" fmla="*/ 139 h 248"/>
                <a:gd name="T22" fmla="*/ 148 w 148"/>
                <a:gd name="T23" fmla="*/ 248 h 248"/>
                <a:gd name="T24" fmla="*/ 114 w 148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48">
                  <a:moveTo>
                    <a:pt x="114" y="248"/>
                  </a:moveTo>
                  <a:lnTo>
                    <a:pt x="59" y="160"/>
                  </a:lnTo>
                  <a:lnTo>
                    <a:pt x="31" y="188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3"/>
                  </a:lnTo>
                  <a:lnTo>
                    <a:pt x="99" y="72"/>
                  </a:lnTo>
                  <a:lnTo>
                    <a:pt x="135" y="72"/>
                  </a:lnTo>
                  <a:lnTo>
                    <a:pt x="79" y="139"/>
                  </a:lnTo>
                  <a:lnTo>
                    <a:pt x="148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>
              <a:off x="5651" y="3308"/>
              <a:ext cx="32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3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6 h 179"/>
                <a:gd name="T16" fmla="*/ 112 w 143"/>
                <a:gd name="T17" fmla="*/ 176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6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3"/>
                    <a:pt x="67" y="153"/>
                  </a:cubicBezTo>
                  <a:cubicBezTo>
                    <a:pt x="77" y="153"/>
                    <a:pt x="86" y="150"/>
                    <a:pt x="95" y="144"/>
                  </a:cubicBezTo>
                  <a:cubicBezTo>
                    <a:pt x="104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6"/>
                  </a:lnTo>
                  <a:lnTo>
                    <a:pt x="112" y="176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1" y="179"/>
                    <a:pt x="26" y="173"/>
                    <a:pt x="16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>
              <a:off x="5693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5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5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>
              <a:off x="5758" y="3339"/>
              <a:ext cx="13" cy="24"/>
            </a:xfrm>
            <a:custGeom>
              <a:avLst/>
              <a:gdLst>
                <a:gd name="T0" fmla="*/ 8 w 56"/>
                <a:gd name="T1" fmla="*/ 105 h 105"/>
                <a:gd name="T2" fmla="*/ 0 w 56"/>
                <a:gd name="T3" fmla="*/ 93 h 105"/>
                <a:gd name="T4" fmla="*/ 28 w 56"/>
                <a:gd name="T5" fmla="*/ 54 h 105"/>
                <a:gd name="T6" fmla="*/ 23 w 56"/>
                <a:gd name="T7" fmla="*/ 39 h 105"/>
                <a:gd name="T8" fmla="*/ 9 w 56"/>
                <a:gd name="T9" fmla="*/ 20 h 105"/>
                <a:gd name="T10" fmla="*/ 16 w 56"/>
                <a:gd name="T11" fmla="*/ 6 h 105"/>
                <a:gd name="T12" fmla="*/ 33 w 56"/>
                <a:gd name="T13" fmla="*/ 0 h 105"/>
                <a:gd name="T14" fmla="*/ 49 w 56"/>
                <a:gd name="T15" fmla="*/ 8 h 105"/>
                <a:gd name="T16" fmla="*/ 56 w 56"/>
                <a:gd name="T17" fmla="*/ 26 h 105"/>
                <a:gd name="T18" fmla="*/ 47 w 56"/>
                <a:gd name="T19" fmla="*/ 66 h 105"/>
                <a:gd name="T20" fmla="*/ 8 w 56"/>
                <a:gd name="T21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05">
                  <a:moveTo>
                    <a:pt x="8" y="105"/>
                  </a:moveTo>
                  <a:lnTo>
                    <a:pt x="0" y="93"/>
                  </a:lnTo>
                  <a:cubicBezTo>
                    <a:pt x="19" y="78"/>
                    <a:pt x="28" y="65"/>
                    <a:pt x="28" y="54"/>
                  </a:cubicBezTo>
                  <a:cubicBezTo>
                    <a:pt x="28" y="49"/>
                    <a:pt x="27" y="44"/>
                    <a:pt x="23" y="39"/>
                  </a:cubicBezTo>
                  <a:cubicBezTo>
                    <a:pt x="14" y="35"/>
                    <a:pt x="9" y="28"/>
                    <a:pt x="9" y="20"/>
                  </a:cubicBezTo>
                  <a:cubicBezTo>
                    <a:pt x="9" y="14"/>
                    <a:pt x="11" y="9"/>
                    <a:pt x="16" y="6"/>
                  </a:cubicBezTo>
                  <a:cubicBezTo>
                    <a:pt x="20" y="2"/>
                    <a:pt x="26" y="0"/>
                    <a:pt x="33" y="0"/>
                  </a:cubicBezTo>
                  <a:cubicBezTo>
                    <a:pt x="39" y="0"/>
                    <a:pt x="44" y="3"/>
                    <a:pt x="49" y="8"/>
                  </a:cubicBezTo>
                  <a:cubicBezTo>
                    <a:pt x="54" y="13"/>
                    <a:pt x="56" y="19"/>
                    <a:pt x="56" y="26"/>
                  </a:cubicBezTo>
                  <a:cubicBezTo>
                    <a:pt x="56" y="41"/>
                    <a:pt x="53" y="54"/>
                    <a:pt x="47" y="66"/>
                  </a:cubicBezTo>
                  <a:cubicBezTo>
                    <a:pt x="41" y="77"/>
                    <a:pt x="28" y="90"/>
                    <a:pt x="8" y="1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>
              <a:off x="5790" y="3308"/>
              <a:ext cx="37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1" name="Freeform 131"/>
            <p:cNvSpPr>
              <a:spLocks noEditPoints="1"/>
            </p:cNvSpPr>
            <p:nvPr/>
          </p:nvSpPr>
          <p:spPr bwMode="auto">
            <a:xfrm>
              <a:off x="5828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2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2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2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2" name="Freeform 132"/>
            <p:cNvSpPr>
              <a:spLocks/>
            </p:cNvSpPr>
            <p:nvPr/>
          </p:nvSpPr>
          <p:spPr bwMode="auto">
            <a:xfrm>
              <a:off x="5865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3" name="Freeform 133"/>
            <p:cNvSpPr>
              <a:spLocks noEditPoints="1"/>
            </p:cNvSpPr>
            <p:nvPr/>
          </p:nvSpPr>
          <p:spPr bwMode="auto">
            <a:xfrm>
              <a:off x="5905" y="3307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79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7 w 159"/>
                <a:gd name="T11" fmla="*/ 158 h 183"/>
                <a:gd name="T12" fmla="*/ 79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2 w 159"/>
                <a:gd name="T19" fmla="*/ 91 h 183"/>
                <a:gd name="T20" fmla="*/ 79 w 159"/>
                <a:gd name="T21" fmla="*/ 157 h 183"/>
                <a:gd name="T22" fmla="*/ 113 w 159"/>
                <a:gd name="T23" fmla="*/ 140 h 183"/>
                <a:gd name="T24" fmla="*/ 126 w 159"/>
                <a:gd name="T25" fmla="*/ 91 h 183"/>
                <a:gd name="T26" fmla="*/ 79 w 159"/>
                <a:gd name="T27" fmla="*/ 26 h 183"/>
                <a:gd name="T28" fmla="*/ 45 w 159"/>
                <a:gd name="T29" fmla="*/ 43 h 183"/>
                <a:gd name="T30" fmla="*/ 32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5" y="0"/>
                    <a:pt x="79" y="0"/>
                  </a:cubicBezTo>
                  <a:cubicBezTo>
                    <a:pt x="104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7" y="158"/>
                  </a:cubicBezTo>
                  <a:cubicBezTo>
                    <a:pt x="123" y="175"/>
                    <a:pt x="104" y="183"/>
                    <a:pt x="79" y="183"/>
                  </a:cubicBezTo>
                  <a:cubicBezTo>
                    <a:pt x="54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2" y="91"/>
                  </a:moveTo>
                  <a:cubicBezTo>
                    <a:pt x="32" y="135"/>
                    <a:pt x="48" y="157"/>
                    <a:pt x="79" y="157"/>
                  </a:cubicBezTo>
                  <a:cubicBezTo>
                    <a:pt x="94" y="157"/>
                    <a:pt x="105" y="151"/>
                    <a:pt x="113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0" y="26"/>
                    <a:pt x="79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2" y="71"/>
                    <a:pt x="32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4" name="Freeform 134"/>
            <p:cNvSpPr>
              <a:spLocks noEditPoints="1"/>
            </p:cNvSpPr>
            <p:nvPr/>
          </p:nvSpPr>
          <p:spPr bwMode="auto">
            <a:xfrm>
              <a:off x="5943" y="3292"/>
              <a:ext cx="21" cy="73"/>
            </a:xfrm>
            <a:custGeom>
              <a:avLst/>
              <a:gdLst>
                <a:gd name="T0" fmla="*/ 68 w 88"/>
                <a:gd name="T1" fmla="*/ 0 h 311"/>
                <a:gd name="T2" fmla="*/ 81 w 88"/>
                <a:gd name="T3" fmla="*/ 6 h 311"/>
                <a:gd name="T4" fmla="*/ 87 w 88"/>
                <a:gd name="T5" fmla="*/ 19 h 311"/>
                <a:gd name="T6" fmla="*/ 81 w 88"/>
                <a:gd name="T7" fmla="*/ 33 h 311"/>
                <a:gd name="T8" fmla="*/ 68 w 88"/>
                <a:gd name="T9" fmla="*/ 39 h 311"/>
                <a:gd name="T10" fmla="*/ 54 w 88"/>
                <a:gd name="T11" fmla="*/ 33 h 311"/>
                <a:gd name="T12" fmla="*/ 49 w 88"/>
                <a:gd name="T13" fmla="*/ 19 h 311"/>
                <a:gd name="T14" fmla="*/ 54 w 88"/>
                <a:gd name="T15" fmla="*/ 6 h 311"/>
                <a:gd name="T16" fmla="*/ 68 w 88"/>
                <a:gd name="T17" fmla="*/ 0 h 311"/>
                <a:gd name="T18" fmla="*/ 0 w 88"/>
                <a:gd name="T19" fmla="*/ 311 h 311"/>
                <a:gd name="T20" fmla="*/ 0 w 88"/>
                <a:gd name="T21" fmla="*/ 284 h 311"/>
                <a:gd name="T22" fmla="*/ 44 w 88"/>
                <a:gd name="T23" fmla="*/ 274 h 311"/>
                <a:gd name="T24" fmla="*/ 56 w 88"/>
                <a:gd name="T25" fmla="*/ 242 h 311"/>
                <a:gd name="T26" fmla="*/ 56 w 88"/>
                <a:gd name="T27" fmla="*/ 93 h 311"/>
                <a:gd name="T28" fmla="*/ 21 w 88"/>
                <a:gd name="T29" fmla="*/ 93 h 311"/>
                <a:gd name="T30" fmla="*/ 21 w 88"/>
                <a:gd name="T31" fmla="*/ 67 h 311"/>
                <a:gd name="T32" fmla="*/ 88 w 88"/>
                <a:gd name="T33" fmla="*/ 67 h 311"/>
                <a:gd name="T34" fmla="*/ 88 w 88"/>
                <a:gd name="T35" fmla="*/ 241 h 311"/>
                <a:gd name="T36" fmla="*/ 66 w 88"/>
                <a:gd name="T37" fmla="*/ 294 h 311"/>
                <a:gd name="T38" fmla="*/ 0 w 88"/>
                <a:gd name="T3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311">
                  <a:moveTo>
                    <a:pt x="68" y="0"/>
                  </a:moveTo>
                  <a:cubicBezTo>
                    <a:pt x="73" y="0"/>
                    <a:pt x="78" y="2"/>
                    <a:pt x="81" y="6"/>
                  </a:cubicBezTo>
                  <a:cubicBezTo>
                    <a:pt x="85" y="10"/>
                    <a:pt x="87" y="14"/>
                    <a:pt x="87" y="19"/>
                  </a:cubicBezTo>
                  <a:cubicBezTo>
                    <a:pt x="87" y="25"/>
                    <a:pt x="85" y="29"/>
                    <a:pt x="81" y="33"/>
                  </a:cubicBezTo>
                  <a:cubicBezTo>
                    <a:pt x="78" y="37"/>
                    <a:pt x="73" y="39"/>
                    <a:pt x="68" y="39"/>
                  </a:cubicBezTo>
                  <a:cubicBezTo>
                    <a:pt x="62" y="39"/>
                    <a:pt x="58" y="37"/>
                    <a:pt x="54" y="33"/>
                  </a:cubicBezTo>
                  <a:cubicBezTo>
                    <a:pt x="50" y="29"/>
                    <a:pt x="49" y="25"/>
                    <a:pt x="49" y="19"/>
                  </a:cubicBezTo>
                  <a:cubicBezTo>
                    <a:pt x="49" y="14"/>
                    <a:pt x="50" y="9"/>
                    <a:pt x="54" y="6"/>
                  </a:cubicBezTo>
                  <a:cubicBezTo>
                    <a:pt x="58" y="2"/>
                    <a:pt x="62" y="0"/>
                    <a:pt x="68" y="0"/>
                  </a:cubicBezTo>
                  <a:close/>
                  <a:moveTo>
                    <a:pt x="0" y="311"/>
                  </a:moveTo>
                  <a:lnTo>
                    <a:pt x="0" y="284"/>
                  </a:lnTo>
                  <a:cubicBezTo>
                    <a:pt x="22" y="284"/>
                    <a:pt x="37" y="280"/>
                    <a:pt x="44" y="274"/>
                  </a:cubicBezTo>
                  <a:cubicBezTo>
                    <a:pt x="52" y="267"/>
                    <a:pt x="56" y="257"/>
                    <a:pt x="56" y="242"/>
                  </a:cubicBezTo>
                  <a:lnTo>
                    <a:pt x="56" y="93"/>
                  </a:lnTo>
                  <a:lnTo>
                    <a:pt x="21" y="93"/>
                  </a:lnTo>
                  <a:lnTo>
                    <a:pt x="21" y="67"/>
                  </a:lnTo>
                  <a:lnTo>
                    <a:pt x="88" y="67"/>
                  </a:lnTo>
                  <a:lnTo>
                    <a:pt x="88" y="241"/>
                  </a:lnTo>
                  <a:cubicBezTo>
                    <a:pt x="88" y="265"/>
                    <a:pt x="80" y="283"/>
                    <a:pt x="66" y="294"/>
                  </a:cubicBezTo>
                  <a:cubicBezTo>
                    <a:pt x="52" y="306"/>
                    <a:pt x="30" y="311"/>
                    <a:pt x="0" y="3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5" name="Freeform 135"/>
            <p:cNvSpPr>
              <a:spLocks noEditPoints="1"/>
            </p:cNvSpPr>
            <p:nvPr/>
          </p:nvSpPr>
          <p:spPr bwMode="auto">
            <a:xfrm>
              <a:off x="5986" y="3307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19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79" y="158"/>
                    <a:pt x="93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>
              <a:off x="6047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5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>
              <a:off x="6085" y="3308"/>
              <a:ext cx="34" cy="41"/>
            </a:xfrm>
            <a:custGeom>
              <a:avLst/>
              <a:gdLst>
                <a:gd name="T0" fmla="*/ 49 w 147"/>
                <a:gd name="T1" fmla="*/ 148 h 176"/>
                <a:gd name="T2" fmla="*/ 147 w 147"/>
                <a:gd name="T3" fmla="*/ 148 h 176"/>
                <a:gd name="T4" fmla="*/ 147 w 147"/>
                <a:gd name="T5" fmla="*/ 176 h 176"/>
                <a:gd name="T6" fmla="*/ 0 w 147"/>
                <a:gd name="T7" fmla="*/ 176 h 176"/>
                <a:gd name="T8" fmla="*/ 0 w 147"/>
                <a:gd name="T9" fmla="*/ 167 h 176"/>
                <a:gd name="T10" fmla="*/ 100 w 147"/>
                <a:gd name="T11" fmla="*/ 28 h 176"/>
                <a:gd name="T12" fmla="*/ 2 w 147"/>
                <a:gd name="T13" fmla="*/ 28 h 176"/>
                <a:gd name="T14" fmla="*/ 2 w 147"/>
                <a:gd name="T15" fmla="*/ 0 h 176"/>
                <a:gd name="T16" fmla="*/ 146 w 147"/>
                <a:gd name="T17" fmla="*/ 0 h 176"/>
                <a:gd name="T18" fmla="*/ 146 w 147"/>
                <a:gd name="T19" fmla="*/ 9 h 176"/>
                <a:gd name="T20" fmla="*/ 49 w 147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176">
                  <a:moveTo>
                    <a:pt x="49" y="148"/>
                  </a:moveTo>
                  <a:lnTo>
                    <a:pt x="147" y="148"/>
                  </a:lnTo>
                  <a:lnTo>
                    <a:pt x="147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6" y="0"/>
                  </a:lnTo>
                  <a:lnTo>
                    <a:pt x="146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8" name="Freeform 138"/>
            <p:cNvSpPr>
              <a:spLocks noEditPoints="1"/>
            </p:cNvSpPr>
            <p:nvPr/>
          </p:nvSpPr>
          <p:spPr bwMode="auto">
            <a:xfrm>
              <a:off x="6123" y="3291"/>
              <a:ext cx="34" cy="59"/>
            </a:xfrm>
            <a:custGeom>
              <a:avLst/>
              <a:gdLst>
                <a:gd name="T0" fmla="*/ 121 w 152"/>
                <a:gd name="T1" fmla="*/ 247 h 251"/>
                <a:gd name="T2" fmla="*/ 121 w 152"/>
                <a:gd name="T3" fmla="*/ 234 h 251"/>
                <a:gd name="T4" fmla="*/ 74 w 152"/>
                <a:gd name="T5" fmla="*/ 251 h 251"/>
                <a:gd name="T6" fmla="*/ 20 w 152"/>
                <a:gd name="T7" fmla="*/ 227 h 251"/>
                <a:gd name="T8" fmla="*/ 0 w 152"/>
                <a:gd name="T9" fmla="*/ 164 h 251"/>
                <a:gd name="T10" fmla="*/ 23 w 152"/>
                <a:gd name="T11" fmla="*/ 96 h 251"/>
                <a:gd name="T12" fmla="*/ 80 w 152"/>
                <a:gd name="T13" fmla="*/ 68 h 251"/>
                <a:gd name="T14" fmla="*/ 121 w 152"/>
                <a:gd name="T15" fmla="*/ 81 h 251"/>
                <a:gd name="T16" fmla="*/ 121 w 152"/>
                <a:gd name="T17" fmla="*/ 0 h 251"/>
                <a:gd name="T18" fmla="*/ 152 w 152"/>
                <a:gd name="T19" fmla="*/ 0 h 251"/>
                <a:gd name="T20" fmla="*/ 152 w 152"/>
                <a:gd name="T21" fmla="*/ 247 h 251"/>
                <a:gd name="T22" fmla="*/ 121 w 152"/>
                <a:gd name="T23" fmla="*/ 247 h 251"/>
                <a:gd name="T24" fmla="*/ 121 w 152"/>
                <a:gd name="T25" fmla="*/ 112 h 251"/>
                <a:gd name="T26" fmla="*/ 89 w 152"/>
                <a:gd name="T27" fmla="*/ 95 h 251"/>
                <a:gd name="T28" fmla="*/ 48 w 152"/>
                <a:gd name="T29" fmla="*/ 113 h 251"/>
                <a:gd name="T30" fmla="*/ 33 w 152"/>
                <a:gd name="T31" fmla="*/ 161 h 251"/>
                <a:gd name="T32" fmla="*/ 90 w 152"/>
                <a:gd name="T33" fmla="*/ 225 h 251"/>
                <a:gd name="T34" fmla="*/ 108 w 152"/>
                <a:gd name="T35" fmla="*/ 220 h 251"/>
                <a:gd name="T36" fmla="*/ 121 w 152"/>
                <a:gd name="T37" fmla="*/ 210 h 251"/>
                <a:gd name="T38" fmla="*/ 121 w 152"/>
                <a:gd name="T39" fmla="*/ 11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" h="251">
                  <a:moveTo>
                    <a:pt x="121" y="247"/>
                  </a:moveTo>
                  <a:lnTo>
                    <a:pt x="121" y="234"/>
                  </a:lnTo>
                  <a:cubicBezTo>
                    <a:pt x="110" y="245"/>
                    <a:pt x="95" y="251"/>
                    <a:pt x="74" y="251"/>
                  </a:cubicBezTo>
                  <a:cubicBezTo>
                    <a:pt x="52" y="251"/>
                    <a:pt x="34" y="243"/>
                    <a:pt x="20" y="227"/>
                  </a:cubicBezTo>
                  <a:cubicBezTo>
                    <a:pt x="7" y="211"/>
                    <a:pt x="0" y="190"/>
                    <a:pt x="0" y="164"/>
                  </a:cubicBezTo>
                  <a:cubicBezTo>
                    <a:pt x="0" y="138"/>
                    <a:pt x="8" y="115"/>
                    <a:pt x="23" y="96"/>
                  </a:cubicBezTo>
                  <a:cubicBezTo>
                    <a:pt x="39" y="78"/>
                    <a:pt x="58" y="68"/>
                    <a:pt x="80" y="68"/>
                  </a:cubicBezTo>
                  <a:cubicBezTo>
                    <a:pt x="98" y="68"/>
                    <a:pt x="112" y="73"/>
                    <a:pt x="121" y="81"/>
                  </a:cubicBezTo>
                  <a:lnTo>
                    <a:pt x="121" y="0"/>
                  </a:lnTo>
                  <a:lnTo>
                    <a:pt x="152" y="0"/>
                  </a:lnTo>
                  <a:lnTo>
                    <a:pt x="152" y="247"/>
                  </a:lnTo>
                  <a:lnTo>
                    <a:pt x="121" y="247"/>
                  </a:lnTo>
                  <a:close/>
                  <a:moveTo>
                    <a:pt x="121" y="112"/>
                  </a:moveTo>
                  <a:cubicBezTo>
                    <a:pt x="113" y="101"/>
                    <a:pt x="102" y="95"/>
                    <a:pt x="89" y="95"/>
                  </a:cubicBezTo>
                  <a:cubicBezTo>
                    <a:pt x="72" y="95"/>
                    <a:pt x="58" y="101"/>
                    <a:pt x="48" y="113"/>
                  </a:cubicBezTo>
                  <a:cubicBezTo>
                    <a:pt x="38" y="126"/>
                    <a:pt x="33" y="142"/>
                    <a:pt x="33" y="161"/>
                  </a:cubicBezTo>
                  <a:cubicBezTo>
                    <a:pt x="33" y="203"/>
                    <a:pt x="52" y="225"/>
                    <a:pt x="90" y="225"/>
                  </a:cubicBezTo>
                  <a:cubicBezTo>
                    <a:pt x="95" y="225"/>
                    <a:pt x="101" y="223"/>
                    <a:pt x="108" y="220"/>
                  </a:cubicBezTo>
                  <a:cubicBezTo>
                    <a:pt x="115" y="217"/>
                    <a:pt x="119" y="213"/>
                    <a:pt x="121" y="210"/>
                  </a:cubicBezTo>
                  <a:lnTo>
                    <a:pt x="121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9" name="Freeform 139"/>
            <p:cNvSpPr>
              <a:spLocks noEditPoints="1"/>
            </p:cNvSpPr>
            <p:nvPr/>
          </p:nvSpPr>
          <p:spPr bwMode="auto">
            <a:xfrm>
              <a:off x="6164" y="3287"/>
              <a:ext cx="38" cy="63"/>
            </a:xfrm>
            <a:custGeom>
              <a:avLst/>
              <a:gdLst>
                <a:gd name="T0" fmla="*/ 160 w 163"/>
                <a:gd name="T1" fmla="*/ 182 h 270"/>
                <a:gd name="T2" fmla="*/ 33 w 163"/>
                <a:gd name="T3" fmla="*/ 182 h 270"/>
                <a:gd name="T4" fmla="*/ 50 w 163"/>
                <a:gd name="T5" fmla="*/ 229 h 270"/>
                <a:gd name="T6" fmla="*/ 89 w 163"/>
                <a:gd name="T7" fmla="*/ 244 h 270"/>
                <a:gd name="T8" fmla="*/ 133 w 163"/>
                <a:gd name="T9" fmla="*/ 228 h 270"/>
                <a:gd name="T10" fmla="*/ 147 w 163"/>
                <a:gd name="T11" fmla="*/ 250 h 270"/>
                <a:gd name="T12" fmla="*/ 124 w 163"/>
                <a:gd name="T13" fmla="*/ 263 h 270"/>
                <a:gd name="T14" fmla="*/ 83 w 163"/>
                <a:gd name="T15" fmla="*/ 270 h 270"/>
                <a:gd name="T16" fmla="*/ 26 w 163"/>
                <a:gd name="T17" fmla="*/ 247 h 270"/>
                <a:gd name="T18" fmla="*/ 0 w 163"/>
                <a:gd name="T19" fmla="*/ 181 h 270"/>
                <a:gd name="T20" fmla="*/ 27 w 163"/>
                <a:gd name="T21" fmla="*/ 111 h 270"/>
                <a:gd name="T22" fmla="*/ 83 w 163"/>
                <a:gd name="T23" fmla="*/ 87 h 270"/>
                <a:gd name="T24" fmla="*/ 142 w 163"/>
                <a:gd name="T25" fmla="*/ 109 h 270"/>
                <a:gd name="T26" fmla="*/ 163 w 163"/>
                <a:gd name="T27" fmla="*/ 163 h 270"/>
                <a:gd name="T28" fmla="*/ 160 w 163"/>
                <a:gd name="T29" fmla="*/ 182 h 270"/>
                <a:gd name="T30" fmla="*/ 84 w 163"/>
                <a:gd name="T31" fmla="*/ 114 h 270"/>
                <a:gd name="T32" fmla="*/ 49 w 163"/>
                <a:gd name="T33" fmla="*/ 127 h 270"/>
                <a:gd name="T34" fmla="*/ 34 w 163"/>
                <a:gd name="T35" fmla="*/ 159 h 270"/>
                <a:gd name="T36" fmla="*/ 132 w 163"/>
                <a:gd name="T37" fmla="*/ 159 h 270"/>
                <a:gd name="T38" fmla="*/ 120 w 163"/>
                <a:gd name="T39" fmla="*/ 127 h 270"/>
                <a:gd name="T40" fmla="*/ 84 w 163"/>
                <a:gd name="T41" fmla="*/ 114 h 270"/>
                <a:gd name="T42" fmla="*/ 139 w 163"/>
                <a:gd name="T43" fmla="*/ 1 h 270"/>
                <a:gd name="T44" fmla="*/ 89 w 163"/>
                <a:gd name="T45" fmla="*/ 56 h 270"/>
                <a:gd name="T46" fmla="*/ 71 w 163"/>
                <a:gd name="T47" fmla="*/ 56 h 270"/>
                <a:gd name="T48" fmla="*/ 23 w 163"/>
                <a:gd name="T49" fmla="*/ 0 h 270"/>
                <a:gd name="T50" fmla="*/ 51 w 163"/>
                <a:gd name="T51" fmla="*/ 0 h 270"/>
                <a:gd name="T52" fmla="*/ 80 w 163"/>
                <a:gd name="T53" fmla="*/ 32 h 270"/>
                <a:gd name="T54" fmla="*/ 107 w 163"/>
                <a:gd name="T55" fmla="*/ 1 h 270"/>
                <a:gd name="T56" fmla="*/ 139 w 163"/>
                <a:gd name="T57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3" h="270">
                  <a:moveTo>
                    <a:pt x="160" y="182"/>
                  </a:moveTo>
                  <a:lnTo>
                    <a:pt x="33" y="182"/>
                  </a:lnTo>
                  <a:cubicBezTo>
                    <a:pt x="33" y="202"/>
                    <a:pt x="39" y="218"/>
                    <a:pt x="50" y="229"/>
                  </a:cubicBezTo>
                  <a:cubicBezTo>
                    <a:pt x="60" y="239"/>
                    <a:pt x="73" y="244"/>
                    <a:pt x="89" y="244"/>
                  </a:cubicBezTo>
                  <a:cubicBezTo>
                    <a:pt x="107" y="244"/>
                    <a:pt x="121" y="238"/>
                    <a:pt x="133" y="228"/>
                  </a:cubicBezTo>
                  <a:lnTo>
                    <a:pt x="147" y="250"/>
                  </a:lnTo>
                  <a:cubicBezTo>
                    <a:pt x="142" y="255"/>
                    <a:pt x="134" y="259"/>
                    <a:pt x="124" y="263"/>
                  </a:cubicBezTo>
                  <a:cubicBezTo>
                    <a:pt x="112" y="268"/>
                    <a:pt x="98" y="270"/>
                    <a:pt x="83" y="270"/>
                  </a:cubicBezTo>
                  <a:cubicBezTo>
                    <a:pt x="60" y="270"/>
                    <a:pt x="42" y="262"/>
                    <a:pt x="26" y="247"/>
                  </a:cubicBezTo>
                  <a:cubicBezTo>
                    <a:pt x="9" y="231"/>
                    <a:pt x="0" y="209"/>
                    <a:pt x="0" y="181"/>
                  </a:cubicBezTo>
                  <a:cubicBezTo>
                    <a:pt x="0" y="152"/>
                    <a:pt x="9" y="128"/>
                    <a:pt x="27" y="111"/>
                  </a:cubicBezTo>
                  <a:cubicBezTo>
                    <a:pt x="43" y="95"/>
                    <a:pt x="61" y="87"/>
                    <a:pt x="83" y="87"/>
                  </a:cubicBezTo>
                  <a:cubicBezTo>
                    <a:pt x="108" y="87"/>
                    <a:pt x="128" y="94"/>
                    <a:pt x="142" y="109"/>
                  </a:cubicBezTo>
                  <a:cubicBezTo>
                    <a:pt x="156" y="122"/>
                    <a:pt x="163" y="140"/>
                    <a:pt x="163" y="163"/>
                  </a:cubicBezTo>
                  <a:cubicBezTo>
                    <a:pt x="163" y="170"/>
                    <a:pt x="162" y="176"/>
                    <a:pt x="160" y="182"/>
                  </a:cubicBezTo>
                  <a:close/>
                  <a:moveTo>
                    <a:pt x="84" y="114"/>
                  </a:moveTo>
                  <a:cubicBezTo>
                    <a:pt x="71" y="114"/>
                    <a:pt x="59" y="118"/>
                    <a:pt x="49" y="127"/>
                  </a:cubicBezTo>
                  <a:cubicBezTo>
                    <a:pt x="40" y="136"/>
                    <a:pt x="35" y="146"/>
                    <a:pt x="34" y="159"/>
                  </a:cubicBezTo>
                  <a:lnTo>
                    <a:pt x="132" y="159"/>
                  </a:lnTo>
                  <a:cubicBezTo>
                    <a:pt x="132" y="146"/>
                    <a:pt x="128" y="136"/>
                    <a:pt x="120" y="127"/>
                  </a:cubicBezTo>
                  <a:cubicBezTo>
                    <a:pt x="111" y="118"/>
                    <a:pt x="99" y="114"/>
                    <a:pt x="84" y="114"/>
                  </a:cubicBezTo>
                  <a:close/>
                  <a:moveTo>
                    <a:pt x="139" y="1"/>
                  </a:moveTo>
                  <a:lnTo>
                    <a:pt x="89" y="56"/>
                  </a:lnTo>
                  <a:lnTo>
                    <a:pt x="71" y="56"/>
                  </a:lnTo>
                  <a:lnTo>
                    <a:pt x="23" y="0"/>
                  </a:lnTo>
                  <a:lnTo>
                    <a:pt x="51" y="0"/>
                  </a:lnTo>
                  <a:lnTo>
                    <a:pt x="80" y="32"/>
                  </a:lnTo>
                  <a:lnTo>
                    <a:pt x="107" y="1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>
              <a:off x="6209" y="3291"/>
              <a:ext cx="14" cy="59"/>
            </a:xfrm>
            <a:custGeom>
              <a:avLst/>
              <a:gdLst>
                <a:gd name="T0" fmla="*/ 0 w 61"/>
                <a:gd name="T1" fmla="*/ 198 h 251"/>
                <a:gd name="T2" fmla="*/ 0 w 61"/>
                <a:gd name="T3" fmla="*/ 0 h 251"/>
                <a:gd name="T4" fmla="*/ 31 w 61"/>
                <a:gd name="T5" fmla="*/ 0 h 251"/>
                <a:gd name="T6" fmla="*/ 31 w 61"/>
                <a:gd name="T7" fmla="*/ 193 h 251"/>
                <a:gd name="T8" fmla="*/ 39 w 61"/>
                <a:gd name="T9" fmla="*/ 215 h 251"/>
                <a:gd name="T10" fmla="*/ 61 w 61"/>
                <a:gd name="T11" fmla="*/ 223 h 251"/>
                <a:gd name="T12" fmla="*/ 61 w 61"/>
                <a:gd name="T13" fmla="*/ 251 h 251"/>
                <a:gd name="T14" fmla="*/ 0 w 61"/>
                <a:gd name="T15" fmla="*/ 19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1">
                  <a:moveTo>
                    <a:pt x="0" y="198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2"/>
                    <a:pt x="34" y="209"/>
                    <a:pt x="39" y="215"/>
                  </a:cubicBezTo>
                  <a:cubicBezTo>
                    <a:pt x="45" y="220"/>
                    <a:pt x="52" y="223"/>
                    <a:pt x="61" y="223"/>
                  </a:cubicBezTo>
                  <a:lnTo>
                    <a:pt x="61" y="251"/>
                  </a:lnTo>
                  <a:cubicBezTo>
                    <a:pt x="20" y="251"/>
                    <a:pt x="0" y="233"/>
                    <a:pt x="0" y="1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1" name="Freeform 141"/>
            <p:cNvSpPr>
              <a:spLocks noEditPoints="1"/>
            </p:cNvSpPr>
            <p:nvPr/>
          </p:nvSpPr>
          <p:spPr bwMode="auto">
            <a:xfrm>
              <a:off x="6229" y="3287"/>
              <a:ext cx="34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3 w 150"/>
                <a:gd name="T21" fmla="*/ 92 h 269"/>
                <a:gd name="T22" fmla="*/ 63 w 150"/>
                <a:gd name="T23" fmla="*/ 86 h 269"/>
                <a:gd name="T24" fmla="*/ 119 w 150"/>
                <a:gd name="T25" fmla="*/ 104 h 269"/>
                <a:gd name="T26" fmla="*/ 136 w 150"/>
                <a:gd name="T27" fmla="*/ 159 h 269"/>
                <a:gd name="T28" fmla="*/ 136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4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3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2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2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6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7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89" y="153"/>
                    <a:pt x="97" y="154"/>
                    <a:pt x="105" y="157"/>
                  </a:cubicBezTo>
                  <a:cubicBezTo>
                    <a:pt x="105" y="129"/>
                    <a:pt x="92" y="114"/>
                    <a:pt x="67" y="114"/>
                  </a:cubicBezTo>
                  <a:cubicBezTo>
                    <a:pt x="47" y="114"/>
                    <a:pt x="32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3" y="92"/>
                  </a:cubicBezTo>
                  <a:cubicBezTo>
                    <a:pt x="44" y="88"/>
                    <a:pt x="54" y="86"/>
                    <a:pt x="63" y="86"/>
                  </a:cubicBezTo>
                  <a:cubicBezTo>
                    <a:pt x="89" y="86"/>
                    <a:pt x="107" y="92"/>
                    <a:pt x="119" y="104"/>
                  </a:cubicBezTo>
                  <a:cubicBezTo>
                    <a:pt x="131" y="115"/>
                    <a:pt x="136" y="134"/>
                    <a:pt x="136" y="159"/>
                  </a:cubicBezTo>
                  <a:lnTo>
                    <a:pt x="136" y="222"/>
                  </a:lnTo>
                  <a:cubicBezTo>
                    <a:pt x="136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7" y="269"/>
                    <a:pt x="128" y="267"/>
                    <a:pt x="122" y="263"/>
                  </a:cubicBezTo>
                  <a:cubicBezTo>
                    <a:pt x="115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5" y="177"/>
                    <a:pt x="88" y="176"/>
                    <a:pt x="84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3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2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>
              <a:off x="6266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3" name="Freeform 143"/>
            <p:cNvSpPr>
              <a:spLocks noEditPoints="1"/>
            </p:cNvSpPr>
            <p:nvPr/>
          </p:nvSpPr>
          <p:spPr bwMode="auto">
            <a:xfrm>
              <a:off x="6306" y="3287"/>
              <a:ext cx="35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4 w 150"/>
                <a:gd name="T21" fmla="*/ 92 h 269"/>
                <a:gd name="T22" fmla="*/ 64 w 150"/>
                <a:gd name="T23" fmla="*/ 86 h 269"/>
                <a:gd name="T24" fmla="*/ 119 w 150"/>
                <a:gd name="T25" fmla="*/ 104 h 269"/>
                <a:gd name="T26" fmla="*/ 137 w 150"/>
                <a:gd name="T27" fmla="*/ 159 h 269"/>
                <a:gd name="T28" fmla="*/ 137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5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4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3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3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5" y="157"/>
                  </a:cubicBezTo>
                  <a:cubicBezTo>
                    <a:pt x="105" y="129"/>
                    <a:pt x="93" y="114"/>
                    <a:pt x="67" y="114"/>
                  </a:cubicBezTo>
                  <a:cubicBezTo>
                    <a:pt x="48" y="114"/>
                    <a:pt x="33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4" y="92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19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3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>
              <a:off x="6348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100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5" name="Freeform 145"/>
            <p:cNvSpPr>
              <a:spLocks noEditPoints="1"/>
            </p:cNvSpPr>
            <p:nvPr/>
          </p:nvSpPr>
          <p:spPr bwMode="auto">
            <a:xfrm>
              <a:off x="6388" y="3287"/>
              <a:ext cx="17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sp>
        <p:nvSpPr>
          <p:cNvPr id="146" name="Nadpis 5"/>
          <p:cNvSpPr txBox="1">
            <a:spLocks/>
          </p:cNvSpPr>
          <p:nvPr/>
        </p:nvSpPr>
        <p:spPr>
          <a:xfrm>
            <a:off x="1" y="2078987"/>
            <a:ext cx="10083057" cy="9900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3200" b="1" cap="all" spc="50" dirty="0" smtClean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3200" b="1" cap="all" spc="5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3200" b="1" cap="all" spc="5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AKČNÍ PLÁNOVÁNÍ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3200" b="1" cap="all" spc="50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2000" b="1" cap="all" spc="5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Informace k tvorbě školních akčních plánů a plánů aktivit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1200" cap="all" spc="5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r. 2019</a:t>
            </a:r>
            <a:r>
              <a:rPr kumimoji="0" lang="cs-CZ" sz="3200" b="1" i="0" u="none" strike="noStrike" kern="1200" cap="all" spc="5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cs-CZ" sz="3200" b="1" i="0" u="none" strike="noStrike" kern="1200" cap="all" spc="5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cs-CZ" sz="3200" b="1" i="0" u="none" strike="noStrike" kern="1200" cap="all" spc="5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(P-KAP</a:t>
            </a:r>
            <a:r>
              <a:rPr kumimoji="0" lang="cs-CZ" sz="3200" b="1" i="0" u="none" strike="noStrike" kern="1200" cap="all" spc="5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cs-CZ" sz="3200" b="1" i="0" u="none" strike="noStrike" kern="1200" cap="all" spc="5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8" name="Obdélník 147"/>
          <p:cNvSpPr/>
          <p:nvPr/>
        </p:nvSpPr>
        <p:spPr>
          <a:xfrm>
            <a:off x="452950" y="5859035"/>
            <a:ext cx="3240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cs-CZ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PaedDr. Jiří Polášek</a:t>
            </a:r>
          </a:p>
          <a:p>
            <a:pPr marL="0" indent="0">
              <a:buNone/>
            </a:pPr>
            <a:r>
              <a:rPr lang="cs-CZ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3. 2019 Olomouc</a:t>
            </a:r>
            <a:endParaRPr lang="cs-CZ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Obdélník 149"/>
          <p:cNvSpPr/>
          <p:nvPr/>
        </p:nvSpPr>
        <p:spPr>
          <a:xfrm>
            <a:off x="3692986" y="5679025"/>
            <a:ext cx="41400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800" b="1" dirty="0">
                <a:solidFill>
                  <a:schemeClr val="tx2">
                    <a:lumMod val="75000"/>
                  </a:schemeClr>
                </a:solidFill>
              </a:rPr>
              <a:t>Národní ústav pro vzdělávání</a:t>
            </a:r>
            <a:r>
              <a:rPr lang="cs-CZ" sz="18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cs-CZ" sz="18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1800" dirty="0" smtClean="0">
                <a:solidFill>
                  <a:schemeClr val="tx2">
                    <a:lumMod val="75000"/>
                  </a:schemeClr>
                </a:solidFill>
              </a:rPr>
              <a:t>Podpora </a:t>
            </a:r>
            <a:r>
              <a:rPr lang="cs-CZ" sz="1800" dirty="0">
                <a:solidFill>
                  <a:schemeClr val="tx2">
                    <a:lumMod val="75000"/>
                  </a:schemeClr>
                </a:solidFill>
              </a:rPr>
              <a:t>krajského akčního plánování</a:t>
            </a:r>
          </a:p>
          <a:p>
            <a:pPr algn="r"/>
            <a:r>
              <a:rPr lang="cs-CZ" sz="1800" b="1" dirty="0">
                <a:solidFill>
                  <a:schemeClr val="tx2">
                    <a:lumMod val="75000"/>
                  </a:schemeClr>
                </a:solidFill>
              </a:rPr>
              <a:t>www.pkap.cz</a:t>
            </a:r>
          </a:p>
        </p:txBody>
      </p:sp>
      <p:grpSp>
        <p:nvGrpSpPr>
          <p:cNvPr id="151" name="Group 4"/>
          <p:cNvGrpSpPr>
            <a:grpSpLocks noChangeAspect="1"/>
          </p:cNvGrpSpPr>
          <p:nvPr/>
        </p:nvGrpSpPr>
        <p:grpSpPr bwMode="auto">
          <a:xfrm>
            <a:off x="8463040" y="5499023"/>
            <a:ext cx="842879" cy="1031182"/>
            <a:chOff x="5384" y="2780"/>
            <a:chExt cx="752" cy="920"/>
          </a:xfrm>
        </p:grpSpPr>
        <p:sp>
          <p:nvSpPr>
            <p:cNvPr id="152" name="AutoShape 3"/>
            <p:cNvSpPr>
              <a:spLocks noChangeAspect="1" noChangeArrowheads="1" noTextEdit="1"/>
            </p:cNvSpPr>
            <p:nvPr/>
          </p:nvSpPr>
          <p:spPr bwMode="auto">
            <a:xfrm>
              <a:off x="5384" y="2780"/>
              <a:ext cx="752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3" name="Freeform 5"/>
            <p:cNvSpPr>
              <a:spLocks/>
            </p:cNvSpPr>
            <p:nvPr/>
          </p:nvSpPr>
          <p:spPr bwMode="auto">
            <a:xfrm>
              <a:off x="5384" y="2780"/>
              <a:ext cx="346" cy="374"/>
            </a:xfrm>
            <a:custGeom>
              <a:avLst/>
              <a:gdLst>
                <a:gd name="T0" fmla="*/ 1192 w 1491"/>
                <a:gd name="T1" fmla="*/ 1239 h 1629"/>
                <a:gd name="T2" fmla="*/ 1491 w 1491"/>
                <a:gd name="T3" fmla="*/ 391 h 1629"/>
                <a:gd name="T4" fmla="*/ 1444 w 1491"/>
                <a:gd name="T5" fmla="*/ 0 h 1629"/>
                <a:gd name="T6" fmla="*/ 691 w 1491"/>
                <a:gd name="T7" fmla="*/ 0 h 1629"/>
                <a:gd name="T8" fmla="*/ 762 w 1491"/>
                <a:gd name="T9" fmla="*/ 384 h 1629"/>
                <a:gd name="T10" fmla="*/ 248 w 1491"/>
                <a:gd name="T11" fmla="*/ 1056 h 1629"/>
                <a:gd name="T12" fmla="*/ 0 w 1491"/>
                <a:gd name="T13" fmla="*/ 988 h 1629"/>
                <a:gd name="T14" fmla="*/ 0 w 1491"/>
                <a:gd name="T15" fmla="*/ 1609 h 1629"/>
                <a:gd name="T16" fmla="*/ 248 w 1491"/>
                <a:gd name="T17" fmla="*/ 1629 h 1629"/>
                <a:gd name="T18" fmla="*/ 1192 w 1491"/>
                <a:gd name="T19" fmla="*/ 123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1" h="1629">
                  <a:moveTo>
                    <a:pt x="1192" y="1239"/>
                  </a:moveTo>
                  <a:cubicBezTo>
                    <a:pt x="1379" y="1024"/>
                    <a:pt x="1491" y="707"/>
                    <a:pt x="1491" y="391"/>
                  </a:cubicBezTo>
                  <a:cubicBezTo>
                    <a:pt x="1491" y="251"/>
                    <a:pt x="1475" y="122"/>
                    <a:pt x="1444" y="0"/>
                  </a:cubicBezTo>
                  <a:lnTo>
                    <a:pt x="691" y="0"/>
                  </a:lnTo>
                  <a:cubicBezTo>
                    <a:pt x="737" y="105"/>
                    <a:pt x="762" y="235"/>
                    <a:pt x="762" y="384"/>
                  </a:cubicBezTo>
                  <a:cubicBezTo>
                    <a:pt x="762" y="788"/>
                    <a:pt x="556" y="1056"/>
                    <a:pt x="248" y="1056"/>
                  </a:cubicBezTo>
                  <a:cubicBezTo>
                    <a:pt x="154" y="1056"/>
                    <a:pt x="71" y="1032"/>
                    <a:pt x="0" y="988"/>
                  </a:cubicBezTo>
                  <a:lnTo>
                    <a:pt x="0" y="1609"/>
                  </a:lnTo>
                  <a:cubicBezTo>
                    <a:pt x="79" y="1622"/>
                    <a:pt x="162" y="1629"/>
                    <a:pt x="248" y="1629"/>
                  </a:cubicBezTo>
                  <a:cubicBezTo>
                    <a:pt x="641" y="1629"/>
                    <a:pt x="967" y="1493"/>
                    <a:pt x="1192" y="1239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4" name="Freeform 6"/>
            <p:cNvSpPr>
              <a:spLocks noEditPoints="1"/>
            </p:cNvSpPr>
            <p:nvPr/>
          </p:nvSpPr>
          <p:spPr bwMode="auto">
            <a:xfrm>
              <a:off x="5384" y="2780"/>
              <a:ext cx="758" cy="927"/>
            </a:xfrm>
            <a:custGeom>
              <a:avLst/>
              <a:gdLst>
                <a:gd name="T0" fmla="*/ 247 w 3263"/>
                <a:gd name="T1" fmla="*/ 1623 h 4032"/>
                <a:gd name="T2" fmla="*/ 934 w 3263"/>
                <a:gd name="T3" fmla="*/ 2408 h 4032"/>
                <a:gd name="T4" fmla="*/ 1699 w 3263"/>
                <a:gd name="T5" fmla="*/ 2408 h 4032"/>
                <a:gd name="T6" fmla="*/ 2252 w 3263"/>
                <a:gd name="T7" fmla="*/ 2408 h 4032"/>
                <a:gd name="T8" fmla="*/ 2910 w 3263"/>
                <a:gd name="T9" fmla="*/ 2408 h 4032"/>
                <a:gd name="T10" fmla="*/ 3263 w 3263"/>
                <a:gd name="T11" fmla="*/ 0 h 4032"/>
                <a:gd name="T12" fmla="*/ 280 w 3263"/>
                <a:gd name="T13" fmla="*/ 3638 h 4032"/>
                <a:gd name="T14" fmla="*/ 211 w 3263"/>
                <a:gd name="T15" fmla="*/ 3792 h 4032"/>
                <a:gd name="T16" fmla="*/ 143 w 3263"/>
                <a:gd name="T17" fmla="*/ 3638 h 4032"/>
                <a:gd name="T18" fmla="*/ 186 w 3263"/>
                <a:gd name="T19" fmla="*/ 3874 h 4032"/>
                <a:gd name="T20" fmla="*/ 409 w 3263"/>
                <a:gd name="T21" fmla="*/ 3773 h 4032"/>
                <a:gd name="T22" fmla="*/ 322 w 3263"/>
                <a:gd name="T23" fmla="*/ 3510 h 4032"/>
                <a:gd name="T24" fmla="*/ 120 w 3263"/>
                <a:gd name="T25" fmla="*/ 3506 h 4032"/>
                <a:gd name="T26" fmla="*/ 133 w 3263"/>
                <a:gd name="T27" fmla="*/ 3827 h 4032"/>
                <a:gd name="T28" fmla="*/ 434 w 3263"/>
                <a:gd name="T29" fmla="*/ 3693 h 4032"/>
                <a:gd name="T30" fmla="*/ 764 w 3263"/>
                <a:gd name="T31" fmla="*/ 3865 h 4032"/>
                <a:gd name="T32" fmla="*/ 764 w 3263"/>
                <a:gd name="T33" fmla="*/ 3520 h 4032"/>
                <a:gd name="T34" fmla="*/ 720 w 3263"/>
                <a:gd name="T35" fmla="*/ 3635 h 4032"/>
                <a:gd name="T36" fmla="*/ 649 w 3263"/>
                <a:gd name="T37" fmla="*/ 3798 h 4032"/>
                <a:gd name="T38" fmla="*/ 578 w 3263"/>
                <a:gd name="T39" fmla="*/ 3635 h 4032"/>
                <a:gd name="T40" fmla="*/ 1167 w 3263"/>
                <a:gd name="T41" fmla="*/ 3558 h 4032"/>
                <a:gd name="T42" fmla="*/ 899 w 3263"/>
                <a:gd name="T43" fmla="*/ 3586 h 4032"/>
                <a:gd name="T44" fmla="*/ 978 w 3263"/>
                <a:gd name="T45" fmla="*/ 3871 h 4032"/>
                <a:gd name="T46" fmla="*/ 1180 w 3263"/>
                <a:gd name="T47" fmla="*/ 3880 h 4032"/>
                <a:gd name="T48" fmla="*/ 1167 w 3263"/>
                <a:gd name="T49" fmla="*/ 2871 h 4032"/>
                <a:gd name="T50" fmla="*/ 1156 w 3263"/>
                <a:gd name="T51" fmla="*/ 3636 h 4032"/>
                <a:gd name="T52" fmla="*/ 1087 w 3263"/>
                <a:gd name="T53" fmla="*/ 3790 h 4032"/>
                <a:gd name="T54" fmla="*/ 1020 w 3263"/>
                <a:gd name="T55" fmla="*/ 3637 h 4032"/>
                <a:gd name="T56" fmla="*/ 1582 w 3263"/>
                <a:gd name="T57" fmla="*/ 3604 h 4032"/>
                <a:gd name="T58" fmla="*/ 1581 w 3263"/>
                <a:gd name="T59" fmla="*/ 3780 h 4032"/>
                <a:gd name="T60" fmla="*/ 1462 w 3263"/>
                <a:gd name="T61" fmla="*/ 3693 h 4032"/>
                <a:gd name="T62" fmla="*/ 1462 w 3263"/>
                <a:gd name="T63" fmla="*/ 3827 h 4032"/>
                <a:gd name="T64" fmla="*/ 1703 w 3263"/>
                <a:gd name="T65" fmla="*/ 3835 h 4032"/>
                <a:gd name="T66" fmla="*/ 1704 w 3263"/>
                <a:gd name="T67" fmla="*/ 3548 h 4032"/>
                <a:gd name="T68" fmla="*/ 1449 w 3263"/>
                <a:gd name="T69" fmla="*/ 3577 h 4032"/>
                <a:gd name="T70" fmla="*/ 1462 w 3263"/>
                <a:gd name="T71" fmla="*/ 4032 h 4032"/>
                <a:gd name="T72" fmla="*/ 1798 w 3263"/>
                <a:gd name="T73" fmla="*/ 3587 h 4032"/>
                <a:gd name="T74" fmla="*/ 1987 w 3263"/>
                <a:gd name="T75" fmla="*/ 3889 h 4032"/>
                <a:gd name="T76" fmla="*/ 2177 w 3263"/>
                <a:gd name="T77" fmla="*/ 3587 h 4032"/>
                <a:gd name="T78" fmla="*/ 2030 w 3263"/>
                <a:gd name="T79" fmla="*/ 3598 h 4032"/>
                <a:gd name="T80" fmla="*/ 2030 w 3263"/>
                <a:gd name="T81" fmla="*/ 3785 h 4032"/>
                <a:gd name="T82" fmla="*/ 1906 w 3263"/>
                <a:gd name="T83" fmla="*/ 3692 h 4032"/>
                <a:gd name="T84" fmla="*/ 2495 w 3263"/>
                <a:gd name="T85" fmla="*/ 3500 h 4032"/>
                <a:gd name="T86" fmla="*/ 2343 w 3263"/>
                <a:gd name="T87" fmla="*/ 3577 h 4032"/>
                <a:gd name="T88" fmla="*/ 2356 w 3263"/>
                <a:gd name="T89" fmla="*/ 3880 h 4032"/>
                <a:gd name="T90" fmla="*/ 2469 w 3263"/>
                <a:gd name="T91" fmla="*/ 3606 h 4032"/>
                <a:gd name="T92" fmla="*/ 2826 w 3263"/>
                <a:gd name="T93" fmla="*/ 3578 h 4032"/>
                <a:gd name="T94" fmla="*/ 2519 w 3263"/>
                <a:gd name="T95" fmla="*/ 3521 h 4032"/>
                <a:gd name="T96" fmla="*/ 2700 w 3263"/>
                <a:gd name="T97" fmla="*/ 3592 h 4032"/>
                <a:gd name="T98" fmla="*/ 2523 w 3263"/>
                <a:gd name="T99" fmla="*/ 3673 h 4032"/>
                <a:gd name="T100" fmla="*/ 2598 w 3263"/>
                <a:gd name="T101" fmla="*/ 3884 h 4032"/>
                <a:gd name="T102" fmla="*/ 2844 w 3263"/>
                <a:gd name="T103" fmla="*/ 3880 h 4032"/>
                <a:gd name="T104" fmla="*/ 2723 w 3263"/>
                <a:gd name="T105" fmla="*/ 3721 h 4032"/>
                <a:gd name="T106" fmla="*/ 2618 w 3263"/>
                <a:gd name="T107" fmla="*/ 3799 h 4032"/>
                <a:gd name="T108" fmla="*/ 2642 w 3263"/>
                <a:gd name="T109" fmla="*/ 3715 h 4032"/>
                <a:gd name="T110" fmla="*/ 2272 w 3263"/>
                <a:gd name="T111" fmla="*/ 3090 h 4032"/>
                <a:gd name="T112" fmla="*/ 3263 w 3263"/>
                <a:gd name="T113" fmla="*/ 3263 h 4032"/>
                <a:gd name="T114" fmla="*/ 2831 w 3263"/>
                <a:gd name="T115" fmla="*/ 2971 h 4032"/>
                <a:gd name="T116" fmla="*/ 1993 w 3263"/>
                <a:gd name="T117" fmla="*/ 2925 h 4032"/>
                <a:gd name="T118" fmla="*/ 2998 w 3263"/>
                <a:gd name="T119" fmla="*/ 2597 h 4032"/>
                <a:gd name="T120" fmla="*/ 2831 w 3263"/>
                <a:gd name="T121" fmla="*/ 2815 h 4032"/>
                <a:gd name="T122" fmla="*/ 0 w 3263"/>
                <a:gd name="T123" fmla="*/ 0 h 4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3" h="4032">
                  <a:moveTo>
                    <a:pt x="1439" y="0"/>
                  </a:moveTo>
                  <a:cubicBezTo>
                    <a:pt x="1470" y="121"/>
                    <a:pt x="1486" y="251"/>
                    <a:pt x="1486" y="390"/>
                  </a:cubicBezTo>
                  <a:cubicBezTo>
                    <a:pt x="1486" y="705"/>
                    <a:pt x="1374" y="1020"/>
                    <a:pt x="1188" y="1235"/>
                  </a:cubicBezTo>
                  <a:cubicBezTo>
                    <a:pt x="964" y="1487"/>
                    <a:pt x="639" y="1623"/>
                    <a:pt x="247" y="1623"/>
                  </a:cubicBezTo>
                  <a:cubicBezTo>
                    <a:pt x="162" y="1623"/>
                    <a:pt x="79" y="1617"/>
                    <a:pt x="0" y="1604"/>
                  </a:cubicBezTo>
                  <a:lnTo>
                    <a:pt x="0" y="3263"/>
                  </a:lnTo>
                  <a:lnTo>
                    <a:pt x="934" y="3263"/>
                  </a:lnTo>
                  <a:lnTo>
                    <a:pt x="934" y="2408"/>
                  </a:lnTo>
                  <a:lnTo>
                    <a:pt x="1167" y="2408"/>
                  </a:lnTo>
                  <a:lnTo>
                    <a:pt x="1167" y="2782"/>
                  </a:lnTo>
                  <a:lnTo>
                    <a:pt x="1438" y="2408"/>
                  </a:lnTo>
                  <a:lnTo>
                    <a:pt x="1699" y="2408"/>
                  </a:lnTo>
                  <a:lnTo>
                    <a:pt x="1378" y="2805"/>
                  </a:lnTo>
                  <a:lnTo>
                    <a:pt x="1670" y="3191"/>
                  </a:lnTo>
                  <a:lnTo>
                    <a:pt x="1971" y="2408"/>
                  </a:lnTo>
                  <a:lnTo>
                    <a:pt x="2252" y="2408"/>
                  </a:lnTo>
                  <a:lnTo>
                    <a:pt x="2580" y="3263"/>
                  </a:lnTo>
                  <a:lnTo>
                    <a:pt x="2598" y="3263"/>
                  </a:lnTo>
                  <a:lnTo>
                    <a:pt x="2598" y="2408"/>
                  </a:lnTo>
                  <a:lnTo>
                    <a:pt x="2910" y="2408"/>
                  </a:lnTo>
                  <a:cubicBezTo>
                    <a:pt x="2991" y="2408"/>
                    <a:pt x="3058" y="2418"/>
                    <a:pt x="3111" y="2437"/>
                  </a:cubicBezTo>
                  <a:cubicBezTo>
                    <a:pt x="3165" y="2457"/>
                    <a:pt x="3204" y="2487"/>
                    <a:pt x="3231" y="2528"/>
                  </a:cubicBezTo>
                  <a:cubicBezTo>
                    <a:pt x="3246" y="2551"/>
                    <a:pt x="3256" y="2578"/>
                    <a:pt x="3263" y="2608"/>
                  </a:cubicBezTo>
                  <a:lnTo>
                    <a:pt x="3263" y="0"/>
                  </a:lnTo>
                  <a:lnTo>
                    <a:pt x="1439" y="0"/>
                  </a:lnTo>
                  <a:close/>
                  <a:moveTo>
                    <a:pt x="213" y="3592"/>
                  </a:moveTo>
                  <a:cubicBezTo>
                    <a:pt x="228" y="3592"/>
                    <a:pt x="242" y="3596"/>
                    <a:pt x="253" y="3604"/>
                  </a:cubicBezTo>
                  <a:cubicBezTo>
                    <a:pt x="265" y="3612"/>
                    <a:pt x="274" y="3623"/>
                    <a:pt x="280" y="3638"/>
                  </a:cubicBezTo>
                  <a:cubicBezTo>
                    <a:pt x="286" y="3652"/>
                    <a:pt x="290" y="3669"/>
                    <a:pt x="290" y="3689"/>
                  </a:cubicBezTo>
                  <a:cubicBezTo>
                    <a:pt x="290" y="3711"/>
                    <a:pt x="286" y="3730"/>
                    <a:pt x="280" y="3745"/>
                  </a:cubicBezTo>
                  <a:cubicBezTo>
                    <a:pt x="273" y="3760"/>
                    <a:pt x="264" y="3772"/>
                    <a:pt x="252" y="3780"/>
                  </a:cubicBezTo>
                  <a:cubicBezTo>
                    <a:pt x="240" y="3788"/>
                    <a:pt x="226" y="3793"/>
                    <a:pt x="211" y="3792"/>
                  </a:cubicBezTo>
                  <a:cubicBezTo>
                    <a:pt x="195" y="3792"/>
                    <a:pt x="181" y="3788"/>
                    <a:pt x="170" y="3781"/>
                  </a:cubicBezTo>
                  <a:cubicBezTo>
                    <a:pt x="158" y="3773"/>
                    <a:pt x="149" y="3761"/>
                    <a:pt x="143" y="3746"/>
                  </a:cubicBezTo>
                  <a:cubicBezTo>
                    <a:pt x="136" y="3732"/>
                    <a:pt x="133" y="3714"/>
                    <a:pt x="133" y="3693"/>
                  </a:cubicBezTo>
                  <a:cubicBezTo>
                    <a:pt x="133" y="3671"/>
                    <a:pt x="136" y="3653"/>
                    <a:pt x="143" y="3638"/>
                  </a:cubicBezTo>
                  <a:cubicBezTo>
                    <a:pt x="149" y="3623"/>
                    <a:pt x="158" y="3612"/>
                    <a:pt x="170" y="3604"/>
                  </a:cubicBezTo>
                  <a:cubicBezTo>
                    <a:pt x="182" y="3596"/>
                    <a:pt x="196" y="3592"/>
                    <a:pt x="213" y="3592"/>
                  </a:cubicBezTo>
                  <a:close/>
                  <a:moveTo>
                    <a:pt x="133" y="3827"/>
                  </a:moveTo>
                  <a:cubicBezTo>
                    <a:pt x="148" y="3848"/>
                    <a:pt x="165" y="3864"/>
                    <a:pt x="186" y="3874"/>
                  </a:cubicBezTo>
                  <a:cubicBezTo>
                    <a:pt x="206" y="3885"/>
                    <a:pt x="229" y="3890"/>
                    <a:pt x="256" y="3890"/>
                  </a:cubicBezTo>
                  <a:cubicBezTo>
                    <a:pt x="280" y="3890"/>
                    <a:pt x="302" y="3885"/>
                    <a:pt x="322" y="3876"/>
                  </a:cubicBezTo>
                  <a:cubicBezTo>
                    <a:pt x="342" y="3866"/>
                    <a:pt x="360" y="3853"/>
                    <a:pt x="375" y="3835"/>
                  </a:cubicBezTo>
                  <a:cubicBezTo>
                    <a:pt x="389" y="3818"/>
                    <a:pt x="401" y="3797"/>
                    <a:pt x="409" y="3773"/>
                  </a:cubicBezTo>
                  <a:cubicBezTo>
                    <a:pt x="418" y="3748"/>
                    <a:pt x="422" y="3721"/>
                    <a:pt x="422" y="3691"/>
                  </a:cubicBezTo>
                  <a:cubicBezTo>
                    <a:pt x="422" y="3661"/>
                    <a:pt x="418" y="3634"/>
                    <a:pt x="410" y="3610"/>
                  </a:cubicBezTo>
                  <a:cubicBezTo>
                    <a:pt x="402" y="3586"/>
                    <a:pt x="390" y="3565"/>
                    <a:pt x="375" y="3548"/>
                  </a:cubicBezTo>
                  <a:cubicBezTo>
                    <a:pt x="360" y="3531"/>
                    <a:pt x="343" y="3519"/>
                    <a:pt x="322" y="3510"/>
                  </a:cubicBezTo>
                  <a:cubicBezTo>
                    <a:pt x="302" y="3501"/>
                    <a:pt x="279" y="3496"/>
                    <a:pt x="254" y="3496"/>
                  </a:cubicBezTo>
                  <a:cubicBezTo>
                    <a:pt x="225" y="3496"/>
                    <a:pt x="199" y="3503"/>
                    <a:pt x="176" y="3517"/>
                  </a:cubicBezTo>
                  <a:cubicBezTo>
                    <a:pt x="153" y="3531"/>
                    <a:pt x="134" y="3551"/>
                    <a:pt x="120" y="3577"/>
                  </a:cubicBezTo>
                  <a:lnTo>
                    <a:pt x="120" y="3506"/>
                  </a:lnTo>
                  <a:lnTo>
                    <a:pt x="5" y="3506"/>
                  </a:lnTo>
                  <a:lnTo>
                    <a:pt x="5" y="4032"/>
                  </a:lnTo>
                  <a:lnTo>
                    <a:pt x="133" y="4032"/>
                  </a:lnTo>
                  <a:lnTo>
                    <a:pt x="133" y="3827"/>
                  </a:lnTo>
                  <a:close/>
                  <a:moveTo>
                    <a:pt x="649" y="3496"/>
                  </a:moveTo>
                  <a:cubicBezTo>
                    <a:pt x="603" y="3496"/>
                    <a:pt x="565" y="3504"/>
                    <a:pt x="533" y="3520"/>
                  </a:cubicBezTo>
                  <a:cubicBezTo>
                    <a:pt x="501" y="3535"/>
                    <a:pt x="477" y="3558"/>
                    <a:pt x="460" y="3587"/>
                  </a:cubicBezTo>
                  <a:cubicBezTo>
                    <a:pt x="443" y="3617"/>
                    <a:pt x="434" y="3652"/>
                    <a:pt x="434" y="3693"/>
                  </a:cubicBezTo>
                  <a:cubicBezTo>
                    <a:pt x="434" y="3734"/>
                    <a:pt x="443" y="3769"/>
                    <a:pt x="460" y="3798"/>
                  </a:cubicBezTo>
                  <a:cubicBezTo>
                    <a:pt x="477" y="3828"/>
                    <a:pt x="501" y="3850"/>
                    <a:pt x="533" y="3865"/>
                  </a:cubicBezTo>
                  <a:cubicBezTo>
                    <a:pt x="565" y="3881"/>
                    <a:pt x="604" y="3889"/>
                    <a:pt x="649" y="3889"/>
                  </a:cubicBezTo>
                  <a:cubicBezTo>
                    <a:pt x="694" y="3889"/>
                    <a:pt x="732" y="3881"/>
                    <a:pt x="764" y="3865"/>
                  </a:cubicBezTo>
                  <a:cubicBezTo>
                    <a:pt x="796" y="3850"/>
                    <a:pt x="821" y="3828"/>
                    <a:pt x="838" y="3798"/>
                  </a:cubicBezTo>
                  <a:cubicBezTo>
                    <a:pt x="855" y="3769"/>
                    <a:pt x="864" y="3734"/>
                    <a:pt x="864" y="3693"/>
                  </a:cubicBezTo>
                  <a:cubicBezTo>
                    <a:pt x="864" y="3652"/>
                    <a:pt x="855" y="3617"/>
                    <a:pt x="838" y="3587"/>
                  </a:cubicBezTo>
                  <a:cubicBezTo>
                    <a:pt x="821" y="3558"/>
                    <a:pt x="796" y="3535"/>
                    <a:pt x="764" y="3520"/>
                  </a:cubicBezTo>
                  <a:cubicBezTo>
                    <a:pt x="732" y="3504"/>
                    <a:pt x="694" y="3496"/>
                    <a:pt x="649" y="3496"/>
                  </a:cubicBezTo>
                  <a:close/>
                  <a:moveTo>
                    <a:pt x="649" y="3585"/>
                  </a:moveTo>
                  <a:cubicBezTo>
                    <a:pt x="665" y="3585"/>
                    <a:pt x="679" y="3590"/>
                    <a:pt x="691" y="3598"/>
                  </a:cubicBezTo>
                  <a:cubicBezTo>
                    <a:pt x="703" y="3607"/>
                    <a:pt x="713" y="3619"/>
                    <a:pt x="720" y="3635"/>
                  </a:cubicBezTo>
                  <a:cubicBezTo>
                    <a:pt x="726" y="3651"/>
                    <a:pt x="730" y="3670"/>
                    <a:pt x="730" y="3692"/>
                  </a:cubicBezTo>
                  <a:cubicBezTo>
                    <a:pt x="730" y="3714"/>
                    <a:pt x="726" y="3733"/>
                    <a:pt x="720" y="3749"/>
                  </a:cubicBezTo>
                  <a:cubicBezTo>
                    <a:pt x="713" y="3765"/>
                    <a:pt x="703" y="3777"/>
                    <a:pt x="691" y="3785"/>
                  </a:cubicBezTo>
                  <a:cubicBezTo>
                    <a:pt x="679" y="3794"/>
                    <a:pt x="665" y="3798"/>
                    <a:pt x="649" y="3798"/>
                  </a:cubicBezTo>
                  <a:cubicBezTo>
                    <a:pt x="633" y="3798"/>
                    <a:pt x="619" y="3794"/>
                    <a:pt x="607" y="3785"/>
                  </a:cubicBezTo>
                  <a:cubicBezTo>
                    <a:pt x="595" y="3777"/>
                    <a:pt x="585" y="3765"/>
                    <a:pt x="578" y="3749"/>
                  </a:cubicBezTo>
                  <a:cubicBezTo>
                    <a:pt x="571" y="3733"/>
                    <a:pt x="567" y="3714"/>
                    <a:pt x="567" y="3692"/>
                  </a:cubicBezTo>
                  <a:cubicBezTo>
                    <a:pt x="567" y="3670"/>
                    <a:pt x="571" y="3651"/>
                    <a:pt x="578" y="3635"/>
                  </a:cubicBezTo>
                  <a:cubicBezTo>
                    <a:pt x="585" y="3620"/>
                    <a:pt x="594" y="3607"/>
                    <a:pt x="606" y="3599"/>
                  </a:cubicBezTo>
                  <a:cubicBezTo>
                    <a:pt x="619" y="3590"/>
                    <a:pt x="633" y="3585"/>
                    <a:pt x="649" y="3585"/>
                  </a:cubicBezTo>
                  <a:close/>
                  <a:moveTo>
                    <a:pt x="1167" y="3263"/>
                  </a:moveTo>
                  <a:lnTo>
                    <a:pt x="1167" y="3558"/>
                  </a:lnTo>
                  <a:cubicBezTo>
                    <a:pt x="1152" y="3537"/>
                    <a:pt x="1135" y="3522"/>
                    <a:pt x="1114" y="3511"/>
                  </a:cubicBezTo>
                  <a:cubicBezTo>
                    <a:pt x="1093" y="3501"/>
                    <a:pt x="1070" y="3496"/>
                    <a:pt x="1044" y="3496"/>
                  </a:cubicBezTo>
                  <a:cubicBezTo>
                    <a:pt x="1010" y="3496"/>
                    <a:pt x="981" y="3504"/>
                    <a:pt x="957" y="3520"/>
                  </a:cubicBezTo>
                  <a:cubicBezTo>
                    <a:pt x="932" y="3535"/>
                    <a:pt x="913" y="3557"/>
                    <a:pt x="899" y="3586"/>
                  </a:cubicBezTo>
                  <a:cubicBezTo>
                    <a:pt x="886" y="3614"/>
                    <a:pt x="879" y="3648"/>
                    <a:pt x="879" y="3688"/>
                  </a:cubicBezTo>
                  <a:cubicBezTo>
                    <a:pt x="879" y="3718"/>
                    <a:pt x="883" y="3745"/>
                    <a:pt x="891" y="3769"/>
                  </a:cubicBezTo>
                  <a:cubicBezTo>
                    <a:pt x="899" y="3794"/>
                    <a:pt x="910" y="3814"/>
                    <a:pt x="925" y="3832"/>
                  </a:cubicBezTo>
                  <a:cubicBezTo>
                    <a:pt x="940" y="3849"/>
                    <a:pt x="957" y="3862"/>
                    <a:pt x="978" y="3871"/>
                  </a:cubicBezTo>
                  <a:cubicBezTo>
                    <a:pt x="998" y="3881"/>
                    <a:pt x="1021" y="3885"/>
                    <a:pt x="1045" y="3885"/>
                  </a:cubicBezTo>
                  <a:cubicBezTo>
                    <a:pt x="1075" y="3885"/>
                    <a:pt x="1101" y="3878"/>
                    <a:pt x="1124" y="3865"/>
                  </a:cubicBezTo>
                  <a:cubicBezTo>
                    <a:pt x="1147" y="3851"/>
                    <a:pt x="1166" y="3831"/>
                    <a:pt x="1180" y="3805"/>
                  </a:cubicBezTo>
                  <a:lnTo>
                    <a:pt x="1180" y="3880"/>
                  </a:lnTo>
                  <a:lnTo>
                    <a:pt x="1295" y="3880"/>
                  </a:lnTo>
                  <a:lnTo>
                    <a:pt x="1295" y="3263"/>
                  </a:lnTo>
                  <a:lnTo>
                    <a:pt x="1435" y="3263"/>
                  </a:lnTo>
                  <a:lnTo>
                    <a:pt x="1167" y="2871"/>
                  </a:lnTo>
                  <a:lnTo>
                    <a:pt x="1167" y="3263"/>
                  </a:lnTo>
                  <a:close/>
                  <a:moveTo>
                    <a:pt x="1084" y="3590"/>
                  </a:moveTo>
                  <a:cubicBezTo>
                    <a:pt x="1101" y="3590"/>
                    <a:pt x="1115" y="3594"/>
                    <a:pt x="1128" y="3602"/>
                  </a:cubicBezTo>
                  <a:cubicBezTo>
                    <a:pt x="1140" y="3610"/>
                    <a:pt x="1149" y="3621"/>
                    <a:pt x="1156" y="3636"/>
                  </a:cubicBezTo>
                  <a:cubicBezTo>
                    <a:pt x="1163" y="3651"/>
                    <a:pt x="1166" y="3669"/>
                    <a:pt x="1166" y="3690"/>
                  </a:cubicBezTo>
                  <a:cubicBezTo>
                    <a:pt x="1166" y="3711"/>
                    <a:pt x="1163" y="3729"/>
                    <a:pt x="1157" y="3744"/>
                  </a:cubicBezTo>
                  <a:cubicBezTo>
                    <a:pt x="1150" y="3759"/>
                    <a:pt x="1141" y="3770"/>
                    <a:pt x="1129" y="3778"/>
                  </a:cubicBezTo>
                  <a:cubicBezTo>
                    <a:pt x="1118" y="3786"/>
                    <a:pt x="1104" y="3790"/>
                    <a:pt x="1087" y="3790"/>
                  </a:cubicBezTo>
                  <a:cubicBezTo>
                    <a:pt x="1072" y="3790"/>
                    <a:pt x="1058" y="3786"/>
                    <a:pt x="1046" y="3778"/>
                  </a:cubicBezTo>
                  <a:cubicBezTo>
                    <a:pt x="1035" y="3771"/>
                    <a:pt x="1026" y="3759"/>
                    <a:pt x="1019" y="3745"/>
                  </a:cubicBezTo>
                  <a:cubicBezTo>
                    <a:pt x="1013" y="3730"/>
                    <a:pt x="1010" y="3712"/>
                    <a:pt x="1010" y="3691"/>
                  </a:cubicBezTo>
                  <a:cubicBezTo>
                    <a:pt x="1010" y="3671"/>
                    <a:pt x="1013" y="3652"/>
                    <a:pt x="1020" y="3637"/>
                  </a:cubicBezTo>
                  <a:cubicBezTo>
                    <a:pt x="1026" y="3622"/>
                    <a:pt x="1035" y="3610"/>
                    <a:pt x="1047" y="3602"/>
                  </a:cubicBezTo>
                  <a:cubicBezTo>
                    <a:pt x="1058" y="3594"/>
                    <a:pt x="1070" y="3590"/>
                    <a:pt x="1084" y="3590"/>
                  </a:cubicBezTo>
                  <a:close/>
                  <a:moveTo>
                    <a:pt x="1542" y="3592"/>
                  </a:moveTo>
                  <a:cubicBezTo>
                    <a:pt x="1557" y="3592"/>
                    <a:pt x="1570" y="3596"/>
                    <a:pt x="1582" y="3604"/>
                  </a:cubicBezTo>
                  <a:cubicBezTo>
                    <a:pt x="1593" y="3612"/>
                    <a:pt x="1602" y="3623"/>
                    <a:pt x="1609" y="3638"/>
                  </a:cubicBezTo>
                  <a:cubicBezTo>
                    <a:pt x="1615" y="3652"/>
                    <a:pt x="1618" y="3669"/>
                    <a:pt x="1619" y="3689"/>
                  </a:cubicBezTo>
                  <a:cubicBezTo>
                    <a:pt x="1618" y="3711"/>
                    <a:pt x="1615" y="3730"/>
                    <a:pt x="1609" y="3745"/>
                  </a:cubicBezTo>
                  <a:cubicBezTo>
                    <a:pt x="1602" y="3760"/>
                    <a:pt x="1593" y="3772"/>
                    <a:pt x="1581" y="3780"/>
                  </a:cubicBezTo>
                  <a:cubicBezTo>
                    <a:pt x="1569" y="3788"/>
                    <a:pt x="1555" y="3792"/>
                    <a:pt x="1539" y="3792"/>
                  </a:cubicBezTo>
                  <a:cubicBezTo>
                    <a:pt x="1524" y="3792"/>
                    <a:pt x="1510" y="3788"/>
                    <a:pt x="1499" y="3781"/>
                  </a:cubicBezTo>
                  <a:cubicBezTo>
                    <a:pt x="1487" y="3773"/>
                    <a:pt x="1478" y="3761"/>
                    <a:pt x="1471" y="3746"/>
                  </a:cubicBezTo>
                  <a:cubicBezTo>
                    <a:pt x="1465" y="3732"/>
                    <a:pt x="1462" y="3714"/>
                    <a:pt x="1462" y="3693"/>
                  </a:cubicBezTo>
                  <a:cubicBezTo>
                    <a:pt x="1462" y="3671"/>
                    <a:pt x="1465" y="3653"/>
                    <a:pt x="1472" y="3638"/>
                  </a:cubicBezTo>
                  <a:cubicBezTo>
                    <a:pt x="1478" y="3623"/>
                    <a:pt x="1487" y="3612"/>
                    <a:pt x="1499" y="3604"/>
                  </a:cubicBezTo>
                  <a:cubicBezTo>
                    <a:pt x="1511" y="3596"/>
                    <a:pt x="1525" y="3592"/>
                    <a:pt x="1542" y="3592"/>
                  </a:cubicBezTo>
                  <a:close/>
                  <a:moveTo>
                    <a:pt x="1462" y="3827"/>
                  </a:moveTo>
                  <a:cubicBezTo>
                    <a:pt x="1477" y="3848"/>
                    <a:pt x="1494" y="3864"/>
                    <a:pt x="1515" y="3874"/>
                  </a:cubicBezTo>
                  <a:cubicBezTo>
                    <a:pt x="1535" y="3885"/>
                    <a:pt x="1558" y="3890"/>
                    <a:pt x="1584" y="3890"/>
                  </a:cubicBezTo>
                  <a:cubicBezTo>
                    <a:pt x="1608" y="3890"/>
                    <a:pt x="1630" y="3885"/>
                    <a:pt x="1651" y="3876"/>
                  </a:cubicBezTo>
                  <a:cubicBezTo>
                    <a:pt x="1671" y="3866"/>
                    <a:pt x="1688" y="3853"/>
                    <a:pt x="1703" y="3835"/>
                  </a:cubicBezTo>
                  <a:cubicBezTo>
                    <a:pt x="1718" y="3818"/>
                    <a:pt x="1730" y="3797"/>
                    <a:pt x="1738" y="3773"/>
                  </a:cubicBezTo>
                  <a:cubicBezTo>
                    <a:pt x="1746" y="3748"/>
                    <a:pt x="1751" y="3721"/>
                    <a:pt x="1751" y="3691"/>
                  </a:cubicBezTo>
                  <a:cubicBezTo>
                    <a:pt x="1751" y="3661"/>
                    <a:pt x="1747" y="3634"/>
                    <a:pt x="1738" y="3610"/>
                  </a:cubicBezTo>
                  <a:cubicBezTo>
                    <a:pt x="1730" y="3586"/>
                    <a:pt x="1719" y="3565"/>
                    <a:pt x="1704" y="3548"/>
                  </a:cubicBezTo>
                  <a:cubicBezTo>
                    <a:pt x="1689" y="3531"/>
                    <a:pt x="1671" y="3519"/>
                    <a:pt x="1651" y="3510"/>
                  </a:cubicBezTo>
                  <a:cubicBezTo>
                    <a:pt x="1630" y="3501"/>
                    <a:pt x="1608" y="3496"/>
                    <a:pt x="1583" y="3496"/>
                  </a:cubicBezTo>
                  <a:cubicBezTo>
                    <a:pt x="1554" y="3496"/>
                    <a:pt x="1528" y="3503"/>
                    <a:pt x="1505" y="3517"/>
                  </a:cubicBezTo>
                  <a:cubicBezTo>
                    <a:pt x="1482" y="3531"/>
                    <a:pt x="1463" y="3551"/>
                    <a:pt x="1449" y="3577"/>
                  </a:cubicBezTo>
                  <a:lnTo>
                    <a:pt x="1449" y="3506"/>
                  </a:lnTo>
                  <a:lnTo>
                    <a:pt x="1334" y="3506"/>
                  </a:lnTo>
                  <a:lnTo>
                    <a:pt x="1334" y="4032"/>
                  </a:lnTo>
                  <a:lnTo>
                    <a:pt x="1462" y="4032"/>
                  </a:lnTo>
                  <a:lnTo>
                    <a:pt x="1462" y="3827"/>
                  </a:lnTo>
                  <a:close/>
                  <a:moveTo>
                    <a:pt x="1987" y="3496"/>
                  </a:moveTo>
                  <a:cubicBezTo>
                    <a:pt x="1942" y="3496"/>
                    <a:pt x="1903" y="3504"/>
                    <a:pt x="1871" y="3520"/>
                  </a:cubicBezTo>
                  <a:cubicBezTo>
                    <a:pt x="1840" y="3535"/>
                    <a:pt x="1815" y="3558"/>
                    <a:pt x="1798" y="3587"/>
                  </a:cubicBezTo>
                  <a:cubicBezTo>
                    <a:pt x="1781" y="3617"/>
                    <a:pt x="1773" y="3652"/>
                    <a:pt x="1773" y="3693"/>
                  </a:cubicBezTo>
                  <a:cubicBezTo>
                    <a:pt x="1773" y="3734"/>
                    <a:pt x="1781" y="3769"/>
                    <a:pt x="1798" y="3798"/>
                  </a:cubicBezTo>
                  <a:cubicBezTo>
                    <a:pt x="1815" y="3828"/>
                    <a:pt x="1840" y="3850"/>
                    <a:pt x="1872" y="3865"/>
                  </a:cubicBezTo>
                  <a:cubicBezTo>
                    <a:pt x="1904" y="3881"/>
                    <a:pt x="1942" y="3889"/>
                    <a:pt x="1987" y="3889"/>
                  </a:cubicBezTo>
                  <a:cubicBezTo>
                    <a:pt x="2032" y="3889"/>
                    <a:pt x="2071" y="3881"/>
                    <a:pt x="2103" y="3865"/>
                  </a:cubicBezTo>
                  <a:cubicBezTo>
                    <a:pt x="2135" y="3850"/>
                    <a:pt x="2159" y="3828"/>
                    <a:pt x="2177" y="3798"/>
                  </a:cubicBezTo>
                  <a:cubicBezTo>
                    <a:pt x="2193" y="3769"/>
                    <a:pt x="2202" y="3734"/>
                    <a:pt x="2202" y="3693"/>
                  </a:cubicBezTo>
                  <a:cubicBezTo>
                    <a:pt x="2202" y="3652"/>
                    <a:pt x="2193" y="3617"/>
                    <a:pt x="2177" y="3587"/>
                  </a:cubicBezTo>
                  <a:cubicBezTo>
                    <a:pt x="2159" y="3558"/>
                    <a:pt x="2135" y="3535"/>
                    <a:pt x="2103" y="3520"/>
                  </a:cubicBezTo>
                  <a:cubicBezTo>
                    <a:pt x="2071" y="3504"/>
                    <a:pt x="2032" y="3496"/>
                    <a:pt x="1987" y="3496"/>
                  </a:cubicBezTo>
                  <a:close/>
                  <a:moveTo>
                    <a:pt x="1987" y="3585"/>
                  </a:moveTo>
                  <a:cubicBezTo>
                    <a:pt x="2003" y="3585"/>
                    <a:pt x="2017" y="3590"/>
                    <a:pt x="2030" y="3598"/>
                  </a:cubicBezTo>
                  <a:cubicBezTo>
                    <a:pt x="2042" y="3607"/>
                    <a:pt x="2051" y="3619"/>
                    <a:pt x="2058" y="3635"/>
                  </a:cubicBezTo>
                  <a:cubicBezTo>
                    <a:pt x="2065" y="3651"/>
                    <a:pt x="2068" y="3670"/>
                    <a:pt x="2069" y="3692"/>
                  </a:cubicBezTo>
                  <a:cubicBezTo>
                    <a:pt x="2068" y="3714"/>
                    <a:pt x="2065" y="3733"/>
                    <a:pt x="2058" y="3749"/>
                  </a:cubicBezTo>
                  <a:cubicBezTo>
                    <a:pt x="2051" y="3765"/>
                    <a:pt x="2042" y="3777"/>
                    <a:pt x="2030" y="3785"/>
                  </a:cubicBezTo>
                  <a:cubicBezTo>
                    <a:pt x="2017" y="3794"/>
                    <a:pt x="2003" y="3798"/>
                    <a:pt x="1987" y="3798"/>
                  </a:cubicBezTo>
                  <a:cubicBezTo>
                    <a:pt x="1971" y="3798"/>
                    <a:pt x="1958" y="3794"/>
                    <a:pt x="1945" y="3785"/>
                  </a:cubicBezTo>
                  <a:cubicBezTo>
                    <a:pt x="1933" y="3777"/>
                    <a:pt x="1924" y="3765"/>
                    <a:pt x="1917" y="3749"/>
                  </a:cubicBezTo>
                  <a:cubicBezTo>
                    <a:pt x="1909" y="3733"/>
                    <a:pt x="1906" y="3714"/>
                    <a:pt x="1906" y="3692"/>
                  </a:cubicBezTo>
                  <a:cubicBezTo>
                    <a:pt x="1906" y="3670"/>
                    <a:pt x="1909" y="3651"/>
                    <a:pt x="1916" y="3635"/>
                  </a:cubicBezTo>
                  <a:cubicBezTo>
                    <a:pt x="1923" y="3620"/>
                    <a:pt x="1933" y="3607"/>
                    <a:pt x="1945" y="3599"/>
                  </a:cubicBezTo>
                  <a:cubicBezTo>
                    <a:pt x="1957" y="3590"/>
                    <a:pt x="1971" y="3585"/>
                    <a:pt x="1987" y="3585"/>
                  </a:cubicBezTo>
                  <a:close/>
                  <a:moveTo>
                    <a:pt x="2495" y="3500"/>
                  </a:moveTo>
                  <a:cubicBezTo>
                    <a:pt x="2488" y="3499"/>
                    <a:pt x="2481" y="3498"/>
                    <a:pt x="2474" y="3497"/>
                  </a:cubicBezTo>
                  <a:cubicBezTo>
                    <a:pt x="2468" y="3496"/>
                    <a:pt x="2462" y="3496"/>
                    <a:pt x="2457" y="3496"/>
                  </a:cubicBezTo>
                  <a:cubicBezTo>
                    <a:pt x="2431" y="3496"/>
                    <a:pt x="2409" y="3503"/>
                    <a:pt x="2390" y="3516"/>
                  </a:cubicBezTo>
                  <a:cubicBezTo>
                    <a:pt x="2371" y="3529"/>
                    <a:pt x="2356" y="3550"/>
                    <a:pt x="2343" y="3577"/>
                  </a:cubicBezTo>
                  <a:lnTo>
                    <a:pt x="2343" y="3506"/>
                  </a:lnTo>
                  <a:lnTo>
                    <a:pt x="2228" y="3506"/>
                  </a:lnTo>
                  <a:lnTo>
                    <a:pt x="2228" y="3880"/>
                  </a:lnTo>
                  <a:lnTo>
                    <a:pt x="2356" y="3880"/>
                  </a:lnTo>
                  <a:lnTo>
                    <a:pt x="2356" y="3721"/>
                  </a:lnTo>
                  <a:cubicBezTo>
                    <a:pt x="2356" y="3682"/>
                    <a:pt x="2364" y="3653"/>
                    <a:pt x="2380" y="3633"/>
                  </a:cubicBezTo>
                  <a:cubicBezTo>
                    <a:pt x="2395" y="3614"/>
                    <a:pt x="2418" y="3604"/>
                    <a:pt x="2449" y="3604"/>
                  </a:cubicBezTo>
                  <a:cubicBezTo>
                    <a:pt x="2456" y="3604"/>
                    <a:pt x="2463" y="3605"/>
                    <a:pt x="2469" y="3606"/>
                  </a:cubicBezTo>
                  <a:cubicBezTo>
                    <a:pt x="2476" y="3607"/>
                    <a:pt x="2482" y="3608"/>
                    <a:pt x="2489" y="3611"/>
                  </a:cubicBezTo>
                  <a:lnTo>
                    <a:pt x="2495" y="3500"/>
                  </a:lnTo>
                  <a:close/>
                  <a:moveTo>
                    <a:pt x="2844" y="3684"/>
                  </a:moveTo>
                  <a:cubicBezTo>
                    <a:pt x="2844" y="3641"/>
                    <a:pt x="2838" y="3606"/>
                    <a:pt x="2826" y="3578"/>
                  </a:cubicBezTo>
                  <a:cubicBezTo>
                    <a:pt x="2813" y="3550"/>
                    <a:pt x="2794" y="3529"/>
                    <a:pt x="2768" y="3516"/>
                  </a:cubicBezTo>
                  <a:cubicBezTo>
                    <a:pt x="2742" y="3502"/>
                    <a:pt x="2708" y="3495"/>
                    <a:pt x="2667" y="3495"/>
                  </a:cubicBezTo>
                  <a:cubicBezTo>
                    <a:pt x="2639" y="3495"/>
                    <a:pt x="2613" y="3497"/>
                    <a:pt x="2588" y="3502"/>
                  </a:cubicBezTo>
                  <a:cubicBezTo>
                    <a:pt x="2564" y="3506"/>
                    <a:pt x="2541" y="3512"/>
                    <a:pt x="2519" y="3521"/>
                  </a:cubicBezTo>
                  <a:lnTo>
                    <a:pt x="2521" y="3606"/>
                  </a:lnTo>
                  <a:cubicBezTo>
                    <a:pt x="2543" y="3596"/>
                    <a:pt x="2564" y="3588"/>
                    <a:pt x="2582" y="3583"/>
                  </a:cubicBezTo>
                  <a:cubicBezTo>
                    <a:pt x="2601" y="3578"/>
                    <a:pt x="2617" y="3575"/>
                    <a:pt x="2632" y="3575"/>
                  </a:cubicBezTo>
                  <a:cubicBezTo>
                    <a:pt x="2662" y="3575"/>
                    <a:pt x="2684" y="3581"/>
                    <a:pt x="2700" y="3592"/>
                  </a:cubicBezTo>
                  <a:cubicBezTo>
                    <a:pt x="2716" y="3602"/>
                    <a:pt x="2723" y="3618"/>
                    <a:pt x="2723" y="3638"/>
                  </a:cubicBezTo>
                  <a:lnTo>
                    <a:pt x="2723" y="3643"/>
                  </a:lnTo>
                  <a:lnTo>
                    <a:pt x="2673" y="3643"/>
                  </a:lnTo>
                  <a:cubicBezTo>
                    <a:pt x="2606" y="3643"/>
                    <a:pt x="2556" y="3653"/>
                    <a:pt x="2523" y="3673"/>
                  </a:cubicBezTo>
                  <a:cubicBezTo>
                    <a:pt x="2490" y="3693"/>
                    <a:pt x="2473" y="3724"/>
                    <a:pt x="2473" y="3766"/>
                  </a:cubicBezTo>
                  <a:cubicBezTo>
                    <a:pt x="2474" y="3789"/>
                    <a:pt x="2479" y="3810"/>
                    <a:pt x="2489" y="3828"/>
                  </a:cubicBezTo>
                  <a:cubicBezTo>
                    <a:pt x="2499" y="3846"/>
                    <a:pt x="2513" y="3859"/>
                    <a:pt x="2532" y="3869"/>
                  </a:cubicBezTo>
                  <a:cubicBezTo>
                    <a:pt x="2550" y="3879"/>
                    <a:pt x="2572" y="3884"/>
                    <a:pt x="2598" y="3884"/>
                  </a:cubicBezTo>
                  <a:cubicBezTo>
                    <a:pt x="2627" y="3884"/>
                    <a:pt x="2653" y="3879"/>
                    <a:pt x="2674" y="3869"/>
                  </a:cubicBezTo>
                  <a:cubicBezTo>
                    <a:pt x="2696" y="3859"/>
                    <a:pt x="2714" y="3844"/>
                    <a:pt x="2730" y="3822"/>
                  </a:cubicBezTo>
                  <a:lnTo>
                    <a:pt x="2733" y="3880"/>
                  </a:lnTo>
                  <a:lnTo>
                    <a:pt x="2844" y="3880"/>
                  </a:lnTo>
                  <a:lnTo>
                    <a:pt x="2844" y="3684"/>
                  </a:lnTo>
                  <a:close/>
                  <a:moveTo>
                    <a:pt x="2702" y="3710"/>
                  </a:moveTo>
                  <a:lnTo>
                    <a:pt x="2723" y="3710"/>
                  </a:lnTo>
                  <a:lnTo>
                    <a:pt x="2723" y="3721"/>
                  </a:lnTo>
                  <a:cubicBezTo>
                    <a:pt x="2723" y="3738"/>
                    <a:pt x="2720" y="3753"/>
                    <a:pt x="2713" y="3765"/>
                  </a:cubicBezTo>
                  <a:cubicBezTo>
                    <a:pt x="2706" y="3778"/>
                    <a:pt x="2697" y="3788"/>
                    <a:pt x="2685" y="3794"/>
                  </a:cubicBezTo>
                  <a:cubicBezTo>
                    <a:pt x="2673" y="3801"/>
                    <a:pt x="2659" y="3805"/>
                    <a:pt x="2644" y="3805"/>
                  </a:cubicBezTo>
                  <a:cubicBezTo>
                    <a:pt x="2634" y="3805"/>
                    <a:pt x="2626" y="3803"/>
                    <a:pt x="2618" y="3799"/>
                  </a:cubicBezTo>
                  <a:cubicBezTo>
                    <a:pt x="2611" y="3795"/>
                    <a:pt x="2605" y="3790"/>
                    <a:pt x="2602" y="3784"/>
                  </a:cubicBezTo>
                  <a:cubicBezTo>
                    <a:pt x="2598" y="3777"/>
                    <a:pt x="2596" y="3770"/>
                    <a:pt x="2596" y="3761"/>
                  </a:cubicBezTo>
                  <a:cubicBezTo>
                    <a:pt x="2596" y="3749"/>
                    <a:pt x="2599" y="3739"/>
                    <a:pt x="2607" y="3731"/>
                  </a:cubicBezTo>
                  <a:cubicBezTo>
                    <a:pt x="2615" y="3723"/>
                    <a:pt x="2626" y="3718"/>
                    <a:pt x="2642" y="3715"/>
                  </a:cubicBezTo>
                  <a:cubicBezTo>
                    <a:pt x="2658" y="3711"/>
                    <a:pt x="2678" y="3709"/>
                    <a:pt x="2702" y="3710"/>
                  </a:cubicBezTo>
                  <a:close/>
                  <a:moveTo>
                    <a:pt x="1873" y="3263"/>
                  </a:moveTo>
                  <a:lnTo>
                    <a:pt x="2331" y="3263"/>
                  </a:lnTo>
                  <a:lnTo>
                    <a:pt x="2272" y="3090"/>
                  </a:lnTo>
                  <a:lnTo>
                    <a:pt x="1935" y="3090"/>
                  </a:lnTo>
                  <a:lnTo>
                    <a:pt x="1873" y="3263"/>
                  </a:lnTo>
                  <a:close/>
                  <a:moveTo>
                    <a:pt x="2831" y="3263"/>
                  </a:moveTo>
                  <a:lnTo>
                    <a:pt x="3263" y="3263"/>
                  </a:lnTo>
                  <a:lnTo>
                    <a:pt x="3263" y="2758"/>
                  </a:lnTo>
                  <a:cubicBezTo>
                    <a:pt x="3251" y="2816"/>
                    <a:pt x="3224" y="2862"/>
                    <a:pt x="3183" y="2897"/>
                  </a:cubicBezTo>
                  <a:cubicBezTo>
                    <a:pt x="3126" y="2946"/>
                    <a:pt x="3042" y="2971"/>
                    <a:pt x="2931" y="2971"/>
                  </a:cubicBezTo>
                  <a:lnTo>
                    <a:pt x="2831" y="2971"/>
                  </a:lnTo>
                  <a:lnTo>
                    <a:pt x="2831" y="3263"/>
                  </a:lnTo>
                  <a:close/>
                  <a:moveTo>
                    <a:pt x="2107" y="2601"/>
                  </a:moveTo>
                  <a:lnTo>
                    <a:pt x="2217" y="2925"/>
                  </a:lnTo>
                  <a:lnTo>
                    <a:pt x="1993" y="2925"/>
                  </a:lnTo>
                  <a:lnTo>
                    <a:pt x="2107" y="2601"/>
                  </a:lnTo>
                  <a:close/>
                  <a:moveTo>
                    <a:pt x="2831" y="2564"/>
                  </a:moveTo>
                  <a:lnTo>
                    <a:pt x="2894" y="2564"/>
                  </a:lnTo>
                  <a:cubicBezTo>
                    <a:pt x="2940" y="2564"/>
                    <a:pt x="2975" y="2575"/>
                    <a:pt x="2998" y="2597"/>
                  </a:cubicBezTo>
                  <a:cubicBezTo>
                    <a:pt x="3022" y="2620"/>
                    <a:pt x="3034" y="2652"/>
                    <a:pt x="3034" y="2695"/>
                  </a:cubicBezTo>
                  <a:cubicBezTo>
                    <a:pt x="3034" y="2734"/>
                    <a:pt x="3022" y="2765"/>
                    <a:pt x="2998" y="2785"/>
                  </a:cubicBezTo>
                  <a:cubicBezTo>
                    <a:pt x="2975" y="2805"/>
                    <a:pt x="2939" y="2815"/>
                    <a:pt x="2893" y="2815"/>
                  </a:cubicBezTo>
                  <a:lnTo>
                    <a:pt x="2831" y="2815"/>
                  </a:lnTo>
                  <a:lnTo>
                    <a:pt x="2831" y="2564"/>
                  </a:lnTo>
                  <a:close/>
                  <a:moveTo>
                    <a:pt x="763" y="384"/>
                  </a:moveTo>
                  <a:cubicBezTo>
                    <a:pt x="763" y="235"/>
                    <a:pt x="737" y="105"/>
                    <a:pt x="691" y="0"/>
                  </a:cubicBezTo>
                  <a:lnTo>
                    <a:pt x="0" y="0"/>
                  </a:lnTo>
                  <a:lnTo>
                    <a:pt x="0" y="988"/>
                  </a:lnTo>
                  <a:cubicBezTo>
                    <a:pt x="71" y="1032"/>
                    <a:pt x="154" y="1056"/>
                    <a:pt x="248" y="1056"/>
                  </a:cubicBezTo>
                  <a:cubicBezTo>
                    <a:pt x="556" y="1056"/>
                    <a:pt x="763" y="788"/>
                    <a:pt x="763" y="384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5601" y="3334"/>
              <a:ext cx="541" cy="196"/>
            </a:xfrm>
            <a:custGeom>
              <a:avLst/>
              <a:gdLst>
                <a:gd name="T0" fmla="*/ 0 w 2329"/>
                <a:gd name="T1" fmla="*/ 855 h 855"/>
                <a:gd name="T2" fmla="*/ 233 w 2329"/>
                <a:gd name="T3" fmla="*/ 855 h 855"/>
                <a:gd name="T4" fmla="*/ 233 w 2329"/>
                <a:gd name="T5" fmla="*/ 463 h 855"/>
                <a:gd name="T6" fmla="*/ 501 w 2329"/>
                <a:gd name="T7" fmla="*/ 855 h 855"/>
                <a:gd name="T8" fmla="*/ 939 w 2329"/>
                <a:gd name="T9" fmla="*/ 855 h 855"/>
                <a:gd name="T10" fmla="*/ 1001 w 2329"/>
                <a:gd name="T11" fmla="*/ 682 h 855"/>
                <a:gd name="T12" fmla="*/ 1338 w 2329"/>
                <a:gd name="T13" fmla="*/ 682 h 855"/>
                <a:gd name="T14" fmla="*/ 1397 w 2329"/>
                <a:gd name="T15" fmla="*/ 855 h 855"/>
                <a:gd name="T16" fmla="*/ 1646 w 2329"/>
                <a:gd name="T17" fmla="*/ 855 h 855"/>
                <a:gd name="T18" fmla="*/ 1318 w 2329"/>
                <a:gd name="T19" fmla="*/ 0 h 855"/>
                <a:gd name="T20" fmla="*/ 1037 w 2329"/>
                <a:gd name="T21" fmla="*/ 0 h 855"/>
                <a:gd name="T22" fmla="*/ 736 w 2329"/>
                <a:gd name="T23" fmla="*/ 783 h 855"/>
                <a:gd name="T24" fmla="*/ 444 w 2329"/>
                <a:gd name="T25" fmla="*/ 397 h 855"/>
                <a:gd name="T26" fmla="*/ 765 w 2329"/>
                <a:gd name="T27" fmla="*/ 0 h 855"/>
                <a:gd name="T28" fmla="*/ 504 w 2329"/>
                <a:gd name="T29" fmla="*/ 0 h 855"/>
                <a:gd name="T30" fmla="*/ 233 w 2329"/>
                <a:gd name="T31" fmla="*/ 374 h 855"/>
                <a:gd name="T32" fmla="*/ 233 w 2329"/>
                <a:gd name="T33" fmla="*/ 0 h 855"/>
                <a:gd name="T34" fmla="*/ 0 w 2329"/>
                <a:gd name="T35" fmla="*/ 0 h 855"/>
                <a:gd name="T36" fmla="*/ 0 w 2329"/>
                <a:gd name="T37" fmla="*/ 855 h 855"/>
                <a:gd name="T38" fmla="*/ 1664 w 2329"/>
                <a:gd name="T39" fmla="*/ 855 h 855"/>
                <a:gd name="T40" fmla="*/ 1897 w 2329"/>
                <a:gd name="T41" fmla="*/ 855 h 855"/>
                <a:gd name="T42" fmla="*/ 1897 w 2329"/>
                <a:gd name="T43" fmla="*/ 563 h 855"/>
                <a:gd name="T44" fmla="*/ 1997 w 2329"/>
                <a:gd name="T45" fmla="*/ 563 h 855"/>
                <a:gd name="T46" fmla="*/ 2249 w 2329"/>
                <a:gd name="T47" fmla="*/ 489 h 855"/>
                <a:gd name="T48" fmla="*/ 2329 w 2329"/>
                <a:gd name="T49" fmla="*/ 350 h 855"/>
                <a:gd name="T50" fmla="*/ 2329 w 2329"/>
                <a:gd name="T51" fmla="*/ 200 h 855"/>
                <a:gd name="T52" fmla="*/ 2297 w 2329"/>
                <a:gd name="T53" fmla="*/ 120 h 855"/>
                <a:gd name="T54" fmla="*/ 2177 w 2329"/>
                <a:gd name="T55" fmla="*/ 29 h 855"/>
                <a:gd name="T56" fmla="*/ 1976 w 2329"/>
                <a:gd name="T57" fmla="*/ 0 h 855"/>
                <a:gd name="T58" fmla="*/ 1664 w 2329"/>
                <a:gd name="T59" fmla="*/ 0 h 855"/>
                <a:gd name="T60" fmla="*/ 1664 w 2329"/>
                <a:gd name="T61" fmla="*/ 855 h 855"/>
                <a:gd name="T62" fmla="*/ 1173 w 2329"/>
                <a:gd name="T63" fmla="*/ 193 h 855"/>
                <a:gd name="T64" fmla="*/ 1283 w 2329"/>
                <a:gd name="T65" fmla="*/ 517 h 855"/>
                <a:gd name="T66" fmla="*/ 1059 w 2329"/>
                <a:gd name="T67" fmla="*/ 517 h 855"/>
                <a:gd name="T68" fmla="*/ 1173 w 2329"/>
                <a:gd name="T69" fmla="*/ 193 h 855"/>
                <a:gd name="T70" fmla="*/ 1897 w 2329"/>
                <a:gd name="T71" fmla="*/ 156 h 855"/>
                <a:gd name="T72" fmla="*/ 1960 w 2329"/>
                <a:gd name="T73" fmla="*/ 156 h 855"/>
                <a:gd name="T74" fmla="*/ 2064 w 2329"/>
                <a:gd name="T75" fmla="*/ 189 h 855"/>
                <a:gd name="T76" fmla="*/ 2100 w 2329"/>
                <a:gd name="T77" fmla="*/ 287 h 855"/>
                <a:gd name="T78" fmla="*/ 2064 w 2329"/>
                <a:gd name="T79" fmla="*/ 377 h 855"/>
                <a:gd name="T80" fmla="*/ 1959 w 2329"/>
                <a:gd name="T81" fmla="*/ 407 h 855"/>
                <a:gd name="T82" fmla="*/ 1897 w 2329"/>
                <a:gd name="T83" fmla="*/ 407 h 855"/>
                <a:gd name="T84" fmla="*/ 1897 w 2329"/>
                <a:gd name="T85" fmla="*/ 156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29" h="855">
                  <a:moveTo>
                    <a:pt x="0" y="855"/>
                  </a:moveTo>
                  <a:lnTo>
                    <a:pt x="233" y="855"/>
                  </a:lnTo>
                  <a:lnTo>
                    <a:pt x="233" y="463"/>
                  </a:lnTo>
                  <a:lnTo>
                    <a:pt x="501" y="855"/>
                  </a:lnTo>
                  <a:lnTo>
                    <a:pt x="939" y="855"/>
                  </a:lnTo>
                  <a:lnTo>
                    <a:pt x="1001" y="682"/>
                  </a:lnTo>
                  <a:lnTo>
                    <a:pt x="1338" y="682"/>
                  </a:lnTo>
                  <a:lnTo>
                    <a:pt x="1397" y="855"/>
                  </a:lnTo>
                  <a:lnTo>
                    <a:pt x="1646" y="855"/>
                  </a:lnTo>
                  <a:lnTo>
                    <a:pt x="1318" y="0"/>
                  </a:lnTo>
                  <a:lnTo>
                    <a:pt x="1037" y="0"/>
                  </a:lnTo>
                  <a:lnTo>
                    <a:pt x="736" y="783"/>
                  </a:lnTo>
                  <a:lnTo>
                    <a:pt x="444" y="397"/>
                  </a:lnTo>
                  <a:lnTo>
                    <a:pt x="765" y="0"/>
                  </a:lnTo>
                  <a:lnTo>
                    <a:pt x="504" y="0"/>
                  </a:lnTo>
                  <a:lnTo>
                    <a:pt x="233" y="374"/>
                  </a:lnTo>
                  <a:lnTo>
                    <a:pt x="233" y="0"/>
                  </a:lnTo>
                  <a:lnTo>
                    <a:pt x="0" y="0"/>
                  </a:lnTo>
                  <a:lnTo>
                    <a:pt x="0" y="855"/>
                  </a:lnTo>
                  <a:close/>
                  <a:moveTo>
                    <a:pt x="1664" y="855"/>
                  </a:moveTo>
                  <a:lnTo>
                    <a:pt x="1897" y="855"/>
                  </a:lnTo>
                  <a:lnTo>
                    <a:pt x="1897" y="563"/>
                  </a:lnTo>
                  <a:lnTo>
                    <a:pt x="1997" y="563"/>
                  </a:lnTo>
                  <a:cubicBezTo>
                    <a:pt x="2108" y="563"/>
                    <a:pt x="2192" y="538"/>
                    <a:pt x="2249" y="489"/>
                  </a:cubicBezTo>
                  <a:cubicBezTo>
                    <a:pt x="2290" y="454"/>
                    <a:pt x="2317" y="408"/>
                    <a:pt x="2329" y="350"/>
                  </a:cubicBezTo>
                  <a:lnTo>
                    <a:pt x="2329" y="200"/>
                  </a:lnTo>
                  <a:cubicBezTo>
                    <a:pt x="2322" y="170"/>
                    <a:pt x="2312" y="143"/>
                    <a:pt x="2297" y="120"/>
                  </a:cubicBezTo>
                  <a:cubicBezTo>
                    <a:pt x="2270" y="79"/>
                    <a:pt x="2231" y="49"/>
                    <a:pt x="2177" y="29"/>
                  </a:cubicBezTo>
                  <a:cubicBezTo>
                    <a:pt x="2124" y="10"/>
                    <a:pt x="2057" y="0"/>
                    <a:pt x="1976" y="0"/>
                  </a:cubicBezTo>
                  <a:lnTo>
                    <a:pt x="1664" y="0"/>
                  </a:lnTo>
                  <a:lnTo>
                    <a:pt x="1664" y="855"/>
                  </a:lnTo>
                  <a:close/>
                  <a:moveTo>
                    <a:pt x="1173" y="193"/>
                  </a:moveTo>
                  <a:lnTo>
                    <a:pt x="1283" y="517"/>
                  </a:lnTo>
                  <a:lnTo>
                    <a:pt x="1059" y="517"/>
                  </a:lnTo>
                  <a:lnTo>
                    <a:pt x="1173" y="193"/>
                  </a:lnTo>
                  <a:close/>
                  <a:moveTo>
                    <a:pt x="1897" y="156"/>
                  </a:moveTo>
                  <a:lnTo>
                    <a:pt x="1960" y="156"/>
                  </a:lnTo>
                  <a:cubicBezTo>
                    <a:pt x="2006" y="156"/>
                    <a:pt x="2041" y="167"/>
                    <a:pt x="2064" y="189"/>
                  </a:cubicBezTo>
                  <a:cubicBezTo>
                    <a:pt x="2088" y="212"/>
                    <a:pt x="2100" y="244"/>
                    <a:pt x="2100" y="287"/>
                  </a:cubicBezTo>
                  <a:cubicBezTo>
                    <a:pt x="2100" y="326"/>
                    <a:pt x="2088" y="357"/>
                    <a:pt x="2064" y="377"/>
                  </a:cubicBezTo>
                  <a:cubicBezTo>
                    <a:pt x="2041" y="397"/>
                    <a:pt x="2005" y="407"/>
                    <a:pt x="1959" y="407"/>
                  </a:cubicBezTo>
                  <a:lnTo>
                    <a:pt x="1897" y="407"/>
                  </a:lnTo>
                  <a:lnTo>
                    <a:pt x="1897" y="156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4"/>
          <p:cNvSpPr txBox="1">
            <a:spLocks noChangeArrowheads="1"/>
          </p:cNvSpPr>
          <p:nvPr/>
        </p:nvSpPr>
        <p:spPr bwMode="auto">
          <a:xfrm>
            <a:off x="273000" y="757641"/>
            <a:ext cx="9633000" cy="2377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</a:pPr>
            <a:r>
              <a:rPr lang="cs-CZ" sz="2400" b="1" dirty="0" smtClean="0">
                <a:solidFill>
                  <a:srgbClr val="FF0000"/>
                </a:solidFill>
              </a:rPr>
              <a:t>ŠAP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musí zahrnovat </a:t>
            </a:r>
            <a:r>
              <a:rPr lang="cs-CZ" sz="2000" b="1" u="sng" dirty="0" smtClean="0">
                <a:solidFill>
                  <a:schemeClr val="accent1">
                    <a:lumMod val="50000"/>
                  </a:schemeClr>
                </a:solidFill>
              </a:rPr>
              <a:t>všech </a:t>
            </a:r>
            <a:r>
              <a:rPr lang="cs-CZ" sz="2000" b="1" u="sng" dirty="0" smtClean="0">
                <a:solidFill>
                  <a:srgbClr val="FF0000"/>
                </a:solidFill>
              </a:rPr>
              <a:t>6 povinných oblastí  intervencí 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(+ </a:t>
            </a: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</a:rPr>
              <a:t>příp. 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další</a:t>
            </a:r>
          </a:p>
          <a:p>
            <a:pPr>
              <a:spcBef>
                <a:spcPts val="900"/>
              </a:spcBef>
            </a:pP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</a:rPr>
              <a:t>nepovinné i vlastní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>
              <a:spcBef>
                <a:spcPts val="200"/>
              </a:spcBef>
            </a:pPr>
            <a:r>
              <a:rPr lang="cs-CZ" sz="2400" b="1" dirty="0" smtClean="0">
                <a:solidFill>
                  <a:srgbClr val="FF0000"/>
                </a:solidFill>
              </a:rPr>
              <a:t>PA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zahrnují </a:t>
            </a: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</a:rPr>
              <a:t>jen </a:t>
            </a:r>
            <a:r>
              <a:rPr lang="cs-CZ" sz="2000" b="1" dirty="0" smtClean="0">
                <a:solidFill>
                  <a:srgbClr val="FF0000"/>
                </a:solidFill>
              </a:rPr>
              <a:t>jednu </a:t>
            </a:r>
            <a:r>
              <a:rPr lang="cs-CZ" sz="2000" b="1" u="sng" dirty="0" smtClean="0">
                <a:solidFill>
                  <a:srgbClr val="FF0000"/>
                </a:solidFill>
              </a:rPr>
              <a:t>vybranou </a:t>
            </a:r>
            <a:r>
              <a:rPr lang="cs-CZ" sz="2000" b="1" u="sng" dirty="0">
                <a:solidFill>
                  <a:srgbClr val="FF0000"/>
                </a:solidFill>
              </a:rPr>
              <a:t>oblast </a:t>
            </a: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</a:rPr>
              <a:t>nebo </a:t>
            </a:r>
            <a:r>
              <a:rPr lang="cs-CZ" sz="2000" b="1" dirty="0" smtClean="0">
                <a:solidFill>
                  <a:srgbClr val="FF0000"/>
                </a:solidFill>
              </a:rPr>
              <a:t>i více oblastí </a:t>
            </a: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</a:rPr>
              <a:t>(povinné, nepovinné 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i</a:t>
            </a:r>
          </a:p>
          <a:p>
            <a:pPr>
              <a:spcBef>
                <a:spcPts val="200"/>
              </a:spcBef>
            </a:pP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  <a:r>
              <a:rPr lang="cs-CZ" sz="2000" b="1" dirty="0">
                <a:solidFill>
                  <a:schemeClr val="accent1">
                    <a:lumMod val="50000"/>
                  </a:schemeClr>
                </a:solidFill>
              </a:rPr>
              <a:t>vlastní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), </a:t>
            </a:r>
          </a:p>
          <a:p>
            <a:pPr>
              <a:spcBef>
                <a:spcPts val="200"/>
              </a:spcBef>
            </a:pPr>
            <a:r>
              <a:rPr lang="cs-CZ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Plány ŠAP/PA jsou povinnou podmínkou pro zapojení školy do projektů </a:t>
            </a:r>
            <a:r>
              <a:rPr lang="cs-CZ" sz="2400" b="1" dirty="0">
                <a:solidFill>
                  <a:srgbClr val="FF0000"/>
                </a:solidFill>
              </a:rPr>
              <a:t>	</a:t>
            </a:r>
            <a:r>
              <a:rPr lang="cs-CZ" sz="2400" b="1" dirty="0" smtClean="0">
                <a:solidFill>
                  <a:srgbClr val="FF0000"/>
                </a:solidFill>
              </a:rPr>
              <a:t>se zjednodušeným vykazováním tzv. šablony.    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7" name="Šipka doprava 6"/>
          <p:cNvSpPr/>
          <p:nvPr/>
        </p:nvSpPr>
        <p:spPr>
          <a:xfrm rot="21008863">
            <a:off x="4110099" y="3527844"/>
            <a:ext cx="2223117" cy="183488"/>
          </a:xfrm>
          <a:prstGeom prst="rightArrow">
            <a:avLst/>
          </a:prstGeom>
          <a:solidFill>
            <a:srgbClr val="FF00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8" name="TextovéPole 14"/>
          <p:cNvSpPr txBox="1">
            <a:spLocks noChangeArrowheads="1"/>
          </p:cNvSpPr>
          <p:nvPr/>
        </p:nvSpPr>
        <p:spPr bwMode="auto">
          <a:xfrm>
            <a:off x="6393016" y="2888994"/>
            <a:ext cx="327000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cs-CZ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400" b="1" dirty="0" smtClean="0">
                <a:solidFill>
                  <a:schemeClr val="accent1">
                    <a:lumMod val="50000"/>
                  </a:schemeClr>
                </a:solidFill>
              </a:rPr>
              <a:t>Plán </a:t>
            </a:r>
            <a:r>
              <a:rPr lang="cs-CZ" sz="2400" b="1" dirty="0">
                <a:solidFill>
                  <a:schemeClr val="accent1">
                    <a:lumMod val="50000"/>
                  </a:schemeClr>
                </a:solidFill>
              </a:rPr>
              <a:t>aktivit lze chápat</a:t>
            </a:r>
          </a:p>
          <a:p>
            <a:r>
              <a:rPr lang="cs-CZ" sz="2400" b="1" dirty="0">
                <a:solidFill>
                  <a:schemeClr val="accent1">
                    <a:lumMod val="50000"/>
                  </a:schemeClr>
                </a:solidFill>
              </a:rPr>
              <a:t>jako </a:t>
            </a:r>
            <a:r>
              <a:rPr lang="cs-CZ" sz="2400" b="1" u="sng" dirty="0">
                <a:solidFill>
                  <a:schemeClr val="accent1">
                    <a:lumMod val="50000"/>
                  </a:schemeClr>
                </a:solidFill>
              </a:rPr>
              <a:t>podmnožinu</a:t>
            </a:r>
            <a:r>
              <a:rPr lang="cs-CZ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400" b="1" dirty="0" smtClean="0">
                <a:solidFill>
                  <a:schemeClr val="accent1">
                    <a:lumMod val="50000"/>
                  </a:schemeClr>
                </a:solidFill>
              </a:rPr>
              <a:t>ŠAP.</a:t>
            </a:r>
            <a:endParaRPr lang="cs-CZ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" y="4"/>
            <a:ext cx="40779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200" dirty="0" smtClean="0">
                <a:solidFill>
                  <a:schemeClr val="bg1"/>
                </a:solidFill>
              </a:rPr>
              <a:t>ROZDÍL MEZI ŠAP a PA </a:t>
            </a:r>
            <a:endParaRPr lang="cs-CZ" sz="3200" dirty="0">
              <a:solidFill>
                <a:schemeClr val="bg1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452950" y="3338999"/>
            <a:ext cx="63000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5400" b="1" dirty="0" smtClean="0"/>
              <a:t>Š</a:t>
            </a:r>
          </a:p>
          <a:p>
            <a:r>
              <a:rPr lang="cs-CZ" sz="5400" b="1" dirty="0" smtClean="0"/>
              <a:t>A</a:t>
            </a:r>
          </a:p>
          <a:p>
            <a:r>
              <a:rPr lang="cs-CZ" sz="5400" b="1" dirty="0" smtClean="0"/>
              <a:t>P</a:t>
            </a:r>
            <a:endParaRPr lang="cs-CZ" sz="5400" b="1" dirty="0"/>
          </a:p>
        </p:txBody>
      </p:sp>
      <p:graphicFrame>
        <p:nvGraphicFramePr>
          <p:cNvPr id="14" name="Graf 13"/>
          <p:cNvGraphicFramePr/>
          <p:nvPr>
            <p:extLst>
              <p:ext uri="{D42A27DB-BD31-4B8C-83A1-F6EECF244321}">
                <p14:modId xmlns:p14="http://schemas.microsoft.com/office/powerpoint/2010/main" val="1093278489"/>
              </p:ext>
            </p:extLst>
          </p:nvPr>
        </p:nvGraphicFramePr>
        <p:xfrm>
          <a:off x="5279" y="3474437"/>
          <a:ext cx="6660075" cy="3035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Oblasti intervencí /oblasti cíleného rozvoje/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cs-CZ" sz="2800" b="1" dirty="0" smtClean="0">
                <a:solidFill>
                  <a:srgbClr val="002060"/>
                </a:solidFill>
              </a:rPr>
              <a:t>Povinné oblasti intervencí v ŠAP:</a:t>
            </a:r>
          </a:p>
          <a:p>
            <a:pPr>
              <a:buClr>
                <a:srgbClr val="00B0F0"/>
              </a:buClr>
              <a:buFont typeface="Arial" pitchFamily="34" charset="0"/>
              <a:buChar char="•"/>
              <a:defRPr/>
            </a:pPr>
            <a:r>
              <a:rPr lang="cs-CZ" sz="2800" b="1" dirty="0" smtClean="0">
                <a:solidFill>
                  <a:srgbClr val="002060"/>
                </a:solidFill>
              </a:rPr>
              <a:t>   podpora odborného vzdělávání včetně spolupráce škol a </a:t>
            </a:r>
            <a:br>
              <a:rPr lang="cs-CZ" sz="2800" b="1" dirty="0" smtClean="0">
                <a:solidFill>
                  <a:srgbClr val="002060"/>
                </a:solidFill>
              </a:rPr>
            </a:br>
            <a:r>
              <a:rPr lang="cs-CZ" sz="2800" b="1" dirty="0" smtClean="0">
                <a:solidFill>
                  <a:srgbClr val="002060"/>
                </a:solidFill>
              </a:rPr>
              <a:t>     zaměstnavatelů;</a:t>
            </a:r>
          </a:p>
          <a:p>
            <a:pPr>
              <a:buClr>
                <a:srgbClr val="00B0F0"/>
              </a:buClr>
              <a:buFont typeface="Arial" pitchFamily="34" charset="0"/>
              <a:buChar char="•"/>
              <a:defRPr/>
            </a:pP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</a:rPr>
              <a:t>   podpora polytechnického vzdělávání  (přírodovědné, </a:t>
            </a:r>
            <a:br>
              <a:rPr lang="cs-CZ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</a:rPr>
              <a:t>     technické a environmentální);</a:t>
            </a:r>
          </a:p>
          <a:p>
            <a:pPr>
              <a:buClr>
                <a:srgbClr val="00B0F0"/>
              </a:buClr>
              <a:buFont typeface="Arial" pitchFamily="34" charset="0"/>
              <a:buChar char="•"/>
              <a:defRPr/>
            </a:pP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</a:rPr>
              <a:t>   podpora kompetencí k podnikavosti, iniciativě a kreativitě;  </a:t>
            </a:r>
          </a:p>
          <a:p>
            <a:pPr>
              <a:buClr>
                <a:srgbClr val="00B0F0"/>
              </a:buClr>
              <a:buFont typeface="Arial" pitchFamily="34" charset="0"/>
              <a:buChar char="•"/>
              <a:defRPr/>
            </a:pP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</a:rPr>
              <a:t>   rozvoj kariérového poradenství,</a:t>
            </a:r>
          </a:p>
          <a:p>
            <a:pPr>
              <a:buClr>
                <a:srgbClr val="00B0F0"/>
              </a:buClr>
              <a:buFont typeface="Arial" pitchFamily="34" charset="0"/>
              <a:buChar char="•"/>
              <a:defRPr/>
            </a:pP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</a:rPr>
              <a:t>   rozvoj škol jako center dalšího celoživotního vzdělávání,</a:t>
            </a:r>
          </a:p>
          <a:p>
            <a:pPr>
              <a:buClr>
                <a:srgbClr val="00B0F0"/>
              </a:buClr>
              <a:buFont typeface="Arial" pitchFamily="34" charset="0"/>
              <a:buChar char="•"/>
              <a:defRPr/>
            </a:pP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</a:rPr>
              <a:t>   podpora inkluzivního - společného vzdělávání.</a:t>
            </a:r>
          </a:p>
          <a:p>
            <a:pPr>
              <a:buClr>
                <a:srgbClr val="00B0F0"/>
              </a:buClr>
              <a:buFont typeface="Arial" pitchFamily="34" charset="0"/>
              <a:buChar char="•"/>
              <a:defRPr/>
            </a:pPr>
            <a:endParaRPr lang="cs-CZ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Oblasti NEPOVINNÝCH intervencí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cs-CZ" sz="2800" b="1" dirty="0" smtClean="0">
                <a:solidFill>
                  <a:srgbClr val="C00000"/>
                </a:solidFill>
              </a:rPr>
              <a:t>Školou volitelné oblasti intervencí: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cs-CZ" sz="2800" dirty="0" smtClean="0">
                <a:solidFill>
                  <a:srgbClr val="003399"/>
                </a:solidFill>
              </a:rPr>
              <a:t>  </a:t>
            </a: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</a:rPr>
              <a:t>jazykové vzdělávání včetně potřeb infrastruktury,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</a:rPr>
              <a:t>  digitální kompetence ,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</a:rPr>
              <a:t>  čtenářská a matematická gramotnost</a:t>
            </a:r>
          </a:p>
          <a:p>
            <a:pPr>
              <a:defRPr/>
            </a:pPr>
            <a:r>
              <a:rPr lang="cs-CZ" sz="2400" b="1" dirty="0" smtClean="0">
                <a:solidFill>
                  <a:srgbClr val="C00000"/>
                </a:solidFill>
              </a:rPr>
              <a:t>  </a:t>
            </a:r>
            <a:r>
              <a:rPr lang="cs-CZ" sz="2800" b="1" u="sng" dirty="0" smtClean="0">
                <a:solidFill>
                  <a:srgbClr val="C00000"/>
                </a:solidFill>
              </a:rPr>
              <a:t>Do ŠAP/PA lze zařadit další vlastní témata dle </a:t>
            </a:r>
          </a:p>
          <a:p>
            <a:pPr>
              <a:defRPr/>
            </a:pPr>
            <a:r>
              <a:rPr lang="cs-CZ" sz="2800" b="1" u="sng" dirty="0" smtClean="0">
                <a:solidFill>
                  <a:srgbClr val="C00000"/>
                </a:solidFill>
              </a:rPr>
              <a:t>  potřeb školy</a:t>
            </a:r>
          </a:p>
          <a:p>
            <a:pPr>
              <a:defRPr/>
            </a:pPr>
            <a:endParaRPr lang="cs-CZ" sz="2400" b="1" dirty="0" smtClean="0">
              <a:solidFill>
                <a:srgbClr val="003399"/>
              </a:solidFill>
            </a:endParaRPr>
          </a:p>
          <a:p>
            <a:pPr>
              <a:defRPr/>
            </a:pPr>
            <a:endParaRPr lang="cs-CZ" sz="2400" b="1" dirty="0" smtClean="0">
              <a:solidFill>
                <a:srgbClr val="003399"/>
              </a:solidFill>
            </a:endParaRPr>
          </a:p>
        </p:txBody>
      </p:sp>
      <p:pic>
        <p:nvPicPr>
          <p:cNvPr id="6" name="Picture 3" descr="C:\Users\ivana.krajcikova\Desktop\počítač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2965" y="4329010"/>
            <a:ext cx="2520028" cy="1833237"/>
          </a:xfrm>
          <a:prstGeom prst="rect">
            <a:avLst/>
          </a:prstGeom>
          <a:noFill/>
        </p:spPr>
      </p:pic>
      <p:pic>
        <p:nvPicPr>
          <p:cNvPr id="8" name="Picture 4" descr="C:\Users\ivana.krajcikova\Desktop\anglickyjazprimatu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74867">
            <a:off x="6965599" y="3371633"/>
            <a:ext cx="2237931" cy="29609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Začínáme tvořit revidovaný </a:t>
            </a:r>
            <a:r>
              <a:rPr lang="cs-CZ" dirty="0" err="1" smtClean="0"/>
              <a:t>šap</a:t>
            </a:r>
            <a:r>
              <a:rPr lang="cs-CZ" dirty="0" smtClean="0"/>
              <a:t>/</a:t>
            </a:r>
            <a:r>
              <a:rPr lang="cs-CZ" dirty="0" err="1" smtClean="0"/>
              <a:t>pa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</a:t>
            </a:r>
            <a:r>
              <a:rPr lang="cs-CZ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Hlavní kroky při tvorbě   </a:t>
            </a:r>
            <a:br>
              <a:rPr lang="cs-CZ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cs-CZ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revidovaného ŠAP/PA</a:t>
            </a:r>
          </a:p>
          <a:p>
            <a:r>
              <a:rPr lang="cs-CZ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na r. 2019 - 2022 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32770" name="Picture 2" descr="C:\Users\lenka.navratova\Desktop\puc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2961" y="3428999"/>
            <a:ext cx="5760064" cy="1710019"/>
          </a:xfrm>
          <a:prstGeom prst="rect">
            <a:avLst/>
          </a:prstGeom>
          <a:noFill/>
        </p:spPr>
      </p:pic>
      <p:sp>
        <p:nvSpPr>
          <p:cNvPr id="32774" name="AutoShape 6" descr="VÃ½sledek obrÃ¡zku pro krok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32775" name="Picture 7" descr="C:\Users\lenka.navratova\Desktop\krok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3027" y="1898983"/>
            <a:ext cx="2009775" cy="2276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1. začátek</a:t>
            </a:r>
            <a:endParaRPr lang="cs-CZ" dirty="0"/>
          </a:p>
        </p:txBody>
      </p:sp>
      <p:sp>
        <p:nvSpPr>
          <p:cNvPr id="4" name="Rectangle 220"/>
          <p:cNvSpPr>
            <a:spLocks noGrp="1" noChangeArrowheads="1"/>
          </p:cNvSpPr>
          <p:nvPr>
            <p:ph idx="1"/>
          </p:nvPr>
        </p:nvSpPr>
        <p:spPr bwMode="auto">
          <a:xfrm>
            <a:off x="-267058" y="908972"/>
            <a:ext cx="7200080" cy="256096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8000" tIns="10800" rIns="18000" bIns="10800">
            <a:spAutoFit/>
          </a:bodyPr>
          <a:lstStyle/>
          <a:p>
            <a:pPr algn="ctr">
              <a:spcBef>
                <a:spcPts val="600"/>
              </a:spcBef>
              <a:defRPr/>
            </a:pPr>
            <a:endParaRPr lang="cs-CZ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algn="ctr">
              <a:spcBef>
                <a:spcPts val="600"/>
              </a:spcBef>
              <a:defRPr/>
            </a:pPr>
            <a:endParaRPr lang="cs-CZ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algn="ctr">
              <a:spcBef>
                <a:spcPts val="600"/>
              </a:spcBef>
              <a:defRPr/>
            </a:pPr>
            <a:endParaRPr lang="cs-CZ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algn="ctr">
              <a:spcBef>
                <a:spcPts val="600"/>
              </a:spcBef>
              <a:defRPr/>
            </a:pPr>
            <a:r>
              <a:rPr lang="cs-CZ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Čím začít?</a:t>
            </a:r>
            <a:endParaRPr lang="cs-CZ" sz="54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33794" name="AutoShape 2" descr="Výsledek obrázku pro začáte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3796" name="AutoShape 4" descr="Související obráze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33797" name="Picture 5" descr="C:\Users\ivana.krajcikova\Desktop\st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3001" y="3068996"/>
            <a:ext cx="3969765" cy="2236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ukončení první vlny </a:t>
            </a:r>
            <a:r>
              <a:rPr lang="cs-CZ" b="1" dirty="0" smtClean="0"/>
              <a:t>– VYHODNOCENÍ tvorby </a:t>
            </a:r>
            <a:r>
              <a:rPr lang="cs-CZ" b="1" dirty="0"/>
              <a:t>ŠAP/PA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b="1" dirty="0">
                <a:solidFill>
                  <a:srgbClr val="FF0000"/>
                </a:solidFill>
              </a:rPr>
              <a:t>1. První krok – ukončení první vlny </a:t>
            </a:r>
            <a:r>
              <a:rPr lang="cs-CZ" sz="2800" b="1" dirty="0"/>
              <a:t>tvorby ŠAP/PA</a:t>
            </a:r>
            <a:endParaRPr lang="cs-CZ" sz="2800" dirty="0"/>
          </a:p>
          <a:p>
            <a:r>
              <a:rPr lang="cs-CZ" sz="2800" dirty="0" smtClean="0"/>
              <a:t>Nejdříve </a:t>
            </a:r>
            <a:r>
              <a:rPr lang="cs-CZ" sz="2800" dirty="0"/>
              <a:t>je potřeba </a:t>
            </a:r>
            <a:r>
              <a:rPr lang="cs-CZ" sz="2800" dirty="0" smtClean="0"/>
              <a:t>školou </a:t>
            </a:r>
            <a:r>
              <a:rPr lang="cs-CZ" sz="2800" b="1" dirty="0" smtClean="0"/>
              <a:t>zpracovat </a:t>
            </a:r>
            <a:r>
              <a:rPr lang="cs-CZ" sz="2800" b="1" dirty="0"/>
              <a:t>vyhodnocení stávajícího </a:t>
            </a:r>
            <a:r>
              <a:rPr lang="cs-CZ" sz="2800" b="1" dirty="0" smtClean="0"/>
              <a:t> ŠAP</a:t>
            </a:r>
            <a:r>
              <a:rPr lang="cs-CZ" sz="2800" b="1" dirty="0"/>
              <a:t>/ PA</a:t>
            </a:r>
            <a:r>
              <a:rPr lang="cs-CZ" sz="2800" dirty="0"/>
              <a:t> podle </a:t>
            </a:r>
            <a:r>
              <a:rPr lang="cs-CZ" sz="2800" dirty="0" smtClean="0"/>
              <a:t>Metodiky </a:t>
            </a:r>
            <a:r>
              <a:rPr lang="cs-CZ" sz="2800" dirty="0"/>
              <a:t>zveřejněné na portálu NUVIS -  </a:t>
            </a:r>
            <a:r>
              <a:rPr lang="cs-CZ" sz="2800" u="sng" dirty="0">
                <a:hlinkClick r:id="rId2"/>
              </a:rPr>
              <a:t>is.pkap.cz</a:t>
            </a:r>
            <a:r>
              <a:rPr lang="cs-CZ" sz="2800" dirty="0"/>
              <a:t>. /složka Krajské dokumenty/.</a:t>
            </a:r>
          </a:p>
          <a:p>
            <a:r>
              <a:rPr lang="cs-CZ" sz="2800" dirty="0"/>
              <a:t>Jakmile </a:t>
            </a:r>
            <a:r>
              <a:rPr lang="cs-CZ" sz="2800" dirty="0" smtClean="0"/>
              <a:t>bude </a:t>
            </a:r>
            <a:r>
              <a:rPr lang="cs-CZ" sz="2800" dirty="0"/>
              <a:t>mít </a:t>
            </a:r>
            <a:r>
              <a:rPr lang="cs-CZ" sz="2800" dirty="0" smtClean="0"/>
              <a:t>škola vyhodnocený ŠAP/PA</a:t>
            </a:r>
            <a:r>
              <a:rPr lang="cs-CZ" sz="2800" dirty="0"/>
              <a:t>, </a:t>
            </a:r>
            <a:r>
              <a:rPr lang="cs-CZ" sz="2800" dirty="0" smtClean="0"/>
              <a:t>zašle </a:t>
            </a:r>
            <a:r>
              <a:rPr lang="cs-CZ" sz="2800" dirty="0"/>
              <a:t>tento dokument na </a:t>
            </a:r>
            <a:r>
              <a:rPr lang="cs-CZ" sz="2800" dirty="0" smtClean="0"/>
              <a:t>adresu </a:t>
            </a:r>
            <a:r>
              <a:rPr lang="cs-CZ" sz="2800" u="sng" dirty="0">
                <a:hlinkClick r:id="rId3"/>
              </a:rPr>
              <a:t>jiri.polasek@nuv.cz</a:t>
            </a:r>
            <a:r>
              <a:rPr lang="cs-CZ" sz="2800" dirty="0"/>
              <a:t> k posouzení. </a:t>
            </a:r>
          </a:p>
          <a:p>
            <a:r>
              <a:rPr lang="cs-CZ" sz="2800" dirty="0"/>
              <a:t>Pokud bude </a:t>
            </a:r>
            <a:r>
              <a:rPr lang="cs-CZ" sz="2800" dirty="0" smtClean="0"/>
              <a:t>Vaše vyhodnocení dle metodiky NUV, dostane škola souhlas s vyhodnocením. </a:t>
            </a:r>
            <a:endParaRPr lang="cs-CZ" sz="2800" dirty="0"/>
          </a:p>
          <a:p>
            <a:r>
              <a:rPr lang="cs-CZ" sz="2800" b="1" dirty="0">
                <a:solidFill>
                  <a:srgbClr val="FF0000"/>
                </a:solidFill>
              </a:rPr>
              <a:t>Tímto bude ukončena první vlna tvorby </a:t>
            </a:r>
            <a:r>
              <a:rPr lang="cs-CZ" sz="2800" b="1" dirty="0" smtClean="0">
                <a:solidFill>
                  <a:srgbClr val="FF0000"/>
                </a:solidFill>
              </a:rPr>
              <a:t>ŠAP/PA</a:t>
            </a:r>
          </a:p>
          <a:p>
            <a:r>
              <a:rPr lang="cs-CZ" sz="2800" b="1" dirty="0" smtClean="0">
                <a:solidFill>
                  <a:srgbClr val="FF0000"/>
                </a:solidFill>
              </a:rPr>
              <a:t> za r. 2017 - 2019. </a:t>
            </a:r>
            <a:endParaRPr lang="cs-CZ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4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998973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zahájení druhé </a:t>
            </a:r>
            <a:r>
              <a:rPr lang="cs-CZ" b="1" dirty="0" smtClean="0"/>
              <a:t>vlny - tvorba </a:t>
            </a:r>
            <a:r>
              <a:rPr lang="cs-CZ" b="1" dirty="0"/>
              <a:t>Revidovaného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ŠAP/PA V</a:t>
            </a:r>
            <a:r>
              <a:rPr lang="cs-CZ" b="1" dirty="0"/>
              <a:t> r. 2019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" y="1088974"/>
            <a:ext cx="9906001" cy="5769026"/>
          </a:xfrm>
        </p:spPr>
        <p:txBody>
          <a:bodyPr>
            <a:normAutofit/>
          </a:bodyPr>
          <a:lstStyle/>
          <a:p>
            <a:r>
              <a:rPr lang="cs-CZ" sz="2800" b="1" dirty="0">
                <a:solidFill>
                  <a:srgbClr val="FF0000"/>
                </a:solidFill>
              </a:rPr>
              <a:t>2. Druhý krok </a:t>
            </a:r>
            <a:r>
              <a:rPr lang="cs-CZ" sz="2800" b="1" dirty="0"/>
              <a:t>– </a:t>
            </a:r>
            <a:r>
              <a:rPr lang="cs-CZ" sz="2800" b="1" dirty="0">
                <a:solidFill>
                  <a:srgbClr val="FF0000"/>
                </a:solidFill>
              </a:rPr>
              <a:t>zahájení druhé vlny </a:t>
            </a:r>
            <a:r>
              <a:rPr lang="cs-CZ" sz="2800" b="1" dirty="0"/>
              <a:t>tvorby Revidovaného ŠAP/PA v r. 2019</a:t>
            </a:r>
            <a:endParaRPr lang="cs-CZ" sz="2800" dirty="0"/>
          </a:p>
          <a:p>
            <a:r>
              <a:rPr lang="cs-CZ" sz="2800" dirty="0"/>
              <a:t>Na základě vyhodnocení plnění úkolů v ŠAP/PA z první vlny tvorby, </a:t>
            </a:r>
            <a:r>
              <a:rPr lang="cs-CZ" sz="2800" dirty="0" smtClean="0"/>
              <a:t>zapracuje škola </a:t>
            </a:r>
            <a:r>
              <a:rPr lang="cs-CZ" sz="2800" dirty="0"/>
              <a:t>nesplněné úkoly /pokud platí dále/ a nové úkoly do Revidovaného ŠAP/PA podle </a:t>
            </a:r>
            <a:r>
              <a:rPr lang="cs-CZ" sz="2800" dirty="0" smtClean="0"/>
              <a:t>Metodiky </a:t>
            </a:r>
            <a:r>
              <a:rPr lang="cs-CZ" sz="2800" dirty="0"/>
              <a:t>zveřejněné na portálu NUVIS -  </a:t>
            </a:r>
            <a:r>
              <a:rPr lang="cs-CZ" sz="2800" u="sng" dirty="0">
                <a:hlinkClick r:id="rId2"/>
              </a:rPr>
              <a:t>is.pkap.cz</a:t>
            </a:r>
            <a:r>
              <a:rPr lang="cs-CZ" sz="2800" dirty="0"/>
              <a:t>;</a:t>
            </a:r>
          </a:p>
          <a:p>
            <a:r>
              <a:rPr lang="cs-CZ" sz="2800" dirty="0"/>
              <a:t> </a:t>
            </a:r>
            <a:r>
              <a:rPr lang="cs-CZ" sz="2800" dirty="0" smtClean="0"/>
              <a:t>Na portále </a:t>
            </a:r>
            <a:r>
              <a:rPr lang="cs-CZ" sz="2800" dirty="0"/>
              <a:t>NUVIS </a:t>
            </a:r>
            <a:r>
              <a:rPr lang="cs-CZ" sz="2800" u="sng" dirty="0">
                <a:hlinkClick r:id="rId2"/>
              </a:rPr>
              <a:t>is.pkap.cz</a:t>
            </a:r>
            <a:r>
              <a:rPr lang="cs-CZ" sz="2800" dirty="0"/>
              <a:t> </a:t>
            </a:r>
            <a:r>
              <a:rPr lang="cs-CZ" sz="2800" dirty="0" smtClean="0"/>
              <a:t>máte dokument </a:t>
            </a:r>
            <a:r>
              <a:rPr lang="cs-CZ" sz="2800" dirty="0"/>
              <a:t>"výstup z analýzy dotazníkového šetření na školách </a:t>
            </a:r>
            <a:r>
              <a:rPr lang="cs-CZ" sz="2800" dirty="0" smtClean="0"/>
              <a:t>"/, </a:t>
            </a:r>
            <a:r>
              <a:rPr lang="cs-CZ" sz="2800" dirty="0"/>
              <a:t>které jste vyplnili v listopadu r. 2018/ s vyznačením stávající úrovně vzdělávání v konkrétních intervencích. Předpokládá se v tvorbě revidovaného plánu Váš posun do vyšší úrovně.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2624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tvorba Revidovaného ŠAP/PA </a:t>
            </a:r>
            <a:r>
              <a:rPr lang="cs-CZ" b="1" dirty="0" smtClean="0"/>
              <a:t>    březen </a:t>
            </a:r>
            <a:r>
              <a:rPr lang="cs-CZ" b="1" dirty="0"/>
              <a:t>– </a:t>
            </a:r>
            <a:r>
              <a:rPr lang="cs-CZ" b="1" dirty="0" smtClean="0"/>
              <a:t>červen 2019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800" b="1" dirty="0">
                <a:solidFill>
                  <a:srgbClr val="FF0000"/>
                </a:solidFill>
              </a:rPr>
              <a:t>3. Třetí krok – tvorba </a:t>
            </a:r>
            <a:r>
              <a:rPr lang="cs-CZ" sz="2800" b="1" dirty="0"/>
              <a:t>Revidovaného ŠAP/PA </a:t>
            </a:r>
            <a:endParaRPr lang="cs-CZ" sz="2800" dirty="0"/>
          </a:p>
          <a:p>
            <a:r>
              <a:rPr lang="cs-CZ" sz="2800" dirty="0"/>
              <a:t>Další postup tvorby Revidovaného plánu </a:t>
            </a:r>
            <a:r>
              <a:rPr lang="cs-CZ" sz="2800" dirty="0">
                <a:solidFill>
                  <a:srgbClr val="FF0000"/>
                </a:solidFill>
              </a:rPr>
              <a:t>bude obdobný </a:t>
            </a:r>
            <a:r>
              <a:rPr lang="cs-CZ" sz="2800" dirty="0"/>
              <a:t>jako u první vlny </a:t>
            </a:r>
            <a:r>
              <a:rPr lang="cs-CZ" sz="2800" dirty="0" smtClean="0"/>
              <a:t>tvorby a to podle Metodiky pro r. 2019. </a:t>
            </a:r>
            <a:endParaRPr lang="cs-CZ" sz="2800" dirty="0"/>
          </a:p>
          <a:p>
            <a:r>
              <a:rPr lang="cs-CZ" sz="2800" dirty="0"/>
              <a:t>Metodickou podporu od projektu  P-KAP NUV Praha na vyžádání školy bude poskytovat:</a:t>
            </a:r>
          </a:p>
          <a:p>
            <a:r>
              <a:rPr lang="cs-CZ" sz="2800" dirty="0"/>
              <a:t>odborný garant projektu P-KAP: PaedDr. Jiří Polášek, mobil 602 756 746, e- mail : </a:t>
            </a:r>
            <a:r>
              <a:rPr lang="cs-CZ" sz="2800" u="sng" dirty="0">
                <a:hlinkClick r:id="rId2"/>
              </a:rPr>
              <a:t>jiri.polasek@nuv.cz</a:t>
            </a:r>
            <a:endParaRPr lang="cs-CZ" sz="2800" dirty="0"/>
          </a:p>
          <a:p>
            <a:r>
              <a:rPr lang="cs-CZ" sz="2800" dirty="0"/>
              <a:t>a metodici konzultanti: Mgr. Tatjana Klimková a Ing. Ilona Raková.</a:t>
            </a:r>
          </a:p>
          <a:p>
            <a:r>
              <a:rPr lang="cs-CZ" sz="2800" dirty="0"/>
              <a:t>Vámi zpracovaný Revidovaný ŠAP/PA budeme konzultovat a </a:t>
            </a:r>
            <a:r>
              <a:rPr lang="cs-CZ" sz="2800" dirty="0" smtClean="0"/>
              <a:t>po </a:t>
            </a:r>
            <a:r>
              <a:rPr lang="cs-CZ" sz="2800" dirty="0"/>
              <a:t>schválení zpracovaného plánu </a:t>
            </a:r>
            <a:r>
              <a:rPr lang="cs-CZ" sz="2800" dirty="0" smtClean="0"/>
              <a:t>dostanete </a:t>
            </a:r>
            <a:r>
              <a:rPr lang="cs-CZ" sz="2800" b="1" dirty="0">
                <a:solidFill>
                  <a:srgbClr val="FF0000"/>
                </a:solidFill>
              </a:rPr>
              <a:t>Schvalovací doložku.</a:t>
            </a:r>
            <a:r>
              <a:rPr lang="cs-CZ" sz="2800" dirty="0"/>
              <a:t> 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61532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800" b="1" dirty="0"/>
              <a:t>žádost o podporu projektu na „Šablony pro SŠ a VOŠ II“</a:t>
            </a:r>
            <a:r>
              <a:rPr lang="cs-CZ" sz="2800" dirty="0"/>
              <a:t/>
            </a:r>
            <a:br>
              <a:rPr lang="cs-CZ" sz="2800" dirty="0"/>
            </a:b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b="1" dirty="0">
                <a:solidFill>
                  <a:srgbClr val="FF0000"/>
                </a:solidFill>
              </a:rPr>
              <a:t>4.</a:t>
            </a:r>
            <a:r>
              <a:rPr lang="cs-CZ" sz="2800" b="1" dirty="0"/>
              <a:t> </a:t>
            </a:r>
            <a:r>
              <a:rPr lang="cs-CZ" sz="2800" b="1" dirty="0">
                <a:solidFill>
                  <a:srgbClr val="FF0000"/>
                </a:solidFill>
              </a:rPr>
              <a:t>Čtvrtý krok – </a:t>
            </a:r>
            <a:r>
              <a:rPr lang="cs-CZ" sz="2800" b="1" dirty="0" smtClean="0">
                <a:solidFill>
                  <a:srgbClr val="FF0000"/>
                </a:solidFill>
              </a:rPr>
              <a:t>podání žádosti </a:t>
            </a:r>
            <a:r>
              <a:rPr lang="cs-CZ" sz="2800" b="1" dirty="0" smtClean="0"/>
              <a:t>školou o </a:t>
            </a:r>
            <a:r>
              <a:rPr lang="cs-CZ" sz="2800" b="1" dirty="0"/>
              <a:t>podporu projektu na „Šablony pro SŠ a VOŠ II“</a:t>
            </a:r>
            <a:endParaRPr lang="cs-CZ" sz="2800" dirty="0"/>
          </a:p>
          <a:p>
            <a:r>
              <a:rPr lang="cs-CZ" sz="2800" dirty="0"/>
              <a:t>Žádost o podporu Šablony pro SŠ a VOŠ II na MŠMT </a:t>
            </a:r>
            <a:r>
              <a:rPr lang="cs-CZ" sz="2800" dirty="0" smtClean="0"/>
              <a:t>podá škola </a:t>
            </a:r>
            <a:r>
              <a:rPr lang="cs-CZ" sz="2800" dirty="0"/>
              <a:t>v termínu dle </a:t>
            </a:r>
            <a:r>
              <a:rPr lang="cs-CZ" sz="2800" dirty="0" smtClean="0"/>
              <a:t>svého </a:t>
            </a:r>
            <a:r>
              <a:rPr lang="cs-CZ" sz="2800" dirty="0"/>
              <a:t>rozhodnutí nejpozději </a:t>
            </a:r>
            <a:r>
              <a:rPr lang="cs-CZ" sz="2800" b="1" dirty="0"/>
              <a:t>do 29. 11. 2019.</a:t>
            </a:r>
            <a:endParaRPr lang="cs-CZ" sz="2800" dirty="0"/>
          </a:p>
          <a:p>
            <a:r>
              <a:rPr lang="cs-CZ" sz="2800" dirty="0"/>
              <a:t> </a:t>
            </a:r>
          </a:p>
          <a:p>
            <a:r>
              <a:rPr lang="cs-CZ" sz="2800" dirty="0"/>
              <a:t>Zpracovaná žádost </a:t>
            </a:r>
            <a:r>
              <a:rPr lang="cs-CZ" sz="2800" dirty="0" smtClean="0"/>
              <a:t>školou o podporu - Šablony </a:t>
            </a:r>
            <a:r>
              <a:rPr lang="cs-CZ" sz="2800" dirty="0"/>
              <a:t>na </a:t>
            </a:r>
            <a:r>
              <a:rPr lang="cs-CZ" sz="2800" dirty="0" smtClean="0"/>
              <a:t>MŠMT</a:t>
            </a:r>
          </a:p>
          <a:p>
            <a:r>
              <a:rPr lang="cs-CZ" sz="2800" b="1" dirty="0" smtClean="0">
                <a:solidFill>
                  <a:srgbClr val="FF0000"/>
                </a:solidFill>
              </a:rPr>
              <a:t>musí </a:t>
            </a:r>
            <a:r>
              <a:rPr lang="cs-CZ" sz="2800" b="1" dirty="0">
                <a:solidFill>
                  <a:srgbClr val="FF0000"/>
                </a:solidFill>
              </a:rPr>
              <a:t>být doložena:</a:t>
            </a:r>
          </a:p>
          <a:p>
            <a:r>
              <a:rPr lang="cs-CZ" sz="2800" b="1" dirty="0">
                <a:solidFill>
                  <a:srgbClr val="FF0000"/>
                </a:solidFill>
              </a:rPr>
              <a:t>a) výstupem z analýzy dotazníkového šetření na školách </a:t>
            </a:r>
            <a:endParaRPr lang="cs-CZ" sz="2800" dirty="0">
              <a:solidFill>
                <a:srgbClr val="FF0000"/>
              </a:solidFill>
            </a:endParaRPr>
          </a:p>
          <a:p>
            <a:r>
              <a:rPr lang="cs-CZ" sz="2800" b="1" dirty="0">
                <a:solidFill>
                  <a:srgbClr val="FF0000"/>
                </a:solidFill>
              </a:rPr>
              <a:t>b) schvalovací doložkou </a:t>
            </a:r>
            <a:r>
              <a:rPr lang="cs-CZ" sz="2800" b="1" dirty="0" smtClean="0">
                <a:solidFill>
                  <a:srgbClr val="FF0000"/>
                </a:solidFill>
              </a:rPr>
              <a:t>na ŠAP/PA odborného </a:t>
            </a:r>
            <a:r>
              <a:rPr lang="cs-CZ" sz="2800" b="1" dirty="0">
                <a:solidFill>
                  <a:srgbClr val="FF0000"/>
                </a:solidFill>
              </a:rPr>
              <a:t>garanta PKAP</a:t>
            </a:r>
            <a:endParaRPr lang="cs-CZ" sz="2800" dirty="0">
              <a:solidFill>
                <a:srgbClr val="FF0000"/>
              </a:solidFill>
            </a:endParaRPr>
          </a:p>
          <a:p>
            <a:endParaRPr lang="cs-CZ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4355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Metodická podpora při tvorbě ŠAP/ PA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ts val="1200"/>
              </a:spcBef>
            </a:pPr>
            <a:r>
              <a:rPr lang="cs-CZ" sz="2400" b="1" u="sng" dirty="0" smtClean="0">
                <a:solidFill>
                  <a:srgbClr val="FF0000"/>
                </a:solidFill>
              </a:rPr>
              <a:t>Metodické materiály pro školy:</a:t>
            </a:r>
            <a:endParaRPr lang="en-US" sz="2400" b="1" u="sng" dirty="0" smtClean="0">
              <a:solidFill>
                <a:srgbClr val="FF0000"/>
              </a:solidFill>
            </a:endParaRP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Metodika tvorby školního akčního plánu včetně příloh,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b="1" dirty="0" err="1" smtClean="0">
                <a:solidFill>
                  <a:schemeClr val="tx2">
                    <a:lumMod val="75000"/>
                  </a:schemeClr>
                </a:solidFill>
              </a:rPr>
              <a:t>Videometodika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  „Proč a jak tvořit ŠAP a PA“  - </a:t>
            </a: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</a:rPr>
              <a:t>zaslána všem školám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b="1" dirty="0" err="1" smtClean="0">
                <a:solidFill>
                  <a:schemeClr val="tx2">
                    <a:lumMod val="75000"/>
                  </a:schemeClr>
                </a:solidFill>
              </a:rPr>
              <a:t>Videoprezentace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 pro jednotlivé intervence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b="1" dirty="0">
                <a:solidFill>
                  <a:schemeClr val="tx2">
                    <a:lumMod val="75000"/>
                  </a:schemeClr>
                </a:solidFill>
              </a:rPr>
              <a:t>Příklady inspirativní 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praxe</a:t>
            </a:r>
          </a:p>
          <a:p>
            <a:pPr>
              <a:spcBef>
                <a:spcPts val="1200"/>
              </a:spcBef>
            </a:pPr>
            <a:r>
              <a:rPr lang="cs-CZ" sz="2400" b="1" dirty="0" smtClean="0">
                <a:solidFill>
                  <a:srgbClr val="FF0000"/>
                </a:solidFill>
              </a:rPr>
              <a:t>Vše </a:t>
            </a:r>
            <a:r>
              <a:rPr lang="cs-CZ" sz="2400" b="1" dirty="0">
                <a:solidFill>
                  <a:srgbClr val="FF0000"/>
                </a:solidFill>
              </a:rPr>
              <a:t>na odkazu: </a:t>
            </a:r>
            <a:r>
              <a:rPr lang="cs-CZ" sz="2400" b="1" dirty="0" smtClean="0">
                <a:solidFill>
                  <a:srgbClr val="FF0000"/>
                </a:solidFill>
                <a:hlinkClick r:id="rId2"/>
              </a:rPr>
              <a:t>http</a:t>
            </a:r>
            <a:r>
              <a:rPr lang="cs-CZ" sz="2400" b="1" dirty="0">
                <a:solidFill>
                  <a:srgbClr val="FF0000"/>
                </a:solidFill>
                <a:hlinkClick r:id="rId2"/>
              </a:rPr>
              <a:t>://</a:t>
            </a:r>
            <a:r>
              <a:rPr lang="cs-CZ" sz="2400" b="1" dirty="0" smtClean="0">
                <a:solidFill>
                  <a:srgbClr val="FF0000"/>
                </a:solidFill>
                <a:hlinkClick r:id="rId2"/>
              </a:rPr>
              <a:t>www.nuv.cz/p-kap</a:t>
            </a:r>
            <a:r>
              <a:rPr lang="cs-CZ" sz="2400" b="1" dirty="0" smtClean="0">
                <a:solidFill>
                  <a:srgbClr val="FF0000"/>
                </a:solidFill>
              </a:rPr>
              <a:t> a </a:t>
            </a:r>
            <a:r>
              <a:rPr lang="cs-CZ" sz="2400" b="1" dirty="0">
                <a:solidFill>
                  <a:srgbClr val="FF0000"/>
                </a:solidFill>
                <a:hlinkClick r:id="rId3"/>
              </a:rPr>
              <a:t>https://is.pkap.cz</a:t>
            </a:r>
            <a:endParaRPr lang="cs-CZ" sz="2400" b="1" dirty="0">
              <a:solidFill>
                <a:srgbClr val="FF0000"/>
              </a:solidFill>
            </a:endParaRP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Semináře  s odborným garantem pro školy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Konzultace s odborným garantem pro tvůrce a s garanty za jednotlivé intervence</a:t>
            </a:r>
          </a:p>
          <a:p>
            <a:pPr marL="457200" indent="-457200">
              <a:spcBef>
                <a:spcPts val="1200"/>
              </a:spcBef>
            </a:pPr>
            <a:endParaRPr lang="cs-CZ" sz="4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" y="728971"/>
            <a:ext cx="9905995" cy="4860054"/>
          </a:xfrm>
        </p:spPr>
        <p:txBody>
          <a:bodyPr>
            <a:normAutofit fontScale="92500" lnSpcReduction="20000"/>
          </a:bodyPr>
          <a:lstStyle/>
          <a:p>
            <a:pPr marL="457200" indent="-457200"/>
            <a:endParaRPr lang="cs-CZ" sz="3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cs-CZ" sz="3000" b="1" dirty="0" smtClean="0">
                <a:solidFill>
                  <a:srgbClr val="002060"/>
                </a:solidFill>
              </a:rPr>
              <a:t>Výsledky a stav tvorby ŠAP/PA za r. 20(16)17 - 2019</a:t>
            </a:r>
          </a:p>
          <a:p>
            <a:pPr marL="457200" indent="-457200">
              <a:buAutoNum type="arabicPeriod"/>
            </a:pPr>
            <a:r>
              <a:rPr lang="cs-CZ" sz="3000" b="1" dirty="0" smtClean="0">
                <a:solidFill>
                  <a:srgbClr val="002060"/>
                </a:solidFill>
              </a:rPr>
              <a:t>Strategické dokumenty</a:t>
            </a:r>
          </a:p>
          <a:p>
            <a:pPr marL="457200" indent="-457200">
              <a:buAutoNum type="arabicPeriod"/>
            </a:pPr>
            <a:r>
              <a:rPr lang="cs-CZ" sz="3000" b="1" dirty="0" smtClean="0">
                <a:solidFill>
                  <a:srgbClr val="002060"/>
                </a:solidFill>
              </a:rPr>
              <a:t>Akční plánování</a:t>
            </a:r>
          </a:p>
          <a:p>
            <a:pPr marL="457200" indent="-457200">
              <a:buAutoNum type="arabicPeriod"/>
            </a:pPr>
            <a:r>
              <a:rPr lang="cs-CZ" sz="3000" b="1" dirty="0" smtClean="0">
                <a:solidFill>
                  <a:srgbClr val="002060"/>
                </a:solidFill>
              </a:rPr>
              <a:t>Proč ŠAP/PA, rozdíly mezi ŠAP/PA</a:t>
            </a:r>
          </a:p>
          <a:p>
            <a:pPr marL="457200" indent="-457200">
              <a:buAutoNum type="arabicPeriod"/>
            </a:pPr>
            <a:r>
              <a:rPr lang="cs-CZ" sz="3000" b="1" dirty="0" smtClean="0">
                <a:solidFill>
                  <a:srgbClr val="002060"/>
                </a:solidFill>
              </a:rPr>
              <a:t>Hlavní kroky při tvorbě revidovaného ŠAP/PA  r. 2019- 2022</a:t>
            </a:r>
          </a:p>
          <a:p>
            <a:pPr marL="457200" indent="-457200">
              <a:buAutoNum type="arabicPeriod"/>
            </a:pPr>
            <a:r>
              <a:rPr lang="cs-CZ" sz="3000" b="1" dirty="0" smtClean="0">
                <a:solidFill>
                  <a:srgbClr val="002060"/>
                </a:solidFill>
              </a:rPr>
              <a:t>Chyby (nedostatky) při tvorbě ŠAP/PA</a:t>
            </a:r>
          </a:p>
          <a:p>
            <a:pPr marL="457200" indent="-457200">
              <a:buAutoNum type="arabicPeriod"/>
            </a:pPr>
            <a:endParaRPr lang="cs-CZ" dirty="0" smtClean="0"/>
          </a:p>
          <a:p>
            <a:endParaRPr lang="cs-CZ" dirty="0" smtClean="0"/>
          </a:p>
          <a:p>
            <a:r>
              <a:rPr lang="cs-CZ" sz="4000" b="1" dirty="0" smtClean="0">
                <a:solidFill>
                  <a:srgbClr val="C00000"/>
                </a:solidFill>
              </a:rPr>
              <a:t>                    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5" name="Picture 2" descr="http://st.depositphotos.com/1006899/1971/i/450/depositphotos_19714877-Plann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2984" y="4509011"/>
            <a:ext cx="1904937" cy="12812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5246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Chyby při tvorbě </a:t>
            </a:r>
            <a:r>
              <a:rPr lang="cs-CZ" dirty="0" err="1" smtClean="0"/>
              <a:t>šap</a:t>
            </a:r>
            <a:r>
              <a:rPr lang="cs-CZ" dirty="0" smtClean="0"/>
              <a:t>/</a:t>
            </a:r>
            <a:r>
              <a:rPr lang="cs-CZ" dirty="0" err="1" smtClean="0"/>
              <a:t>pa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" y="728970"/>
            <a:ext cx="9906001" cy="2070023"/>
          </a:xfrm>
        </p:spPr>
        <p:txBody>
          <a:bodyPr>
            <a:normAutofit/>
          </a:bodyPr>
          <a:lstStyle/>
          <a:p>
            <a:r>
              <a:rPr lang="cs-CZ" sz="4800" b="1" dirty="0" smtClean="0">
                <a:solidFill>
                  <a:schemeClr val="accent1">
                    <a:lumMod val="75000"/>
                  </a:schemeClr>
                </a:solidFill>
              </a:rPr>
              <a:t>Jakých chyb (nedostatků)  se školy nejčastěji dopouštěly?</a:t>
            </a:r>
          </a:p>
          <a:p>
            <a:endParaRPr lang="cs-CZ" sz="4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cs-CZ" sz="4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cs-CZ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2772" name="Picture 4" descr="C:\Users\lenka.navratova\Desktop\stažený soub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2997" y="2618991"/>
            <a:ext cx="4770053" cy="3600040"/>
          </a:xfrm>
          <a:prstGeom prst="rect">
            <a:avLst/>
          </a:prstGeom>
          <a:noFill/>
        </p:spPr>
      </p:pic>
      <p:pic>
        <p:nvPicPr>
          <p:cNvPr id="32773" name="Picture 5" descr="C:\Users\lenka.navratova\Desktop\chyb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8358" y="3789004"/>
            <a:ext cx="2054624" cy="1720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Nejčastější nedostatky při tvorbě plánů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400" b="1" dirty="0" smtClean="0">
                <a:solidFill>
                  <a:srgbClr val="002060"/>
                </a:solidFill>
              </a:rPr>
              <a:t>     1)</a:t>
            </a:r>
            <a:r>
              <a:rPr lang="cs-CZ" b="1" dirty="0" smtClean="0"/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příliš rozsáhlá charakteristika </a:t>
            </a:r>
            <a:r>
              <a:rPr lang="cs-CZ" sz="2400" b="1" dirty="0" smtClean="0">
                <a:solidFill>
                  <a:srgbClr val="002060"/>
                </a:solidFill>
              </a:rPr>
              <a:t>(kap.1) bez důrazu na podstatné </a:t>
            </a:r>
            <a:br>
              <a:rPr lang="cs-CZ" sz="2400" b="1" dirty="0" smtClean="0">
                <a:solidFill>
                  <a:srgbClr val="002060"/>
                </a:solidFill>
              </a:rPr>
            </a:br>
            <a:r>
              <a:rPr lang="cs-CZ" sz="2400" b="1" dirty="0" smtClean="0">
                <a:solidFill>
                  <a:srgbClr val="002060"/>
                </a:solidFill>
              </a:rPr>
              <a:t>         skutečnosti (např. popis  jednotlivých oborů na 32 stran, většinou </a:t>
            </a:r>
            <a:br>
              <a:rPr lang="cs-CZ" sz="2400" b="1" dirty="0" smtClean="0">
                <a:solidFill>
                  <a:srgbClr val="002060"/>
                </a:solidFill>
              </a:rPr>
            </a:br>
            <a:r>
              <a:rPr lang="cs-CZ" sz="2400" b="1" dirty="0" smtClean="0">
                <a:solidFill>
                  <a:srgbClr val="002060"/>
                </a:solidFill>
              </a:rPr>
              <a:t>         překopírované z výročních zpráv ..)</a:t>
            </a:r>
          </a:p>
          <a:p>
            <a:r>
              <a:rPr lang="cs-CZ" sz="2400" b="1" dirty="0" smtClean="0">
                <a:solidFill>
                  <a:srgbClr val="002060"/>
                </a:solidFill>
              </a:rPr>
              <a:t>     2)</a:t>
            </a:r>
            <a:r>
              <a:rPr lang="cs-CZ" sz="2400" b="1" dirty="0" smtClean="0"/>
              <a:t> </a:t>
            </a:r>
            <a:r>
              <a:rPr lang="cs-CZ" sz="2400" b="1" dirty="0" smtClean="0">
                <a:solidFill>
                  <a:srgbClr val="FF0000"/>
                </a:solidFill>
              </a:rPr>
              <a:t>nesprávně provedena analýza strategických oblastí </a:t>
            </a:r>
            <a:r>
              <a:rPr lang="cs-CZ" sz="2400" b="1" dirty="0" smtClean="0"/>
              <a:t>(kap.2)</a:t>
            </a:r>
          </a:p>
          <a:p>
            <a:pPr lvl="1"/>
            <a:r>
              <a:rPr lang="cs-CZ" sz="2400" b="1" dirty="0" smtClean="0">
                <a:solidFill>
                  <a:srgbClr val="002060"/>
                </a:solidFill>
              </a:rPr>
              <a:t>příliš popisný charakter bez stanovení cíle</a:t>
            </a:r>
          </a:p>
          <a:p>
            <a:pPr lvl="1"/>
            <a:r>
              <a:rPr lang="cs-CZ" sz="2400" b="1" dirty="0" smtClean="0">
                <a:solidFill>
                  <a:srgbClr val="002060"/>
                </a:solidFill>
              </a:rPr>
              <a:t>nebyla provedena </a:t>
            </a:r>
            <a:r>
              <a:rPr lang="cs-CZ" sz="2400" b="1" dirty="0" smtClean="0">
                <a:solidFill>
                  <a:srgbClr val="FF0000"/>
                </a:solidFill>
              </a:rPr>
              <a:t>SWOT analýza</a:t>
            </a:r>
          </a:p>
          <a:p>
            <a:pPr lvl="1"/>
            <a:r>
              <a:rPr lang="cs-CZ" sz="2400" b="1" dirty="0" smtClean="0">
                <a:solidFill>
                  <a:srgbClr val="002060"/>
                </a:solidFill>
              </a:rPr>
              <a:t>nebylo zřejmé, kam se chce škola posunout, co je její prioritou v dané oblasti</a:t>
            </a:r>
          </a:p>
          <a:p>
            <a:pPr lvl="1"/>
            <a:r>
              <a:rPr lang="cs-CZ" sz="2400" b="1" dirty="0" smtClean="0">
                <a:solidFill>
                  <a:srgbClr val="002060"/>
                </a:solidFill>
              </a:rPr>
              <a:t>málokterá škola si dokázala vydefinovat své slabé stránky např. nedostatečná vybavenost odborných učeben</a:t>
            </a:r>
          </a:p>
          <a:p>
            <a:pPr lvl="1">
              <a:buNone/>
            </a:pPr>
            <a:r>
              <a:rPr lang="cs-CZ" sz="2400" b="1" dirty="0" smtClean="0">
                <a:solidFill>
                  <a:srgbClr val="002060"/>
                </a:solidFill>
              </a:rPr>
              <a:t>3) </a:t>
            </a:r>
            <a:r>
              <a:rPr lang="cs-CZ" sz="2400" b="1" dirty="0" smtClean="0">
                <a:solidFill>
                  <a:srgbClr val="FF0000"/>
                </a:solidFill>
              </a:rPr>
              <a:t>Výsledky z analytické části nekorespondovaly s návrhem řešení</a:t>
            </a:r>
          </a:p>
          <a:p>
            <a:pPr lvl="1">
              <a:buNone/>
            </a:pP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  <a:r>
              <a:rPr lang="cs-CZ" sz="2400" b="1" dirty="0" smtClean="0">
                <a:solidFill>
                  <a:srgbClr val="FF0000"/>
                </a:solidFill>
              </a:rPr>
              <a:t>) Nebyla dodržena logická linka: </a:t>
            </a:r>
          </a:p>
          <a:p>
            <a:pPr lvl="1">
              <a:buNone/>
            </a:pPr>
            <a:endParaRPr lang="cs-CZ" sz="2400" b="1" dirty="0" smtClean="0">
              <a:solidFill>
                <a:srgbClr val="FF0000"/>
              </a:solidFill>
            </a:endParaRPr>
          </a:p>
          <a:p>
            <a:pPr lvl="1">
              <a:buNone/>
            </a:pP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                PRIORITY     OBECNÝ CÍL      KONKRÉTNÍ CÍL    ÚKOLY</a:t>
            </a:r>
          </a:p>
          <a:p>
            <a:pPr lvl="1"/>
            <a:endParaRPr lang="cs-CZ" sz="2400" b="1" dirty="0" smtClean="0"/>
          </a:p>
          <a:p>
            <a:r>
              <a:rPr lang="cs-CZ" sz="2400" b="1" dirty="0" smtClean="0"/>
              <a:t> </a:t>
            </a:r>
            <a:endParaRPr lang="cs-CZ" sz="2400" dirty="0" smtClean="0"/>
          </a:p>
          <a:p>
            <a:pPr lvl="1"/>
            <a:endParaRPr lang="cs-CZ" dirty="0" smtClean="0"/>
          </a:p>
          <a:p>
            <a:pPr lvl="1"/>
            <a:endParaRPr lang="cs-CZ" dirty="0" smtClean="0"/>
          </a:p>
          <a:p>
            <a:pPr lvl="1"/>
            <a:endParaRPr lang="cs-CZ" dirty="0" smtClean="0"/>
          </a:p>
          <a:p>
            <a:pPr>
              <a:buFont typeface="Wingdings" pitchFamily="2" charset="2"/>
              <a:buChar char="§"/>
            </a:pPr>
            <a:endParaRPr lang="cs-CZ" dirty="0"/>
          </a:p>
        </p:txBody>
      </p:sp>
      <p:sp>
        <p:nvSpPr>
          <p:cNvPr id="5" name="Šipka doprava 4"/>
          <p:cNvSpPr/>
          <p:nvPr/>
        </p:nvSpPr>
        <p:spPr>
          <a:xfrm>
            <a:off x="2612974" y="5229020"/>
            <a:ext cx="4500050" cy="36000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6" name="Šipka doleva 5"/>
          <p:cNvSpPr/>
          <p:nvPr/>
        </p:nvSpPr>
        <p:spPr>
          <a:xfrm>
            <a:off x="2522974" y="6039029"/>
            <a:ext cx="4680052" cy="36000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Nejčastější Nedostatky při tvorbě ŠAP/PA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u="sng" dirty="0" smtClean="0">
                <a:solidFill>
                  <a:srgbClr val="0070C0"/>
                </a:solidFill>
              </a:rPr>
              <a:t>Kap. 4  Návrh řešení – ŠAP/PA </a:t>
            </a:r>
          </a:p>
          <a:p>
            <a:endParaRPr lang="cs-CZ" dirty="0"/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 bwMode="auto">
          <a:xfrm>
            <a:off x="182947" y="1718981"/>
            <a:ext cx="1716771" cy="431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xtLst/>
        </p:spPr>
        <p:txBody>
          <a:bodyPr lIns="0" tIns="108000" rIns="0"/>
          <a:lstStyle/>
          <a:p>
            <a:pPr algn="ctr">
              <a:buFont typeface="Arial" charset="0"/>
              <a:buNone/>
              <a:defRPr/>
            </a:pPr>
            <a:r>
              <a:rPr lang="cs-CZ" sz="18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Priority školy</a:t>
            </a: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cs-CZ" sz="1800" i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cs-CZ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marL="284163" lvl="1" indent="-285750" algn="ctr">
              <a:buFont typeface="Wingdings" pitchFamily="2" charset="2"/>
              <a:buChar char="§"/>
              <a:defRPr/>
            </a:pP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Ohnutá šipka 4"/>
          <p:cNvSpPr/>
          <p:nvPr/>
        </p:nvSpPr>
        <p:spPr bwMode="auto">
          <a:xfrm flipV="1">
            <a:off x="992956" y="2168986"/>
            <a:ext cx="1092000" cy="5758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1595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" tIns="10800" rIns="18000" bIns="10800"/>
          <a:lstStyle/>
          <a:p>
            <a:pPr algn="ctr">
              <a:defRPr/>
            </a:pPr>
            <a:endParaRPr lang="cs-CZ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 bwMode="auto">
          <a:xfrm>
            <a:off x="2072968" y="2438989"/>
            <a:ext cx="1716352" cy="431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xtLst/>
        </p:spPr>
        <p:txBody>
          <a:bodyPr lIns="0" tIns="108000" rIns="0"/>
          <a:lstStyle/>
          <a:p>
            <a:pPr algn="ctr">
              <a:buFont typeface="Arial" charset="0"/>
              <a:buNone/>
              <a:defRPr/>
            </a:pPr>
            <a:r>
              <a:rPr lang="cs-CZ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Obecné cíle</a:t>
            </a:r>
          </a:p>
          <a:p>
            <a:pPr algn="ctr">
              <a:buFont typeface="Arial" charset="0"/>
              <a:buNone/>
              <a:defRPr/>
            </a:pPr>
            <a:endParaRPr lang="cs-CZ" sz="1800" i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cs-CZ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marL="284163" lvl="1" indent="-285750" algn="ctr">
              <a:buFont typeface="Wingdings" pitchFamily="2" charset="2"/>
              <a:buChar char="§"/>
              <a:defRPr/>
            </a:pP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Ohnutá šipka 6"/>
          <p:cNvSpPr/>
          <p:nvPr/>
        </p:nvSpPr>
        <p:spPr bwMode="auto">
          <a:xfrm flipV="1">
            <a:off x="2612974" y="2888994"/>
            <a:ext cx="1248000" cy="5760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1595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" tIns="10800" rIns="18000" bIns="10800"/>
          <a:lstStyle/>
          <a:p>
            <a:pPr algn="ctr">
              <a:defRPr/>
            </a:pPr>
            <a:endParaRPr lang="cs-CZ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 bwMode="auto">
          <a:xfrm>
            <a:off x="3782987" y="3338999"/>
            <a:ext cx="2964000" cy="79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xtLst/>
        </p:spPr>
        <p:txBody>
          <a:bodyPr lIns="0" tIns="108000" rIns="0"/>
          <a:lstStyle/>
          <a:p>
            <a:pPr>
              <a:buFont typeface="Arial" charset="0"/>
              <a:buNone/>
              <a:defRPr/>
            </a:pPr>
            <a:r>
              <a:rPr lang="cs-CZ" sz="18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 Konkrétní cíle </a:t>
            </a:r>
          </a:p>
          <a:p>
            <a:pPr>
              <a:buFont typeface="Arial" charset="0"/>
              <a:buNone/>
              <a:defRPr/>
            </a:pPr>
            <a:r>
              <a:rPr lang="cs-CZ" sz="18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 Kritéria jejich hodnocení</a:t>
            </a: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cs-CZ" sz="1800" i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cs-CZ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marL="284163" lvl="1" indent="-285750" algn="ctr">
              <a:buFont typeface="Wingdings" pitchFamily="2" charset="2"/>
              <a:buChar char="§"/>
              <a:defRPr/>
            </a:pP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Ohnutá šipka 8"/>
          <p:cNvSpPr/>
          <p:nvPr/>
        </p:nvSpPr>
        <p:spPr bwMode="auto">
          <a:xfrm flipV="1">
            <a:off x="4862999" y="4239009"/>
            <a:ext cx="1404000" cy="611187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1595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" tIns="10800" rIns="18000" bIns="10800"/>
          <a:lstStyle/>
          <a:p>
            <a:pPr algn="ctr">
              <a:defRPr/>
            </a:pPr>
            <a:endParaRPr lang="cs-CZ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0" name="Zástupný symbol pro obsah 2"/>
          <p:cNvSpPr txBox="1">
            <a:spLocks/>
          </p:cNvSpPr>
          <p:nvPr/>
        </p:nvSpPr>
        <p:spPr bwMode="auto">
          <a:xfrm>
            <a:off x="6303015" y="4329010"/>
            <a:ext cx="1794000" cy="1620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xtLst/>
        </p:spPr>
        <p:txBody>
          <a:bodyPr lIns="0" tIns="108000" rIns="0"/>
          <a:lstStyle/>
          <a:p>
            <a:pPr>
              <a:buFont typeface="Arial" charset="0"/>
              <a:buNone/>
              <a:defRPr/>
            </a:pPr>
            <a:r>
              <a:rPr lang="cs-CZ" sz="18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 Úkoly</a:t>
            </a:r>
          </a:p>
          <a:p>
            <a:pPr>
              <a:buFont typeface="Arial" charset="0"/>
              <a:buNone/>
              <a:defRPr/>
            </a:pPr>
            <a:r>
              <a:rPr lang="cs-CZ" dirty="0" smtClean="0">
                <a:latin typeface="Tahoma" pitchFamily="34" charset="0"/>
                <a:cs typeface="Tahoma" pitchFamily="34" charset="0"/>
              </a:rPr>
              <a:t>  Předpoklady</a:t>
            </a:r>
          </a:p>
          <a:p>
            <a:pPr>
              <a:buFont typeface="Arial" charset="0"/>
              <a:buNone/>
              <a:defRPr/>
            </a:pPr>
            <a:r>
              <a:rPr lang="cs-CZ" dirty="0" smtClean="0">
                <a:latin typeface="Tahoma" pitchFamily="34" charset="0"/>
                <a:cs typeface="Tahoma" pitchFamily="34" charset="0"/>
              </a:rPr>
              <a:t>  Finanční zdroje</a:t>
            </a:r>
          </a:p>
          <a:p>
            <a:pPr>
              <a:buFont typeface="Arial" charset="0"/>
              <a:buNone/>
              <a:defRPr/>
            </a:pPr>
            <a:r>
              <a:rPr lang="cs-CZ" sz="18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 Termíny</a:t>
            </a:r>
          </a:p>
          <a:p>
            <a:pPr>
              <a:buFont typeface="Arial" charset="0"/>
              <a:buNone/>
              <a:defRPr/>
            </a:pPr>
            <a:r>
              <a:rPr lang="cs-CZ" dirty="0" smtClean="0">
                <a:latin typeface="Tahoma" pitchFamily="34" charset="0"/>
                <a:cs typeface="Tahoma" pitchFamily="34" charset="0"/>
              </a:rPr>
              <a:t>  Zodpovědnost</a:t>
            </a: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cs-CZ" sz="1800" i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cs-CZ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marL="284163" lvl="1" indent="-285750" algn="ctr">
              <a:buFont typeface="Wingdings" pitchFamily="2" charset="2"/>
              <a:buChar char="§"/>
              <a:defRPr/>
            </a:pP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2432972" y="1538979"/>
            <a:ext cx="2090637" cy="3825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/>
              <a:t>příliš mnoho priorit</a:t>
            </a:r>
            <a:endParaRPr lang="cs-CZ" dirty="0"/>
          </a:p>
        </p:txBody>
      </p:sp>
      <p:cxnSp>
        <p:nvCxnSpPr>
          <p:cNvPr id="13" name="Přímá spojovací šipka 12"/>
          <p:cNvCxnSpPr>
            <a:stCxn id="4" idx="3"/>
            <a:endCxn id="11" idx="1"/>
          </p:cNvCxnSpPr>
          <p:nvPr/>
        </p:nvCxnSpPr>
        <p:spPr>
          <a:xfrm flipV="1">
            <a:off x="1899718" y="1730250"/>
            <a:ext cx="533254" cy="204631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bdélník 13"/>
          <p:cNvSpPr/>
          <p:nvPr/>
        </p:nvSpPr>
        <p:spPr>
          <a:xfrm>
            <a:off x="4412994" y="2168986"/>
            <a:ext cx="3510039" cy="672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dirty="0" smtClean="0"/>
              <a:t> mnoho cílů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 cíle nenavazovaly na priority</a:t>
            </a:r>
            <a:endParaRPr lang="cs-CZ" dirty="0"/>
          </a:p>
        </p:txBody>
      </p:sp>
      <p:cxnSp>
        <p:nvCxnSpPr>
          <p:cNvPr id="16" name="Přímá spojovací šipka 15"/>
          <p:cNvCxnSpPr/>
          <p:nvPr/>
        </p:nvCxnSpPr>
        <p:spPr>
          <a:xfrm flipV="1">
            <a:off x="3602985" y="2348988"/>
            <a:ext cx="720008" cy="180003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ovací šipka 16"/>
          <p:cNvCxnSpPr/>
          <p:nvPr/>
        </p:nvCxnSpPr>
        <p:spPr>
          <a:xfrm flipV="1">
            <a:off x="3602985" y="2618992"/>
            <a:ext cx="810009" cy="180001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bdélník 17"/>
          <p:cNvSpPr/>
          <p:nvPr/>
        </p:nvSpPr>
        <p:spPr>
          <a:xfrm>
            <a:off x="6663019" y="2978995"/>
            <a:ext cx="3044550" cy="38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nenavazovaly na obecné cíle</a:t>
            </a:r>
            <a:endParaRPr lang="cs-CZ" dirty="0"/>
          </a:p>
        </p:txBody>
      </p:sp>
      <p:cxnSp>
        <p:nvCxnSpPr>
          <p:cNvPr id="20" name="Přímá spojovací šipka 19"/>
          <p:cNvCxnSpPr>
            <a:endCxn id="18" idx="1"/>
          </p:cNvCxnSpPr>
          <p:nvPr/>
        </p:nvCxnSpPr>
        <p:spPr>
          <a:xfrm flipV="1">
            <a:off x="5493006" y="3170266"/>
            <a:ext cx="1170013" cy="348735"/>
          </a:xfrm>
          <a:prstGeom prst="straightConnector1">
            <a:avLst/>
          </a:prstGeom>
          <a:ln w="38100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bdélník 20"/>
          <p:cNvSpPr/>
          <p:nvPr/>
        </p:nvSpPr>
        <p:spPr>
          <a:xfrm>
            <a:off x="902955" y="3699003"/>
            <a:ext cx="2070023" cy="672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dirty="0" smtClean="0"/>
              <a:t> příliš obecná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 neměřitelná</a:t>
            </a:r>
            <a:endParaRPr lang="cs-CZ" dirty="0"/>
          </a:p>
        </p:txBody>
      </p:sp>
      <p:cxnSp>
        <p:nvCxnSpPr>
          <p:cNvPr id="27" name="Přímá spojovací šipka 26"/>
          <p:cNvCxnSpPr/>
          <p:nvPr/>
        </p:nvCxnSpPr>
        <p:spPr>
          <a:xfrm flipH="1">
            <a:off x="2522972" y="3879005"/>
            <a:ext cx="1188000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ovací šipka 27"/>
          <p:cNvCxnSpPr/>
          <p:nvPr/>
        </p:nvCxnSpPr>
        <p:spPr>
          <a:xfrm flipH="1">
            <a:off x="2432972" y="3969006"/>
            <a:ext cx="1404000" cy="180002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bdélník 21"/>
          <p:cNvSpPr/>
          <p:nvPr/>
        </p:nvSpPr>
        <p:spPr>
          <a:xfrm>
            <a:off x="7833032" y="3789004"/>
            <a:ext cx="2522973" cy="672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nevycházely z konkrétních cílů</a:t>
            </a:r>
            <a:endParaRPr lang="cs-CZ" dirty="0"/>
          </a:p>
        </p:txBody>
      </p:sp>
      <p:cxnSp>
        <p:nvCxnSpPr>
          <p:cNvPr id="23" name="Přímá spojovací šipka 22"/>
          <p:cNvCxnSpPr/>
          <p:nvPr/>
        </p:nvCxnSpPr>
        <p:spPr>
          <a:xfrm flipV="1">
            <a:off x="7023023" y="4149008"/>
            <a:ext cx="1170013" cy="348735"/>
          </a:xfrm>
          <a:prstGeom prst="straightConnector1">
            <a:avLst/>
          </a:prstGeom>
          <a:ln w="38100" cmpd="sng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bdélník 23"/>
          <p:cNvSpPr/>
          <p:nvPr/>
        </p:nvSpPr>
        <p:spPr>
          <a:xfrm>
            <a:off x="2162969" y="4869016"/>
            <a:ext cx="3690041" cy="672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Zahrnovaly celé projektové období bez upřesnění např.2017-19</a:t>
            </a:r>
          </a:p>
        </p:txBody>
      </p:sp>
      <p:cxnSp>
        <p:nvCxnSpPr>
          <p:cNvPr id="25" name="Přímá spojovací šipka 24"/>
          <p:cNvCxnSpPr/>
          <p:nvPr/>
        </p:nvCxnSpPr>
        <p:spPr>
          <a:xfrm flipH="1" flipV="1">
            <a:off x="5006458" y="5349946"/>
            <a:ext cx="1584003" cy="180002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délník 25"/>
          <p:cNvSpPr/>
          <p:nvPr/>
        </p:nvSpPr>
        <p:spPr>
          <a:xfrm>
            <a:off x="2702975" y="5679025"/>
            <a:ext cx="3600040" cy="91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Nebyla konkretizace např. všichni PP nebo cizí firmy např. ÚP </a:t>
            </a:r>
            <a:r>
              <a:rPr lang="cs-CZ" sz="1600" dirty="0" smtClean="0"/>
              <a:t>nelze,aby zodpovídal někdo vně školy</a:t>
            </a:r>
          </a:p>
        </p:txBody>
      </p:sp>
      <p:cxnSp>
        <p:nvCxnSpPr>
          <p:cNvPr id="33" name="Přímá spojovací šipka 32"/>
          <p:cNvCxnSpPr/>
          <p:nvPr/>
        </p:nvCxnSpPr>
        <p:spPr>
          <a:xfrm flipH="1">
            <a:off x="5673008" y="5859027"/>
            <a:ext cx="1260015" cy="180002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bdélník 37"/>
          <p:cNvSpPr/>
          <p:nvPr/>
        </p:nvSpPr>
        <p:spPr>
          <a:xfrm>
            <a:off x="8465984" y="5139019"/>
            <a:ext cx="1440016" cy="1253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Vlastní,cizí, nikoliv konkrétní částky</a:t>
            </a:r>
            <a:endParaRPr lang="cs-CZ" dirty="0"/>
          </a:p>
        </p:txBody>
      </p:sp>
      <p:cxnSp>
        <p:nvCxnSpPr>
          <p:cNvPr id="40" name="Přímá spojovací šipka 39"/>
          <p:cNvCxnSpPr>
            <a:stCxn id="10" idx="3"/>
          </p:cNvCxnSpPr>
          <p:nvPr/>
        </p:nvCxnSpPr>
        <p:spPr>
          <a:xfrm>
            <a:off x="8097015" y="5139019"/>
            <a:ext cx="726028" cy="360004"/>
          </a:xfrm>
          <a:prstGeom prst="straightConnector1">
            <a:avLst/>
          </a:prstGeom>
          <a:ln w="317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872988" y="4043246"/>
            <a:ext cx="1350015" cy="810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 idx="4294967295"/>
          </p:nvPr>
        </p:nvSpPr>
        <p:spPr>
          <a:xfrm>
            <a:off x="366714" y="1089026"/>
            <a:ext cx="9539287" cy="1979969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cs-CZ" sz="3200" b="1" cap="all" dirty="0" smtClean="0">
                <a:solidFill>
                  <a:srgbClr val="0070C0"/>
                </a:solidFill>
              </a:rPr>
              <a:t>                        </a:t>
            </a:r>
            <a:br>
              <a:rPr lang="cs-CZ" sz="3200" b="1" cap="all" dirty="0" smtClean="0">
                <a:solidFill>
                  <a:srgbClr val="0070C0"/>
                </a:solidFill>
              </a:rPr>
            </a:br>
            <a:r>
              <a:rPr lang="cs-CZ" sz="3200" b="1" cap="all" dirty="0">
                <a:solidFill>
                  <a:srgbClr val="0070C0"/>
                </a:solidFill>
              </a:rPr>
              <a:t/>
            </a:r>
            <a:br>
              <a:rPr lang="cs-CZ" sz="3200" b="1" cap="all" dirty="0">
                <a:solidFill>
                  <a:srgbClr val="0070C0"/>
                </a:solidFill>
              </a:rPr>
            </a:br>
            <a:r>
              <a:rPr lang="cs-CZ" sz="3200" b="1" cap="all" dirty="0" smtClean="0">
                <a:solidFill>
                  <a:srgbClr val="0070C0"/>
                </a:solidFill>
              </a:rPr>
              <a:t>                        </a:t>
            </a:r>
            <a:br>
              <a:rPr lang="cs-CZ" sz="3200" b="1" cap="all" dirty="0" smtClean="0">
                <a:solidFill>
                  <a:srgbClr val="0070C0"/>
                </a:solidFill>
              </a:rPr>
            </a:br>
            <a:r>
              <a:rPr lang="cs-CZ" sz="3200" b="1" cap="all" dirty="0" smtClean="0">
                <a:solidFill>
                  <a:srgbClr val="0070C0"/>
                </a:solidFill>
              </a:rPr>
              <a:t> </a:t>
            </a:r>
            <a:br>
              <a:rPr lang="cs-CZ" sz="3200" b="1" cap="all" dirty="0" smtClean="0">
                <a:solidFill>
                  <a:srgbClr val="0070C0"/>
                </a:solidFill>
              </a:rPr>
            </a:br>
            <a:r>
              <a:rPr lang="cs-CZ" sz="3200" b="1" cap="all" dirty="0">
                <a:solidFill>
                  <a:srgbClr val="0070C0"/>
                </a:solidFill>
              </a:rPr>
              <a:t/>
            </a:r>
            <a:br>
              <a:rPr lang="cs-CZ" sz="3200" b="1" cap="all" dirty="0">
                <a:solidFill>
                  <a:srgbClr val="0070C0"/>
                </a:solidFill>
              </a:rPr>
            </a:br>
            <a:r>
              <a:rPr lang="cs-CZ" sz="3200" b="1" cap="all" dirty="0" smtClean="0">
                <a:solidFill>
                  <a:srgbClr val="0070C0"/>
                </a:solidFill>
              </a:rPr>
              <a:t/>
            </a:r>
            <a:br>
              <a:rPr lang="cs-CZ" sz="3200" b="1" cap="all" dirty="0" smtClean="0">
                <a:solidFill>
                  <a:srgbClr val="0070C0"/>
                </a:solidFill>
              </a:rPr>
            </a:br>
            <a:r>
              <a:rPr lang="cs-CZ" sz="3200" b="1" cap="all" dirty="0" smtClean="0">
                <a:solidFill>
                  <a:srgbClr val="0070C0"/>
                </a:solidFill>
              </a:rPr>
              <a:t>                        </a:t>
            </a:r>
            <a:r>
              <a:rPr lang="cs-CZ" sz="3200" b="1" cap="all" dirty="0" smtClean="0">
                <a:solidFill>
                  <a:schemeClr val="accent1">
                    <a:lumMod val="75000"/>
                  </a:schemeClr>
                </a:solidFill>
              </a:rPr>
              <a:t>DĚKUJI ZA POZORNOST </a:t>
            </a:r>
            <a:br>
              <a:rPr lang="cs-CZ" sz="3200" b="1" cap="all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sz="3200" b="1" cap="all" dirty="0" smtClean="0">
                <a:solidFill>
                  <a:schemeClr val="accent1">
                    <a:lumMod val="75000"/>
                  </a:schemeClr>
                </a:solidFill>
              </a:rPr>
              <a:t>   a přeji </a:t>
            </a:r>
            <a:r>
              <a:rPr lang="cs-CZ" sz="3200" b="1" cap="all" dirty="0">
                <a:solidFill>
                  <a:schemeClr val="accent1">
                    <a:lumMod val="75000"/>
                  </a:schemeClr>
                </a:solidFill>
              </a:rPr>
              <a:t>hodně úspěchů při tvorbě </a:t>
            </a:r>
            <a:r>
              <a:rPr lang="cs-CZ" sz="3200" b="1" cap="all" dirty="0" smtClean="0">
                <a:solidFill>
                  <a:schemeClr val="accent1">
                    <a:lumMod val="75000"/>
                  </a:schemeClr>
                </a:solidFill>
              </a:rPr>
              <a:t>ŠAP/PA</a:t>
            </a:r>
            <a:br>
              <a:rPr lang="cs-CZ" sz="3200" b="1" cap="all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sz="3200" b="1" cap="all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cs-CZ" sz="3200" b="1" cap="all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sz="32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cs-CZ" sz="3200" dirty="0">
                <a:solidFill>
                  <a:schemeClr val="accent1">
                    <a:lumMod val="75000"/>
                  </a:schemeClr>
                </a:solidFill>
              </a:rPr>
            </a:br>
            <a:endParaRPr lang="cs-CZ" sz="3200" b="1" cap="all" spc="5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072969" y="3068996"/>
            <a:ext cx="67500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tx2"/>
                </a:solidFill>
              </a:rPr>
              <a:t>                      </a:t>
            </a:r>
          </a:p>
          <a:p>
            <a:endParaRPr lang="cs-CZ" sz="2400" b="1" dirty="0">
              <a:solidFill>
                <a:schemeClr val="tx2"/>
              </a:solidFill>
            </a:endParaRPr>
          </a:p>
          <a:p>
            <a:r>
              <a:rPr lang="cs-CZ" sz="2400" b="1" dirty="0" smtClean="0">
                <a:solidFill>
                  <a:schemeClr val="tx2"/>
                </a:solidFill>
              </a:rPr>
              <a:t>                        PaedDr. Jiří Polášek </a:t>
            </a:r>
          </a:p>
          <a:p>
            <a:r>
              <a:rPr lang="cs-CZ" sz="2400" b="1" dirty="0" smtClean="0">
                <a:solidFill>
                  <a:schemeClr val="tx2"/>
                </a:solidFill>
              </a:rPr>
              <a:t>         odborný garant pro Olomoucký kraj</a:t>
            </a:r>
          </a:p>
          <a:p>
            <a:r>
              <a:rPr lang="cs-CZ" sz="2400" b="1" dirty="0" smtClean="0">
                <a:solidFill>
                  <a:schemeClr val="tx2"/>
                </a:solidFill>
                <a:hlinkClick r:id="rId3"/>
              </a:rPr>
              <a:t> jiri.polasek@nuv.cz</a:t>
            </a:r>
            <a:r>
              <a:rPr lang="cs-CZ" sz="2400" b="1" dirty="0" smtClean="0">
                <a:solidFill>
                  <a:schemeClr val="tx2"/>
                </a:solidFill>
              </a:rPr>
              <a:t>       mob.: 602 756 746</a:t>
            </a:r>
            <a:endParaRPr lang="cs-CZ" sz="2400" b="1" dirty="0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332983" y="5499025"/>
            <a:ext cx="43229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600" b="1" dirty="0">
                <a:solidFill>
                  <a:schemeClr val="tx2">
                    <a:lumMod val="75000"/>
                  </a:schemeClr>
                </a:solidFill>
              </a:rPr>
              <a:t>Národní ústav pro vzdělávání</a:t>
            </a:r>
            <a:r>
              <a:rPr lang="cs-CZ" sz="16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cs-CZ" sz="1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1600" dirty="0" smtClean="0">
                <a:solidFill>
                  <a:schemeClr val="tx2">
                    <a:lumMod val="75000"/>
                  </a:schemeClr>
                </a:solidFill>
              </a:rPr>
              <a:t>Podpora </a:t>
            </a:r>
            <a:r>
              <a:rPr lang="cs-CZ" sz="1600" dirty="0">
                <a:solidFill>
                  <a:schemeClr val="tx2">
                    <a:lumMod val="75000"/>
                  </a:schemeClr>
                </a:solidFill>
              </a:rPr>
              <a:t>krajského akčního plánování</a:t>
            </a:r>
          </a:p>
          <a:p>
            <a:pPr algn="r"/>
            <a:r>
              <a:rPr lang="cs-CZ" sz="1600" b="1" dirty="0">
                <a:solidFill>
                  <a:schemeClr val="tx2">
                    <a:lumMod val="75000"/>
                  </a:schemeClr>
                </a:solidFill>
              </a:rPr>
              <a:t>www.pkap.cz</a:t>
            </a:r>
          </a:p>
        </p:txBody>
      </p: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8193037" y="5409022"/>
            <a:ext cx="882793" cy="1080012"/>
            <a:chOff x="5384" y="2780"/>
            <a:chExt cx="752" cy="920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5384" y="2780"/>
              <a:ext cx="752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5384" y="2780"/>
              <a:ext cx="346" cy="374"/>
            </a:xfrm>
            <a:custGeom>
              <a:avLst/>
              <a:gdLst>
                <a:gd name="T0" fmla="*/ 1192 w 1491"/>
                <a:gd name="T1" fmla="*/ 1239 h 1629"/>
                <a:gd name="T2" fmla="*/ 1491 w 1491"/>
                <a:gd name="T3" fmla="*/ 391 h 1629"/>
                <a:gd name="T4" fmla="*/ 1444 w 1491"/>
                <a:gd name="T5" fmla="*/ 0 h 1629"/>
                <a:gd name="T6" fmla="*/ 691 w 1491"/>
                <a:gd name="T7" fmla="*/ 0 h 1629"/>
                <a:gd name="T8" fmla="*/ 762 w 1491"/>
                <a:gd name="T9" fmla="*/ 384 h 1629"/>
                <a:gd name="T10" fmla="*/ 248 w 1491"/>
                <a:gd name="T11" fmla="*/ 1056 h 1629"/>
                <a:gd name="T12" fmla="*/ 0 w 1491"/>
                <a:gd name="T13" fmla="*/ 988 h 1629"/>
                <a:gd name="T14" fmla="*/ 0 w 1491"/>
                <a:gd name="T15" fmla="*/ 1609 h 1629"/>
                <a:gd name="T16" fmla="*/ 248 w 1491"/>
                <a:gd name="T17" fmla="*/ 1629 h 1629"/>
                <a:gd name="T18" fmla="*/ 1192 w 1491"/>
                <a:gd name="T19" fmla="*/ 123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1" h="1629">
                  <a:moveTo>
                    <a:pt x="1192" y="1239"/>
                  </a:moveTo>
                  <a:cubicBezTo>
                    <a:pt x="1379" y="1024"/>
                    <a:pt x="1491" y="707"/>
                    <a:pt x="1491" y="391"/>
                  </a:cubicBezTo>
                  <a:cubicBezTo>
                    <a:pt x="1491" y="251"/>
                    <a:pt x="1475" y="122"/>
                    <a:pt x="1444" y="0"/>
                  </a:cubicBezTo>
                  <a:lnTo>
                    <a:pt x="691" y="0"/>
                  </a:lnTo>
                  <a:cubicBezTo>
                    <a:pt x="737" y="105"/>
                    <a:pt x="762" y="235"/>
                    <a:pt x="762" y="384"/>
                  </a:cubicBezTo>
                  <a:cubicBezTo>
                    <a:pt x="762" y="788"/>
                    <a:pt x="556" y="1056"/>
                    <a:pt x="248" y="1056"/>
                  </a:cubicBezTo>
                  <a:cubicBezTo>
                    <a:pt x="154" y="1056"/>
                    <a:pt x="71" y="1032"/>
                    <a:pt x="0" y="988"/>
                  </a:cubicBezTo>
                  <a:lnTo>
                    <a:pt x="0" y="1609"/>
                  </a:lnTo>
                  <a:cubicBezTo>
                    <a:pt x="79" y="1622"/>
                    <a:pt x="162" y="1629"/>
                    <a:pt x="248" y="1629"/>
                  </a:cubicBezTo>
                  <a:cubicBezTo>
                    <a:pt x="641" y="1629"/>
                    <a:pt x="967" y="1493"/>
                    <a:pt x="1192" y="1239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5384" y="2780"/>
              <a:ext cx="758" cy="927"/>
            </a:xfrm>
            <a:custGeom>
              <a:avLst/>
              <a:gdLst>
                <a:gd name="T0" fmla="*/ 247 w 3263"/>
                <a:gd name="T1" fmla="*/ 1623 h 4032"/>
                <a:gd name="T2" fmla="*/ 934 w 3263"/>
                <a:gd name="T3" fmla="*/ 2408 h 4032"/>
                <a:gd name="T4" fmla="*/ 1699 w 3263"/>
                <a:gd name="T5" fmla="*/ 2408 h 4032"/>
                <a:gd name="T6" fmla="*/ 2252 w 3263"/>
                <a:gd name="T7" fmla="*/ 2408 h 4032"/>
                <a:gd name="T8" fmla="*/ 2910 w 3263"/>
                <a:gd name="T9" fmla="*/ 2408 h 4032"/>
                <a:gd name="T10" fmla="*/ 3263 w 3263"/>
                <a:gd name="T11" fmla="*/ 0 h 4032"/>
                <a:gd name="T12" fmla="*/ 280 w 3263"/>
                <a:gd name="T13" fmla="*/ 3638 h 4032"/>
                <a:gd name="T14" fmla="*/ 211 w 3263"/>
                <a:gd name="T15" fmla="*/ 3792 h 4032"/>
                <a:gd name="T16" fmla="*/ 143 w 3263"/>
                <a:gd name="T17" fmla="*/ 3638 h 4032"/>
                <a:gd name="T18" fmla="*/ 186 w 3263"/>
                <a:gd name="T19" fmla="*/ 3874 h 4032"/>
                <a:gd name="T20" fmla="*/ 409 w 3263"/>
                <a:gd name="T21" fmla="*/ 3773 h 4032"/>
                <a:gd name="T22" fmla="*/ 322 w 3263"/>
                <a:gd name="T23" fmla="*/ 3510 h 4032"/>
                <a:gd name="T24" fmla="*/ 120 w 3263"/>
                <a:gd name="T25" fmla="*/ 3506 h 4032"/>
                <a:gd name="T26" fmla="*/ 133 w 3263"/>
                <a:gd name="T27" fmla="*/ 3827 h 4032"/>
                <a:gd name="T28" fmla="*/ 434 w 3263"/>
                <a:gd name="T29" fmla="*/ 3693 h 4032"/>
                <a:gd name="T30" fmla="*/ 764 w 3263"/>
                <a:gd name="T31" fmla="*/ 3865 h 4032"/>
                <a:gd name="T32" fmla="*/ 764 w 3263"/>
                <a:gd name="T33" fmla="*/ 3520 h 4032"/>
                <a:gd name="T34" fmla="*/ 720 w 3263"/>
                <a:gd name="T35" fmla="*/ 3635 h 4032"/>
                <a:gd name="T36" fmla="*/ 649 w 3263"/>
                <a:gd name="T37" fmla="*/ 3798 h 4032"/>
                <a:gd name="T38" fmla="*/ 578 w 3263"/>
                <a:gd name="T39" fmla="*/ 3635 h 4032"/>
                <a:gd name="T40" fmla="*/ 1167 w 3263"/>
                <a:gd name="T41" fmla="*/ 3558 h 4032"/>
                <a:gd name="T42" fmla="*/ 899 w 3263"/>
                <a:gd name="T43" fmla="*/ 3586 h 4032"/>
                <a:gd name="T44" fmla="*/ 978 w 3263"/>
                <a:gd name="T45" fmla="*/ 3871 h 4032"/>
                <a:gd name="T46" fmla="*/ 1180 w 3263"/>
                <a:gd name="T47" fmla="*/ 3880 h 4032"/>
                <a:gd name="T48" fmla="*/ 1167 w 3263"/>
                <a:gd name="T49" fmla="*/ 2871 h 4032"/>
                <a:gd name="T50" fmla="*/ 1156 w 3263"/>
                <a:gd name="T51" fmla="*/ 3636 h 4032"/>
                <a:gd name="T52" fmla="*/ 1087 w 3263"/>
                <a:gd name="T53" fmla="*/ 3790 h 4032"/>
                <a:gd name="T54" fmla="*/ 1020 w 3263"/>
                <a:gd name="T55" fmla="*/ 3637 h 4032"/>
                <a:gd name="T56" fmla="*/ 1582 w 3263"/>
                <a:gd name="T57" fmla="*/ 3604 h 4032"/>
                <a:gd name="T58" fmla="*/ 1581 w 3263"/>
                <a:gd name="T59" fmla="*/ 3780 h 4032"/>
                <a:gd name="T60" fmla="*/ 1462 w 3263"/>
                <a:gd name="T61" fmla="*/ 3693 h 4032"/>
                <a:gd name="T62" fmla="*/ 1462 w 3263"/>
                <a:gd name="T63" fmla="*/ 3827 h 4032"/>
                <a:gd name="T64" fmla="*/ 1703 w 3263"/>
                <a:gd name="T65" fmla="*/ 3835 h 4032"/>
                <a:gd name="T66" fmla="*/ 1704 w 3263"/>
                <a:gd name="T67" fmla="*/ 3548 h 4032"/>
                <a:gd name="T68" fmla="*/ 1449 w 3263"/>
                <a:gd name="T69" fmla="*/ 3577 h 4032"/>
                <a:gd name="T70" fmla="*/ 1462 w 3263"/>
                <a:gd name="T71" fmla="*/ 4032 h 4032"/>
                <a:gd name="T72" fmla="*/ 1798 w 3263"/>
                <a:gd name="T73" fmla="*/ 3587 h 4032"/>
                <a:gd name="T74" fmla="*/ 1987 w 3263"/>
                <a:gd name="T75" fmla="*/ 3889 h 4032"/>
                <a:gd name="T76" fmla="*/ 2177 w 3263"/>
                <a:gd name="T77" fmla="*/ 3587 h 4032"/>
                <a:gd name="T78" fmla="*/ 2030 w 3263"/>
                <a:gd name="T79" fmla="*/ 3598 h 4032"/>
                <a:gd name="T80" fmla="*/ 2030 w 3263"/>
                <a:gd name="T81" fmla="*/ 3785 h 4032"/>
                <a:gd name="T82" fmla="*/ 1906 w 3263"/>
                <a:gd name="T83" fmla="*/ 3692 h 4032"/>
                <a:gd name="T84" fmla="*/ 2495 w 3263"/>
                <a:gd name="T85" fmla="*/ 3500 h 4032"/>
                <a:gd name="T86" fmla="*/ 2343 w 3263"/>
                <a:gd name="T87" fmla="*/ 3577 h 4032"/>
                <a:gd name="T88" fmla="*/ 2356 w 3263"/>
                <a:gd name="T89" fmla="*/ 3880 h 4032"/>
                <a:gd name="T90" fmla="*/ 2469 w 3263"/>
                <a:gd name="T91" fmla="*/ 3606 h 4032"/>
                <a:gd name="T92" fmla="*/ 2826 w 3263"/>
                <a:gd name="T93" fmla="*/ 3578 h 4032"/>
                <a:gd name="T94" fmla="*/ 2519 w 3263"/>
                <a:gd name="T95" fmla="*/ 3521 h 4032"/>
                <a:gd name="T96" fmla="*/ 2700 w 3263"/>
                <a:gd name="T97" fmla="*/ 3592 h 4032"/>
                <a:gd name="T98" fmla="*/ 2523 w 3263"/>
                <a:gd name="T99" fmla="*/ 3673 h 4032"/>
                <a:gd name="T100" fmla="*/ 2598 w 3263"/>
                <a:gd name="T101" fmla="*/ 3884 h 4032"/>
                <a:gd name="T102" fmla="*/ 2844 w 3263"/>
                <a:gd name="T103" fmla="*/ 3880 h 4032"/>
                <a:gd name="T104" fmla="*/ 2723 w 3263"/>
                <a:gd name="T105" fmla="*/ 3721 h 4032"/>
                <a:gd name="T106" fmla="*/ 2618 w 3263"/>
                <a:gd name="T107" fmla="*/ 3799 h 4032"/>
                <a:gd name="T108" fmla="*/ 2642 w 3263"/>
                <a:gd name="T109" fmla="*/ 3715 h 4032"/>
                <a:gd name="T110" fmla="*/ 2272 w 3263"/>
                <a:gd name="T111" fmla="*/ 3090 h 4032"/>
                <a:gd name="T112" fmla="*/ 3263 w 3263"/>
                <a:gd name="T113" fmla="*/ 3263 h 4032"/>
                <a:gd name="T114" fmla="*/ 2831 w 3263"/>
                <a:gd name="T115" fmla="*/ 2971 h 4032"/>
                <a:gd name="T116" fmla="*/ 1993 w 3263"/>
                <a:gd name="T117" fmla="*/ 2925 h 4032"/>
                <a:gd name="T118" fmla="*/ 2998 w 3263"/>
                <a:gd name="T119" fmla="*/ 2597 h 4032"/>
                <a:gd name="T120" fmla="*/ 2831 w 3263"/>
                <a:gd name="T121" fmla="*/ 2815 h 4032"/>
                <a:gd name="T122" fmla="*/ 0 w 3263"/>
                <a:gd name="T123" fmla="*/ 0 h 4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3" h="4032">
                  <a:moveTo>
                    <a:pt x="1439" y="0"/>
                  </a:moveTo>
                  <a:cubicBezTo>
                    <a:pt x="1470" y="121"/>
                    <a:pt x="1486" y="251"/>
                    <a:pt x="1486" y="390"/>
                  </a:cubicBezTo>
                  <a:cubicBezTo>
                    <a:pt x="1486" y="705"/>
                    <a:pt x="1374" y="1020"/>
                    <a:pt x="1188" y="1235"/>
                  </a:cubicBezTo>
                  <a:cubicBezTo>
                    <a:pt x="964" y="1487"/>
                    <a:pt x="639" y="1623"/>
                    <a:pt x="247" y="1623"/>
                  </a:cubicBezTo>
                  <a:cubicBezTo>
                    <a:pt x="162" y="1623"/>
                    <a:pt x="79" y="1617"/>
                    <a:pt x="0" y="1604"/>
                  </a:cubicBezTo>
                  <a:lnTo>
                    <a:pt x="0" y="3263"/>
                  </a:lnTo>
                  <a:lnTo>
                    <a:pt x="934" y="3263"/>
                  </a:lnTo>
                  <a:lnTo>
                    <a:pt x="934" y="2408"/>
                  </a:lnTo>
                  <a:lnTo>
                    <a:pt x="1167" y="2408"/>
                  </a:lnTo>
                  <a:lnTo>
                    <a:pt x="1167" y="2782"/>
                  </a:lnTo>
                  <a:lnTo>
                    <a:pt x="1438" y="2408"/>
                  </a:lnTo>
                  <a:lnTo>
                    <a:pt x="1699" y="2408"/>
                  </a:lnTo>
                  <a:lnTo>
                    <a:pt x="1378" y="2805"/>
                  </a:lnTo>
                  <a:lnTo>
                    <a:pt x="1670" y="3191"/>
                  </a:lnTo>
                  <a:lnTo>
                    <a:pt x="1971" y="2408"/>
                  </a:lnTo>
                  <a:lnTo>
                    <a:pt x="2252" y="2408"/>
                  </a:lnTo>
                  <a:lnTo>
                    <a:pt x="2580" y="3263"/>
                  </a:lnTo>
                  <a:lnTo>
                    <a:pt x="2598" y="3263"/>
                  </a:lnTo>
                  <a:lnTo>
                    <a:pt x="2598" y="2408"/>
                  </a:lnTo>
                  <a:lnTo>
                    <a:pt x="2910" y="2408"/>
                  </a:lnTo>
                  <a:cubicBezTo>
                    <a:pt x="2991" y="2408"/>
                    <a:pt x="3058" y="2418"/>
                    <a:pt x="3111" y="2437"/>
                  </a:cubicBezTo>
                  <a:cubicBezTo>
                    <a:pt x="3165" y="2457"/>
                    <a:pt x="3204" y="2487"/>
                    <a:pt x="3231" y="2528"/>
                  </a:cubicBezTo>
                  <a:cubicBezTo>
                    <a:pt x="3246" y="2551"/>
                    <a:pt x="3256" y="2578"/>
                    <a:pt x="3263" y="2608"/>
                  </a:cubicBezTo>
                  <a:lnTo>
                    <a:pt x="3263" y="0"/>
                  </a:lnTo>
                  <a:lnTo>
                    <a:pt x="1439" y="0"/>
                  </a:lnTo>
                  <a:close/>
                  <a:moveTo>
                    <a:pt x="213" y="3592"/>
                  </a:moveTo>
                  <a:cubicBezTo>
                    <a:pt x="228" y="3592"/>
                    <a:pt x="242" y="3596"/>
                    <a:pt x="253" y="3604"/>
                  </a:cubicBezTo>
                  <a:cubicBezTo>
                    <a:pt x="265" y="3612"/>
                    <a:pt x="274" y="3623"/>
                    <a:pt x="280" y="3638"/>
                  </a:cubicBezTo>
                  <a:cubicBezTo>
                    <a:pt x="286" y="3652"/>
                    <a:pt x="290" y="3669"/>
                    <a:pt x="290" y="3689"/>
                  </a:cubicBezTo>
                  <a:cubicBezTo>
                    <a:pt x="290" y="3711"/>
                    <a:pt x="286" y="3730"/>
                    <a:pt x="280" y="3745"/>
                  </a:cubicBezTo>
                  <a:cubicBezTo>
                    <a:pt x="273" y="3760"/>
                    <a:pt x="264" y="3772"/>
                    <a:pt x="252" y="3780"/>
                  </a:cubicBezTo>
                  <a:cubicBezTo>
                    <a:pt x="240" y="3788"/>
                    <a:pt x="226" y="3793"/>
                    <a:pt x="211" y="3792"/>
                  </a:cubicBezTo>
                  <a:cubicBezTo>
                    <a:pt x="195" y="3792"/>
                    <a:pt x="181" y="3788"/>
                    <a:pt x="170" y="3781"/>
                  </a:cubicBezTo>
                  <a:cubicBezTo>
                    <a:pt x="158" y="3773"/>
                    <a:pt x="149" y="3761"/>
                    <a:pt x="143" y="3746"/>
                  </a:cubicBezTo>
                  <a:cubicBezTo>
                    <a:pt x="136" y="3732"/>
                    <a:pt x="133" y="3714"/>
                    <a:pt x="133" y="3693"/>
                  </a:cubicBezTo>
                  <a:cubicBezTo>
                    <a:pt x="133" y="3671"/>
                    <a:pt x="136" y="3653"/>
                    <a:pt x="143" y="3638"/>
                  </a:cubicBezTo>
                  <a:cubicBezTo>
                    <a:pt x="149" y="3623"/>
                    <a:pt x="158" y="3612"/>
                    <a:pt x="170" y="3604"/>
                  </a:cubicBezTo>
                  <a:cubicBezTo>
                    <a:pt x="182" y="3596"/>
                    <a:pt x="196" y="3592"/>
                    <a:pt x="213" y="3592"/>
                  </a:cubicBezTo>
                  <a:close/>
                  <a:moveTo>
                    <a:pt x="133" y="3827"/>
                  </a:moveTo>
                  <a:cubicBezTo>
                    <a:pt x="148" y="3848"/>
                    <a:pt x="165" y="3864"/>
                    <a:pt x="186" y="3874"/>
                  </a:cubicBezTo>
                  <a:cubicBezTo>
                    <a:pt x="206" y="3885"/>
                    <a:pt x="229" y="3890"/>
                    <a:pt x="256" y="3890"/>
                  </a:cubicBezTo>
                  <a:cubicBezTo>
                    <a:pt x="280" y="3890"/>
                    <a:pt x="302" y="3885"/>
                    <a:pt x="322" y="3876"/>
                  </a:cubicBezTo>
                  <a:cubicBezTo>
                    <a:pt x="342" y="3866"/>
                    <a:pt x="360" y="3853"/>
                    <a:pt x="375" y="3835"/>
                  </a:cubicBezTo>
                  <a:cubicBezTo>
                    <a:pt x="389" y="3818"/>
                    <a:pt x="401" y="3797"/>
                    <a:pt x="409" y="3773"/>
                  </a:cubicBezTo>
                  <a:cubicBezTo>
                    <a:pt x="418" y="3748"/>
                    <a:pt x="422" y="3721"/>
                    <a:pt x="422" y="3691"/>
                  </a:cubicBezTo>
                  <a:cubicBezTo>
                    <a:pt x="422" y="3661"/>
                    <a:pt x="418" y="3634"/>
                    <a:pt x="410" y="3610"/>
                  </a:cubicBezTo>
                  <a:cubicBezTo>
                    <a:pt x="402" y="3586"/>
                    <a:pt x="390" y="3565"/>
                    <a:pt x="375" y="3548"/>
                  </a:cubicBezTo>
                  <a:cubicBezTo>
                    <a:pt x="360" y="3531"/>
                    <a:pt x="343" y="3519"/>
                    <a:pt x="322" y="3510"/>
                  </a:cubicBezTo>
                  <a:cubicBezTo>
                    <a:pt x="302" y="3501"/>
                    <a:pt x="279" y="3496"/>
                    <a:pt x="254" y="3496"/>
                  </a:cubicBezTo>
                  <a:cubicBezTo>
                    <a:pt x="225" y="3496"/>
                    <a:pt x="199" y="3503"/>
                    <a:pt x="176" y="3517"/>
                  </a:cubicBezTo>
                  <a:cubicBezTo>
                    <a:pt x="153" y="3531"/>
                    <a:pt x="134" y="3551"/>
                    <a:pt x="120" y="3577"/>
                  </a:cubicBezTo>
                  <a:lnTo>
                    <a:pt x="120" y="3506"/>
                  </a:lnTo>
                  <a:lnTo>
                    <a:pt x="5" y="3506"/>
                  </a:lnTo>
                  <a:lnTo>
                    <a:pt x="5" y="4032"/>
                  </a:lnTo>
                  <a:lnTo>
                    <a:pt x="133" y="4032"/>
                  </a:lnTo>
                  <a:lnTo>
                    <a:pt x="133" y="3827"/>
                  </a:lnTo>
                  <a:close/>
                  <a:moveTo>
                    <a:pt x="649" y="3496"/>
                  </a:moveTo>
                  <a:cubicBezTo>
                    <a:pt x="603" y="3496"/>
                    <a:pt x="565" y="3504"/>
                    <a:pt x="533" y="3520"/>
                  </a:cubicBezTo>
                  <a:cubicBezTo>
                    <a:pt x="501" y="3535"/>
                    <a:pt x="477" y="3558"/>
                    <a:pt x="460" y="3587"/>
                  </a:cubicBezTo>
                  <a:cubicBezTo>
                    <a:pt x="443" y="3617"/>
                    <a:pt x="434" y="3652"/>
                    <a:pt x="434" y="3693"/>
                  </a:cubicBezTo>
                  <a:cubicBezTo>
                    <a:pt x="434" y="3734"/>
                    <a:pt x="443" y="3769"/>
                    <a:pt x="460" y="3798"/>
                  </a:cubicBezTo>
                  <a:cubicBezTo>
                    <a:pt x="477" y="3828"/>
                    <a:pt x="501" y="3850"/>
                    <a:pt x="533" y="3865"/>
                  </a:cubicBezTo>
                  <a:cubicBezTo>
                    <a:pt x="565" y="3881"/>
                    <a:pt x="604" y="3889"/>
                    <a:pt x="649" y="3889"/>
                  </a:cubicBezTo>
                  <a:cubicBezTo>
                    <a:pt x="694" y="3889"/>
                    <a:pt x="732" y="3881"/>
                    <a:pt x="764" y="3865"/>
                  </a:cubicBezTo>
                  <a:cubicBezTo>
                    <a:pt x="796" y="3850"/>
                    <a:pt x="821" y="3828"/>
                    <a:pt x="838" y="3798"/>
                  </a:cubicBezTo>
                  <a:cubicBezTo>
                    <a:pt x="855" y="3769"/>
                    <a:pt x="864" y="3734"/>
                    <a:pt x="864" y="3693"/>
                  </a:cubicBezTo>
                  <a:cubicBezTo>
                    <a:pt x="864" y="3652"/>
                    <a:pt x="855" y="3617"/>
                    <a:pt x="838" y="3587"/>
                  </a:cubicBezTo>
                  <a:cubicBezTo>
                    <a:pt x="821" y="3558"/>
                    <a:pt x="796" y="3535"/>
                    <a:pt x="764" y="3520"/>
                  </a:cubicBezTo>
                  <a:cubicBezTo>
                    <a:pt x="732" y="3504"/>
                    <a:pt x="694" y="3496"/>
                    <a:pt x="649" y="3496"/>
                  </a:cubicBezTo>
                  <a:close/>
                  <a:moveTo>
                    <a:pt x="649" y="3585"/>
                  </a:moveTo>
                  <a:cubicBezTo>
                    <a:pt x="665" y="3585"/>
                    <a:pt x="679" y="3590"/>
                    <a:pt x="691" y="3598"/>
                  </a:cubicBezTo>
                  <a:cubicBezTo>
                    <a:pt x="703" y="3607"/>
                    <a:pt x="713" y="3619"/>
                    <a:pt x="720" y="3635"/>
                  </a:cubicBezTo>
                  <a:cubicBezTo>
                    <a:pt x="726" y="3651"/>
                    <a:pt x="730" y="3670"/>
                    <a:pt x="730" y="3692"/>
                  </a:cubicBezTo>
                  <a:cubicBezTo>
                    <a:pt x="730" y="3714"/>
                    <a:pt x="726" y="3733"/>
                    <a:pt x="720" y="3749"/>
                  </a:cubicBezTo>
                  <a:cubicBezTo>
                    <a:pt x="713" y="3765"/>
                    <a:pt x="703" y="3777"/>
                    <a:pt x="691" y="3785"/>
                  </a:cubicBezTo>
                  <a:cubicBezTo>
                    <a:pt x="679" y="3794"/>
                    <a:pt x="665" y="3798"/>
                    <a:pt x="649" y="3798"/>
                  </a:cubicBezTo>
                  <a:cubicBezTo>
                    <a:pt x="633" y="3798"/>
                    <a:pt x="619" y="3794"/>
                    <a:pt x="607" y="3785"/>
                  </a:cubicBezTo>
                  <a:cubicBezTo>
                    <a:pt x="595" y="3777"/>
                    <a:pt x="585" y="3765"/>
                    <a:pt x="578" y="3749"/>
                  </a:cubicBezTo>
                  <a:cubicBezTo>
                    <a:pt x="571" y="3733"/>
                    <a:pt x="567" y="3714"/>
                    <a:pt x="567" y="3692"/>
                  </a:cubicBezTo>
                  <a:cubicBezTo>
                    <a:pt x="567" y="3670"/>
                    <a:pt x="571" y="3651"/>
                    <a:pt x="578" y="3635"/>
                  </a:cubicBezTo>
                  <a:cubicBezTo>
                    <a:pt x="585" y="3620"/>
                    <a:pt x="594" y="3607"/>
                    <a:pt x="606" y="3599"/>
                  </a:cubicBezTo>
                  <a:cubicBezTo>
                    <a:pt x="619" y="3590"/>
                    <a:pt x="633" y="3585"/>
                    <a:pt x="649" y="3585"/>
                  </a:cubicBezTo>
                  <a:close/>
                  <a:moveTo>
                    <a:pt x="1167" y="3263"/>
                  </a:moveTo>
                  <a:lnTo>
                    <a:pt x="1167" y="3558"/>
                  </a:lnTo>
                  <a:cubicBezTo>
                    <a:pt x="1152" y="3537"/>
                    <a:pt x="1135" y="3522"/>
                    <a:pt x="1114" y="3511"/>
                  </a:cubicBezTo>
                  <a:cubicBezTo>
                    <a:pt x="1093" y="3501"/>
                    <a:pt x="1070" y="3496"/>
                    <a:pt x="1044" y="3496"/>
                  </a:cubicBezTo>
                  <a:cubicBezTo>
                    <a:pt x="1010" y="3496"/>
                    <a:pt x="981" y="3504"/>
                    <a:pt x="957" y="3520"/>
                  </a:cubicBezTo>
                  <a:cubicBezTo>
                    <a:pt x="932" y="3535"/>
                    <a:pt x="913" y="3557"/>
                    <a:pt x="899" y="3586"/>
                  </a:cubicBezTo>
                  <a:cubicBezTo>
                    <a:pt x="886" y="3614"/>
                    <a:pt x="879" y="3648"/>
                    <a:pt x="879" y="3688"/>
                  </a:cubicBezTo>
                  <a:cubicBezTo>
                    <a:pt x="879" y="3718"/>
                    <a:pt x="883" y="3745"/>
                    <a:pt x="891" y="3769"/>
                  </a:cubicBezTo>
                  <a:cubicBezTo>
                    <a:pt x="899" y="3794"/>
                    <a:pt x="910" y="3814"/>
                    <a:pt x="925" y="3832"/>
                  </a:cubicBezTo>
                  <a:cubicBezTo>
                    <a:pt x="940" y="3849"/>
                    <a:pt x="957" y="3862"/>
                    <a:pt x="978" y="3871"/>
                  </a:cubicBezTo>
                  <a:cubicBezTo>
                    <a:pt x="998" y="3881"/>
                    <a:pt x="1021" y="3885"/>
                    <a:pt x="1045" y="3885"/>
                  </a:cubicBezTo>
                  <a:cubicBezTo>
                    <a:pt x="1075" y="3885"/>
                    <a:pt x="1101" y="3878"/>
                    <a:pt x="1124" y="3865"/>
                  </a:cubicBezTo>
                  <a:cubicBezTo>
                    <a:pt x="1147" y="3851"/>
                    <a:pt x="1166" y="3831"/>
                    <a:pt x="1180" y="3805"/>
                  </a:cubicBezTo>
                  <a:lnTo>
                    <a:pt x="1180" y="3880"/>
                  </a:lnTo>
                  <a:lnTo>
                    <a:pt x="1295" y="3880"/>
                  </a:lnTo>
                  <a:lnTo>
                    <a:pt x="1295" y="3263"/>
                  </a:lnTo>
                  <a:lnTo>
                    <a:pt x="1435" y="3263"/>
                  </a:lnTo>
                  <a:lnTo>
                    <a:pt x="1167" y="2871"/>
                  </a:lnTo>
                  <a:lnTo>
                    <a:pt x="1167" y="3263"/>
                  </a:lnTo>
                  <a:close/>
                  <a:moveTo>
                    <a:pt x="1084" y="3590"/>
                  </a:moveTo>
                  <a:cubicBezTo>
                    <a:pt x="1101" y="3590"/>
                    <a:pt x="1115" y="3594"/>
                    <a:pt x="1128" y="3602"/>
                  </a:cubicBezTo>
                  <a:cubicBezTo>
                    <a:pt x="1140" y="3610"/>
                    <a:pt x="1149" y="3621"/>
                    <a:pt x="1156" y="3636"/>
                  </a:cubicBezTo>
                  <a:cubicBezTo>
                    <a:pt x="1163" y="3651"/>
                    <a:pt x="1166" y="3669"/>
                    <a:pt x="1166" y="3690"/>
                  </a:cubicBezTo>
                  <a:cubicBezTo>
                    <a:pt x="1166" y="3711"/>
                    <a:pt x="1163" y="3729"/>
                    <a:pt x="1157" y="3744"/>
                  </a:cubicBezTo>
                  <a:cubicBezTo>
                    <a:pt x="1150" y="3759"/>
                    <a:pt x="1141" y="3770"/>
                    <a:pt x="1129" y="3778"/>
                  </a:cubicBezTo>
                  <a:cubicBezTo>
                    <a:pt x="1118" y="3786"/>
                    <a:pt x="1104" y="3790"/>
                    <a:pt x="1087" y="3790"/>
                  </a:cubicBezTo>
                  <a:cubicBezTo>
                    <a:pt x="1072" y="3790"/>
                    <a:pt x="1058" y="3786"/>
                    <a:pt x="1046" y="3778"/>
                  </a:cubicBezTo>
                  <a:cubicBezTo>
                    <a:pt x="1035" y="3771"/>
                    <a:pt x="1026" y="3759"/>
                    <a:pt x="1019" y="3745"/>
                  </a:cubicBezTo>
                  <a:cubicBezTo>
                    <a:pt x="1013" y="3730"/>
                    <a:pt x="1010" y="3712"/>
                    <a:pt x="1010" y="3691"/>
                  </a:cubicBezTo>
                  <a:cubicBezTo>
                    <a:pt x="1010" y="3671"/>
                    <a:pt x="1013" y="3652"/>
                    <a:pt x="1020" y="3637"/>
                  </a:cubicBezTo>
                  <a:cubicBezTo>
                    <a:pt x="1026" y="3622"/>
                    <a:pt x="1035" y="3610"/>
                    <a:pt x="1047" y="3602"/>
                  </a:cubicBezTo>
                  <a:cubicBezTo>
                    <a:pt x="1058" y="3594"/>
                    <a:pt x="1070" y="3590"/>
                    <a:pt x="1084" y="3590"/>
                  </a:cubicBezTo>
                  <a:close/>
                  <a:moveTo>
                    <a:pt x="1542" y="3592"/>
                  </a:moveTo>
                  <a:cubicBezTo>
                    <a:pt x="1557" y="3592"/>
                    <a:pt x="1570" y="3596"/>
                    <a:pt x="1582" y="3604"/>
                  </a:cubicBezTo>
                  <a:cubicBezTo>
                    <a:pt x="1593" y="3612"/>
                    <a:pt x="1602" y="3623"/>
                    <a:pt x="1609" y="3638"/>
                  </a:cubicBezTo>
                  <a:cubicBezTo>
                    <a:pt x="1615" y="3652"/>
                    <a:pt x="1618" y="3669"/>
                    <a:pt x="1619" y="3689"/>
                  </a:cubicBezTo>
                  <a:cubicBezTo>
                    <a:pt x="1618" y="3711"/>
                    <a:pt x="1615" y="3730"/>
                    <a:pt x="1609" y="3745"/>
                  </a:cubicBezTo>
                  <a:cubicBezTo>
                    <a:pt x="1602" y="3760"/>
                    <a:pt x="1593" y="3772"/>
                    <a:pt x="1581" y="3780"/>
                  </a:cubicBezTo>
                  <a:cubicBezTo>
                    <a:pt x="1569" y="3788"/>
                    <a:pt x="1555" y="3792"/>
                    <a:pt x="1539" y="3792"/>
                  </a:cubicBezTo>
                  <a:cubicBezTo>
                    <a:pt x="1524" y="3792"/>
                    <a:pt x="1510" y="3788"/>
                    <a:pt x="1499" y="3781"/>
                  </a:cubicBezTo>
                  <a:cubicBezTo>
                    <a:pt x="1487" y="3773"/>
                    <a:pt x="1478" y="3761"/>
                    <a:pt x="1471" y="3746"/>
                  </a:cubicBezTo>
                  <a:cubicBezTo>
                    <a:pt x="1465" y="3732"/>
                    <a:pt x="1462" y="3714"/>
                    <a:pt x="1462" y="3693"/>
                  </a:cubicBezTo>
                  <a:cubicBezTo>
                    <a:pt x="1462" y="3671"/>
                    <a:pt x="1465" y="3653"/>
                    <a:pt x="1472" y="3638"/>
                  </a:cubicBezTo>
                  <a:cubicBezTo>
                    <a:pt x="1478" y="3623"/>
                    <a:pt x="1487" y="3612"/>
                    <a:pt x="1499" y="3604"/>
                  </a:cubicBezTo>
                  <a:cubicBezTo>
                    <a:pt x="1511" y="3596"/>
                    <a:pt x="1525" y="3592"/>
                    <a:pt x="1542" y="3592"/>
                  </a:cubicBezTo>
                  <a:close/>
                  <a:moveTo>
                    <a:pt x="1462" y="3827"/>
                  </a:moveTo>
                  <a:cubicBezTo>
                    <a:pt x="1477" y="3848"/>
                    <a:pt x="1494" y="3864"/>
                    <a:pt x="1515" y="3874"/>
                  </a:cubicBezTo>
                  <a:cubicBezTo>
                    <a:pt x="1535" y="3885"/>
                    <a:pt x="1558" y="3890"/>
                    <a:pt x="1584" y="3890"/>
                  </a:cubicBezTo>
                  <a:cubicBezTo>
                    <a:pt x="1608" y="3890"/>
                    <a:pt x="1630" y="3885"/>
                    <a:pt x="1651" y="3876"/>
                  </a:cubicBezTo>
                  <a:cubicBezTo>
                    <a:pt x="1671" y="3866"/>
                    <a:pt x="1688" y="3853"/>
                    <a:pt x="1703" y="3835"/>
                  </a:cubicBezTo>
                  <a:cubicBezTo>
                    <a:pt x="1718" y="3818"/>
                    <a:pt x="1730" y="3797"/>
                    <a:pt x="1738" y="3773"/>
                  </a:cubicBezTo>
                  <a:cubicBezTo>
                    <a:pt x="1746" y="3748"/>
                    <a:pt x="1751" y="3721"/>
                    <a:pt x="1751" y="3691"/>
                  </a:cubicBezTo>
                  <a:cubicBezTo>
                    <a:pt x="1751" y="3661"/>
                    <a:pt x="1747" y="3634"/>
                    <a:pt x="1738" y="3610"/>
                  </a:cubicBezTo>
                  <a:cubicBezTo>
                    <a:pt x="1730" y="3586"/>
                    <a:pt x="1719" y="3565"/>
                    <a:pt x="1704" y="3548"/>
                  </a:cubicBezTo>
                  <a:cubicBezTo>
                    <a:pt x="1689" y="3531"/>
                    <a:pt x="1671" y="3519"/>
                    <a:pt x="1651" y="3510"/>
                  </a:cubicBezTo>
                  <a:cubicBezTo>
                    <a:pt x="1630" y="3501"/>
                    <a:pt x="1608" y="3496"/>
                    <a:pt x="1583" y="3496"/>
                  </a:cubicBezTo>
                  <a:cubicBezTo>
                    <a:pt x="1554" y="3496"/>
                    <a:pt x="1528" y="3503"/>
                    <a:pt x="1505" y="3517"/>
                  </a:cubicBezTo>
                  <a:cubicBezTo>
                    <a:pt x="1482" y="3531"/>
                    <a:pt x="1463" y="3551"/>
                    <a:pt x="1449" y="3577"/>
                  </a:cubicBezTo>
                  <a:lnTo>
                    <a:pt x="1449" y="3506"/>
                  </a:lnTo>
                  <a:lnTo>
                    <a:pt x="1334" y="3506"/>
                  </a:lnTo>
                  <a:lnTo>
                    <a:pt x="1334" y="4032"/>
                  </a:lnTo>
                  <a:lnTo>
                    <a:pt x="1462" y="4032"/>
                  </a:lnTo>
                  <a:lnTo>
                    <a:pt x="1462" y="3827"/>
                  </a:lnTo>
                  <a:close/>
                  <a:moveTo>
                    <a:pt x="1987" y="3496"/>
                  </a:moveTo>
                  <a:cubicBezTo>
                    <a:pt x="1942" y="3496"/>
                    <a:pt x="1903" y="3504"/>
                    <a:pt x="1871" y="3520"/>
                  </a:cubicBezTo>
                  <a:cubicBezTo>
                    <a:pt x="1840" y="3535"/>
                    <a:pt x="1815" y="3558"/>
                    <a:pt x="1798" y="3587"/>
                  </a:cubicBezTo>
                  <a:cubicBezTo>
                    <a:pt x="1781" y="3617"/>
                    <a:pt x="1773" y="3652"/>
                    <a:pt x="1773" y="3693"/>
                  </a:cubicBezTo>
                  <a:cubicBezTo>
                    <a:pt x="1773" y="3734"/>
                    <a:pt x="1781" y="3769"/>
                    <a:pt x="1798" y="3798"/>
                  </a:cubicBezTo>
                  <a:cubicBezTo>
                    <a:pt x="1815" y="3828"/>
                    <a:pt x="1840" y="3850"/>
                    <a:pt x="1872" y="3865"/>
                  </a:cubicBezTo>
                  <a:cubicBezTo>
                    <a:pt x="1904" y="3881"/>
                    <a:pt x="1942" y="3889"/>
                    <a:pt x="1987" y="3889"/>
                  </a:cubicBezTo>
                  <a:cubicBezTo>
                    <a:pt x="2032" y="3889"/>
                    <a:pt x="2071" y="3881"/>
                    <a:pt x="2103" y="3865"/>
                  </a:cubicBezTo>
                  <a:cubicBezTo>
                    <a:pt x="2135" y="3850"/>
                    <a:pt x="2159" y="3828"/>
                    <a:pt x="2177" y="3798"/>
                  </a:cubicBezTo>
                  <a:cubicBezTo>
                    <a:pt x="2193" y="3769"/>
                    <a:pt x="2202" y="3734"/>
                    <a:pt x="2202" y="3693"/>
                  </a:cubicBezTo>
                  <a:cubicBezTo>
                    <a:pt x="2202" y="3652"/>
                    <a:pt x="2193" y="3617"/>
                    <a:pt x="2177" y="3587"/>
                  </a:cubicBezTo>
                  <a:cubicBezTo>
                    <a:pt x="2159" y="3558"/>
                    <a:pt x="2135" y="3535"/>
                    <a:pt x="2103" y="3520"/>
                  </a:cubicBezTo>
                  <a:cubicBezTo>
                    <a:pt x="2071" y="3504"/>
                    <a:pt x="2032" y="3496"/>
                    <a:pt x="1987" y="3496"/>
                  </a:cubicBezTo>
                  <a:close/>
                  <a:moveTo>
                    <a:pt x="1987" y="3585"/>
                  </a:moveTo>
                  <a:cubicBezTo>
                    <a:pt x="2003" y="3585"/>
                    <a:pt x="2017" y="3590"/>
                    <a:pt x="2030" y="3598"/>
                  </a:cubicBezTo>
                  <a:cubicBezTo>
                    <a:pt x="2042" y="3607"/>
                    <a:pt x="2051" y="3619"/>
                    <a:pt x="2058" y="3635"/>
                  </a:cubicBezTo>
                  <a:cubicBezTo>
                    <a:pt x="2065" y="3651"/>
                    <a:pt x="2068" y="3670"/>
                    <a:pt x="2069" y="3692"/>
                  </a:cubicBezTo>
                  <a:cubicBezTo>
                    <a:pt x="2068" y="3714"/>
                    <a:pt x="2065" y="3733"/>
                    <a:pt x="2058" y="3749"/>
                  </a:cubicBezTo>
                  <a:cubicBezTo>
                    <a:pt x="2051" y="3765"/>
                    <a:pt x="2042" y="3777"/>
                    <a:pt x="2030" y="3785"/>
                  </a:cubicBezTo>
                  <a:cubicBezTo>
                    <a:pt x="2017" y="3794"/>
                    <a:pt x="2003" y="3798"/>
                    <a:pt x="1987" y="3798"/>
                  </a:cubicBezTo>
                  <a:cubicBezTo>
                    <a:pt x="1971" y="3798"/>
                    <a:pt x="1958" y="3794"/>
                    <a:pt x="1945" y="3785"/>
                  </a:cubicBezTo>
                  <a:cubicBezTo>
                    <a:pt x="1933" y="3777"/>
                    <a:pt x="1924" y="3765"/>
                    <a:pt x="1917" y="3749"/>
                  </a:cubicBezTo>
                  <a:cubicBezTo>
                    <a:pt x="1909" y="3733"/>
                    <a:pt x="1906" y="3714"/>
                    <a:pt x="1906" y="3692"/>
                  </a:cubicBezTo>
                  <a:cubicBezTo>
                    <a:pt x="1906" y="3670"/>
                    <a:pt x="1909" y="3651"/>
                    <a:pt x="1916" y="3635"/>
                  </a:cubicBezTo>
                  <a:cubicBezTo>
                    <a:pt x="1923" y="3620"/>
                    <a:pt x="1933" y="3607"/>
                    <a:pt x="1945" y="3599"/>
                  </a:cubicBezTo>
                  <a:cubicBezTo>
                    <a:pt x="1957" y="3590"/>
                    <a:pt x="1971" y="3585"/>
                    <a:pt x="1987" y="3585"/>
                  </a:cubicBezTo>
                  <a:close/>
                  <a:moveTo>
                    <a:pt x="2495" y="3500"/>
                  </a:moveTo>
                  <a:cubicBezTo>
                    <a:pt x="2488" y="3499"/>
                    <a:pt x="2481" y="3498"/>
                    <a:pt x="2474" y="3497"/>
                  </a:cubicBezTo>
                  <a:cubicBezTo>
                    <a:pt x="2468" y="3496"/>
                    <a:pt x="2462" y="3496"/>
                    <a:pt x="2457" y="3496"/>
                  </a:cubicBezTo>
                  <a:cubicBezTo>
                    <a:pt x="2431" y="3496"/>
                    <a:pt x="2409" y="3503"/>
                    <a:pt x="2390" y="3516"/>
                  </a:cubicBezTo>
                  <a:cubicBezTo>
                    <a:pt x="2371" y="3529"/>
                    <a:pt x="2356" y="3550"/>
                    <a:pt x="2343" y="3577"/>
                  </a:cubicBezTo>
                  <a:lnTo>
                    <a:pt x="2343" y="3506"/>
                  </a:lnTo>
                  <a:lnTo>
                    <a:pt x="2228" y="3506"/>
                  </a:lnTo>
                  <a:lnTo>
                    <a:pt x="2228" y="3880"/>
                  </a:lnTo>
                  <a:lnTo>
                    <a:pt x="2356" y="3880"/>
                  </a:lnTo>
                  <a:lnTo>
                    <a:pt x="2356" y="3721"/>
                  </a:lnTo>
                  <a:cubicBezTo>
                    <a:pt x="2356" y="3682"/>
                    <a:pt x="2364" y="3653"/>
                    <a:pt x="2380" y="3633"/>
                  </a:cubicBezTo>
                  <a:cubicBezTo>
                    <a:pt x="2395" y="3614"/>
                    <a:pt x="2418" y="3604"/>
                    <a:pt x="2449" y="3604"/>
                  </a:cubicBezTo>
                  <a:cubicBezTo>
                    <a:pt x="2456" y="3604"/>
                    <a:pt x="2463" y="3605"/>
                    <a:pt x="2469" y="3606"/>
                  </a:cubicBezTo>
                  <a:cubicBezTo>
                    <a:pt x="2476" y="3607"/>
                    <a:pt x="2482" y="3608"/>
                    <a:pt x="2489" y="3611"/>
                  </a:cubicBezTo>
                  <a:lnTo>
                    <a:pt x="2495" y="3500"/>
                  </a:lnTo>
                  <a:close/>
                  <a:moveTo>
                    <a:pt x="2844" y="3684"/>
                  </a:moveTo>
                  <a:cubicBezTo>
                    <a:pt x="2844" y="3641"/>
                    <a:pt x="2838" y="3606"/>
                    <a:pt x="2826" y="3578"/>
                  </a:cubicBezTo>
                  <a:cubicBezTo>
                    <a:pt x="2813" y="3550"/>
                    <a:pt x="2794" y="3529"/>
                    <a:pt x="2768" y="3516"/>
                  </a:cubicBezTo>
                  <a:cubicBezTo>
                    <a:pt x="2742" y="3502"/>
                    <a:pt x="2708" y="3495"/>
                    <a:pt x="2667" y="3495"/>
                  </a:cubicBezTo>
                  <a:cubicBezTo>
                    <a:pt x="2639" y="3495"/>
                    <a:pt x="2613" y="3497"/>
                    <a:pt x="2588" y="3502"/>
                  </a:cubicBezTo>
                  <a:cubicBezTo>
                    <a:pt x="2564" y="3506"/>
                    <a:pt x="2541" y="3512"/>
                    <a:pt x="2519" y="3521"/>
                  </a:cubicBezTo>
                  <a:lnTo>
                    <a:pt x="2521" y="3606"/>
                  </a:lnTo>
                  <a:cubicBezTo>
                    <a:pt x="2543" y="3596"/>
                    <a:pt x="2564" y="3588"/>
                    <a:pt x="2582" y="3583"/>
                  </a:cubicBezTo>
                  <a:cubicBezTo>
                    <a:pt x="2601" y="3578"/>
                    <a:pt x="2617" y="3575"/>
                    <a:pt x="2632" y="3575"/>
                  </a:cubicBezTo>
                  <a:cubicBezTo>
                    <a:pt x="2662" y="3575"/>
                    <a:pt x="2684" y="3581"/>
                    <a:pt x="2700" y="3592"/>
                  </a:cubicBezTo>
                  <a:cubicBezTo>
                    <a:pt x="2716" y="3602"/>
                    <a:pt x="2723" y="3618"/>
                    <a:pt x="2723" y="3638"/>
                  </a:cubicBezTo>
                  <a:lnTo>
                    <a:pt x="2723" y="3643"/>
                  </a:lnTo>
                  <a:lnTo>
                    <a:pt x="2673" y="3643"/>
                  </a:lnTo>
                  <a:cubicBezTo>
                    <a:pt x="2606" y="3643"/>
                    <a:pt x="2556" y="3653"/>
                    <a:pt x="2523" y="3673"/>
                  </a:cubicBezTo>
                  <a:cubicBezTo>
                    <a:pt x="2490" y="3693"/>
                    <a:pt x="2473" y="3724"/>
                    <a:pt x="2473" y="3766"/>
                  </a:cubicBezTo>
                  <a:cubicBezTo>
                    <a:pt x="2474" y="3789"/>
                    <a:pt x="2479" y="3810"/>
                    <a:pt x="2489" y="3828"/>
                  </a:cubicBezTo>
                  <a:cubicBezTo>
                    <a:pt x="2499" y="3846"/>
                    <a:pt x="2513" y="3859"/>
                    <a:pt x="2532" y="3869"/>
                  </a:cubicBezTo>
                  <a:cubicBezTo>
                    <a:pt x="2550" y="3879"/>
                    <a:pt x="2572" y="3884"/>
                    <a:pt x="2598" y="3884"/>
                  </a:cubicBezTo>
                  <a:cubicBezTo>
                    <a:pt x="2627" y="3884"/>
                    <a:pt x="2653" y="3879"/>
                    <a:pt x="2674" y="3869"/>
                  </a:cubicBezTo>
                  <a:cubicBezTo>
                    <a:pt x="2696" y="3859"/>
                    <a:pt x="2714" y="3844"/>
                    <a:pt x="2730" y="3822"/>
                  </a:cubicBezTo>
                  <a:lnTo>
                    <a:pt x="2733" y="3880"/>
                  </a:lnTo>
                  <a:lnTo>
                    <a:pt x="2844" y="3880"/>
                  </a:lnTo>
                  <a:lnTo>
                    <a:pt x="2844" y="3684"/>
                  </a:lnTo>
                  <a:close/>
                  <a:moveTo>
                    <a:pt x="2702" y="3710"/>
                  </a:moveTo>
                  <a:lnTo>
                    <a:pt x="2723" y="3710"/>
                  </a:lnTo>
                  <a:lnTo>
                    <a:pt x="2723" y="3721"/>
                  </a:lnTo>
                  <a:cubicBezTo>
                    <a:pt x="2723" y="3738"/>
                    <a:pt x="2720" y="3753"/>
                    <a:pt x="2713" y="3765"/>
                  </a:cubicBezTo>
                  <a:cubicBezTo>
                    <a:pt x="2706" y="3778"/>
                    <a:pt x="2697" y="3788"/>
                    <a:pt x="2685" y="3794"/>
                  </a:cubicBezTo>
                  <a:cubicBezTo>
                    <a:pt x="2673" y="3801"/>
                    <a:pt x="2659" y="3805"/>
                    <a:pt x="2644" y="3805"/>
                  </a:cubicBezTo>
                  <a:cubicBezTo>
                    <a:pt x="2634" y="3805"/>
                    <a:pt x="2626" y="3803"/>
                    <a:pt x="2618" y="3799"/>
                  </a:cubicBezTo>
                  <a:cubicBezTo>
                    <a:pt x="2611" y="3795"/>
                    <a:pt x="2605" y="3790"/>
                    <a:pt x="2602" y="3784"/>
                  </a:cubicBezTo>
                  <a:cubicBezTo>
                    <a:pt x="2598" y="3777"/>
                    <a:pt x="2596" y="3770"/>
                    <a:pt x="2596" y="3761"/>
                  </a:cubicBezTo>
                  <a:cubicBezTo>
                    <a:pt x="2596" y="3749"/>
                    <a:pt x="2599" y="3739"/>
                    <a:pt x="2607" y="3731"/>
                  </a:cubicBezTo>
                  <a:cubicBezTo>
                    <a:pt x="2615" y="3723"/>
                    <a:pt x="2626" y="3718"/>
                    <a:pt x="2642" y="3715"/>
                  </a:cubicBezTo>
                  <a:cubicBezTo>
                    <a:pt x="2658" y="3711"/>
                    <a:pt x="2678" y="3709"/>
                    <a:pt x="2702" y="3710"/>
                  </a:cubicBezTo>
                  <a:close/>
                  <a:moveTo>
                    <a:pt x="1873" y="3263"/>
                  </a:moveTo>
                  <a:lnTo>
                    <a:pt x="2331" y="3263"/>
                  </a:lnTo>
                  <a:lnTo>
                    <a:pt x="2272" y="3090"/>
                  </a:lnTo>
                  <a:lnTo>
                    <a:pt x="1935" y="3090"/>
                  </a:lnTo>
                  <a:lnTo>
                    <a:pt x="1873" y="3263"/>
                  </a:lnTo>
                  <a:close/>
                  <a:moveTo>
                    <a:pt x="2831" y="3263"/>
                  </a:moveTo>
                  <a:lnTo>
                    <a:pt x="3263" y="3263"/>
                  </a:lnTo>
                  <a:lnTo>
                    <a:pt x="3263" y="2758"/>
                  </a:lnTo>
                  <a:cubicBezTo>
                    <a:pt x="3251" y="2816"/>
                    <a:pt x="3224" y="2862"/>
                    <a:pt x="3183" y="2897"/>
                  </a:cubicBezTo>
                  <a:cubicBezTo>
                    <a:pt x="3126" y="2946"/>
                    <a:pt x="3042" y="2971"/>
                    <a:pt x="2931" y="2971"/>
                  </a:cubicBezTo>
                  <a:lnTo>
                    <a:pt x="2831" y="2971"/>
                  </a:lnTo>
                  <a:lnTo>
                    <a:pt x="2831" y="3263"/>
                  </a:lnTo>
                  <a:close/>
                  <a:moveTo>
                    <a:pt x="2107" y="2601"/>
                  </a:moveTo>
                  <a:lnTo>
                    <a:pt x="2217" y="2925"/>
                  </a:lnTo>
                  <a:lnTo>
                    <a:pt x="1993" y="2925"/>
                  </a:lnTo>
                  <a:lnTo>
                    <a:pt x="2107" y="2601"/>
                  </a:lnTo>
                  <a:close/>
                  <a:moveTo>
                    <a:pt x="2831" y="2564"/>
                  </a:moveTo>
                  <a:lnTo>
                    <a:pt x="2894" y="2564"/>
                  </a:lnTo>
                  <a:cubicBezTo>
                    <a:pt x="2940" y="2564"/>
                    <a:pt x="2975" y="2575"/>
                    <a:pt x="2998" y="2597"/>
                  </a:cubicBezTo>
                  <a:cubicBezTo>
                    <a:pt x="3022" y="2620"/>
                    <a:pt x="3034" y="2652"/>
                    <a:pt x="3034" y="2695"/>
                  </a:cubicBezTo>
                  <a:cubicBezTo>
                    <a:pt x="3034" y="2734"/>
                    <a:pt x="3022" y="2765"/>
                    <a:pt x="2998" y="2785"/>
                  </a:cubicBezTo>
                  <a:cubicBezTo>
                    <a:pt x="2975" y="2805"/>
                    <a:pt x="2939" y="2815"/>
                    <a:pt x="2893" y="2815"/>
                  </a:cubicBezTo>
                  <a:lnTo>
                    <a:pt x="2831" y="2815"/>
                  </a:lnTo>
                  <a:lnTo>
                    <a:pt x="2831" y="2564"/>
                  </a:lnTo>
                  <a:close/>
                  <a:moveTo>
                    <a:pt x="763" y="384"/>
                  </a:moveTo>
                  <a:cubicBezTo>
                    <a:pt x="763" y="235"/>
                    <a:pt x="737" y="105"/>
                    <a:pt x="691" y="0"/>
                  </a:cubicBezTo>
                  <a:lnTo>
                    <a:pt x="0" y="0"/>
                  </a:lnTo>
                  <a:lnTo>
                    <a:pt x="0" y="988"/>
                  </a:lnTo>
                  <a:cubicBezTo>
                    <a:pt x="71" y="1032"/>
                    <a:pt x="154" y="1056"/>
                    <a:pt x="248" y="1056"/>
                  </a:cubicBezTo>
                  <a:cubicBezTo>
                    <a:pt x="556" y="1056"/>
                    <a:pt x="763" y="788"/>
                    <a:pt x="763" y="384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" name="Freeform 7"/>
            <p:cNvSpPr>
              <a:spLocks noEditPoints="1"/>
            </p:cNvSpPr>
            <p:nvPr/>
          </p:nvSpPr>
          <p:spPr bwMode="auto">
            <a:xfrm>
              <a:off x="5601" y="3334"/>
              <a:ext cx="541" cy="196"/>
            </a:xfrm>
            <a:custGeom>
              <a:avLst/>
              <a:gdLst>
                <a:gd name="T0" fmla="*/ 0 w 2329"/>
                <a:gd name="T1" fmla="*/ 855 h 855"/>
                <a:gd name="T2" fmla="*/ 233 w 2329"/>
                <a:gd name="T3" fmla="*/ 855 h 855"/>
                <a:gd name="T4" fmla="*/ 233 w 2329"/>
                <a:gd name="T5" fmla="*/ 463 h 855"/>
                <a:gd name="T6" fmla="*/ 501 w 2329"/>
                <a:gd name="T7" fmla="*/ 855 h 855"/>
                <a:gd name="T8" fmla="*/ 939 w 2329"/>
                <a:gd name="T9" fmla="*/ 855 h 855"/>
                <a:gd name="T10" fmla="*/ 1001 w 2329"/>
                <a:gd name="T11" fmla="*/ 682 h 855"/>
                <a:gd name="T12" fmla="*/ 1338 w 2329"/>
                <a:gd name="T13" fmla="*/ 682 h 855"/>
                <a:gd name="T14" fmla="*/ 1397 w 2329"/>
                <a:gd name="T15" fmla="*/ 855 h 855"/>
                <a:gd name="T16" fmla="*/ 1646 w 2329"/>
                <a:gd name="T17" fmla="*/ 855 h 855"/>
                <a:gd name="T18" fmla="*/ 1318 w 2329"/>
                <a:gd name="T19" fmla="*/ 0 h 855"/>
                <a:gd name="T20" fmla="*/ 1037 w 2329"/>
                <a:gd name="T21" fmla="*/ 0 h 855"/>
                <a:gd name="T22" fmla="*/ 736 w 2329"/>
                <a:gd name="T23" fmla="*/ 783 h 855"/>
                <a:gd name="T24" fmla="*/ 444 w 2329"/>
                <a:gd name="T25" fmla="*/ 397 h 855"/>
                <a:gd name="T26" fmla="*/ 765 w 2329"/>
                <a:gd name="T27" fmla="*/ 0 h 855"/>
                <a:gd name="T28" fmla="*/ 504 w 2329"/>
                <a:gd name="T29" fmla="*/ 0 h 855"/>
                <a:gd name="T30" fmla="*/ 233 w 2329"/>
                <a:gd name="T31" fmla="*/ 374 h 855"/>
                <a:gd name="T32" fmla="*/ 233 w 2329"/>
                <a:gd name="T33" fmla="*/ 0 h 855"/>
                <a:gd name="T34" fmla="*/ 0 w 2329"/>
                <a:gd name="T35" fmla="*/ 0 h 855"/>
                <a:gd name="T36" fmla="*/ 0 w 2329"/>
                <a:gd name="T37" fmla="*/ 855 h 855"/>
                <a:gd name="T38" fmla="*/ 1664 w 2329"/>
                <a:gd name="T39" fmla="*/ 855 h 855"/>
                <a:gd name="T40" fmla="*/ 1897 w 2329"/>
                <a:gd name="T41" fmla="*/ 855 h 855"/>
                <a:gd name="T42" fmla="*/ 1897 w 2329"/>
                <a:gd name="T43" fmla="*/ 563 h 855"/>
                <a:gd name="T44" fmla="*/ 1997 w 2329"/>
                <a:gd name="T45" fmla="*/ 563 h 855"/>
                <a:gd name="T46" fmla="*/ 2249 w 2329"/>
                <a:gd name="T47" fmla="*/ 489 h 855"/>
                <a:gd name="T48" fmla="*/ 2329 w 2329"/>
                <a:gd name="T49" fmla="*/ 350 h 855"/>
                <a:gd name="T50" fmla="*/ 2329 w 2329"/>
                <a:gd name="T51" fmla="*/ 200 h 855"/>
                <a:gd name="T52" fmla="*/ 2297 w 2329"/>
                <a:gd name="T53" fmla="*/ 120 h 855"/>
                <a:gd name="T54" fmla="*/ 2177 w 2329"/>
                <a:gd name="T55" fmla="*/ 29 h 855"/>
                <a:gd name="T56" fmla="*/ 1976 w 2329"/>
                <a:gd name="T57" fmla="*/ 0 h 855"/>
                <a:gd name="T58" fmla="*/ 1664 w 2329"/>
                <a:gd name="T59" fmla="*/ 0 h 855"/>
                <a:gd name="T60" fmla="*/ 1664 w 2329"/>
                <a:gd name="T61" fmla="*/ 855 h 855"/>
                <a:gd name="T62" fmla="*/ 1173 w 2329"/>
                <a:gd name="T63" fmla="*/ 193 h 855"/>
                <a:gd name="T64" fmla="*/ 1283 w 2329"/>
                <a:gd name="T65" fmla="*/ 517 h 855"/>
                <a:gd name="T66" fmla="*/ 1059 w 2329"/>
                <a:gd name="T67" fmla="*/ 517 h 855"/>
                <a:gd name="T68" fmla="*/ 1173 w 2329"/>
                <a:gd name="T69" fmla="*/ 193 h 855"/>
                <a:gd name="T70" fmla="*/ 1897 w 2329"/>
                <a:gd name="T71" fmla="*/ 156 h 855"/>
                <a:gd name="T72" fmla="*/ 1960 w 2329"/>
                <a:gd name="T73" fmla="*/ 156 h 855"/>
                <a:gd name="T74" fmla="*/ 2064 w 2329"/>
                <a:gd name="T75" fmla="*/ 189 h 855"/>
                <a:gd name="T76" fmla="*/ 2100 w 2329"/>
                <a:gd name="T77" fmla="*/ 287 h 855"/>
                <a:gd name="T78" fmla="*/ 2064 w 2329"/>
                <a:gd name="T79" fmla="*/ 377 h 855"/>
                <a:gd name="T80" fmla="*/ 1959 w 2329"/>
                <a:gd name="T81" fmla="*/ 407 h 855"/>
                <a:gd name="T82" fmla="*/ 1897 w 2329"/>
                <a:gd name="T83" fmla="*/ 407 h 855"/>
                <a:gd name="T84" fmla="*/ 1897 w 2329"/>
                <a:gd name="T85" fmla="*/ 156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29" h="855">
                  <a:moveTo>
                    <a:pt x="0" y="855"/>
                  </a:moveTo>
                  <a:lnTo>
                    <a:pt x="233" y="855"/>
                  </a:lnTo>
                  <a:lnTo>
                    <a:pt x="233" y="463"/>
                  </a:lnTo>
                  <a:lnTo>
                    <a:pt x="501" y="855"/>
                  </a:lnTo>
                  <a:lnTo>
                    <a:pt x="939" y="855"/>
                  </a:lnTo>
                  <a:lnTo>
                    <a:pt x="1001" y="682"/>
                  </a:lnTo>
                  <a:lnTo>
                    <a:pt x="1338" y="682"/>
                  </a:lnTo>
                  <a:lnTo>
                    <a:pt x="1397" y="855"/>
                  </a:lnTo>
                  <a:lnTo>
                    <a:pt x="1646" y="855"/>
                  </a:lnTo>
                  <a:lnTo>
                    <a:pt x="1318" y="0"/>
                  </a:lnTo>
                  <a:lnTo>
                    <a:pt x="1037" y="0"/>
                  </a:lnTo>
                  <a:lnTo>
                    <a:pt x="736" y="783"/>
                  </a:lnTo>
                  <a:lnTo>
                    <a:pt x="444" y="397"/>
                  </a:lnTo>
                  <a:lnTo>
                    <a:pt x="765" y="0"/>
                  </a:lnTo>
                  <a:lnTo>
                    <a:pt x="504" y="0"/>
                  </a:lnTo>
                  <a:lnTo>
                    <a:pt x="233" y="374"/>
                  </a:lnTo>
                  <a:lnTo>
                    <a:pt x="233" y="0"/>
                  </a:lnTo>
                  <a:lnTo>
                    <a:pt x="0" y="0"/>
                  </a:lnTo>
                  <a:lnTo>
                    <a:pt x="0" y="855"/>
                  </a:lnTo>
                  <a:close/>
                  <a:moveTo>
                    <a:pt x="1664" y="855"/>
                  </a:moveTo>
                  <a:lnTo>
                    <a:pt x="1897" y="855"/>
                  </a:lnTo>
                  <a:lnTo>
                    <a:pt x="1897" y="563"/>
                  </a:lnTo>
                  <a:lnTo>
                    <a:pt x="1997" y="563"/>
                  </a:lnTo>
                  <a:cubicBezTo>
                    <a:pt x="2108" y="563"/>
                    <a:pt x="2192" y="538"/>
                    <a:pt x="2249" y="489"/>
                  </a:cubicBezTo>
                  <a:cubicBezTo>
                    <a:pt x="2290" y="454"/>
                    <a:pt x="2317" y="408"/>
                    <a:pt x="2329" y="350"/>
                  </a:cubicBezTo>
                  <a:lnTo>
                    <a:pt x="2329" y="200"/>
                  </a:lnTo>
                  <a:cubicBezTo>
                    <a:pt x="2322" y="170"/>
                    <a:pt x="2312" y="143"/>
                    <a:pt x="2297" y="120"/>
                  </a:cubicBezTo>
                  <a:cubicBezTo>
                    <a:pt x="2270" y="79"/>
                    <a:pt x="2231" y="49"/>
                    <a:pt x="2177" y="29"/>
                  </a:cubicBezTo>
                  <a:cubicBezTo>
                    <a:pt x="2124" y="10"/>
                    <a:pt x="2057" y="0"/>
                    <a:pt x="1976" y="0"/>
                  </a:cubicBezTo>
                  <a:lnTo>
                    <a:pt x="1664" y="0"/>
                  </a:lnTo>
                  <a:lnTo>
                    <a:pt x="1664" y="855"/>
                  </a:lnTo>
                  <a:close/>
                  <a:moveTo>
                    <a:pt x="1173" y="193"/>
                  </a:moveTo>
                  <a:lnTo>
                    <a:pt x="1283" y="517"/>
                  </a:lnTo>
                  <a:lnTo>
                    <a:pt x="1059" y="517"/>
                  </a:lnTo>
                  <a:lnTo>
                    <a:pt x="1173" y="193"/>
                  </a:lnTo>
                  <a:close/>
                  <a:moveTo>
                    <a:pt x="1897" y="156"/>
                  </a:moveTo>
                  <a:lnTo>
                    <a:pt x="1960" y="156"/>
                  </a:lnTo>
                  <a:cubicBezTo>
                    <a:pt x="2006" y="156"/>
                    <a:pt x="2041" y="167"/>
                    <a:pt x="2064" y="189"/>
                  </a:cubicBezTo>
                  <a:cubicBezTo>
                    <a:pt x="2088" y="212"/>
                    <a:pt x="2100" y="244"/>
                    <a:pt x="2100" y="287"/>
                  </a:cubicBezTo>
                  <a:cubicBezTo>
                    <a:pt x="2100" y="326"/>
                    <a:pt x="2088" y="357"/>
                    <a:pt x="2064" y="377"/>
                  </a:cubicBezTo>
                  <a:cubicBezTo>
                    <a:pt x="2041" y="397"/>
                    <a:pt x="2005" y="407"/>
                    <a:pt x="1959" y="407"/>
                  </a:cubicBezTo>
                  <a:lnTo>
                    <a:pt x="1897" y="407"/>
                  </a:lnTo>
                  <a:lnTo>
                    <a:pt x="1897" y="156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sp>
        <p:nvSpPr>
          <p:cNvPr id="36866" name="AutoShape 2" descr="mai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6868" name="AutoShape 4" descr="mai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6870" name="AutoShape 6" descr="mai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94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340215" y="2667002"/>
            <a:ext cx="7308120" cy="1203137"/>
            <a:chOff x="4205" y="3032"/>
            <a:chExt cx="3110" cy="41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05" y="3032"/>
              <a:ext cx="3110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6783" y="3049"/>
              <a:ext cx="366" cy="252"/>
            </a:xfrm>
            <a:custGeom>
              <a:avLst/>
              <a:gdLst>
                <a:gd name="T0" fmla="*/ 1108 w 1597"/>
                <a:gd name="T1" fmla="*/ 588 h 1077"/>
                <a:gd name="T2" fmla="*/ 1108 w 1597"/>
                <a:gd name="T3" fmla="*/ 479 h 1077"/>
                <a:gd name="T4" fmla="*/ 992 w 1597"/>
                <a:gd name="T5" fmla="*/ 479 h 1077"/>
                <a:gd name="T6" fmla="*/ 897 w 1597"/>
                <a:gd name="T7" fmla="*/ 603 h 1077"/>
                <a:gd name="T8" fmla="*/ 795 w 1597"/>
                <a:gd name="T9" fmla="*/ 548 h 1077"/>
                <a:gd name="T10" fmla="*/ 747 w 1597"/>
                <a:gd name="T11" fmla="*/ 566 h 1077"/>
                <a:gd name="T12" fmla="*/ 878 w 1597"/>
                <a:gd name="T13" fmla="*/ 626 h 1077"/>
                <a:gd name="T14" fmla="*/ 695 w 1597"/>
                <a:gd name="T15" fmla="*/ 864 h 1077"/>
                <a:gd name="T16" fmla="*/ 692 w 1597"/>
                <a:gd name="T17" fmla="*/ 864 h 1077"/>
                <a:gd name="T18" fmla="*/ 394 w 1597"/>
                <a:gd name="T19" fmla="*/ 484 h 1077"/>
                <a:gd name="T20" fmla="*/ 732 w 1597"/>
                <a:gd name="T21" fmla="*/ 54 h 1077"/>
                <a:gd name="T22" fmla="*/ 732 w 1597"/>
                <a:gd name="T23" fmla="*/ 471 h 1077"/>
                <a:gd name="T24" fmla="*/ 831 w 1597"/>
                <a:gd name="T25" fmla="*/ 471 h 1077"/>
                <a:gd name="T26" fmla="*/ 831 w 1597"/>
                <a:gd name="T27" fmla="*/ 357 h 1077"/>
                <a:gd name="T28" fmla="*/ 1029 w 1597"/>
                <a:gd name="T29" fmla="*/ 408 h 1077"/>
                <a:gd name="T30" fmla="*/ 1169 w 1597"/>
                <a:gd name="T31" fmla="*/ 512 h 1077"/>
                <a:gd name="T32" fmla="*/ 1108 w 1597"/>
                <a:gd name="T33" fmla="*/ 588 h 1077"/>
                <a:gd name="T34" fmla="*/ 1146 w 1597"/>
                <a:gd name="T35" fmla="*/ 615 h 1077"/>
                <a:gd name="T36" fmla="*/ 1277 w 1597"/>
                <a:gd name="T37" fmla="*/ 497 h 1077"/>
                <a:gd name="T38" fmla="*/ 1094 w 1597"/>
                <a:gd name="T39" fmla="*/ 368 h 1077"/>
                <a:gd name="T40" fmla="*/ 855 w 1597"/>
                <a:gd name="T41" fmla="*/ 263 h 1077"/>
                <a:gd name="T42" fmla="*/ 852 w 1597"/>
                <a:gd name="T43" fmla="*/ 245 h 1077"/>
                <a:gd name="T44" fmla="*/ 1020 w 1597"/>
                <a:gd name="T45" fmla="*/ 146 h 1077"/>
                <a:gd name="T46" fmla="*/ 1202 w 1597"/>
                <a:gd name="T47" fmla="*/ 204 h 1077"/>
                <a:gd name="T48" fmla="*/ 1246 w 1597"/>
                <a:gd name="T49" fmla="*/ 190 h 1077"/>
                <a:gd name="T50" fmla="*/ 1020 w 1597"/>
                <a:gd name="T51" fmla="*/ 126 h 1077"/>
                <a:gd name="T52" fmla="*/ 831 w 1597"/>
                <a:gd name="T53" fmla="*/ 162 h 1077"/>
                <a:gd name="T54" fmla="*/ 831 w 1597"/>
                <a:gd name="T55" fmla="*/ 0 h 1077"/>
                <a:gd name="T56" fmla="*/ 715 w 1597"/>
                <a:gd name="T57" fmla="*/ 0 h 1077"/>
                <a:gd name="T58" fmla="*/ 418 w 1597"/>
                <a:gd name="T59" fmla="*/ 385 h 1077"/>
                <a:gd name="T60" fmla="*/ 416 w 1597"/>
                <a:gd name="T61" fmla="*/ 385 h 1077"/>
                <a:gd name="T62" fmla="*/ 113 w 1597"/>
                <a:gd name="T63" fmla="*/ 0 h 1077"/>
                <a:gd name="T64" fmla="*/ 0 w 1597"/>
                <a:gd name="T65" fmla="*/ 0 h 1077"/>
                <a:gd name="T66" fmla="*/ 0 w 1597"/>
                <a:gd name="T67" fmla="*/ 471 h 1077"/>
                <a:gd name="T68" fmla="*/ 55 w 1597"/>
                <a:gd name="T69" fmla="*/ 471 h 1077"/>
                <a:gd name="T70" fmla="*/ 55 w 1597"/>
                <a:gd name="T71" fmla="*/ 60 h 1077"/>
                <a:gd name="T72" fmla="*/ 387 w 1597"/>
                <a:gd name="T73" fmla="*/ 479 h 1077"/>
                <a:gd name="T74" fmla="*/ 285 w 1597"/>
                <a:gd name="T75" fmla="*/ 479 h 1077"/>
                <a:gd name="T76" fmla="*/ 285 w 1597"/>
                <a:gd name="T77" fmla="*/ 951 h 1077"/>
                <a:gd name="T78" fmla="*/ 332 w 1597"/>
                <a:gd name="T79" fmla="*/ 951 h 1077"/>
                <a:gd name="T80" fmla="*/ 332 w 1597"/>
                <a:gd name="T81" fmla="*/ 539 h 1077"/>
                <a:gd name="T82" fmla="*/ 668 w 1597"/>
                <a:gd name="T83" fmla="*/ 964 h 1077"/>
                <a:gd name="T84" fmla="*/ 670 w 1597"/>
                <a:gd name="T85" fmla="*/ 964 h 1077"/>
                <a:gd name="T86" fmla="*/ 1009 w 1597"/>
                <a:gd name="T87" fmla="*/ 533 h 1077"/>
                <a:gd name="T88" fmla="*/ 1009 w 1597"/>
                <a:gd name="T89" fmla="*/ 951 h 1077"/>
                <a:gd name="T90" fmla="*/ 1108 w 1597"/>
                <a:gd name="T91" fmla="*/ 951 h 1077"/>
                <a:gd name="T92" fmla="*/ 1108 w 1597"/>
                <a:gd name="T93" fmla="*/ 637 h 1077"/>
                <a:gd name="T94" fmla="*/ 1284 w 1597"/>
                <a:gd name="T95" fmla="*/ 637 h 1077"/>
                <a:gd name="T96" fmla="*/ 1284 w 1597"/>
                <a:gd name="T97" fmla="*/ 1077 h 1077"/>
                <a:gd name="T98" fmla="*/ 1386 w 1597"/>
                <a:gd name="T99" fmla="*/ 1077 h 1077"/>
                <a:gd name="T100" fmla="*/ 1386 w 1597"/>
                <a:gd name="T101" fmla="*/ 637 h 1077"/>
                <a:gd name="T102" fmla="*/ 1597 w 1597"/>
                <a:gd name="T103" fmla="*/ 637 h 1077"/>
                <a:gd name="T104" fmla="*/ 1597 w 1597"/>
                <a:gd name="T105" fmla="*/ 615 h 1077"/>
                <a:gd name="T106" fmla="*/ 1146 w 1597"/>
                <a:gd name="T107" fmla="*/ 615 h 1077"/>
                <a:gd name="T108" fmla="*/ 1068 w 1597"/>
                <a:gd name="T109" fmla="*/ 96 h 1077"/>
                <a:gd name="T110" fmla="*/ 1229 w 1597"/>
                <a:gd name="T111" fmla="*/ 0 h 1077"/>
                <a:gd name="T112" fmla="*/ 1178 w 1597"/>
                <a:gd name="T113" fmla="*/ 0 h 1077"/>
                <a:gd name="T114" fmla="*/ 1030 w 1597"/>
                <a:gd name="T115" fmla="*/ 67 h 1077"/>
                <a:gd name="T116" fmla="*/ 879 w 1597"/>
                <a:gd name="T117" fmla="*/ 0 h 1077"/>
                <a:gd name="T118" fmla="*/ 831 w 1597"/>
                <a:gd name="T119" fmla="*/ 0 h 1077"/>
                <a:gd name="T120" fmla="*/ 994 w 1597"/>
                <a:gd name="T121" fmla="*/ 96 h 1077"/>
                <a:gd name="T122" fmla="*/ 1068 w 1597"/>
                <a:gd name="T123" fmla="*/ 9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7" h="1077">
                  <a:moveTo>
                    <a:pt x="1108" y="588"/>
                  </a:moveTo>
                  <a:lnTo>
                    <a:pt x="1108" y="479"/>
                  </a:lnTo>
                  <a:lnTo>
                    <a:pt x="992" y="479"/>
                  </a:lnTo>
                  <a:lnTo>
                    <a:pt x="897" y="603"/>
                  </a:lnTo>
                  <a:cubicBezTo>
                    <a:pt x="857" y="593"/>
                    <a:pt x="822" y="575"/>
                    <a:pt x="795" y="548"/>
                  </a:cubicBezTo>
                  <a:lnTo>
                    <a:pt x="747" y="566"/>
                  </a:lnTo>
                  <a:cubicBezTo>
                    <a:pt x="778" y="595"/>
                    <a:pt x="824" y="615"/>
                    <a:pt x="878" y="626"/>
                  </a:cubicBezTo>
                  <a:lnTo>
                    <a:pt x="695" y="864"/>
                  </a:lnTo>
                  <a:lnTo>
                    <a:pt x="692" y="864"/>
                  </a:lnTo>
                  <a:lnTo>
                    <a:pt x="394" y="484"/>
                  </a:lnTo>
                  <a:lnTo>
                    <a:pt x="732" y="54"/>
                  </a:lnTo>
                  <a:lnTo>
                    <a:pt x="732" y="471"/>
                  </a:lnTo>
                  <a:lnTo>
                    <a:pt x="831" y="471"/>
                  </a:lnTo>
                  <a:lnTo>
                    <a:pt x="831" y="357"/>
                  </a:lnTo>
                  <a:cubicBezTo>
                    <a:pt x="884" y="378"/>
                    <a:pt x="956" y="391"/>
                    <a:pt x="1029" y="408"/>
                  </a:cubicBezTo>
                  <a:cubicBezTo>
                    <a:pt x="1137" y="431"/>
                    <a:pt x="1169" y="472"/>
                    <a:pt x="1169" y="512"/>
                  </a:cubicBezTo>
                  <a:cubicBezTo>
                    <a:pt x="1169" y="542"/>
                    <a:pt x="1147" y="569"/>
                    <a:pt x="1108" y="588"/>
                  </a:cubicBezTo>
                  <a:close/>
                  <a:moveTo>
                    <a:pt x="1146" y="615"/>
                  </a:moveTo>
                  <a:cubicBezTo>
                    <a:pt x="1217" y="592"/>
                    <a:pt x="1270" y="552"/>
                    <a:pt x="1277" y="497"/>
                  </a:cubicBezTo>
                  <a:cubicBezTo>
                    <a:pt x="1277" y="418"/>
                    <a:pt x="1185" y="387"/>
                    <a:pt x="1094" y="368"/>
                  </a:cubicBezTo>
                  <a:cubicBezTo>
                    <a:pt x="963" y="342"/>
                    <a:pt x="870" y="320"/>
                    <a:pt x="855" y="263"/>
                  </a:cubicBezTo>
                  <a:cubicBezTo>
                    <a:pt x="852" y="256"/>
                    <a:pt x="852" y="251"/>
                    <a:pt x="852" y="245"/>
                  </a:cubicBezTo>
                  <a:cubicBezTo>
                    <a:pt x="855" y="184"/>
                    <a:pt x="941" y="146"/>
                    <a:pt x="1020" y="146"/>
                  </a:cubicBezTo>
                  <a:cubicBezTo>
                    <a:pt x="1100" y="146"/>
                    <a:pt x="1151" y="156"/>
                    <a:pt x="1202" y="204"/>
                  </a:cubicBezTo>
                  <a:lnTo>
                    <a:pt x="1246" y="190"/>
                  </a:lnTo>
                  <a:cubicBezTo>
                    <a:pt x="1189" y="139"/>
                    <a:pt x="1112" y="126"/>
                    <a:pt x="1020" y="126"/>
                  </a:cubicBezTo>
                  <a:cubicBezTo>
                    <a:pt x="944" y="126"/>
                    <a:pt x="878" y="139"/>
                    <a:pt x="831" y="162"/>
                  </a:cubicBezTo>
                  <a:lnTo>
                    <a:pt x="831" y="0"/>
                  </a:lnTo>
                  <a:lnTo>
                    <a:pt x="715" y="0"/>
                  </a:lnTo>
                  <a:lnTo>
                    <a:pt x="418" y="385"/>
                  </a:lnTo>
                  <a:lnTo>
                    <a:pt x="416" y="385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71"/>
                  </a:lnTo>
                  <a:lnTo>
                    <a:pt x="55" y="471"/>
                  </a:lnTo>
                  <a:lnTo>
                    <a:pt x="55" y="60"/>
                  </a:lnTo>
                  <a:lnTo>
                    <a:pt x="387" y="479"/>
                  </a:lnTo>
                  <a:lnTo>
                    <a:pt x="285" y="479"/>
                  </a:lnTo>
                  <a:lnTo>
                    <a:pt x="285" y="951"/>
                  </a:lnTo>
                  <a:lnTo>
                    <a:pt x="332" y="951"/>
                  </a:lnTo>
                  <a:lnTo>
                    <a:pt x="332" y="539"/>
                  </a:lnTo>
                  <a:lnTo>
                    <a:pt x="668" y="964"/>
                  </a:lnTo>
                  <a:lnTo>
                    <a:pt x="670" y="964"/>
                  </a:lnTo>
                  <a:lnTo>
                    <a:pt x="1009" y="533"/>
                  </a:lnTo>
                  <a:lnTo>
                    <a:pt x="1009" y="951"/>
                  </a:lnTo>
                  <a:lnTo>
                    <a:pt x="1108" y="951"/>
                  </a:lnTo>
                  <a:lnTo>
                    <a:pt x="1108" y="637"/>
                  </a:lnTo>
                  <a:lnTo>
                    <a:pt x="1284" y="637"/>
                  </a:lnTo>
                  <a:lnTo>
                    <a:pt x="1284" y="1077"/>
                  </a:lnTo>
                  <a:lnTo>
                    <a:pt x="1386" y="1077"/>
                  </a:lnTo>
                  <a:lnTo>
                    <a:pt x="1386" y="637"/>
                  </a:lnTo>
                  <a:lnTo>
                    <a:pt x="1597" y="637"/>
                  </a:lnTo>
                  <a:lnTo>
                    <a:pt x="1597" y="615"/>
                  </a:lnTo>
                  <a:lnTo>
                    <a:pt x="1146" y="615"/>
                  </a:lnTo>
                  <a:close/>
                  <a:moveTo>
                    <a:pt x="1068" y="96"/>
                  </a:moveTo>
                  <a:lnTo>
                    <a:pt x="1229" y="0"/>
                  </a:lnTo>
                  <a:lnTo>
                    <a:pt x="1178" y="0"/>
                  </a:lnTo>
                  <a:lnTo>
                    <a:pt x="1030" y="67"/>
                  </a:lnTo>
                  <a:lnTo>
                    <a:pt x="879" y="0"/>
                  </a:lnTo>
                  <a:lnTo>
                    <a:pt x="831" y="0"/>
                  </a:lnTo>
                  <a:lnTo>
                    <a:pt x="994" y="96"/>
                  </a:lnTo>
                  <a:lnTo>
                    <a:pt x="1068" y="96"/>
                  </a:lnTo>
                  <a:close/>
                </a:path>
              </a:pathLst>
            </a:custGeom>
            <a:solidFill>
              <a:srgbClr val="379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6588" y="3329"/>
              <a:ext cx="39" cy="35"/>
            </a:xfrm>
            <a:custGeom>
              <a:avLst/>
              <a:gdLst>
                <a:gd name="T0" fmla="*/ 0 w 172"/>
                <a:gd name="T1" fmla="*/ 0 h 149"/>
                <a:gd name="T2" fmla="*/ 23 w 172"/>
                <a:gd name="T3" fmla="*/ 0 h 149"/>
                <a:gd name="T4" fmla="*/ 86 w 172"/>
                <a:gd name="T5" fmla="*/ 135 h 149"/>
                <a:gd name="T6" fmla="*/ 150 w 172"/>
                <a:gd name="T7" fmla="*/ 0 h 149"/>
                <a:gd name="T8" fmla="*/ 172 w 172"/>
                <a:gd name="T9" fmla="*/ 0 h 149"/>
                <a:gd name="T10" fmla="*/ 172 w 172"/>
                <a:gd name="T11" fmla="*/ 149 h 149"/>
                <a:gd name="T12" fmla="*/ 157 w 172"/>
                <a:gd name="T13" fmla="*/ 149 h 149"/>
                <a:gd name="T14" fmla="*/ 158 w 172"/>
                <a:gd name="T15" fmla="*/ 13 h 149"/>
                <a:gd name="T16" fmla="*/ 95 w 172"/>
                <a:gd name="T17" fmla="*/ 149 h 149"/>
                <a:gd name="T18" fmla="*/ 78 w 172"/>
                <a:gd name="T19" fmla="*/ 149 h 149"/>
                <a:gd name="T20" fmla="*/ 13 w 172"/>
                <a:gd name="T21" fmla="*/ 13 h 149"/>
                <a:gd name="T22" fmla="*/ 14 w 172"/>
                <a:gd name="T23" fmla="*/ 149 h 149"/>
                <a:gd name="T24" fmla="*/ 0 w 172"/>
                <a:gd name="T25" fmla="*/ 149 h 149"/>
                <a:gd name="T26" fmla="*/ 0 w 172"/>
                <a:gd name="T2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149">
                  <a:moveTo>
                    <a:pt x="0" y="0"/>
                  </a:moveTo>
                  <a:lnTo>
                    <a:pt x="23" y="0"/>
                  </a:lnTo>
                  <a:lnTo>
                    <a:pt x="86" y="135"/>
                  </a:lnTo>
                  <a:lnTo>
                    <a:pt x="150" y="0"/>
                  </a:lnTo>
                  <a:lnTo>
                    <a:pt x="172" y="0"/>
                  </a:lnTo>
                  <a:lnTo>
                    <a:pt x="172" y="149"/>
                  </a:lnTo>
                  <a:lnTo>
                    <a:pt x="157" y="149"/>
                  </a:lnTo>
                  <a:lnTo>
                    <a:pt x="158" y="13"/>
                  </a:lnTo>
                  <a:lnTo>
                    <a:pt x="95" y="149"/>
                  </a:lnTo>
                  <a:lnTo>
                    <a:pt x="78" y="149"/>
                  </a:lnTo>
                  <a:lnTo>
                    <a:pt x="13" y="13"/>
                  </a:lnTo>
                  <a:lnTo>
                    <a:pt x="14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6640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6657" y="3329"/>
              <a:ext cx="31" cy="35"/>
            </a:xfrm>
            <a:custGeom>
              <a:avLst/>
              <a:gdLst>
                <a:gd name="T0" fmla="*/ 0 w 138"/>
                <a:gd name="T1" fmla="*/ 0 h 149"/>
                <a:gd name="T2" fmla="*/ 19 w 138"/>
                <a:gd name="T3" fmla="*/ 0 h 149"/>
                <a:gd name="T4" fmla="*/ 123 w 138"/>
                <a:gd name="T5" fmla="*/ 134 h 149"/>
                <a:gd name="T6" fmla="*/ 123 w 138"/>
                <a:gd name="T7" fmla="*/ 0 h 149"/>
                <a:gd name="T8" fmla="*/ 138 w 138"/>
                <a:gd name="T9" fmla="*/ 0 h 149"/>
                <a:gd name="T10" fmla="*/ 138 w 138"/>
                <a:gd name="T11" fmla="*/ 149 h 149"/>
                <a:gd name="T12" fmla="*/ 118 w 138"/>
                <a:gd name="T13" fmla="*/ 149 h 149"/>
                <a:gd name="T14" fmla="*/ 15 w 138"/>
                <a:gd name="T15" fmla="*/ 16 h 149"/>
                <a:gd name="T16" fmla="*/ 15 w 138"/>
                <a:gd name="T17" fmla="*/ 149 h 149"/>
                <a:gd name="T18" fmla="*/ 0 w 138"/>
                <a:gd name="T19" fmla="*/ 149 h 149"/>
                <a:gd name="T20" fmla="*/ 0 w 138"/>
                <a:gd name="T2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49">
                  <a:moveTo>
                    <a:pt x="0" y="0"/>
                  </a:moveTo>
                  <a:lnTo>
                    <a:pt x="19" y="0"/>
                  </a:lnTo>
                  <a:lnTo>
                    <a:pt x="123" y="134"/>
                  </a:lnTo>
                  <a:lnTo>
                    <a:pt x="123" y="0"/>
                  </a:lnTo>
                  <a:lnTo>
                    <a:pt x="138" y="0"/>
                  </a:lnTo>
                  <a:lnTo>
                    <a:pt x="138" y="149"/>
                  </a:lnTo>
                  <a:lnTo>
                    <a:pt x="118" y="149"/>
                  </a:lnTo>
                  <a:lnTo>
                    <a:pt x="15" y="16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6701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6716" y="3328"/>
              <a:ext cx="29" cy="37"/>
            </a:xfrm>
            <a:custGeom>
              <a:avLst/>
              <a:gdLst>
                <a:gd name="T0" fmla="*/ 16 w 125"/>
                <a:gd name="T1" fmla="*/ 103 h 156"/>
                <a:gd name="T2" fmla="*/ 16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2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6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6" y="103"/>
                  </a:moveTo>
                  <a:lnTo>
                    <a:pt x="16" y="104"/>
                  </a:lnTo>
                  <a:cubicBezTo>
                    <a:pt x="16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2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6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3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6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752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791" y="3329"/>
              <a:ext cx="26" cy="35"/>
            </a:xfrm>
            <a:custGeom>
              <a:avLst/>
              <a:gdLst>
                <a:gd name="T0" fmla="*/ 0 w 115"/>
                <a:gd name="T1" fmla="*/ 0 h 149"/>
                <a:gd name="T2" fmla="*/ 115 w 115"/>
                <a:gd name="T3" fmla="*/ 0 h 149"/>
                <a:gd name="T4" fmla="*/ 115 w 115"/>
                <a:gd name="T5" fmla="*/ 14 h 149"/>
                <a:gd name="T6" fmla="*/ 15 w 115"/>
                <a:gd name="T7" fmla="*/ 14 h 149"/>
                <a:gd name="T8" fmla="*/ 15 w 115"/>
                <a:gd name="T9" fmla="*/ 66 h 149"/>
                <a:gd name="T10" fmla="*/ 107 w 115"/>
                <a:gd name="T11" fmla="*/ 66 h 149"/>
                <a:gd name="T12" fmla="*/ 107 w 115"/>
                <a:gd name="T13" fmla="*/ 80 h 149"/>
                <a:gd name="T14" fmla="*/ 15 w 115"/>
                <a:gd name="T15" fmla="*/ 80 h 149"/>
                <a:gd name="T16" fmla="*/ 15 w 115"/>
                <a:gd name="T17" fmla="*/ 135 h 149"/>
                <a:gd name="T18" fmla="*/ 115 w 115"/>
                <a:gd name="T19" fmla="*/ 135 h 149"/>
                <a:gd name="T20" fmla="*/ 115 w 115"/>
                <a:gd name="T21" fmla="*/ 149 h 149"/>
                <a:gd name="T22" fmla="*/ 0 w 115"/>
                <a:gd name="T23" fmla="*/ 149 h 149"/>
                <a:gd name="T24" fmla="*/ 0 w 115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149">
                  <a:moveTo>
                    <a:pt x="0" y="0"/>
                  </a:moveTo>
                  <a:lnTo>
                    <a:pt x="115" y="0"/>
                  </a:lnTo>
                  <a:lnTo>
                    <a:pt x="115" y="14"/>
                  </a:lnTo>
                  <a:lnTo>
                    <a:pt x="15" y="14"/>
                  </a:lnTo>
                  <a:lnTo>
                    <a:pt x="15" y="66"/>
                  </a:lnTo>
                  <a:lnTo>
                    <a:pt x="107" y="66"/>
                  </a:lnTo>
                  <a:lnTo>
                    <a:pt x="107" y="80"/>
                  </a:lnTo>
                  <a:lnTo>
                    <a:pt x="15" y="80"/>
                  </a:lnTo>
                  <a:lnTo>
                    <a:pt x="15" y="135"/>
                  </a:lnTo>
                  <a:lnTo>
                    <a:pt x="115" y="135"/>
                  </a:lnTo>
                  <a:lnTo>
                    <a:pt x="1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6828" y="3329"/>
              <a:ext cx="30" cy="35"/>
            </a:xfrm>
            <a:custGeom>
              <a:avLst/>
              <a:gdLst>
                <a:gd name="T0" fmla="*/ 15 w 129"/>
                <a:gd name="T1" fmla="*/ 14 h 149"/>
                <a:gd name="T2" fmla="*/ 15 w 129"/>
                <a:gd name="T3" fmla="*/ 71 h 149"/>
                <a:gd name="T4" fmla="*/ 70 w 129"/>
                <a:gd name="T5" fmla="*/ 71 h 149"/>
                <a:gd name="T6" fmla="*/ 110 w 129"/>
                <a:gd name="T7" fmla="*/ 43 h 149"/>
                <a:gd name="T8" fmla="*/ 68 w 129"/>
                <a:gd name="T9" fmla="*/ 14 h 149"/>
                <a:gd name="T10" fmla="*/ 15 w 129"/>
                <a:gd name="T11" fmla="*/ 14 h 149"/>
                <a:gd name="T12" fmla="*/ 0 w 129"/>
                <a:gd name="T13" fmla="*/ 0 h 149"/>
                <a:gd name="T14" fmla="*/ 72 w 129"/>
                <a:gd name="T15" fmla="*/ 0 h 149"/>
                <a:gd name="T16" fmla="*/ 125 w 129"/>
                <a:gd name="T17" fmla="*/ 40 h 149"/>
                <a:gd name="T18" fmla="*/ 99 w 129"/>
                <a:gd name="T19" fmla="*/ 78 h 149"/>
                <a:gd name="T20" fmla="*/ 122 w 129"/>
                <a:gd name="T21" fmla="*/ 106 h 149"/>
                <a:gd name="T22" fmla="*/ 129 w 129"/>
                <a:gd name="T23" fmla="*/ 149 h 149"/>
                <a:gd name="T24" fmla="*/ 112 w 129"/>
                <a:gd name="T25" fmla="*/ 149 h 149"/>
                <a:gd name="T26" fmla="*/ 107 w 129"/>
                <a:gd name="T27" fmla="*/ 106 h 149"/>
                <a:gd name="T28" fmla="*/ 78 w 129"/>
                <a:gd name="T29" fmla="*/ 85 h 149"/>
                <a:gd name="T30" fmla="*/ 15 w 129"/>
                <a:gd name="T31" fmla="*/ 85 h 149"/>
                <a:gd name="T32" fmla="*/ 15 w 129"/>
                <a:gd name="T33" fmla="*/ 149 h 149"/>
                <a:gd name="T34" fmla="*/ 0 w 129"/>
                <a:gd name="T35" fmla="*/ 149 h 149"/>
                <a:gd name="T36" fmla="*/ 0 w 129"/>
                <a:gd name="T3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" h="149">
                  <a:moveTo>
                    <a:pt x="15" y="14"/>
                  </a:moveTo>
                  <a:lnTo>
                    <a:pt x="15" y="71"/>
                  </a:lnTo>
                  <a:lnTo>
                    <a:pt x="70" y="71"/>
                  </a:lnTo>
                  <a:cubicBezTo>
                    <a:pt x="97" y="71"/>
                    <a:pt x="110" y="64"/>
                    <a:pt x="110" y="43"/>
                  </a:cubicBezTo>
                  <a:cubicBezTo>
                    <a:pt x="110" y="21"/>
                    <a:pt x="97" y="14"/>
                    <a:pt x="68" y="14"/>
                  </a:cubicBezTo>
                  <a:lnTo>
                    <a:pt x="15" y="14"/>
                  </a:lnTo>
                  <a:close/>
                  <a:moveTo>
                    <a:pt x="0" y="0"/>
                  </a:moveTo>
                  <a:lnTo>
                    <a:pt x="72" y="0"/>
                  </a:lnTo>
                  <a:cubicBezTo>
                    <a:pt x="107" y="0"/>
                    <a:pt x="125" y="14"/>
                    <a:pt x="125" y="40"/>
                  </a:cubicBezTo>
                  <a:cubicBezTo>
                    <a:pt x="125" y="60"/>
                    <a:pt x="117" y="72"/>
                    <a:pt x="99" y="78"/>
                  </a:cubicBezTo>
                  <a:cubicBezTo>
                    <a:pt x="116" y="80"/>
                    <a:pt x="120" y="88"/>
                    <a:pt x="122" y="106"/>
                  </a:cubicBezTo>
                  <a:cubicBezTo>
                    <a:pt x="124" y="126"/>
                    <a:pt x="123" y="141"/>
                    <a:pt x="129" y="149"/>
                  </a:cubicBezTo>
                  <a:lnTo>
                    <a:pt x="112" y="149"/>
                  </a:lnTo>
                  <a:cubicBezTo>
                    <a:pt x="108" y="136"/>
                    <a:pt x="109" y="121"/>
                    <a:pt x="107" y="106"/>
                  </a:cubicBezTo>
                  <a:cubicBezTo>
                    <a:pt x="105" y="90"/>
                    <a:pt x="96" y="85"/>
                    <a:pt x="78" y="85"/>
                  </a:cubicBezTo>
                  <a:lnTo>
                    <a:pt x="15" y="85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6867" y="3328"/>
              <a:ext cx="29" cy="37"/>
            </a:xfrm>
            <a:custGeom>
              <a:avLst/>
              <a:gdLst>
                <a:gd name="T0" fmla="*/ 15 w 125"/>
                <a:gd name="T1" fmla="*/ 103 h 156"/>
                <a:gd name="T2" fmla="*/ 15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1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5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6903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6938" y="3329"/>
              <a:ext cx="35" cy="35"/>
            </a:xfrm>
            <a:custGeom>
              <a:avLst/>
              <a:gdLst>
                <a:gd name="T0" fmla="*/ 0 w 152"/>
                <a:gd name="T1" fmla="*/ 0 h 149"/>
                <a:gd name="T2" fmla="*/ 16 w 152"/>
                <a:gd name="T3" fmla="*/ 0 h 149"/>
                <a:gd name="T4" fmla="*/ 76 w 152"/>
                <a:gd name="T5" fmla="*/ 136 h 149"/>
                <a:gd name="T6" fmla="*/ 135 w 152"/>
                <a:gd name="T7" fmla="*/ 0 h 149"/>
                <a:gd name="T8" fmla="*/ 152 w 152"/>
                <a:gd name="T9" fmla="*/ 0 h 149"/>
                <a:gd name="T10" fmla="*/ 85 w 152"/>
                <a:gd name="T11" fmla="*/ 149 h 149"/>
                <a:gd name="T12" fmla="*/ 66 w 152"/>
                <a:gd name="T13" fmla="*/ 149 h 149"/>
                <a:gd name="T14" fmla="*/ 0 w 152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49">
                  <a:moveTo>
                    <a:pt x="0" y="0"/>
                  </a:moveTo>
                  <a:lnTo>
                    <a:pt x="16" y="0"/>
                  </a:lnTo>
                  <a:lnTo>
                    <a:pt x="76" y="136"/>
                  </a:lnTo>
                  <a:lnTo>
                    <a:pt x="135" y="0"/>
                  </a:lnTo>
                  <a:lnTo>
                    <a:pt x="152" y="0"/>
                  </a:lnTo>
                  <a:lnTo>
                    <a:pt x="85" y="149"/>
                  </a:lnTo>
                  <a:lnTo>
                    <a:pt x="66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6" name="Freeform 17"/>
            <p:cNvSpPr>
              <a:spLocks noEditPoints="1"/>
            </p:cNvSpPr>
            <p:nvPr/>
          </p:nvSpPr>
          <p:spPr bwMode="auto">
            <a:xfrm>
              <a:off x="6979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9" y="14"/>
                    <a:pt x="15" y="38"/>
                    <a:pt x="15" y="78"/>
                  </a:cubicBezTo>
                  <a:cubicBezTo>
                    <a:pt x="15" y="118"/>
                    <a:pt x="39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7" name="Freeform 18"/>
            <p:cNvSpPr>
              <a:spLocks noEditPoints="1"/>
            </p:cNvSpPr>
            <p:nvPr/>
          </p:nvSpPr>
          <p:spPr bwMode="auto">
            <a:xfrm>
              <a:off x="7045" y="3318"/>
              <a:ext cx="29" cy="47"/>
            </a:xfrm>
            <a:custGeom>
              <a:avLst/>
              <a:gdLst>
                <a:gd name="T0" fmla="*/ 83 w 125"/>
                <a:gd name="T1" fmla="*/ 0 h 198"/>
                <a:gd name="T2" fmla="*/ 99 w 125"/>
                <a:gd name="T3" fmla="*/ 0 h 198"/>
                <a:gd name="T4" fmla="*/ 70 w 125"/>
                <a:gd name="T5" fmla="*/ 30 h 198"/>
                <a:gd name="T6" fmla="*/ 53 w 125"/>
                <a:gd name="T7" fmla="*/ 30 h 198"/>
                <a:gd name="T8" fmla="*/ 25 w 125"/>
                <a:gd name="T9" fmla="*/ 0 h 198"/>
                <a:gd name="T10" fmla="*/ 40 w 125"/>
                <a:gd name="T11" fmla="*/ 0 h 198"/>
                <a:gd name="T12" fmla="*/ 62 w 125"/>
                <a:gd name="T13" fmla="*/ 22 h 198"/>
                <a:gd name="T14" fmla="*/ 83 w 125"/>
                <a:gd name="T15" fmla="*/ 0 h 198"/>
                <a:gd name="T16" fmla="*/ 16 w 125"/>
                <a:gd name="T17" fmla="*/ 145 h 198"/>
                <a:gd name="T18" fmla="*/ 16 w 125"/>
                <a:gd name="T19" fmla="*/ 146 h 198"/>
                <a:gd name="T20" fmla="*/ 63 w 125"/>
                <a:gd name="T21" fmla="*/ 184 h 198"/>
                <a:gd name="T22" fmla="*/ 109 w 125"/>
                <a:gd name="T23" fmla="*/ 153 h 198"/>
                <a:gd name="T24" fmla="*/ 72 w 125"/>
                <a:gd name="T25" fmla="*/ 127 h 198"/>
                <a:gd name="T26" fmla="*/ 40 w 125"/>
                <a:gd name="T27" fmla="*/ 122 h 198"/>
                <a:gd name="T28" fmla="*/ 5 w 125"/>
                <a:gd name="T29" fmla="*/ 85 h 198"/>
                <a:gd name="T30" fmla="*/ 61 w 125"/>
                <a:gd name="T31" fmla="*/ 42 h 198"/>
                <a:gd name="T32" fmla="*/ 120 w 125"/>
                <a:gd name="T33" fmla="*/ 87 h 198"/>
                <a:gd name="T34" fmla="*/ 105 w 125"/>
                <a:gd name="T35" fmla="*/ 87 h 198"/>
                <a:gd name="T36" fmla="*/ 62 w 125"/>
                <a:gd name="T37" fmla="*/ 55 h 198"/>
                <a:gd name="T38" fmla="*/ 20 w 125"/>
                <a:gd name="T39" fmla="*/ 84 h 198"/>
                <a:gd name="T40" fmla="*/ 57 w 125"/>
                <a:gd name="T41" fmla="*/ 109 h 198"/>
                <a:gd name="T42" fmla="*/ 85 w 125"/>
                <a:gd name="T43" fmla="*/ 114 h 198"/>
                <a:gd name="T44" fmla="*/ 125 w 125"/>
                <a:gd name="T45" fmla="*/ 152 h 198"/>
                <a:gd name="T46" fmla="*/ 64 w 125"/>
                <a:gd name="T47" fmla="*/ 198 h 198"/>
                <a:gd name="T48" fmla="*/ 0 w 125"/>
                <a:gd name="T49" fmla="*/ 147 h 198"/>
                <a:gd name="T50" fmla="*/ 0 w 125"/>
                <a:gd name="T51" fmla="*/ 145 h 198"/>
                <a:gd name="T52" fmla="*/ 16 w 125"/>
                <a:gd name="T53" fmla="*/ 1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5" h="198">
                  <a:moveTo>
                    <a:pt x="83" y="0"/>
                  </a:moveTo>
                  <a:lnTo>
                    <a:pt x="99" y="0"/>
                  </a:lnTo>
                  <a:lnTo>
                    <a:pt x="70" y="30"/>
                  </a:lnTo>
                  <a:lnTo>
                    <a:pt x="53" y="30"/>
                  </a:lnTo>
                  <a:lnTo>
                    <a:pt x="25" y="0"/>
                  </a:lnTo>
                  <a:lnTo>
                    <a:pt x="40" y="0"/>
                  </a:lnTo>
                  <a:lnTo>
                    <a:pt x="62" y="22"/>
                  </a:lnTo>
                  <a:lnTo>
                    <a:pt x="83" y="0"/>
                  </a:lnTo>
                  <a:close/>
                  <a:moveTo>
                    <a:pt x="16" y="145"/>
                  </a:moveTo>
                  <a:lnTo>
                    <a:pt x="16" y="146"/>
                  </a:lnTo>
                  <a:cubicBezTo>
                    <a:pt x="16" y="168"/>
                    <a:pt x="34" y="184"/>
                    <a:pt x="63" y="184"/>
                  </a:cubicBezTo>
                  <a:cubicBezTo>
                    <a:pt x="92" y="184"/>
                    <a:pt x="109" y="171"/>
                    <a:pt x="109" y="153"/>
                  </a:cubicBezTo>
                  <a:cubicBezTo>
                    <a:pt x="109" y="136"/>
                    <a:pt x="97" y="132"/>
                    <a:pt x="72" y="127"/>
                  </a:cubicBezTo>
                  <a:lnTo>
                    <a:pt x="40" y="122"/>
                  </a:lnTo>
                  <a:cubicBezTo>
                    <a:pt x="16" y="118"/>
                    <a:pt x="5" y="105"/>
                    <a:pt x="5" y="85"/>
                  </a:cubicBezTo>
                  <a:cubicBezTo>
                    <a:pt x="5" y="59"/>
                    <a:pt x="26" y="42"/>
                    <a:pt x="61" y="42"/>
                  </a:cubicBezTo>
                  <a:cubicBezTo>
                    <a:pt x="98" y="42"/>
                    <a:pt x="119" y="59"/>
                    <a:pt x="120" y="87"/>
                  </a:cubicBezTo>
                  <a:lnTo>
                    <a:pt x="105" y="87"/>
                  </a:lnTo>
                  <a:cubicBezTo>
                    <a:pt x="103" y="66"/>
                    <a:pt x="89" y="55"/>
                    <a:pt x="62" y="55"/>
                  </a:cubicBezTo>
                  <a:cubicBezTo>
                    <a:pt x="36" y="55"/>
                    <a:pt x="20" y="67"/>
                    <a:pt x="20" y="84"/>
                  </a:cubicBezTo>
                  <a:cubicBezTo>
                    <a:pt x="20" y="99"/>
                    <a:pt x="32" y="105"/>
                    <a:pt x="57" y="109"/>
                  </a:cubicBezTo>
                  <a:lnTo>
                    <a:pt x="85" y="114"/>
                  </a:lnTo>
                  <a:cubicBezTo>
                    <a:pt x="112" y="119"/>
                    <a:pt x="125" y="130"/>
                    <a:pt x="125" y="152"/>
                  </a:cubicBezTo>
                  <a:cubicBezTo>
                    <a:pt x="125" y="181"/>
                    <a:pt x="103" y="198"/>
                    <a:pt x="64" y="198"/>
                  </a:cubicBezTo>
                  <a:cubicBezTo>
                    <a:pt x="24" y="198"/>
                    <a:pt x="0" y="178"/>
                    <a:pt x="0" y="147"/>
                  </a:cubicBezTo>
                  <a:lnTo>
                    <a:pt x="0" y="145"/>
                  </a:lnTo>
                  <a:lnTo>
                    <a:pt x="16" y="1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7085" y="3329"/>
              <a:ext cx="29" cy="35"/>
            </a:xfrm>
            <a:custGeom>
              <a:avLst/>
              <a:gdLst>
                <a:gd name="T0" fmla="*/ 0 w 127"/>
                <a:gd name="T1" fmla="*/ 0 h 149"/>
                <a:gd name="T2" fmla="*/ 15 w 127"/>
                <a:gd name="T3" fmla="*/ 0 h 149"/>
                <a:gd name="T4" fmla="*/ 15 w 127"/>
                <a:gd name="T5" fmla="*/ 82 h 149"/>
                <a:gd name="T6" fmla="*/ 107 w 127"/>
                <a:gd name="T7" fmla="*/ 0 h 149"/>
                <a:gd name="T8" fmla="*/ 127 w 127"/>
                <a:gd name="T9" fmla="*/ 0 h 149"/>
                <a:gd name="T10" fmla="*/ 57 w 127"/>
                <a:gd name="T11" fmla="*/ 63 h 149"/>
                <a:gd name="T12" fmla="*/ 127 w 127"/>
                <a:gd name="T13" fmla="*/ 149 h 149"/>
                <a:gd name="T14" fmla="*/ 108 w 127"/>
                <a:gd name="T15" fmla="*/ 149 h 149"/>
                <a:gd name="T16" fmla="*/ 46 w 127"/>
                <a:gd name="T17" fmla="*/ 72 h 149"/>
                <a:gd name="T18" fmla="*/ 15 w 127"/>
                <a:gd name="T19" fmla="*/ 100 h 149"/>
                <a:gd name="T20" fmla="*/ 15 w 127"/>
                <a:gd name="T21" fmla="*/ 149 h 149"/>
                <a:gd name="T22" fmla="*/ 0 w 127"/>
                <a:gd name="T23" fmla="*/ 149 h 149"/>
                <a:gd name="T24" fmla="*/ 0 w 127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49">
                  <a:moveTo>
                    <a:pt x="0" y="0"/>
                  </a:moveTo>
                  <a:lnTo>
                    <a:pt x="15" y="0"/>
                  </a:lnTo>
                  <a:lnTo>
                    <a:pt x="15" y="82"/>
                  </a:lnTo>
                  <a:lnTo>
                    <a:pt x="107" y="0"/>
                  </a:lnTo>
                  <a:lnTo>
                    <a:pt x="127" y="0"/>
                  </a:lnTo>
                  <a:lnTo>
                    <a:pt x="57" y="63"/>
                  </a:lnTo>
                  <a:lnTo>
                    <a:pt x="127" y="149"/>
                  </a:lnTo>
                  <a:lnTo>
                    <a:pt x="108" y="149"/>
                  </a:lnTo>
                  <a:lnTo>
                    <a:pt x="46" y="72"/>
                  </a:lnTo>
                  <a:lnTo>
                    <a:pt x="15" y="100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7120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8" y="14"/>
                    <a:pt x="15" y="38"/>
                    <a:pt x="15" y="78"/>
                  </a:cubicBezTo>
                  <a:cubicBezTo>
                    <a:pt x="15" y="118"/>
                    <a:pt x="38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7167" y="3329"/>
              <a:ext cx="25" cy="35"/>
            </a:xfrm>
            <a:custGeom>
              <a:avLst/>
              <a:gdLst>
                <a:gd name="T0" fmla="*/ 0 w 109"/>
                <a:gd name="T1" fmla="*/ 0 h 149"/>
                <a:gd name="T2" fmla="*/ 15 w 109"/>
                <a:gd name="T3" fmla="*/ 0 h 149"/>
                <a:gd name="T4" fmla="*/ 15 w 109"/>
                <a:gd name="T5" fmla="*/ 135 h 149"/>
                <a:gd name="T6" fmla="*/ 109 w 109"/>
                <a:gd name="T7" fmla="*/ 135 h 149"/>
                <a:gd name="T8" fmla="*/ 109 w 109"/>
                <a:gd name="T9" fmla="*/ 149 h 149"/>
                <a:gd name="T10" fmla="*/ 0 w 109"/>
                <a:gd name="T11" fmla="*/ 149 h 149"/>
                <a:gd name="T12" fmla="*/ 0 w 109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49">
                  <a:moveTo>
                    <a:pt x="0" y="0"/>
                  </a:moveTo>
                  <a:lnTo>
                    <a:pt x="15" y="0"/>
                  </a:lnTo>
                  <a:lnTo>
                    <a:pt x="15" y="135"/>
                  </a:lnTo>
                  <a:lnTo>
                    <a:pt x="109" y="135"/>
                  </a:lnTo>
                  <a:lnTo>
                    <a:pt x="10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7200" y="3328"/>
              <a:ext cx="29" cy="37"/>
            </a:xfrm>
            <a:custGeom>
              <a:avLst/>
              <a:gdLst>
                <a:gd name="T0" fmla="*/ 15 w 124"/>
                <a:gd name="T1" fmla="*/ 103 h 156"/>
                <a:gd name="T2" fmla="*/ 15 w 124"/>
                <a:gd name="T3" fmla="*/ 104 h 156"/>
                <a:gd name="T4" fmla="*/ 63 w 124"/>
                <a:gd name="T5" fmla="*/ 142 h 156"/>
                <a:gd name="T6" fmla="*/ 109 w 124"/>
                <a:gd name="T7" fmla="*/ 111 h 156"/>
                <a:gd name="T8" fmla="*/ 72 w 124"/>
                <a:gd name="T9" fmla="*/ 85 h 156"/>
                <a:gd name="T10" fmla="*/ 40 w 124"/>
                <a:gd name="T11" fmla="*/ 80 h 156"/>
                <a:gd name="T12" fmla="*/ 5 w 124"/>
                <a:gd name="T13" fmla="*/ 43 h 156"/>
                <a:gd name="T14" fmla="*/ 61 w 124"/>
                <a:gd name="T15" fmla="*/ 0 h 156"/>
                <a:gd name="T16" fmla="*/ 120 w 124"/>
                <a:gd name="T17" fmla="*/ 45 h 156"/>
                <a:gd name="T18" fmla="*/ 105 w 124"/>
                <a:gd name="T19" fmla="*/ 45 h 156"/>
                <a:gd name="T20" fmla="*/ 62 w 124"/>
                <a:gd name="T21" fmla="*/ 13 h 156"/>
                <a:gd name="T22" fmla="*/ 20 w 124"/>
                <a:gd name="T23" fmla="*/ 42 h 156"/>
                <a:gd name="T24" fmla="*/ 57 w 124"/>
                <a:gd name="T25" fmla="*/ 67 h 156"/>
                <a:gd name="T26" fmla="*/ 85 w 124"/>
                <a:gd name="T27" fmla="*/ 72 h 156"/>
                <a:gd name="T28" fmla="*/ 124 w 124"/>
                <a:gd name="T29" fmla="*/ 110 h 156"/>
                <a:gd name="T30" fmla="*/ 64 w 124"/>
                <a:gd name="T31" fmla="*/ 156 h 156"/>
                <a:gd name="T32" fmla="*/ 0 w 124"/>
                <a:gd name="T33" fmla="*/ 105 h 156"/>
                <a:gd name="T34" fmla="*/ 0 w 124"/>
                <a:gd name="T35" fmla="*/ 103 h 156"/>
                <a:gd name="T36" fmla="*/ 15 w 124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4" y="88"/>
                    <a:pt x="124" y="110"/>
                  </a:cubicBezTo>
                  <a:cubicBezTo>
                    <a:pt x="124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7237" y="3329"/>
              <a:ext cx="29" cy="35"/>
            </a:xfrm>
            <a:custGeom>
              <a:avLst/>
              <a:gdLst>
                <a:gd name="T0" fmla="*/ 57 w 129"/>
                <a:gd name="T1" fmla="*/ 14 h 149"/>
                <a:gd name="T2" fmla="*/ 0 w 129"/>
                <a:gd name="T3" fmla="*/ 14 h 149"/>
                <a:gd name="T4" fmla="*/ 0 w 129"/>
                <a:gd name="T5" fmla="*/ 0 h 149"/>
                <a:gd name="T6" fmla="*/ 129 w 129"/>
                <a:gd name="T7" fmla="*/ 0 h 149"/>
                <a:gd name="T8" fmla="*/ 129 w 129"/>
                <a:gd name="T9" fmla="*/ 14 h 149"/>
                <a:gd name="T10" fmla="*/ 72 w 129"/>
                <a:gd name="T11" fmla="*/ 14 h 149"/>
                <a:gd name="T12" fmla="*/ 72 w 129"/>
                <a:gd name="T13" fmla="*/ 149 h 149"/>
                <a:gd name="T14" fmla="*/ 57 w 129"/>
                <a:gd name="T15" fmla="*/ 149 h 149"/>
                <a:gd name="T16" fmla="*/ 57 w 129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7271" y="3329"/>
              <a:ext cx="35" cy="35"/>
            </a:xfrm>
            <a:custGeom>
              <a:avLst/>
              <a:gdLst>
                <a:gd name="T0" fmla="*/ 0 w 153"/>
                <a:gd name="T1" fmla="*/ 0 h 149"/>
                <a:gd name="T2" fmla="*/ 17 w 153"/>
                <a:gd name="T3" fmla="*/ 0 h 149"/>
                <a:gd name="T4" fmla="*/ 77 w 153"/>
                <a:gd name="T5" fmla="*/ 136 h 149"/>
                <a:gd name="T6" fmla="*/ 136 w 153"/>
                <a:gd name="T7" fmla="*/ 0 h 149"/>
                <a:gd name="T8" fmla="*/ 153 w 153"/>
                <a:gd name="T9" fmla="*/ 0 h 149"/>
                <a:gd name="T10" fmla="*/ 86 w 153"/>
                <a:gd name="T11" fmla="*/ 149 h 149"/>
                <a:gd name="T12" fmla="*/ 67 w 153"/>
                <a:gd name="T13" fmla="*/ 149 h 149"/>
                <a:gd name="T14" fmla="*/ 0 w 153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49">
                  <a:moveTo>
                    <a:pt x="0" y="0"/>
                  </a:moveTo>
                  <a:lnTo>
                    <a:pt x="17" y="0"/>
                  </a:lnTo>
                  <a:lnTo>
                    <a:pt x="77" y="136"/>
                  </a:lnTo>
                  <a:lnTo>
                    <a:pt x="136" y="0"/>
                  </a:lnTo>
                  <a:lnTo>
                    <a:pt x="153" y="0"/>
                  </a:lnTo>
                  <a:lnTo>
                    <a:pt x="86" y="149"/>
                  </a:lnTo>
                  <a:lnTo>
                    <a:pt x="67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4" name="Freeform 25"/>
            <p:cNvSpPr>
              <a:spLocks noEditPoints="1"/>
            </p:cNvSpPr>
            <p:nvPr/>
          </p:nvSpPr>
          <p:spPr bwMode="auto">
            <a:xfrm>
              <a:off x="7315" y="3318"/>
              <a:ext cx="9" cy="46"/>
            </a:xfrm>
            <a:custGeom>
              <a:avLst/>
              <a:gdLst>
                <a:gd name="T0" fmla="*/ 19 w 38"/>
                <a:gd name="T1" fmla="*/ 0 h 194"/>
                <a:gd name="T2" fmla="*/ 38 w 38"/>
                <a:gd name="T3" fmla="*/ 0 h 194"/>
                <a:gd name="T4" fmla="*/ 14 w 38"/>
                <a:gd name="T5" fmla="*/ 30 h 194"/>
                <a:gd name="T6" fmla="*/ 1 w 38"/>
                <a:gd name="T7" fmla="*/ 30 h 194"/>
                <a:gd name="T8" fmla="*/ 19 w 38"/>
                <a:gd name="T9" fmla="*/ 0 h 194"/>
                <a:gd name="T10" fmla="*/ 0 w 38"/>
                <a:gd name="T11" fmla="*/ 45 h 194"/>
                <a:gd name="T12" fmla="*/ 15 w 38"/>
                <a:gd name="T13" fmla="*/ 45 h 194"/>
                <a:gd name="T14" fmla="*/ 15 w 38"/>
                <a:gd name="T15" fmla="*/ 194 h 194"/>
                <a:gd name="T16" fmla="*/ 0 w 38"/>
                <a:gd name="T17" fmla="*/ 194 h 194"/>
                <a:gd name="T18" fmla="*/ 0 w 38"/>
                <a:gd name="T19" fmla="*/ 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94">
                  <a:moveTo>
                    <a:pt x="19" y="0"/>
                  </a:moveTo>
                  <a:lnTo>
                    <a:pt x="38" y="0"/>
                  </a:lnTo>
                  <a:lnTo>
                    <a:pt x="14" y="30"/>
                  </a:lnTo>
                  <a:lnTo>
                    <a:pt x="1" y="30"/>
                  </a:lnTo>
                  <a:lnTo>
                    <a:pt x="19" y="0"/>
                  </a:lnTo>
                  <a:close/>
                  <a:moveTo>
                    <a:pt x="0" y="45"/>
                  </a:moveTo>
                  <a:lnTo>
                    <a:pt x="15" y="45"/>
                  </a:lnTo>
                  <a:lnTo>
                    <a:pt x="15" y="194"/>
                  </a:lnTo>
                  <a:lnTo>
                    <a:pt x="0" y="194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7334" y="3359"/>
              <a:ext cx="3" cy="12"/>
            </a:xfrm>
            <a:custGeom>
              <a:avLst/>
              <a:gdLst>
                <a:gd name="T0" fmla="*/ 0 w 17"/>
                <a:gd name="T1" fmla="*/ 0 h 50"/>
                <a:gd name="T2" fmla="*/ 17 w 17"/>
                <a:gd name="T3" fmla="*/ 0 h 50"/>
                <a:gd name="T4" fmla="*/ 17 w 17"/>
                <a:gd name="T5" fmla="*/ 27 h 50"/>
                <a:gd name="T6" fmla="*/ 0 w 17"/>
                <a:gd name="T7" fmla="*/ 50 h 50"/>
                <a:gd name="T8" fmla="*/ 0 w 17"/>
                <a:gd name="T9" fmla="*/ 41 h 50"/>
                <a:gd name="T10" fmla="*/ 7 w 17"/>
                <a:gd name="T11" fmla="*/ 27 h 50"/>
                <a:gd name="T12" fmla="*/ 7 w 17"/>
                <a:gd name="T13" fmla="*/ 18 h 50"/>
                <a:gd name="T14" fmla="*/ 0 w 17"/>
                <a:gd name="T15" fmla="*/ 18 h 50"/>
                <a:gd name="T16" fmla="*/ 0 w 17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50">
                  <a:moveTo>
                    <a:pt x="0" y="0"/>
                  </a:moveTo>
                  <a:lnTo>
                    <a:pt x="17" y="0"/>
                  </a:lnTo>
                  <a:lnTo>
                    <a:pt x="17" y="27"/>
                  </a:lnTo>
                  <a:cubicBezTo>
                    <a:pt x="16" y="39"/>
                    <a:pt x="12" y="46"/>
                    <a:pt x="0" y="50"/>
                  </a:cubicBezTo>
                  <a:lnTo>
                    <a:pt x="0" y="41"/>
                  </a:lnTo>
                  <a:cubicBezTo>
                    <a:pt x="5" y="38"/>
                    <a:pt x="7" y="34"/>
                    <a:pt x="7" y="27"/>
                  </a:cubicBezTo>
                  <a:lnTo>
                    <a:pt x="7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6646" y="3383"/>
              <a:ext cx="32" cy="29"/>
            </a:xfrm>
            <a:custGeom>
              <a:avLst/>
              <a:gdLst>
                <a:gd name="T0" fmla="*/ 0 w 142"/>
                <a:gd name="T1" fmla="*/ 0 h 123"/>
                <a:gd name="T2" fmla="*/ 19 w 142"/>
                <a:gd name="T3" fmla="*/ 0 h 123"/>
                <a:gd name="T4" fmla="*/ 71 w 142"/>
                <a:gd name="T5" fmla="*/ 112 h 123"/>
                <a:gd name="T6" fmla="*/ 124 w 142"/>
                <a:gd name="T7" fmla="*/ 0 h 123"/>
                <a:gd name="T8" fmla="*/ 142 w 142"/>
                <a:gd name="T9" fmla="*/ 0 h 123"/>
                <a:gd name="T10" fmla="*/ 142 w 142"/>
                <a:gd name="T11" fmla="*/ 123 h 123"/>
                <a:gd name="T12" fmla="*/ 130 w 142"/>
                <a:gd name="T13" fmla="*/ 123 h 123"/>
                <a:gd name="T14" fmla="*/ 131 w 142"/>
                <a:gd name="T15" fmla="*/ 10 h 123"/>
                <a:gd name="T16" fmla="*/ 78 w 142"/>
                <a:gd name="T17" fmla="*/ 123 h 123"/>
                <a:gd name="T18" fmla="*/ 64 w 142"/>
                <a:gd name="T19" fmla="*/ 123 h 123"/>
                <a:gd name="T20" fmla="*/ 10 w 142"/>
                <a:gd name="T21" fmla="*/ 10 h 123"/>
                <a:gd name="T22" fmla="*/ 12 w 142"/>
                <a:gd name="T23" fmla="*/ 123 h 123"/>
                <a:gd name="T24" fmla="*/ 0 w 142"/>
                <a:gd name="T25" fmla="*/ 123 h 123"/>
                <a:gd name="T26" fmla="*/ 0 w 142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23">
                  <a:moveTo>
                    <a:pt x="0" y="0"/>
                  </a:moveTo>
                  <a:lnTo>
                    <a:pt x="19" y="0"/>
                  </a:lnTo>
                  <a:lnTo>
                    <a:pt x="71" y="112"/>
                  </a:lnTo>
                  <a:lnTo>
                    <a:pt x="124" y="0"/>
                  </a:lnTo>
                  <a:lnTo>
                    <a:pt x="142" y="0"/>
                  </a:lnTo>
                  <a:lnTo>
                    <a:pt x="142" y="123"/>
                  </a:lnTo>
                  <a:lnTo>
                    <a:pt x="130" y="123"/>
                  </a:lnTo>
                  <a:lnTo>
                    <a:pt x="131" y="10"/>
                  </a:lnTo>
                  <a:lnTo>
                    <a:pt x="78" y="123"/>
                  </a:lnTo>
                  <a:lnTo>
                    <a:pt x="64" y="123"/>
                  </a:lnTo>
                  <a:lnTo>
                    <a:pt x="10" y="10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6688" y="3383"/>
              <a:ext cx="21" cy="29"/>
            </a:xfrm>
            <a:custGeom>
              <a:avLst/>
              <a:gdLst>
                <a:gd name="T0" fmla="*/ 0 w 90"/>
                <a:gd name="T1" fmla="*/ 0 h 123"/>
                <a:gd name="T2" fmla="*/ 13 w 90"/>
                <a:gd name="T3" fmla="*/ 0 h 123"/>
                <a:gd name="T4" fmla="*/ 13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3" y="0"/>
                  </a:lnTo>
                  <a:lnTo>
                    <a:pt x="13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8" name="Freeform 29"/>
            <p:cNvSpPr>
              <a:spLocks noEditPoints="1"/>
            </p:cNvSpPr>
            <p:nvPr/>
          </p:nvSpPr>
          <p:spPr bwMode="auto">
            <a:xfrm>
              <a:off x="6713" y="3374"/>
              <a:ext cx="30" cy="38"/>
            </a:xfrm>
            <a:custGeom>
              <a:avLst/>
              <a:gdLst>
                <a:gd name="T0" fmla="*/ 74 w 128"/>
                <a:gd name="T1" fmla="*/ 0 h 161"/>
                <a:gd name="T2" fmla="*/ 89 w 128"/>
                <a:gd name="T3" fmla="*/ 0 h 161"/>
                <a:gd name="T4" fmla="*/ 69 w 128"/>
                <a:gd name="T5" fmla="*/ 25 h 161"/>
                <a:gd name="T6" fmla="*/ 59 w 128"/>
                <a:gd name="T7" fmla="*/ 25 h 161"/>
                <a:gd name="T8" fmla="*/ 74 w 128"/>
                <a:gd name="T9" fmla="*/ 0 h 161"/>
                <a:gd name="T10" fmla="*/ 92 w 128"/>
                <a:gd name="T11" fmla="*/ 111 h 161"/>
                <a:gd name="T12" fmla="*/ 64 w 128"/>
                <a:gd name="T13" fmla="*/ 48 h 161"/>
                <a:gd name="T14" fmla="*/ 36 w 128"/>
                <a:gd name="T15" fmla="*/ 111 h 161"/>
                <a:gd name="T16" fmla="*/ 92 w 128"/>
                <a:gd name="T17" fmla="*/ 111 h 161"/>
                <a:gd name="T18" fmla="*/ 57 w 128"/>
                <a:gd name="T19" fmla="*/ 38 h 161"/>
                <a:gd name="T20" fmla="*/ 71 w 128"/>
                <a:gd name="T21" fmla="*/ 38 h 161"/>
                <a:gd name="T22" fmla="*/ 128 w 128"/>
                <a:gd name="T23" fmla="*/ 161 h 161"/>
                <a:gd name="T24" fmla="*/ 115 w 128"/>
                <a:gd name="T25" fmla="*/ 161 h 161"/>
                <a:gd name="T26" fmla="*/ 98 w 128"/>
                <a:gd name="T27" fmla="*/ 123 h 161"/>
                <a:gd name="T28" fmla="*/ 30 w 128"/>
                <a:gd name="T29" fmla="*/ 123 h 161"/>
                <a:gd name="T30" fmla="*/ 13 w 128"/>
                <a:gd name="T31" fmla="*/ 161 h 161"/>
                <a:gd name="T32" fmla="*/ 0 w 128"/>
                <a:gd name="T33" fmla="*/ 161 h 161"/>
                <a:gd name="T34" fmla="*/ 57 w 128"/>
                <a:gd name="T35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161">
                  <a:moveTo>
                    <a:pt x="74" y="0"/>
                  </a:moveTo>
                  <a:lnTo>
                    <a:pt x="89" y="0"/>
                  </a:lnTo>
                  <a:lnTo>
                    <a:pt x="69" y="25"/>
                  </a:lnTo>
                  <a:lnTo>
                    <a:pt x="59" y="25"/>
                  </a:lnTo>
                  <a:lnTo>
                    <a:pt x="74" y="0"/>
                  </a:lnTo>
                  <a:close/>
                  <a:moveTo>
                    <a:pt x="92" y="111"/>
                  </a:moveTo>
                  <a:lnTo>
                    <a:pt x="64" y="48"/>
                  </a:lnTo>
                  <a:lnTo>
                    <a:pt x="36" y="111"/>
                  </a:lnTo>
                  <a:lnTo>
                    <a:pt x="92" y="111"/>
                  </a:lnTo>
                  <a:close/>
                  <a:moveTo>
                    <a:pt x="57" y="38"/>
                  </a:moveTo>
                  <a:lnTo>
                    <a:pt x="71" y="38"/>
                  </a:lnTo>
                  <a:lnTo>
                    <a:pt x="128" y="161"/>
                  </a:lnTo>
                  <a:lnTo>
                    <a:pt x="115" y="161"/>
                  </a:lnTo>
                  <a:lnTo>
                    <a:pt x="98" y="123"/>
                  </a:lnTo>
                  <a:lnTo>
                    <a:pt x="30" y="123"/>
                  </a:lnTo>
                  <a:lnTo>
                    <a:pt x="13" y="161"/>
                  </a:lnTo>
                  <a:lnTo>
                    <a:pt x="0" y="161"/>
                  </a:lnTo>
                  <a:lnTo>
                    <a:pt x="57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9" name="Freeform 30"/>
            <p:cNvSpPr>
              <a:spLocks noEditPoints="1"/>
            </p:cNvSpPr>
            <p:nvPr/>
          </p:nvSpPr>
          <p:spPr bwMode="auto">
            <a:xfrm>
              <a:off x="6749" y="3383"/>
              <a:ext cx="27" cy="29"/>
            </a:xfrm>
            <a:custGeom>
              <a:avLst/>
              <a:gdLst>
                <a:gd name="T0" fmla="*/ 13 w 116"/>
                <a:gd name="T1" fmla="*/ 11 h 123"/>
                <a:gd name="T2" fmla="*/ 13 w 116"/>
                <a:gd name="T3" fmla="*/ 111 h 123"/>
                <a:gd name="T4" fmla="*/ 45 w 116"/>
                <a:gd name="T5" fmla="*/ 111 h 123"/>
                <a:gd name="T6" fmla="*/ 86 w 116"/>
                <a:gd name="T7" fmla="*/ 103 h 123"/>
                <a:gd name="T8" fmla="*/ 103 w 116"/>
                <a:gd name="T9" fmla="*/ 60 h 123"/>
                <a:gd name="T10" fmla="*/ 86 w 116"/>
                <a:gd name="T11" fmla="*/ 18 h 123"/>
                <a:gd name="T12" fmla="*/ 43 w 116"/>
                <a:gd name="T13" fmla="*/ 11 h 123"/>
                <a:gd name="T14" fmla="*/ 13 w 116"/>
                <a:gd name="T15" fmla="*/ 11 h 123"/>
                <a:gd name="T16" fmla="*/ 96 w 116"/>
                <a:gd name="T17" fmla="*/ 11 h 123"/>
                <a:gd name="T18" fmla="*/ 116 w 116"/>
                <a:gd name="T19" fmla="*/ 61 h 123"/>
                <a:gd name="T20" fmla="*/ 96 w 116"/>
                <a:gd name="T21" fmla="*/ 112 h 123"/>
                <a:gd name="T22" fmla="*/ 45 w 116"/>
                <a:gd name="T23" fmla="*/ 123 h 123"/>
                <a:gd name="T24" fmla="*/ 0 w 116"/>
                <a:gd name="T25" fmla="*/ 123 h 123"/>
                <a:gd name="T26" fmla="*/ 0 w 116"/>
                <a:gd name="T27" fmla="*/ 0 h 123"/>
                <a:gd name="T28" fmla="*/ 45 w 116"/>
                <a:gd name="T29" fmla="*/ 0 h 123"/>
                <a:gd name="T30" fmla="*/ 96 w 116"/>
                <a:gd name="T31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" h="123">
                  <a:moveTo>
                    <a:pt x="13" y="11"/>
                  </a:moveTo>
                  <a:lnTo>
                    <a:pt x="13" y="111"/>
                  </a:lnTo>
                  <a:lnTo>
                    <a:pt x="45" y="111"/>
                  </a:lnTo>
                  <a:cubicBezTo>
                    <a:pt x="63" y="111"/>
                    <a:pt x="76" y="110"/>
                    <a:pt x="86" y="103"/>
                  </a:cubicBezTo>
                  <a:cubicBezTo>
                    <a:pt x="98" y="95"/>
                    <a:pt x="103" y="82"/>
                    <a:pt x="103" y="60"/>
                  </a:cubicBezTo>
                  <a:cubicBezTo>
                    <a:pt x="103" y="40"/>
                    <a:pt x="98" y="26"/>
                    <a:pt x="86" y="18"/>
                  </a:cubicBezTo>
                  <a:cubicBezTo>
                    <a:pt x="76" y="12"/>
                    <a:pt x="62" y="11"/>
                    <a:pt x="43" y="11"/>
                  </a:cubicBezTo>
                  <a:lnTo>
                    <a:pt x="13" y="11"/>
                  </a:lnTo>
                  <a:close/>
                  <a:moveTo>
                    <a:pt x="96" y="11"/>
                  </a:moveTo>
                  <a:cubicBezTo>
                    <a:pt x="110" y="21"/>
                    <a:pt x="116" y="38"/>
                    <a:pt x="116" y="61"/>
                  </a:cubicBezTo>
                  <a:cubicBezTo>
                    <a:pt x="116" y="85"/>
                    <a:pt x="110" y="101"/>
                    <a:pt x="96" y="112"/>
                  </a:cubicBezTo>
                  <a:cubicBezTo>
                    <a:pt x="83" y="122"/>
                    <a:pt x="67" y="123"/>
                    <a:pt x="45" y="123"/>
                  </a:cubicBezTo>
                  <a:lnTo>
                    <a:pt x="0" y="123"/>
                  </a:lnTo>
                  <a:lnTo>
                    <a:pt x="0" y="0"/>
                  </a:lnTo>
                  <a:lnTo>
                    <a:pt x="45" y="0"/>
                  </a:lnTo>
                  <a:cubicBezTo>
                    <a:pt x="67" y="0"/>
                    <a:pt x="83" y="1"/>
                    <a:pt x="96" y="11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6784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1" name="Freeform 32"/>
            <p:cNvSpPr>
              <a:spLocks noEditPoints="1"/>
            </p:cNvSpPr>
            <p:nvPr/>
          </p:nvSpPr>
          <p:spPr bwMode="auto">
            <a:xfrm>
              <a:off x="6812" y="3374"/>
              <a:ext cx="25" cy="38"/>
            </a:xfrm>
            <a:custGeom>
              <a:avLst/>
              <a:gdLst>
                <a:gd name="T0" fmla="*/ 78 w 108"/>
                <a:gd name="T1" fmla="*/ 0 h 161"/>
                <a:gd name="T2" fmla="*/ 92 w 108"/>
                <a:gd name="T3" fmla="*/ 0 h 161"/>
                <a:gd name="T4" fmla="*/ 68 w 108"/>
                <a:gd name="T5" fmla="*/ 25 h 161"/>
                <a:gd name="T6" fmla="*/ 54 w 108"/>
                <a:gd name="T7" fmla="*/ 25 h 161"/>
                <a:gd name="T8" fmla="*/ 30 w 108"/>
                <a:gd name="T9" fmla="*/ 0 h 161"/>
                <a:gd name="T10" fmla="*/ 43 w 108"/>
                <a:gd name="T11" fmla="*/ 0 h 161"/>
                <a:gd name="T12" fmla="*/ 61 w 108"/>
                <a:gd name="T13" fmla="*/ 18 h 161"/>
                <a:gd name="T14" fmla="*/ 78 w 108"/>
                <a:gd name="T15" fmla="*/ 0 h 161"/>
                <a:gd name="T16" fmla="*/ 0 w 108"/>
                <a:gd name="T17" fmla="*/ 149 h 161"/>
                <a:gd name="T18" fmla="*/ 91 w 108"/>
                <a:gd name="T19" fmla="*/ 49 h 161"/>
                <a:gd name="T20" fmla="*/ 4 w 108"/>
                <a:gd name="T21" fmla="*/ 49 h 161"/>
                <a:gd name="T22" fmla="*/ 4 w 108"/>
                <a:gd name="T23" fmla="*/ 38 h 161"/>
                <a:gd name="T24" fmla="*/ 108 w 108"/>
                <a:gd name="T25" fmla="*/ 38 h 161"/>
                <a:gd name="T26" fmla="*/ 108 w 108"/>
                <a:gd name="T27" fmla="*/ 49 h 161"/>
                <a:gd name="T28" fmla="*/ 15 w 108"/>
                <a:gd name="T29" fmla="*/ 149 h 161"/>
                <a:gd name="T30" fmla="*/ 108 w 108"/>
                <a:gd name="T31" fmla="*/ 149 h 161"/>
                <a:gd name="T32" fmla="*/ 108 w 108"/>
                <a:gd name="T33" fmla="*/ 161 h 161"/>
                <a:gd name="T34" fmla="*/ 0 w 108"/>
                <a:gd name="T35" fmla="*/ 161 h 161"/>
                <a:gd name="T36" fmla="*/ 0 w 108"/>
                <a:gd name="T37" fmla="*/ 14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1">
                  <a:moveTo>
                    <a:pt x="78" y="0"/>
                  </a:moveTo>
                  <a:lnTo>
                    <a:pt x="92" y="0"/>
                  </a:lnTo>
                  <a:lnTo>
                    <a:pt x="68" y="25"/>
                  </a:lnTo>
                  <a:lnTo>
                    <a:pt x="54" y="25"/>
                  </a:lnTo>
                  <a:lnTo>
                    <a:pt x="30" y="0"/>
                  </a:lnTo>
                  <a:lnTo>
                    <a:pt x="43" y="0"/>
                  </a:lnTo>
                  <a:lnTo>
                    <a:pt x="61" y="18"/>
                  </a:lnTo>
                  <a:lnTo>
                    <a:pt x="78" y="0"/>
                  </a:lnTo>
                  <a:close/>
                  <a:moveTo>
                    <a:pt x="0" y="149"/>
                  </a:moveTo>
                  <a:lnTo>
                    <a:pt x="91" y="49"/>
                  </a:lnTo>
                  <a:lnTo>
                    <a:pt x="4" y="49"/>
                  </a:lnTo>
                  <a:lnTo>
                    <a:pt x="4" y="38"/>
                  </a:lnTo>
                  <a:lnTo>
                    <a:pt x="108" y="38"/>
                  </a:lnTo>
                  <a:lnTo>
                    <a:pt x="108" y="49"/>
                  </a:lnTo>
                  <a:lnTo>
                    <a:pt x="15" y="149"/>
                  </a:lnTo>
                  <a:lnTo>
                    <a:pt x="108" y="149"/>
                  </a:lnTo>
                  <a:lnTo>
                    <a:pt x="108" y="161"/>
                  </a:lnTo>
                  <a:lnTo>
                    <a:pt x="0" y="161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6845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3" name="Freeform 34"/>
            <p:cNvSpPr>
              <a:spLocks noEditPoints="1"/>
            </p:cNvSpPr>
            <p:nvPr/>
          </p:nvSpPr>
          <p:spPr bwMode="auto">
            <a:xfrm>
              <a:off x="6888" y="3383"/>
              <a:ext cx="29" cy="29"/>
            </a:xfrm>
            <a:custGeom>
              <a:avLst/>
              <a:gdLst>
                <a:gd name="T0" fmla="*/ 92 w 127"/>
                <a:gd name="T1" fmla="*/ 73 h 123"/>
                <a:gd name="T2" fmla="*/ 64 w 127"/>
                <a:gd name="T3" fmla="*/ 10 h 123"/>
                <a:gd name="T4" fmla="*/ 35 w 127"/>
                <a:gd name="T5" fmla="*/ 73 h 123"/>
                <a:gd name="T6" fmla="*/ 92 w 127"/>
                <a:gd name="T7" fmla="*/ 73 h 123"/>
                <a:gd name="T8" fmla="*/ 57 w 127"/>
                <a:gd name="T9" fmla="*/ 0 h 123"/>
                <a:gd name="T10" fmla="*/ 71 w 127"/>
                <a:gd name="T11" fmla="*/ 0 h 123"/>
                <a:gd name="T12" fmla="*/ 127 w 127"/>
                <a:gd name="T13" fmla="*/ 123 h 123"/>
                <a:gd name="T14" fmla="*/ 115 w 127"/>
                <a:gd name="T15" fmla="*/ 123 h 123"/>
                <a:gd name="T16" fmla="*/ 98 w 127"/>
                <a:gd name="T17" fmla="*/ 85 h 123"/>
                <a:gd name="T18" fmla="*/ 30 w 127"/>
                <a:gd name="T19" fmla="*/ 85 h 123"/>
                <a:gd name="T20" fmla="*/ 13 w 127"/>
                <a:gd name="T21" fmla="*/ 123 h 123"/>
                <a:gd name="T22" fmla="*/ 0 w 127"/>
                <a:gd name="T23" fmla="*/ 123 h 123"/>
                <a:gd name="T24" fmla="*/ 57 w 127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3">
                  <a:moveTo>
                    <a:pt x="92" y="73"/>
                  </a:moveTo>
                  <a:lnTo>
                    <a:pt x="64" y="10"/>
                  </a:lnTo>
                  <a:lnTo>
                    <a:pt x="35" y="73"/>
                  </a:lnTo>
                  <a:lnTo>
                    <a:pt x="92" y="73"/>
                  </a:lnTo>
                  <a:close/>
                  <a:moveTo>
                    <a:pt x="57" y="0"/>
                  </a:moveTo>
                  <a:lnTo>
                    <a:pt x="71" y="0"/>
                  </a:lnTo>
                  <a:lnTo>
                    <a:pt x="127" y="123"/>
                  </a:lnTo>
                  <a:lnTo>
                    <a:pt x="115" y="123"/>
                  </a:lnTo>
                  <a:lnTo>
                    <a:pt x="98" y="85"/>
                  </a:lnTo>
                  <a:lnTo>
                    <a:pt x="30" y="85"/>
                  </a:lnTo>
                  <a:lnTo>
                    <a:pt x="13" y="123"/>
                  </a:lnTo>
                  <a:lnTo>
                    <a:pt x="0" y="12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6936" y="3383"/>
              <a:ext cx="25" cy="29"/>
            </a:xfrm>
            <a:custGeom>
              <a:avLst/>
              <a:gdLst>
                <a:gd name="T0" fmla="*/ 48 w 108"/>
                <a:gd name="T1" fmla="*/ 11 h 123"/>
                <a:gd name="T2" fmla="*/ 0 w 108"/>
                <a:gd name="T3" fmla="*/ 11 h 123"/>
                <a:gd name="T4" fmla="*/ 0 w 108"/>
                <a:gd name="T5" fmla="*/ 0 h 123"/>
                <a:gd name="T6" fmla="*/ 108 w 108"/>
                <a:gd name="T7" fmla="*/ 0 h 123"/>
                <a:gd name="T8" fmla="*/ 108 w 108"/>
                <a:gd name="T9" fmla="*/ 11 h 123"/>
                <a:gd name="T10" fmla="*/ 60 w 108"/>
                <a:gd name="T11" fmla="*/ 11 h 123"/>
                <a:gd name="T12" fmla="*/ 60 w 108"/>
                <a:gd name="T13" fmla="*/ 123 h 123"/>
                <a:gd name="T14" fmla="*/ 48 w 108"/>
                <a:gd name="T15" fmla="*/ 123 h 123"/>
                <a:gd name="T16" fmla="*/ 48 w 108"/>
                <a:gd name="T17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23">
                  <a:moveTo>
                    <a:pt x="48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108" y="0"/>
                  </a:lnTo>
                  <a:lnTo>
                    <a:pt x="108" y="11"/>
                  </a:lnTo>
                  <a:lnTo>
                    <a:pt x="60" y="11"/>
                  </a:lnTo>
                  <a:lnTo>
                    <a:pt x="60" y="123"/>
                  </a:lnTo>
                  <a:lnTo>
                    <a:pt x="48" y="123"/>
                  </a:lnTo>
                  <a:lnTo>
                    <a:pt x="48" y="11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5" name="Freeform 36"/>
            <p:cNvSpPr>
              <a:spLocks noEditPoints="1"/>
            </p:cNvSpPr>
            <p:nvPr/>
          </p:nvSpPr>
          <p:spPr bwMode="auto">
            <a:xfrm>
              <a:off x="6967" y="3374"/>
              <a:ext cx="22" cy="38"/>
            </a:xfrm>
            <a:custGeom>
              <a:avLst/>
              <a:gdLst>
                <a:gd name="T0" fmla="*/ 66 w 95"/>
                <a:gd name="T1" fmla="*/ 0 h 161"/>
                <a:gd name="T2" fmla="*/ 80 w 95"/>
                <a:gd name="T3" fmla="*/ 0 h 161"/>
                <a:gd name="T4" fmla="*/ 56 w 95"/>
                <a:gd name="T5" fmla="*/ 25 h 161"/>
                <a:gd name="T6" fmla="*/ 42 w 95"/>
                <a:gd name="T7" fmla="*/ 25 h 161"/>
                <a:gd name="T8" fmla="*/ 18 w 95"/>
                <a:gd name="T9" fmla="*/ 0 h 161"/>
                <a:gd name="T10" fmla="*/ 31 w 95"/>
                <a:gd name="T11" fmla="*/ 0 h 161"/>
                <a:gd name="T12" fmla="*/ 49 w 95"/>
                <a:gd name="T13" fmla="*/ 18 h 161"/>
                <a:gd name="T14" fmla="*/ 66 w 95"/>
                <a:gd name="T15" fmla="*/ 0 h 161"/>
                <a:gd name="T16" fmla="*/ 0 w 95"/>
                <a:gd name="T17" fmla="*/ 38 h 161"/>
                <a:gd name="T18" fmla="*/ 95 w 95"/>
                <a:gd name="T19" fmla="*/ 38 h 161"/>
                <a:gd name="T20" fmla="*/ 95 w 95"/>
                <a:gd name="T21" fmla="*/ 49 h 161"/>
                <a:gd name="T22" fmla="*/ 13 w 95"/>
                <a:gd name="T23" fmla="*/ 49 h 161"/>
                <a:gd name="T24" fmla="*/ 13 w 95"/>
                <a:gd name="T25" fmla="*/ 92 h 161"/>
                <a:gd name="T26" fmla="*/ 89 w 95"/>
                <a:gd name="T27" fmla="*/ 92 h 161"/>
                <a:gd name="T28" fmla="*/ 89 w 95"/>
                <a:gd name="T29" fmla="*/ 104 h 161"/>
                <a:gd name="T30" fmla="*/ 13 w 95"/>
                <a:gd name="T31" fmla="*/ 104 h 161"/>
                <a:gd name="T32" fmla="*/ 13 w 95"/>
                <a:gd name="T33" fmla="*/ 149 h 161"/>
                <a:gd name="T34" fmla="*/ 95 w 95"/>
                <a:gd name="T35" fmla="*/ 149 h 161"/>
                <a:gd name="T36" fmla="*/ 95 w 95"/>
                <a:gd name="T37" fmla="*/ 161 h 161"/>
                <a:gd name="T38" fmla="*/ 0 w 95"/>
                <a:gd name="T39" fmla="*/ 161 h 161"/>
                <a:gd name="T40" fmla="*/ 0 w 95"/>
                <a:gd name="T41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61">
                  <a:moveTo>
                    <a:pt x="66" y="0"/>
                  </a:moveTo>
                  <a:lnTo>
                    <a:pt x="80" y="0"/>
                  </a:lnTo>
                  <a:lnTo>
                    <a:pt x="56" y="25"/>
                  </a:lnTo>
                  <a:lnTo>
                    <a:pt x="42" y="25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49" y="18"/>
                  </a:lnTo>
                  <a:lnTo>
                    <a:pt x="66" y="0"/>
                  </a:lnTo>
                  <a:close/>
                  <a:moveTo>
                    <a:pt x="0" y="38"/>
                  </a:moveTo>
                  <a:lnTo>
                    <a:pt x="95" y="38"/>
                  </a:lnTo>
                  <a:lnTo>
                    <a:pt x="95" y="49"/>
                  </a:lnTo>
                  <a:lnTo>
                    <a:pt x="13" y="49"/>
                  </a:lnTo>
                  <a:lnTo>
                    <a:pt x="13" y="92"/>
                  </a:lnTo>
                  <a:lnTo>
                    <a:pt x="89" y="92"/>
                  </a:lnTo>
                  <a:lnTo>
                    <a:pt x="89" y="104"/>
                  </a:lnTo>
                  <a:lnTo>
                    <a:pt x="13" y="104"/>
                  </a:lnTo>
                  <a:lnTo>
                    <a:pt x="13" y="149"/>
                  </a:lnTo>
                  <a:lnTo>
                    <a:pt x="95" y="149"/>
                  </a:lnTo>
                  <a:lnTo>
                    <a:pt x="95" y="161"/>
                  </a:lnTo>
                  <a:lnTo>
                    <a:pt x="0" y="161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6998" y="3383"/>
              <a:ext cx="20" cy="29"/>
            </a:xfrm>
            <a:custGeom>
              <a:avLst/>
              <a:gdLst>
                <a:gd name="T0" fmla="*/ 0 w 90"/>
                <a:gd name="T1" fmla="*/ 0 h 123"/>
                <a:gd name="T2" fmla="*/ 12 w 90"/>
                <a:gd name="T3" fmla="*/ 0 h 123"/>
                <a:gd name="T4" fmla="*/ 12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2" y="0"/>
                  </a:lnTo>
                  <a:lnTo>
                    <a:pt x="12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7" name="Freeform 38"/>
            <p:cNvSpPr>
              <a:spLocks noEditPoints="1"/>
            </p:cNvSpPr>
            <p:nvPr/>
          </p:nvSpPr>
          <p:spPr bwMode="auto">
            <a:xfrm>
              <a:off x="7021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056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2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2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9" name="Freeform 40"/>
            <p:cNvSpPr>
              <a:spLocks noEditPoints="1"/>
            </p:cNvSpPr>
            <p:nvPr/>
          </p:nvSpPr>
          <p:spPr bwMode="auto">
            <a:xfrm>
              <a:off x="7088" y="3374"/>
              <a:ext cx="27" cy="38"/>
            </a:xfrm>
            <a:custGeom>
              <a:avLst/>
              <a:gdLst>
                <a:gd name="T0" fmla="*/ 71 w 118"/>
                <a:gd name="T1" fmla="*/ 0 h 161"/>
                <a:gd name="T2" fmla="*/ 86 w 118"/>
                <a:gd name="T3" fmla="*/ 0 h 161"/>
                <a:gd name="T4" fmla="*/ 66 w 118"/>
                <a:gd name="T5" fmla="*/ 25 h 161"/>
                <a:gd name="T6" fmla="*/ 56 w 118"/>
                <a:gd name="T7" fmla="*/ 25 h 161"/>
                <a:gd name="T8" fmla="*/ 71 w 118"/>
                <a:gd name="T9" fmla="*/ 0 h 161"/>
                <a:gd name="T10" fmla="*/ 53 w 118"/>
                <a:gd name="T11" fmla="*/ 108 h 161"/>
                <a:gd name="T12" fmla="*/ 0 w 118"/>
                <a:gd name="T13" fmla="*/ 38 h 161"/>
                <a:gd name="T14" fmla="*/ 15 w 118"/>
                <a:gd name="T15" fmla="*/ 38 h 161"/>
                <a:gd name="T16" fmla="*/ 59 w 118"/>
                <a:gd name="T17" fmla="*/ 98 h 161"/>
                <a:gd name="T18" fmla="*/ 103 w 118"/>
                <a:gd name="T19" fmla="*/ 38 h 161"/>
                <a:gd name="T20" fmla="*/ 118 w 118"/>
                <a:gd name="T21" fmla="*/ 38 h 161"/>
                <a:gd name="T22" fmla="*/ 65 w 118"/>
                <a:gd name="T23" fmla="*/ 108 h 161"/>
                <a:gd name="T24" fmla="*/ 65 w 118"/>
                <a:gd name="T25" fmla="*/ 161 h 161"/>
                <a:gd name="T26" fmla="*/ 53 w 118"/>
                <a:gd name="T27" fmla="*/ 161 h 161"/>
                <a:gd name="T28" fmla="*/ 53 w 118"/>
                <a:gd name="T29" fmla="*/ 10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61">
                  <a:moveTo>
                    <a:pt x="71" y="0"/>
                  </a:moveTo>
                  <a:lnTo>
                    <a:pt x="86" y="0"/>
                  </a:lnTo>
                  <a:lnTo>
                    <a:pt x="66" y="25"/>
                  </a:lnTo>
                  <a:lnTo>
                    <a:pt x="56" y="25"/>
                  </a:lnTo>
                  <a:lnTo>
                    <a:pt x="71" y="0"/>
                  </a:lnTo>
                  <a:close/>
                  <a:moveTo>
                    <a:pt x="53" y="108"/>
                  </a:moveTo>
                  <a:lnTo>
                    <a:pt x="0" y="38"/>
                  </a:lnTo>
                  <a:lnTo>
                    <a:pt x="15" y="38"/>
                  </a:lnTo>
                  <a:lnTo>
                    <a:pt x="59" y="98"/>
                  </a:lnTo>
                  <a:lnTo>
                    <a:pt x="103" y="38"/>
                  </a:lnTo>
                  <a:lnTo>
                    <a:pt x="118" y="38"/>
                  </a:lnTo>
                  <a:lnTo>
                    <a:pt x="65" y="108"/>
                  </a:lnTo>
                  <a:lnTo>
                    <a:pt x="65" y="161"/>
                  </a:lnTo>
                  <a:lnTo>
                    <a:pt x="53" y="161"/>
                  </a:lnTo>
                  <a:lnTo>
                    <a:pt x="53" y="10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121" y="3382"/>
              <a:ext cx="29" cy="31"/>
            </a:xfrm>
            <a:custGeom>
              <a:avLst/>
              <a:gdLst>
                <a:gd name="T0" fmla="*/ 64 w 124"/>
                <a:gd name="T1" fmla="*/ 12 h 130"/>
                <a:gd name="T2" fmla="*/ 12 w 124"/>
                <a:gd name="T3" fmla="*/ 65 h 130"/>
                <a:gd name="T4" fmla="*/ 62 w 124"/>
                <a:gd name="T5" fmla="*/ 118 h 130"/>
                <a:gd name="T6" fmla="*/ 111 w 124"/>
                <a:gd name="T7" fmla="*/ 81 h 130"/>
                <a:gd name="T8" fmla="*/ 124 w 124"/>
                <a:gd name="T9" fmla="*/ 81 h 130"/>
                <a:gd name="T10" fmla="*/ 62 w 124"/>
                <a:gd name="T11" fmla="*/ 130 h 130"/>
                <a:gd name="T12" fmla="*/ 0 w 124"/>
                <a:gd name="T13" fmla="*/ 65 h 130"/>
                <a:gd name="T14" fmla="*/ 65 w 124"/>
                <a:gd name="T15" fmla="*/ 0 h 130"/>
                <a:gd name="T16" fmla="*/ 122 w 124"/>
                <a:gd name="T17" fmla="*/ 44 h 130"/>
                <a:gd name="T18" fmla="*/ 109 w 124"/>
                <a:gd name="T19" fmla="*/ 44 h 130"/>
                <a:gd name="T20" fmla="*/ 64 w 124"/>
                <a:gd name="T21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0">
                  <a:moveTo>
                    <a:pt x="64" y="12"/>
                  </a:moveTo>
                  <a:cubicBezTo>
                    <a:pt x="32" y="12"/>
                    <a:pt x="12" y="32"/>
                    <a:pt x="12" y="65"/>
                  </a:cubicBezTo>
                  <a:cubicBezTo>
                    <a:pt x="12" y="98"/>
                    <a:pt x="32" y="118"/>
                    <a:pt x="62" y="118"/>
                  </a:cubicBezTo>
                  <a:cubicBezTo>
                    <a:pt x="87" y="118"/>
                    <a:pt x="106" y="104"/>
                    <a:pt x="111" y="81"/>
                  </a:cubicBezTo>
                  <a:lnTo>
                    <a:pt x="124" y="81"/>
                  </a:lnTo>
                  <a:cubicBezTo>
                    <a:pt x="118" y="111"/>
                    <a:pt x="95" y="130"/>
                    <a:pt x="62" y="130"/>
                  </a:cubicBezTo>
                  <a:cubicBezTo>
                    <a:pt x="25" y="130"/>
                    <a:pt x="0" y="105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97" y="0"/>
                    <a:pt x="118" y="17"/>
                    <a:pt x="122" y="44"/>
                  </a:cubicBezTo>
                  <a:lnTo>
                    <a:pt x="109" y="44"/>
                  </a:lnTo>
                  <a:cubicBezTo>
                    <a:pt x="105" y="24"/>
                    <a:pt x="89" y="12"/>
                    <a:pt x="64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157" y="3383"/>
              <a:ext cx="24" cy="29"/>
            </a:xfrm>
            <a:custGeom>
              <a:avLst/>
              <a:gdLst>
                <a:gd name="T0" fmla="*/ 0 w 105"/>
                <a:gd name="T1" fmla="*/ 0 h 123"/>
                <a:gd name="T2" fmla="*/ 12 w 105"/>
                <a:gd name="T3" fmla="*/ 0 h 123"/>
                <a:gd name="T4" fmla="*/ 12 w 105"/>
                <a:gd name="T5" fmla="*/ 51 h 123"/>
                <a:gd name="T6" fmla="*/ 93 w 105"/>
                <a:gd name="T7" fmla="*/ 51 h 123"/>
                <a:gd name="T8" fmla="*/ 93 w 105"/>
                <a:gd name="T9" fmla="*/ 0 h 123"/>
                <a:gd name="T10" fmla="*/ 105 w 105"/>
                <a:gd name="T11" fmla="*/ 0 h 123"/>
                <a:gd name="T12" fmla="*/ 105 w 105"/>
                <a:gd name="T13" fmla="*/ 123 h 123"/>
                <a:gd name="T14" fmla="*/ 93 w 105"/>
                <a:gd name="T15" fmla="*/ 123 h 123"/>
                <a:gd name="T16" fmla="*/ 93 w 105"/>
                <a:gd name="T17" fmla="*/ 63 h 123"/>
                <a:gd name="T18" fmla="*/ 12 w 105"/>
                <a:gd name="T19" fmla="*/ 63 h 123"/>
                <a:gd name="T20" fmla="*/ 12 w 105"/>
                <a:gd name="T21" fmla="*/ 123 h 123"/>
                <a:gd name="T22" fmla="*/ 0 w 105"/>
                <a:gd name="T23" fmla="*/ 123 h 123"/>
                <a:gd name="T24" fmla="*/ 0 w 10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3">
                  <a:moveTo>
                    <a:pt x="0" y="0"/>
                  </a:moveTo>
                  <a:lnTo>
                    <a:pt x="12" y="0"/>
                  </a:lnTo>
                  <a:lnTo>
                    <a:pt x="12" y="51"/>
                  </a:lnTo>
                  <a:lnTo>
                    <a:pt x="93" y="51"/>
                  </a:lnTo>
                  <a:lnTo>
                    <a:pt x="93" y="0"/>
                  </a:lnTo>
                  <a:lnTo>
                    <a:pt x="105" y="0"/>
                  </a:lnTo>
                  <a:lnTo>
                    <a:pt x="105" y="123"/>
                  </a:lnTo>
                  <a:lnTo>
                    <a:pt x="93" y="123"/>
                  </a:lnTo>
                  <a:lnTo>
                    <a:pt x="93" y="63"/>
                  </a:lnTo>
                  <a:lnTo>
                    <a:pt x="12" y="63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2" name="Freeform 43"/>
            <p:cNvSpPr>
              <a:spLocks noEditPoints="1"/>
            </p:cNvSpPr>
            <p:nvPr/>
          </p:nvSpPr>
          <p:spPr bwMode="auto">
            <a:xfrm>
              <a:off x="7190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7224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3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3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7257" y="3383"/>
              <a:ext cx="27" cy="29"/>
            </a:xfrm>
            <a:custGeom>
              <a:avLst/>
              <a:gdLst>
                <a:gd name="T0" fmla="*/ 53 w 118"/>
                <a:gd name="T1" fmla="*/ 70 h 123"/>
                <a:gd name="T2" fmla="*/ 0 w 118"/>
                <a:gd name="T3" fmla="*/ 0 h 123"/>
                <a:gd name="T4" fmla="*/ 15 w 118"/>
                <a:gd name="T5" fmla="*/ 0 h 123"/>
                <a:gd name="T6" fmla="*/ 59 w 118"/>
                <a:gd name="T7" fmla="*/ 60 h 123"/>
                <a:gd name="T8" fmla="*/ 103 w 118"/>
                <a:gd name="T9" fmla="*/ 0 h 123"/>
                <a:gd name="T10" fmla="*/ 118 w 118"/>
                <a:gd name="T11" fmla="*/ 0 h 123"/>
                <a:gd name="T12" fmla="*/ 65 w 118"/>
                <a:gd name="T13" fmla="*/ 70 h 123"/>
                <a:gd name="T14" fmla="*/ 65 w 118"/>
                <a:gd name="T15" fmla="*/ 123 h 123"/>
                <a:gd name="T16" fmla="*/ 53 w 118"/>
                <a:gd name="T17" fmla="*/ 123 h 123"/>
                <a:gd name="T18" fmla="*/ 53 w 118"/>
                <a:gd name="T19" fmla="*/ 7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23">
                  <a:moveTo>
                    <a:pt x="53" y="7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59" y="60"/>
                  </a:lnTo>
                  <a:lnTo>
                    <a:pt x="103" y="0"/>
                  </a:lnTo>
                  <a:lnTo>
                    <a:pt x="118" y="0"/>
                  </a:lnTo>
                  <a:lnTo>
                    <a:pt x="65" y="70"/>
                  </a:lnTo>
                  <a:lnTo>
                    <a:pt x="65" y="123"/>
                  </a:lnTo>
                  <a:lnTo>
                    <a:pt x="53" y="123"/>
                  </a:lnTo>
                  <a:lnTo>
                    <a:pt x="53" y="7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5" name="Rectangle 46"/>
            <p:cNvSpPr>
              <a:spLocks noChangeArrowheads="1"/>
            </p:cNvSpPr>
            <p:nvPr/>
          </p:nvSpPr>
          <p:spPr bwMode="auto">
            <a:xfrm>
              <a:off x="4205" y="3032"/>
              <a:ext cx="604" cy="419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6" name="Rectangle 47"/>
            <p:cNvSpPr>
              <a:spLocks noChangeArrowheads="1"/>
            </p:cNvSpPr>
            <p:nvPr/>
          </p:nvSpPr>
          <p:spPr bwMode="auto">
            <a:xfrm>
              <a:off x="4217" y="3043"/>
              <a:ext cx="580" cy="396"/>
            </a:xfrm>
            <a:prstGeom prst="rect">
              <a:avLst/>
            </a:prstGeom>
            <a:solidFill>
              <a:srgbClr val="044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4487" y="3091"/>
              <a:ext cx="40" cy="39"/>
            </a:xfrm>
            <a:custGeom>
              <a:avLst/>
              <a:gdLst>
                <a:gd name="T0" fmla="*/ 33 w 174"/>
                <a:gd name="T1" fmla="*/ 166 h 166"/>
                <a:gd name="T2" fmla="*/ 87 w 174"/>
                <a:gd name="T3" fmla="*/ 127 h 166"/>
                <a:gd name="T4" fmla="*/ 140 w 174"/>
                <a:gd name="T5" fmla="*/ 166 h 166"/>
                <a:gd name="T6" fmla="*/ 120 w 174"/>
                <a:gd name="T7" fmla="*/ 103 h 166"/>
                <a:gd name="T8" fmla="*/ 174 w 174"/>
                <a:gd name="T9" fmla="*/ 64 h 166"/>
                <a:gd name="T10" fmla="*/ 107 w 174"/>
                <a:gd name="T11" fmla="*/ 64 h 166"/>
                <a:gd name="T12" fmla="*/ 87 w 174"/>
                <a:gd name="T13" fmla="*/ 0 h 166"/>
                <a:gd name="T14" fmla="*/ 66 w 174"/>
                <a:gd name="T15" fmla="*/ 64 h 166"/>
                <a:gd name="T16" fmla="*/ 0 w 174"/>
                <a:gd name="T17" fmla="*/ 64 h 166"/>
                <a:gd name="T18" fmla="*/ 54 w 174"/>
                <a:gd name="T19" fmla="*/ 103 h 166"/>
                <a:gd name="T20" fmla="*/ 33 w 174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33" y="166"/>
                  </a:move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3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4423" y="3108"/>
              <a:ext cx="40" cy="39"/>
            </a:xfrm>
            <a:custGeom>
              <a:avLst/>
              <a:gdLst>
                <a:gd name="T0" fmla="*/ 34 w 175"/>
                <a:gd name="T1" fmla="*/ 166 h 166"/>
                <a:gd name="T2" fmla="*/ 87 w 175"/>
                <a:gd name="T3" fmla="*/ 127 h 166"/>
                <a:gd name="T4" fmla="*/ 141 w 175"/>
                <a:gd name="T5" fmla="*/ 166 h 166"/>
                <a:gd name="T6" fmla="*/ 120 w 175"/>
                <a:gd name="T7" fmla="*/ 103 h 166"/>
                <a:gd name="T8" fmla="*/ 175 w 175"/>
                <a:gd name="T9" fmla="*/ 64 h 166"/>
                <a:gd name="T10" fmla="*/ 108 w 175"/>
                <a:gd name="T11" fmla="*/ 64 h 166"/>
                <a:gd name="T12" fmla="*/ 87 w 175"/>
                <a:gd name="T13" fmla="*/ 0 h 166"/>
                <a:gd name="T14" fmla="*/ 67 w 175"/>
                <a:gd name="T15" fmla="*/ 64 h 166"/>
                <a:gd name="T16" fmla="*/ 0 w 175"/>
                <a:gd name="T17" fmla="*/ 64 h 166"/>
                <a:gd name="T18" fmla="*/ 54 w 175"/>
                <a:gd name="T19" fmla="*/ 103 h 166"/>
                <a:gd name="T20" fmla="*/ 34 w 175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34" y="166"/>
                  </a:move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4377" y="3156"/>
              <a:ext cx="40" cy="39"/>
            </a:xfrm>
            <a:custGeom>
              <a:avLst/>
              <a:gdLst>
                <a:gd name="T0" fmla="*/ 88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5 w 175"/>
                <a:gd name="T7" fmla="*/ 103 h 166"/>
                <a:gd name="T8" fmla="*/ 34 w 175"/>
                <a:gd name="T9" fmla="*/ 166 h 166"/>
                <a:gd name="T10" fmla="*/ 88 w 175"/>
                <a:gd name="T11" fmla="*/ 127 h 166"/>
                <a:gd name="T12" fmla="*/ 141 w 175"/>
                <a:gd name="T13" fmla="*/ 166 h 166"/>
                <a:gd name="T14" fmla="*/ 121 w 175"/>
                <a:gd name="T15" fmla="*/ 103 h 166"/>
                <a:gd name="T16" fmla="*/ 175 w 175"/>
                <a:gd name="T17" fmla="*/ 64 h 166"/>
                <a:gd name="T18" fmla="*/ 108 w 175"/>
                <a:gd name="T19" fmla="*/ 64 h 166"/>
                <a:gd name="T20" fmla="*/ 88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4360" y="3221"/>
              <a:ext cx="40" cy="38"/>
            </a:xfrm>
            <a:custGeom>
              <a:avLst/>
              <a:gdLst>
                <a:gd name="T0" fmla="*/ 88 w 175"/>
                <a:gd name="T1" fmla="*/ 127 h 166"/>
                <a:gd name="T2" fmla="*/ 141 w 175"/>
                <a:gd name="T3" fmla="*/ 166 h 166"/>
                <a:gd name="T4" fmla="*/ 121 w 175"/>
                <a:gd name="T5" fmla="*/ 102 h 166"/>
                <a:gd name="T6" fmla="*/ 175 w 175"/>
                <a:gd name="T7" fmla="*/ 63 h 166"/>
                <a:gd name="T8" fmla="*/ 108 w 175"/>
                <a:gd name="T9" fmla="*/ 63 h 166"/>
                <a:gd name="T10" fmla="*/ 88 w 175"/>
                <a:gd name="T11" fmla="*/ 0 h 166"/>
                <a:gd name="T12" fmla="*/ 67 w 175"/>
                <a:gd name="T13" fmla="*/ 64 h 166"/>
                <a:gd name="T14" fmla="*/ 0 w 175"/>
                <a:gd name="T15" fmla="*/ 63 h 166"/>
                <a:gd name="T16" fmla="*/ 54 w 175"/>
                <a:gd name="T17" fmla="*/ 102 h 166"/>
                <a:gd name="T18" fmla="*/ 34 w 175"/>
                <a:gd name="T19" fmla="*/ 166 h 166"/>
                <a:gd name="T20" fmla="*/ 88 w 175"/>
                <a:gd name="T21" fmla="*/ 12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127"/>
                  </a:move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8" y="12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4377" y="3285"/>
              <a:ext cx="40" cy="39"/>
            </a:xfrm>
            <a:custGeom>
              <a:avLst/>
              <a:gdLst>
                <a:gd name="T0" fmla="*/ 108 w 175"/>
                <a:gd name="T1" fmla="*/ 64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4 h 166"/>
                <a:gd name="T8" fmla="*/ 55 w 175"/>
                <a:gd name="T9" fmla="*/ 103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3 h 166"/>
                <a:gd name="T18" fmla="*/ 175 w 175"/>
                <a:gd name="T19" fmla="*/ 64 h 166"/>
                <a:gd name="T20" fmla="*/ 108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4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4423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5 w 175"/>
                <a:gd name="T9" fmla="*/ 102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5" y="102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4487" y="3350"/>
              <a:ext cx="40" cy="39"/>
            </a:xfrm>
            <a:custGeom>
              <a:avLst/>
              <a:gdLst>
                <a:gd name="T0" fmla="*/ 107 w 174"/>
                <a:gd name="T1" fmla="*/ 64 h 166"/>
                <a:gd name="T2" fmla="*/ 87 w 174"/>
                <a:gd name="T3" fmla="*/ 0 h 166"/>
                <a:gd name="T4" fmla="*/ 66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0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7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7" y="64"/>
                  </a:move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4550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7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4 w 175"/>
                <a:gd name="T9" fmla="*/ 102 h 166"/>
                <a:gd name="T10" fmla="*/ 34 w 175"/>
                <a:gd name="T11" fmla="*/ 166 h 166"/>
                <a:gd name="T12" fmla="*/ 87 w 175"/>
                <a:gd name="T13" fmla="*/ 127 h 166"/>
                <a:gd name="T14" fmla="*/ 141 w 175"/>
                <a:gd name="T15" fmla="*/ 166 h 166"/>
                <a:gd name="T16" fmla="*/ 120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4596" y="3285"/>
              <a:ext cx="40" cy="39"/>
            </a:xfrm>
            <a:custGeom>
              <a:avLst/>
              <a:gdLst>
                <a:gd name="T0" fmla="*/ 108 w 174"/>
                <a:gd name="T1" fmla="*/ 64 h 166"/>
                <a:gd name="T2" fmla="*/ 87 w 174"/>
                <a:gd name="T3" fmla="*/ 0 h 166"/>
                <a:gd name="T4" fmla="*/ 67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1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8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8" y="64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4613" y="3220"/>
              <a:ext cx="40" cy="39"/>
            </a:xfrm>
            <a:custGeom>
              <a:avLst/>
              <a:gdLst>
                <a:gd name="T0" fmla="*/ 175 w 175"/>
                <a:gd name="T1" fmla="*/ 64 h 166"/>
                <a:gd name="T2" fmla="*/ 108 w 175"/>
                <a:gd name="T3" fmla="*/ 64 h 166"/>
                <a:gd name="T4" fmla="*/ 88 w 175"/>
                <a:gd name="T5" fmla="*/ 0 h 166"/>
                <a:gd name="T6" fmla="*/ 67 w 175"/>
                <a:gd name="T7" fmla="*/ 64 h 166"/>
                <a:gd name="T8" fmla="*/ 0 w 175"/>
                <a:gd name="T9" fmla="*/ 64 h 166"/>
                <a:gd name="T10" fmla="*/ 54 w 175"/>
                <a:gd name="T11" fmla="*/ 103 h 166"/>
                <a:gd name="T12" fmla="*/ 34 w 175"/>
                <a:gd name="T13" fmla="*/ 166 h 166"/>
                <a:gd name="T14" fmla="*/ 88 w 175"/>
                <a:gd name="T15" fmla="*/ 127 h 166"/>
                <a:gd name="T16" fmla="*/ 141 w 175"/>
                <a:gd name="T17" fmla="*/ 166 h 166"/>
                <a:gd name="T18" fmla="*/ 121 w 175"/>
                <a:gd name="T19" fmla="*/ 103 h 166"/>
                <a:gd name="T20" fmla="*/ 175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75" y="64"/>
                  </a:moveTo>
                  <a:lnTo>
                    <a:pt x="108" y="64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4596" y="3156"/>
              <a:ext cx="40" cy="38"/>
            </a:xfrm>
            <a:custGeom>
              <a:avLst/>
              <a:gdLst>
                <a:gd name="T0" fmla="*/ 34 w 174"/>
                <a:gd name="T1" fmla="*/ 165 h 165"/>
                <a:gd name="T2" fmla="*/ 87 w 174"/>
                <a:gd name="T3" fmla="*/ 126 h 165"/>
                <a:gd name="T4" fmla="*/ 141 w 174"/>
                <a:gd name="T5" fmla="*/ 165 h 165"/>
                <a:gd name="T6" fmla="*/ 120 w 174"/>
                <a:gd name="T7" fmla="*/ 102 h 165"/>
                <a:gd name="T8" fmla="*/ 174 w 174"/>
                <a:gd name="T9" fmla="*/ 63 h 165"/>
                <a:gd name="T10" fmla="*/ 108 w 174"/>
                <a:gd name="T11" fmla="*/ 63 h 165"/>
                <a:gd name="T12" fmla="*/ 87 w 174"/>
                <a:gd name="T13" fmla="*/ 0 h 165"/>
                <a:gd name="T14" fmla="*/ 67 w 174"/>
                <a:gd name="T15" fmla="*/ 64 h 165"/>
                <a:gd name="T16" fmla="*/ 0 w 174"/>
                <a:gd name="T17" fmla="*/ 63 h 165"/>
                <a:gd name="T18" fmla="*/ 54 w 174"/>
                <a:gd name="T19" fmla="*/ 102 h 165"/>
                <a:gd name="T20" fmla="*/ 34 w 174"/>
                <a:gd name="T2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5">
                  <a:moveTo>
                    <a:pt x="34" y="165"/>
                  </a:moveTo>
                  <a:lnTo>
                    <a:pt x="87" y="126"/>
                  </a:lnTo>
                  <a:lnTo>
                    <a:pt x="141" y="165"/>
                  </a:lnTo>
                  <a:lnTo>
                    <a:pt x="120" y="102"/>
                  </a:lnTo>
                  <a:lnTo>
                    <a:pt x="174" y="63"/>
                  </a:lnTo>
                  <a:lnTo>
                    <a:pt x="108" y="63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5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4550" y="3108"/>
              <a:ext cx="40" cy="39"/>
            </a:xfrm>
            <a:custGeom>
              <a:avLst/>
              <a:gdLst>
                <a:gd name="T0" fmla="*/ 87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4 w 175"/>
                <a:gd name="T7" fmla="*/ 103 h 166"/>
                <a:gd name="T8" fmla="*/ 34 w 175"/>
                <a:gd name="T9" fmla="*/ 166 h 166"/>
                <a:gd name="T10" fmla="*/ 87 w 175"/>
                <a:gd name="T11" fmla="*/ 127 h 166"/>
                <a:gd name="T12" fmla="*/ 141 w 175"/>
                <a:gd name="T13" fmla="*/ 166 h 166"/>
                <a:gd name="T14" fmla="*/ 120 w 175"/>
                <a:gd name="T15" fmla="*/ 103 h 166"/>
                <a:gd name="T16" fmla="*/ 175 w 175"/>
                <a:gd name="T17" fmla="*/ 64 h 166"/>
                <a:gd name="T18" fmla="*/ 107 w 175"/>
                <a:gd name="T19" fmla="*/ 64 h 166"/>
                <a:gd name="T20" fmla="*/ 87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7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7" y="6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4859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30 w 166"/>
                <a:gd name="T5" fmla="*/ 96 h 240"/>
                <a:gd name="T6" fmla="*/ 130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30" y="96"/>
                  </a:lnTo>
                  <a:lnTo>
                    <a:pt x="130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4901" y="3103"/>
              <a:ext cx="51" cy="57"/>
            </a:xfrm>
            <a:custGeom>
              <a:avLst/>
              <a:gdLst>
                <a:gd name="T0" fmla="*/ 123 w 223"/>
                <a:gd name="T1" fmla="*/ 244 h 244"/>
                <a:gd name="T2" fmla="*/ 104 w 223"/>
                <a:gd name="T3" fmla="*/ 244 h 244"/>
                <a:gd name="T4" fmla="*/ 0 w 223"/>
                <a:gd name="T5" fmla="*/ 0 h 244"/>
                <a:gd name="T6" fmla="*/ 42 w 223"/>
                <a:gd name="T7" fmla="*/ 0 h 244"/>
                <a:gd name="T8" fmla="*/ 114 w 223"/>
                <a:gd name="T9" fmla="*/ 177 h 244"/>
                <a:gd name="T10" fmla="*/ 183 w 223"/>
                <a:gd name="T11" fmla="*/ 0 h 244"/>
                <a:gd name="T12" fmla="*/ 223 w 223"/>
                <a:gd name="T13" fmla="*/ 0 h 244"/>
                <a:gd name="T14" fmla="*/ 123 w 22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244">
                  <a:moveTo>
                    <a:pt x="123" y="244"/>
                  </a:moveTo>
                  <a:lnTo>
                    <a:pt x="104" y="2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114" y="177"/>
                  </a:lnTo>
                  <a:lnTo>
                    <a:pt x="183" y="0"/>
                  </a:lnTo>
                  <a:lnTo>
                    <a:pt x="223" y="0"/>
                  </a:lnTo>
                  <a:lnTo>
                    <a:pt x="123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" name="Freeform 62"/>
            <p:cNvSpPr>
              <a:spLocks noEditPoints="1"/>
            </p:cNvSpPr>
            <p:nvPr/>
          </p:nvSpPr>
          <p:spPr bwMode="auto">
            <a:xfrm>
              <a:off x="4960" y="3102"/>
              <a:ext cx="45" cy="57"/>
            </a:xfrm>
            <a:custGeom>
              <a:avLst/>
              <a:gdLst>
                <a:gd name="T0" fmla="*/ 152 w 196"/>
                <a:gd name="T1" fmla="*/ 243 h 243"/>
                <a:gd name="T2" fmla="*/ 78 w 196"/>
                <a:gd name="T3" fmla="*/ 140 h 243"/>
                <a:gd name="T4" fmla="*/ 38 w 196"/>
                <a:gd name="T5" fmla="*/ 138 h 243"/>
                <a:gd name="T6" fmla="*/ 38 w 196"/>
                <a:gd name="T7" fmla="*/ 243 h 243"/>
                <a:gd name="T8" fmla="*/ 0 w 196"/>
                <a:gd name="T9" fmla="*/ 243 h 243"/>
                <a:gd name="T10" fmla="*/ 0 w 196"/>
                <a:gd name="T11" fmla="*/ 3 h 243"/>
                <a:gd name="T12" fmla="*/ 30 w 196"/>
                <a:gd name="T13" fmla="*/ 2 h 243"/>
                <a:gd name="T14" fmla="*/ 69 w 196"/>
                <a:gd name="T15" fmla="*/ 0 h 243"/>
                <a:gd name="T16" fmla="*/ 169 w 196"/>
                <a:gd name="T17" fmla="*/ 69 h 243"/>
                <a:gd name="T18" fmla="*/ 153 w 196"/>
                <a:gd name="T19" fmla="*/ 110 h 243"/>
                <a:gd name="T20" fmla="*/ 115 w 196"/>
                <a:gd name="T21" fmla="*/ 133 h 243"/>
                <a:gd name="T22" fmla="*/ 196 w 196"/>
                <a:gd name="T23" fmla="*/ 243 h 243"/>
                <a:gd name="T24" fmla="*/ 152 w 196"/>
                <a:gd name="T25" fmla="*/ 243 h 243"/>
                <a:gd name="T26" fmla="*/ 38 w 196"/>
                <a:gd name="T27" fmla="*/ 32 h 243"/>
                <a:gd name="T28" fmla="*/ 38 w 196"/>
                <a:gd name="T29" fmla="*/ 111 h 243"/>
                <a:gd name="T30" fmla="*/ 65 w 196"/>
                <a:gd name="T31" fmla="*/ 112 h 243"/>
                <a:gd name="T32" fmla="*/ 114 w 196"/>
                <a:gd name="T33" fmla="*/ 103 h 243"/>
                <a:gd name="T34" fmla="*/ 130 w 196"/>
                <a:gd name="T35" fmla="*/ 69 h 243"/>
                <a:gd name="T36" fmla="*/ 113 w 196"/>
                <a:gd name="T37" fmla="*/ 40 h 243"/>
                <a:gd name="T38" fmla="*/ 60 w 196"/>
                <a:gd name="T39" fmla="*/ 31 h 243"/>
                <a:gd name="T40" fmla="*/ 38 w 196"/>
                <a:gd name="T41" fmla="*/ 3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6" h="243">
                  <a:moveTo>
                    <a:pt x="152" y="243"/>
                  </a:moveTo>
                  <a:lnTo>
                    <a:pt x="78" y="140"/>
                  </a:lnTo>
                  <a:cubicBezTo>
                    <a:pt x="70" y="140"/>
                    <a:pt x="56" y="140"/>
                    <a:pt x="38" y="138"/>
                  </a:cubicBezTo>
                  <a:lnTo>
                    <a:pt x="38" y="243"/>
                  </a:lnTo>
                  <a:lnTo>
                    <a:pt x="0" y="243"/>
                  </a:lnTo>
                  <a:lnTo>
                    <a:pt x="0" y="3"/>
                  </a:lnTo>
                  <a:cubicBezTo>
                    <a:pt x="1" y="3"/>
                    <a:pt x="11" y="2"/>
                    <a:pt x="30" y="2"/>
                  </a:cubicBezTo>
                  <a:cubicBezTo>
                    <a:pt x="48" y="1"/>
                    <a:pt x="61" y="0"/>
                    <a:pt x="69" y="0"/>
                  </a:cubicBezTo>
                  <a:cubicBezTo>
                    <a:pt x="136" y="0"/>
                    <a:pt x="169" y="23"/>
                    <a:pt x="169" y="69"/>
                  </a:cubicBezTo>
                  <a:cubicBezTo>
                    <a:pt x="169" y="84"/>
                    <a:pt x="164" y="98"/>
                    <a:pt x="153" y="110"/>
                  </a:cubicBezTo>
                  <a:cubicBezTo>
                    <a:pt x="143" y="122"/>
                    <a:pt x="130" y="130"/>
                    <a:pt x="115" y="133"/>
                  </a:cubicBezTo>
                  <a:lnTo>
                    <a:pt x="196" y="243"/>
                  </a:lnTo>
                  <a:lnTo>
                    <a:pt x="152" y="243"/>
                  </a:lnTo>
                  <a:close/>
                  <a:moveTo>
                    <a:pt x="38" y="32"/>
                  </a:moveTo>
                  <a:lnTo>
                    <a:pt x="38" y="111"/>
                  </a:lnTo>
                  <a:cubicBezTo>
                    <a:pt x="47" y="112"/>
                    <a:pt x="56" y="112"/>
                    <a:pt x="65" y="112"/>
                  </a:cubicBezTo>
                  <a:cubicBezTo>
                    <a:pt x="87" y="112"/>
                    <a:pt x="104" y="109"/>
                    <a:pt x="114" y="103"/>
                  </a:cubicBezTo>
                  <a:cubicBezTo>
                    <a:pt x="125" y="96"/>
                    <a:pt x="130" y="85"/>
                    <a:pt x="130" y="69"/>
                  </a:cubicBezTo>
                  <a:cubicBezTo>
                    <a:pt x="130" y="55"/>
                    <a:pt x="124" y="46"/>
                    <a:pt x="113" y="40"/>
                  </a:cubicBezTo>
                  <a:cubicBezTo>
                    <a:pt x="102" y="34"/>
                    <a:pt x="84" y="31"/>
                    <a:pt x="60" y="31"/>
                  </a:cubicBezTo>
                  <a:cubicBezTo>
                    <a:pt x="57" y="31"/>
                    <a:pt x="49" y="31"/>
                    <a:pt x="38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" name="Freeform 63"/>
            <p:cNvSpPr>
              <a:spLocks noEditPoints="1"/>
            </p:cNvSpPr>
            <p:nvPr/>
          </p:nvSpPr>
          <p:spPr bwMode="auto">
            <a:xfrm>
              <a:off x="5008" y="3102"/>
              <a:ext cx="53" cy="58"/>
            </a:xfrm>
            <a:custGeom>
              <a:avLst/>
              <a:gdLst>
                <a:gd name="T0" fmla="*/ 0 w 231"/>
                <a:gd name="T1" fmla="*/ 122 h 248"/>
                <a:gd name="T2" fmla="*/ 30 w 231"/>
                <a:gd name="T3" fmla="*/ 35 h 248"/>
                <a:gd name="T4" fmla="*/ 112 w 231"/>
                <a:gd name="T5" fmla="*/ 0 h 248"/>
                <a:gd name="T6" fmla="*/ 200 w 231"/>
                <a:gd name="T7" fmla="*/ 32 h 248"/>
                <a:gd name="T8" fmla="*/ 231 w 231"/>
                <a:gd name="T9" fmla="*/ 122 h 248"/>
                <a:gd name="T10" fmla="*/ 200 w 231"/>
                <a:gd name="T11" fmla="*/ 215 h 248"/>
                <a:gd name="T12" fmla="*/ 112 w 231"/>
                <a:gd name="T13" fmla="*/ 248 h 248"/>
                <a:gd name="T14" fmla="*/ 29 w 231"/>
                <a:gd name="T15" fmla="*/ 213 h 248"/>
                <a:gd name="T16" fmla="*/ 0 w 231"/>
                <a:gd name="T17" fmla="*/ 122 h 248"/>
                <a:gd name="T18" fmla="*/ 40 w 231"/>
                <a:gd name="T19" fmla="*/ 122 h 248"/>
                <a:gd name="T20" fmla="*/ 58 w 231"/>
                <a:gd name="T21" fmla="*/ 191 h 248"/>
                <a:gd name="T22" fmla="*/ 112 w 231"/>
                <a:gd name="T23" fmla="*/ 219 h 248"/>
                <a:gd name="T24" fmla="*/ 171 w 231"/>
                <a:gd name="T25" fmla="*/ 193 h 248"/>
                <a:gd name="T26" fmla="*/ 191 w 231"/>
                <a:gd name="T27" fmla="*/ 122 h 248"/>
                <a:gd name="T28" fmla="*/ 112 w 231"/>
                <a:gd name="T29" fmla="*/ 29 h 248"/>
                <a:gd name="T30" fmla="*/ 58 w 231"/>
                <a:gd name="T31" fmla="*/ 54 h 248"/>
                <a:gd name="T32" fmla="*/ 40 w 231"/>
                <a:gd name="T33" fmla="*/ 12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" h="248">
                  <a:moveTo>
                    <a:pt x="0" y="122"/>
                  </a:moveTo>
                  <a:cubicBezTo>
                    <a:pt x="0" y="87"/>
                    <a:pt x="10" y="58"/>
                    <a:pt x="30" y="35"/>
                  </a:cubicBezTo>
                  <a:cubicBezTo>
                    <a:pt x="50" y="11"/>
                    <a:pt x="77" y="0"/>
                    <a:pt x="112" y="0"/>
                  </a:cubicBezTo>
                  <a:cubicBezTo>
                    <a:pt x="150" y="0"/>
                    <a:pt x="180" y="10"/>
                    <a:pt x="200" y="32"/>
                  </a:cubicBezTo>
                  <a:cubicBezTo>
                    <a:pt x="221" y="53"/>
                    <a:pt x="231" y="84"/>
                    <a:pt x="231" y="122"/>
                  </a:cubicBezTo>
                  <a:cubicBezTo>
                    <a:pt x="231" y="162"/>
                    <a:pt x="221" y="193"/>
                    <a:pt x="200" y="215"/>
                  </a:cubicBezTo>
                  <a:cubicBezTo>
                    <a:pt x="179" y="237"/>
                    <a:pt x="150" y="248"/>
                    <a:pt x="112" y="248"/>
                  </a:cubicBezTo>
                  <a:cubicBezTo>
                    <a:pt x="77" y="248"/>
                    <a:pt x="49" y="237"/>
                    <a:pt x="29" y="213"/>
                  </a:cubicBezTo>
                  <a:cubicBezTo>
                    <a:pt x="10" y="189"/>
                    <a:pt x="0" y="159"/>
                    <a:pt x="0" y="122"/>
                  </a:cubicBezTo>
                  <a:close/>
                  <a:moveTo>
                    <a:pt x="40" y="122"/>
                  </a:moveTo>
                  <a:cubicBezTo>
                    <a:pt x="40" y="150"/>
                    <a:pt x="46" y="173"/>
                    <a:pt x="58" y="191"/>
                  </a:cubicBezTo>
                  <a:cubicBezTo>
                    <a:pt x="71" y="210"/>
                    <a:pt x="89" y="219"/>
                    <a:pt x="112" y="219"/>
                  </a:cubicBezTo>
                  <a:cubicBezTo>
                    <a:pt x="137" y="219"/>
                    <a:pt x="157" y="210"/>
                    <a:pt x="171" y="193"/>
                  </a:cubicBezTo>
                  <a:cubicBezTo>
                    <a:pt x="184" y="177"/>
                    <a:pt x="191" y="153"/>
                    <a:pt x="191" y="122"/>
                  </a:cubicBezTo>
                  <a:cubicBezTo>
                    <a:pt x="191" y="60"/>
                    <a:pt x="165" y="29"/>
                    <a:pt x="112" y="29"/>
                  </a:cubicBezTo>
                  <a:cubicBezTo>
                    <a:pt x="88" y="29"/>
                    <a:pt x="70" y="37"/>
                    <a:pt x="58" y="54"/>
                  </a:cubicBezTo>
                  <a:cubicBezTo>
                    <a:pt x="46" y="71"/>
                    <a:pt x="40" y="93"/>
                    <a:pt x="40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3" name="Freeform 64"/>
            <p:cNvSpPr>
              <a:spLocks noEditPoints="1"/>
            </p:cNvSpPr>
            <p:nvPr/>
          </p:nvSpPr>
          <p:spPr bwMode="auto">
            <a:xfrm>
              <a:off x="5071" y="3103"/>
              <a:ext cx="39" cy="56"/>
            </a:xfrm>
            <a:custGeom>
              <a:avLst/>
              <a:gdLst>
                <a:gd name="T0" fmla="*/ 38 w 173"/>
                <a:gd name="T1" fmla="*/ 150 h 242"/>
                <a:gd name="T2" fmla="*/ 38 w 173"/>
                <a:gd name="T3" fmla="*/ 242 h 242"/>
                <a:gd name="T4" fmla="*/ 0 w 173"/>
                <a:gd name="T5" fmla="*/ 242 h 242"/>
                <a:gd name="T6" fmla="*/ 0 w 173"/>
                <a:gd name="T7" fmla="*/ 2 h 242"/>
                <a:gd name="T8" fmla="*/ 52 w 173"/>
                <a:gd name="T9" fmla="*/ 0 h 242"/>
                <a:gd name="T10" fmla="*/ 173 w 173"/>
                <a:gd name="T11" fmla="*/ 70 h 242"/>
                <a:gd name="T12" fmla="*/ 66 w 173"/>
                <a:gd name="T13" fmla="*/ 151 h 242"/>
                <a:gd name="T14" fmla="*/ 38 w 173"/>
                <a:gd name="T15" fmla="*/ 150 h 242"/>
                <a:gd name="T16" fmla="*/ 38 w 173"/>
                <a:gd name="T17" fmla="*/ 31 h 242"/>
                <a:gd name="T18" fmla="*/ 38 w 173"/>
                <a:gd name="T19" fmla="*/ 120 h 242"/>
                <a:gd name="T20" fmla="*/ 64 w 173"/>
                <a:gd name="T21" fmla="*/ 122 h 242"/>
                <a:gd name="T22" fmla="*/ 134 w 173"/>
                <a:gd name="T23" fmla="*/ 74 h 242"/>
                <a:gd name="T24" fmla="*/ 59 w 173"/>
                <a:gd name="T25" fmla="*/ 30 h 242"/>
                <a:gd name="T26" fmla="*/ 38 w 173"/>
                <a:gd name="T27" fmla="*/ 3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42">
                  <a:moveTo>
                    <a:pt x="38" y="150"/>
                  </a:moveTo>
                  <a:lnTo>
                    <a:pt x="38" y="242"/>
                  </a:lnTo>
                  <a:lnTo>
                    <a:pt x="0" y="242"/>
                  </a:lnTo>
                  <a:lnTo>
                    <a:pt x="0" y="2"/>
                  </a:lnTo>
                  <a:cubicBezTo>
                    <a:pt x="29" y="1"/>
                    <a:pt x="46" y="0"/>
                    <a:pt x="52" y="0"/>
                  </a:cubicBezTo>
                  <a:cubicBezTo>
                    <a:pt x="133" y="0"/>
                    <a:pt x="173" y="24"/>
                    <a:pt x="173" y="70"/>
                  </a:cubicBezTo>
                  <a:cubicBezTo>
                    <a:pt x="173" y="124"/>
                    <a:pt x="138" y="151"/>
                    <a:pt x="66" y="151"/>
                  </a:cubicBezTo>
                  <a:cubicBezTo>
                    <a:pt x="62" y="151"/>
                    <a:pt x="53" y="151"/>
                    <a:pt x="38" y="150"/>
                  </a:cubicBezTo>
                  <a:close/>
                  <a:moveTo>
                    <a:pt x="38" y="31"/>
                  </a:moveTo>
                  <a:lnTo>
                    <a:pt x="38" y="120"/>
                  </a:lnTo>
                  <a:cubicBezTo>
                    <a:pt x="54" y="121"/>
                    <a:pt x="63" y="122"/>
                    <a:pt x="64" y="122"/>
                  </a:cubicBezTo>
                  <a:cubicBezTo>
                    <a:pt x="111" y="122"/>
                    <a:pt x="134" y="106"/>
                    <a:pt x="134" y="74"/>
                  </a:cubicBezTo>
                  <a:cubicBezTo>
                    <a:pt x="134" y="44"/>
                    <a:pt x="109" y="30"/>
                    <a:pt x="59" y="30"/>
                  </a:cubicBezTo>
                  <a:cubicBezTo>
                    <a:pt x="54" y="30"/>
                    <a:pt x="47" y="30"/>
                    <a:pt x="38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5118" y="3102"/>
              <a:ext cx="35" cy="58"/>
            </a:xfrm>
            <a:custGeom>
              <a:avLst/>
              <a:gdLst>
                <a:gd name="T0" fmla="*/ 0 w 156"/>
                <a:gd name="T1" fmla="*/ 233 h 248"/>
                <a:gd name="T2" fmla="*/ 14 w 156"/>
                <a:gd name="T3" fmla="*/ 203 h 248"/>
                <a:gd name="T4" fmla="*/ 41 w 156"/>
                <a:gd name="T5" fmla="*/ 214 h 248"/>
                <a:gd name="T6" fmla="*/ 69 w 156"/>
                <a:gd name="T7" fmla="*/ 219 h 248"/>
                <a:gd name="T8" fmla="*/ 105 w 156"/>
                <a:gd name="T9" fmla="*/ 208 h 248"/>
                <a:gd name="T10" fmla="*/ 118 w 156"/>
                <a:gd name="T11" fmla="*/ 182 h 248"/>
                <a:gd name="T12" fmla="*/ 111 w 156"/>
                <a:gd name="T13" fmla="*/ 159 h 248"/>
                <a:gd name="T14" fmla="*/ 73 w 156"/>
                <a:gd name="T15" fmla="*/ 136 h 248"/>
                <a:gd name="T16" fmla="*/ 51 w 156"/>
                <a:gd name="T17" fmla="*/ 127 h 248"/>
                <a:gd name="T18" fmla="*/ 11 w 156"/>
                <a:gd name="T19" fmla="*/ 100 h 248"/>
                <a:gd name="T20" fmla="*/ 0 w 156"/>
                <a:gd name="T21" fmla="*/ 62 h 248"/>
                <a:gd name="T22" fmla="*/ 22 w 156"/>
                <a:gd name="T23" fmla="*/ 17 h 248"/>
                <a:gd name="T24" fmla="*/ 78 w 156"/>
                <a:gd name="T25" fmla="*/ 0 h 248"/>
                <a:gd name="T26" fmla="*/ 142 w 156"/>
                <a:gd name="T27" fmla="*/ 13 h 248"/>
                <a:gd name="T28" fmla="*/ 131 w 156"/>
                <a:gd name="T29" fmla="*/ 41 h 248"/>
                <a:gd name="T30" fmla="*/ 108 w 156"/>
                <a:gd name="T31" fmla="*/ 32 h 248"/>
                <a:gd name="T32" fmla="*/ 79 w 156"/>
                <a:gd name="T33" fmla="*/ 28 h 248"/>
                <a:gd name="T34" fmla="*/ 49 w 156"/>
                <a:gd name="T35" fmla="*/ 37 h 248"/>
                <a:gd name="T36" fmla="*/ 37 w 156"/>
                <a:gd name="T37" fmla="*/ 62 h 248"/>
                <a:gd name="T38" fmla="*/ 41 w 156"/>
                <a:gd name="T39" fmla="*/ 78 h 248"/>
                <a:gd name="T40" fmla="*/ 53 w 156"/>
                <a:gd name="T41" fmla="*/ 91 h 248"/>
                <a:gd name="T42" fmla="*/ 82 w 156"/>
                <a:gd name="T43" fmla="*/ 105 h 248"/>
                <a:gd name="T44" fmla="*/ 104 w 156"/>
                <a:gd name="T45" fmla="*/ 115 h 248"/>
                <a:gd name="T46" fmla="*/ 144 w 156"/>
                <a:gd name="T47" fmla="*/ 142 h 248"/>
                <a:gd name="T48" fmla="*/ 156 w 156"/>
                <a:gd name="T49" fmla="*/ 184 h 248"/>
                <a:gd name="T50" fmla="*/ 131 w 156"/>
                <a:gd name="T51" fmla="*/ 230 h 248"/>
                <a:gd name="T52" fmla="*/ 63 w 156"/>
                <a:gd name="T53" fmla="*/ 248 h 248"/>
                <a:gd name="T54" fmla="*/ 0 w 156"/>
                <a:gd name="T55" fmla="*/ 23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6" h="248">
                  <a:moveTo>
                    <a:pt x="0" y="233"/>
                  </a:moveTo>
                  <a:lnTo>
                    <a:pt x="14" y="203"/>
                  </a:lnTo>
                  <a:cubicBezTo>
                    <a:pt x="21" y="208"/>
                    <a:pt x="30" y="211"/>
                    <a:pt x="41" y="214"/>
                  </a:cubicBezTo>
                  <a:cubicBezTo>
                    <a:pt x="51" y="217"/>
                    <a:pt x="61" y="219"/>
                    <a:pt x="69" y="219"/>
                  </a:cubicBezTo>
                  <a:cubicBezTo>
                    <a:pt x="84" y="219"/>
                    <a:pt x="96" y="215"/>
                    <a:pt x="105" y="208"/>
                  </a:cubicBezTo>
                  <a:cubicBezTo>
                    <a:pt x="114" y="201"/>
                    <a:pt x="118" y="192"/>
                    <a:pt x="118" y="182"/>
                  </a:cubicBezTo>
                  <a:cubicBezTo>
                    <a:pt x="118" y="174"/>
                    <a:pt x="116" y="166"/>
                    <a:pt x="111" y="159"/>
                  </a:cubicBezTo>
                  <a:cubicBezTo>
                    <a:pt x="106" y="152"/>
                    <a:pt x="93" y="145"/>
                    <a:pt x="73" y="136"/>
                  </a:cubicBezTo>
                  <a:lnTo>
                    <a:pt x="51" y="127"/>
                  </a:lnTo>
                  <a:cubicBezTo>
                    <a:pt x="32" y="120"/>
                    <a:pt x="18" y="111"/>
                    <a:pt x="11" y="100"/>
                  </a:cubicBezTo>
                  <a:cubicBezTo>
                    <a:pt x="3" y="90"/>
                    <a:pt x="0" y="77"/>
                    <a:pt x="0" y="62"/>
                  </a:cubicBezTo>
                  <a:cubicBezTo>
                    <a:pt x="0" y="44"/>
                    <a:pt x="7" y="29"/>
                    <a:pt x="22" y="17"/>
                  </a:cubicBezTo>
                  <a:cubicBezTo>
                    <a:pt x="36" y="6"/>
                    <a:pt x="55" y="0"/>
                    <a:pt x="78" y="0"/>
                  </a:cubicBezTo>
                  <a:cubicBezTo>
                    <a:pt x="109" y="0"/>
                    <a:pt x="130" y="4"/>
                    <a:pt x="142" y="13"/>
                  </a:cubicBezTo>
                  <a:lnTo>
                    <a:pt x="131" y="41"/>
                  </a:lnTo>
                  <a:cubicBezTo>
                    <a:pt x="126" y="38"/>
                    <a:pt x="118" y="35"/>
                    <a:pt x="108" y="32"/>
                  </a:cubicBezTo>
                  <a:cubicBezTo>
                    <a:pt x="97" y="29"/>
                    <a:pt x="88" y="28"/>
                    <a:pt x="79" y="28"/>
                  </a:cubicBezTo>
                  <a:cubicBezTo>
                    <a:pt x="66" y="28"/>
                    <a:pt x="56" y="31"/>
                    <a:pt x="49" y="37"/>
                  </a:cubicBezTo>
                  <a:cubicBezTo>
                    <a:pt x="41" y="44"/>
                    <a:pt x="37" y="52"/>
                    <a:pt x="37" y="62"/>
                  </a:cubicBezTo>
                  <a:cubicBezTo>
                    <a:pt x="37" y="68"/>
                    <a:pt x="39" y="73"/>
                    <a:pt x="41" y="78"/>
                  </a:cubicBezTo>
                  <a:cubicBezTo>
                    <a:pt x="44" y="83"/>
                    <a:pt x="48" y="88"/>
                    <a:pt x="53" y="91"/>
                  </a:cubicBezTo>
                  <a:cubicBezTo>
                    <a:pt x="57" y="94"/>
                    <a:pt x="67" y="99"/>
                    <a:pt x="82" y="105"/>
                  </a:cubicBezTo>
                  <a:lnTo>
                    <a:pt x="104" y="115"/>
                  </a:lnTo>
                  <a:cubicBezTo>
                    <a:pt x="123" y="122"/>
                    <a:pt x="137" y="132"/>
                    <a:pt x="144" y="142"/>
                  </a:cubicBezTo>
                  <a:cubicBezTo>
                    <a:pt x="152" y="153"/>
                    <a:pt x="156" y="167"/>
                    <a:pt x="156" y="184"/>
                  </a:cubicBezTo>
                  <a:cubicBezTo>
                    <a:pt x="156" y="202"/>
                    <a:pt x="147" y="217"/>
                    <a:pt x="131" y="230"/>
                  </a:cubicBezTo>
                  <a:cubicBezTo>
                    <a:pt x="114" y="242"/>
                    <a:pt x="91" y="248"/>
                    <a:pt x="63" y="248"/>
                  </a:cubicBezTo>
                  <a:cubicBezTo>
                    <a:pt x="39" y="248"/>
                    <a:pt x="18" y="243"/>
                    <a:pt x="0" y="2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5163" y="3103"/>
              <a:ext cx="45" cy="56"/>
            </a:xfrm>
            <a:custGeom>
              <a:avLst/>
              <a:gdLst>
                <a:gd name="T0" fmla="*/ 154 w 195"/>
                <a:gd name="T1" fmla="*/ 240 h 240"/>
                <a:gd name="T2" fmla="*/ 75 w 195"/>
                <a:gd name="T3" fmla="*/ 130 h 240"/>
                <a:gd name="T4" fmla="*/ 38 w 195"/>
                <a:gd name="T5" fmla="*/ 175 h 240"/>
                <a:gd name="T6" fmla="*/ 38 w 195"/>
                <a:gd name="T7" fmla="*/ 240 h 240"/>
                <a:gd name="T8" fmla="*/ 0 w 195"/>
                <a:gd name="T9" fmla="*/ 240 h 240"/>
                <a:gd name="T10" fmla="*/ 0 w 195"/>
                <a:gd name="T11" fmla="*/ 0 h 240"/>
                <a:gd name="T12" fmla="*/ 38 w 195"/>
                <a:gd name="T13" fmla="*/ 0 h 240"/>
                <a:gd name="T14" fmla="*/ 38 w 195"/>
                <a:gd name="T15" fmla="*/ 131 h 240"/>
                <a:gd name="T16" fmla="*/ 141 w 195"/>
                <a:gd name="T17" fmla="*/ 0 h 240"/>
                <a:gd name="T18" fmla="*/ 184 w 195"/>
                <a:gd name="T19" fmla="*/ 0 h 240"/>
                <a:gd name="T20" fmla="*/ 101 w 195"/>
                <a:gd name="T21" fmla="*/ 104 h 240"/>
                <a:gd name="T22" fmla="*/ 195 w 195"/>
                <a:gd name="T23" fmla="*/ 240 h 240"/>
                <a:gd name="T24" fmla="*/ 154 w 195"/>
                <a:gd name="T2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5" h="240">
                  <a:moveTo>
                    <a:pt x="154" y="240"/>
                  </a:moveTo>
                  <a:lnTo>
                    <a:pt x="75" y="130"/>
                  </a:lnTo>
                  <a:lnTo>
                    <a:pt x="38" y="175"/>
                  </a:lnTo>
                  <a:lnTo>
                    <a:pt x="38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31"/>
                  </a:lnTo>
                  <a:lnTo>
                    <a:pt x="141" y="0"/>
                  </a:lnTo>
                  <a:lnTo>
                    <a:pt x="184" y="0"/>
                  </a:lnTo>
                  <a:lnTo>
                    <a:pt x="101" y="104"/>
                  </a:lnTo>
                  <a:lnTo>
                    <a:pt x="195" y="240"/>
                  </a:lnTo>
                  <a:lnTo>
                    <a:pt x="154" y="2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6" name="Freeform 67"/>
            <p:cNvSpPr>
              <a:spLocks noEditPoints="1"/>
            </p:cNvSpPr>
            <p:nvPr/>
          </p:nvSpPr>
          <p:spPr bwMode="auto">
            <a:xfrm>
              <a:off x="5208" y="3086"/>
              <a:ext cx="52" cy="73"/>
            </a:xfrm>
            <a:custGeom>
              <a:avLst/>
              <a:gdLst>
                <a:gd name="T0" fmla="*/ 185 w 228"/>
                <a:gd name="T1" fmla="*/ 315 h 315"/>
                <a:gd name="T2" fmla="*/ 166 w 228"/>
                <a:gd name="T3" fmla="*/ 265 h 315"/>
                <a:gd name="T4" fmla="*/ 63 w 228"/>
                <a:gd name="T5" fmla="*/ 265 h 315"/>
                <a:gd name="T6" fmla="*/ 43 w 228"/>
                <a:gd name="T7" fmla="*/ 315 h 315"/>
                <a:gd name="T8" fmla="*/ 0 w 228"/>
                <a:gd name="T9" fmla="*/ 315 h 315"/>
                <a:gd name="T10" fmla="*/ 113 w 228"/>
                <a:gd name="T11" fmla="*/ 72 h 315"/>
                <a:gd name="T12" fmla="*/ 123 w 228"/>
                <a:gd name="T13" fmla="*/ 72 h 315"/>
                <a:gd name="T14" fmla="*/ 228 w 228"/>
                <a:gd name="T15" fmla="*/ 315 h 315"/>
                <a:gd name="T16" fmla="*/ 185 w 228"/>
                <a:gd name="T17" fmla="*/ 315 h 315"/>
                <a:gd name="T18" fmla="*/ 116 w 228"/>
                <a:gd name="T19" fmla="*/ 135 h 315"/>
                <a:gd name="T20" fmla="*/ 73 w 228"/>
                <a:gd name="T21" fmla="*/ 240 h 315"/>
                <a:gd name="T22" fmla="*/ 156 w 228"/>
                <a:gd name="T23" fmla="*/ 240 h 315"/>
                <a:gd name="T24" fmla="*/ 116 w 228"/>
                <a:gd name="T25" fmla="*/ 135 h 315"/>
                <a:gd name="T26" fmla="*/ 162 w 228"/>
                <a:gd name="T27" fmla="*/ 0 h 315"/>
                <a:gd name="T28" fmla="*/ 119 w 228"/>
                <a:gd name="T29" fmla="*/ 55 h 315"/>
                <a:gd name="T30" fmla="*/ 93 w 228"/>
                <a:gd name="T31" fmla="*/ 55 h 315"/>
                <a:gd name="T32" fmla="*/ 125 w 228"/>
                <a:gd name="T33" fmla="*/ 0 h 315"/>
                <a:gd name="T34" fmla="*/ 162 w 228"/>
                <a:gd name="T3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" h="315">
                  <a:moveTo>
                    <a:pt x="185" y="315"/>
                  </a:moveTo>
                  <a:lnTo>
                    <a:pt x="166" y="265"/>
                  </a:lnTo>
                  <a:lnTo>
                    <a:pt x="63" y="265"/>
                  </a:lnTo>
                  <a:lnTo>
                    <a:pt x="43" y="315"/>
                  </a:lnTo>
                  <a:lnTo>
                    <a:pt x="0" y="315"/>
                  </a:lnTo>
                  <a:lnTo>
                    <a:pt x="113" y="72"/>
                  </a:lnTo>
                  <a:lnTo>
                    <a:pt x="123" y="72"/>
                  </a:lnTo>
                  <a:lnTo>
                    <a:pt x="228" y="315"/>
                  </a:lnTo>
                  <a:lnTo>
                    <a:pt x="185" y="315"/>
                  </a:lnTo>
                  <a:close/>
                  <a:moveTo>
                    <a:pt x="116" y="135"/>
                  </a:moveTo>
                  <a:lnTo>
                    <a:pt x="73" y="240"/>
                  </a:lnTo>
                  <a:lnTo>
                    <a:pt x="156" y="240"/>
                  </a:lnTo>
                  <a:lnTo>
                    <a:pt x="116" y="135"/>
                  </a:lnTo>
                  <a:close/>
                  <a:moveTo>
                    <a:pt x="162" y="0"/>
                  </a:moveTo>
                  <a:lnTo>
                    <a:pt x="119" y="55"/>
                  </a:lnTo>
                  <a:lnTo>
                    <a:pt x="93" y="55"/>
                  </a:lnTo>
                  <a:lnTo>
                    <a:pt x="125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5294" y="3103"/>
              <a:ext cx="44" cy="57"/>
            </a:xfrm>
            <a:custGeom>
              <a:avLst/>
              <a:gdLst>
                <a:gd name="T0" fmla="*/ 0 w 194"/>
                <a:gd name="T1" fmla="*/ 0 h 244"/>
                <a:gd name="T2" fmla="*/ 38 w 194"/>
                <a:gd name="T3" fmla="*/ 0 h 244"/>
                <a:gd name="T4" fmla="*/ 38 w 194"/>
                <a:gd name="T5" fmla="*/ 164 h 244"/>
                <a:gd name="T6" fmla="*/ 54 w 194"/>
                <a:gd name="T7" fmla="*/ 201 h 244"/>
                <a:gd name="T8" fmla="*/ 96 w 194"/>
                <a:gd name="T9" fmla="*/ 215 h 244"/>
                <a:gd name="T10" fmla="*/ 140 w 194"/>
                <a:gd name="T11" fmla="*/ 201 h 244"/>
                <a:gd name="T12" fmla="*/ 156 w 194"/>
                <a:gd name="T13" fmla="*/ 164 h 244"/>
                <a:gd name="T14" fmla="*/ 156 w 194"/>
                <a:gd name="T15" fmla="*/ 0 h 244"/>
                <a:gd name="T16" fmla="*/ 194 w 194"/>
                <a:gd name="T17" fmla="*/ 0 h 244"/>
                <a:gd name="T18" fmla="*/ 194 w 194"/>
                <a:gd name="T19" fmla="*/ 167 h 244"/>
                <a:gd name="T20" fmla="*/ 168 w 194"/>
                <a:gd name="T21" fmla="*/ 224 h 244"/>
                <a:gd name="T22" fmla="*/ 97 w 194"/>
                <a:gd name="T23" fmla="*/ 244 h 244"/>
                <a:gd name="T24" fmla="*/ 25 w 194"/>
                <a:gd name="T25" fmla="*/ 224 h 244"/>
                <a:gd name="T26" fmla="*/ 0 w 194"/>
                <a:gd name="T27" fmla="*/ 167 h 244"/>
                <a:gd name="T28" fmla="*/ 0 w 194"/>
                <a:gd name="T2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4" h="244">
                  <a:moveTo>
                    <a:pt x="0" y="0"/>
                  </a:moveTo>
                  <a:lnTo>
                    <a:pt x="38" y="0"/>
                  </a:lnTo>
                  <a:lnTo>
                    <a:pt x="38" y="164"/>
                  </a:lnTo>
                  <a:cubicBezTo>
                    <a:pt x="38" y="179"/>
                    <a:pt x="43" y="191"/>
                    <a:pt x="54" y="201"/>
                  </a:cubicBezTo>
                  <a:cubicBezTo>
                    <a:pt x="64" y="210"/>
                    <a:pt x="79" y="215"/>
                    <a:pt x="96" y="215"/>
                  </a:cubicBezTo>
                  <a:cubicBezTo>
                    <a:pt x="115" y="215"/>
                    <a:pt x="130" y="210"/>
                    <a:pt x="140" y="201"/>
                  </a:cubicBezTo>
                  <a:cubicBezTo>
                    <a:pt x="151" y="192"/>
                    <a:pt x="156" y="179"/>
                    <a:pt x="156" y="164"/>
                  </a:cubicBezTo>
                  <a:lnTo>
                    <a:pt x="156" y="0"/>
                  </a:lnTo>
                  <a:lnTo>
                    <a:pt x="194" y="0"/>
                  </a:lnTo>
                  <a:lnTo>
                    <a:pt x="194" y="167"/>
                  </a:lnTo>
                  <a:cubicBezTo>
                    <a:pt x="194" y="191"/>
                    <a:pt x="186" y="210"/>
                    <a:pt x="168" y="224"/>
                  </a:cubicBezTo>
                  <a:cubicBezTo>
                    <a:pt x="151" y="238"/>
                    <a:pt x="127" y="244"/>
                    <a:pt x="97" y="244"/>
                  </a:cubicBezTo>
                  <a:cubicBezTo>
                    <a:pt x="66" y="244"/>
                    <a:pt x="42" y="238"/>
                    <a:pt x="25" y="224"/>
                  </a:cubicBezTo>
                  <a:cubicBezTo>
                    <a:pt x="8" y="211"/>
                    <a:pt x="0" y="192"/>
                    <a:pt x="0" y="16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5351" y="3103"/>
              <a:ext cx="44" cy="57"/>
            </a:xfrm>
            <a:custGeom>
              <a:avLst/>
              <a:gdLst>
                <a:gd name="T0" fmla="*/ 180 w 191"/>
                <a:gd name="T1" fmla="*/ 244 h 244"/>
                <a:gd name="T2" fmla="*/ 36 w 191"/>
                <a:gd name="T3" fmla="*/ 68 h 244"/>
                <a:gd name="T4" fmla="*/ 36 w 191"/>
                <a:gd name="T5" fmla="*/ 240 h 244"/>
                <a:gd name="T6" fmla="*/ 0 w 191"/>
                <a:gd name="T7" fmla="*/ 240 h 244"/>
                <a:gd name="T8" fmla="*/ 0 w 191"/>
                <a:gd name="T9" fmla="*/ 0 h 244"/>
                <a:gd name="T10" fmla="*/ 15 w 191"/>
                <a:gd name="T11" fmla="*/ 0 h 244"/>
                <a:gd name="T12" fmla="*/ 155 w 191"/>
                <a:gd name="T13" fmla="*/ 166 h 244"/>
                <a:gd name="T14" fmla="*/ 155 w 191"/>
                <a:gd name="T15" fmla="*/ 0 h 244"/>
                <a:gd name="T16" fmla="*/ 191 w 191"/>
                <a:gd name="T17" fmla="*/ 0 h 244"/>
                <a:gd name="T18" fmla="*/ 191 w 191"/>
                <a:gd name="T19" fmla="*/ 244 h 244"/>
                <a:gd name="T20" fmla="*/ 180 w 191"/>
                <a:gd name="T2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1" h="244">
                  <a:moveTo>
                    <a:pt x="180" y="244"/>
                  </a:moveTo>
                  <a:lnTo>
                    <a:pt x="36" y="68"/>
                  </a:lnTo>
                  <a:lnTo>
                    <a:pt x="36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5" y="166"/>
                  </a:lnTo>
                  <a:lnTo>
                    <a:pt x="155" y="0"/>
                  </a:lnTo>
                  <a:lnTo>
                    <a:pt x="191" y="0"/>
                  </a:lnTo>
                  <a:lnTo>
                    <a:pt x="191" y="244"/>
                  </a:lnTo>
                  <a:lnTo>
                    <a:pt x="180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9" name="Rectangle 70"/>
            <p:cNvSpPr>
              <a:spLocks noChangeArrowheads="1"/>
            </p:cNvSpPr>
            <p:nvPr/>
          </p:nvSpPr>
          <p:spPr bwMode="auto">
            <a:xfrm>
              <a:off x="5410" y="3103"/>
              <a:ext cx="8" cy="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5433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29 w 166"/>
                <a:gd name="T5" fmla="*/ 96 h 240"/>
                <a:gd name="T6" fmla="*/ 129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29" y="96"/>
                  </a:lnTo>
                  <a:lnTo>
                    <a:pt x="129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4859" y="3198"/>
              <a:ext cx="32" cy="56"/>
            </a:xfrm>
            <a:custGeom>
              <a:avLst/>
              <a:gdLst>
                <a:gd name="T0" fmla="*/ 33 w 143"/>
                <a:gd name="T1" fmla="*/ 29 h 240"/>
                <a:gd name="T2" fmla="*/ 33 w 143"/>
                <a:gd name="T3" fmla="*/ 96 h 240"/>
                <a:gd name="T4" fmla="*/ 112 w 143"/>
                <a:gd name="T5" fmla="*/ 96 h 240"/>
                <a:gd name="T6" fmla="*/ 112 w 143"/>
                <a:gd name="T7" fmla="*/ 124 h 240"/>
                <a:gd name="T8" fmla="*/ 33 w 143"/>
                <a:gd name="T9" fmla="*/ 124 h 240"/>
                <a:gd name="T10" fmla="*/ 33 w 143"/>
                <a:gd name="T11" fmla="*/ 211 h 240"/>
                <a:gd name="T12" fmla="*/ 142 w 143"/>
                <a:gd name="T13" fmla="*/ 211 h 240"/>
                <a:gd name="T14" fmla="*/ 142 w 143"/>
                <a:gd name="T15" fmla="*/ 240 h 240"/>
                <a:gd name="T16" fmla="*/ 0 w 143"/>
                <a:gd name="T17" fmla="*/ 240 h 240"/>
                <a:gd name="T18" fmla="*/ 0 w 143"/>
                <a:gd name="T19" fmla="*/ 0 h 240"/>
                <a:gd name="T20" fmla="*/ 143 w 143"/>
                <a:gd name="T21" fmla="*/ 0 h 240"/>
                <a:gd name="T22" fmla="*/ 143 w 143"/>
                <a:gd name="T23" fmla="*/ 29 h 240"/>
                <a:gd name="T24" fmla="*/ 33 w 143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240">
                  <a:moveTo>
                    <a:pt x="33" y="29"/>
                  </a:moveTo>
                  <a:lnTo>
                    <a:pt x="33" y="96"/>
                  </a:lnTo>
                  <a:lnTo>
                    <a:pt x="112" y="96"/>
                  </a:lnTo>
                  <a:lnTo>
                    <a:pt x="112" y="124"/>
                  </a:lnTo>
                  <a:lnTo>
                    <a:pt x="33" y="124"/>
                  </a:lnTo>
                  <a:lnTo>
                    <a:pt x="33" y="211"/>
                  </a:lnTo>
                  <a:lnTo>
                    <a:pt x="142" y="211"/>
                  </a:lnTo>
                  <a:lnTo>
                    <a:pt x="142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29"/>
                  </a:lnTo>
                  <a:lnTo>
                    <a:pt x="33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4894" y="3213"/>
              <a:ext cx="36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4935" y="3212"/>
              <a:ext cx="24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2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4" name="Freeform 75"/>
            <p:cNvSpPr>
              <a:spLocks noEditPoints="1"/>
            </p:cNvSpPr>
            <p:nvPr/>
          </p:nvSpPr>
          <p:spPr bwMode="auto">
            <a:xfrm>
              <a:off x="4961" y="3212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6 w 159"/>
                <a:gd name="T25" fmla="*/ 91 h 183"/>
                <a:gd name="T26" fmla="*/ 80 w 159"/>
                <a:gd name="T27" fmla="*/ 26 h 183"/>
                <a:gd name="T28" fmla="*/ 45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6" y="0"/>
                    <a:pt x="80" y="0"/>
                  </a:cubicBezTo>
                  <a:cubicBezTo>
                    <a:pt x="105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3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8" y="157"/>
                    <a:pt x="80" y="157"/>
                  </a:cubicBezTo>
                  <a:cubicBezTo>
                    <a:pt x="94" y="157"/>
                    <a:pt x="106" y="151"/>
                    <a:pt x="114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1" y="26"/>
                    <a:pt x="80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5" name="Freeform 76"/>
            <p:cNvSpPr>
              <a:spLocks noEditPoints="1"/>
            </p:cNvSpPr>
            <p:nvPr/>
          </p:nvSpPr>
          <p:spPr bwMode="auto">
            <a:xfrm>
              <a:off x="5003" y="3212"/>
              <a:ext cx="36" cy="58"/>
            </a:xfrm>
            <a:custGeom>
              <a:avLst/>
              <a:gdLst>
                <a:gd name="T0" fmla="*/ 32 w 154"/>
                <a:gd name="T1" fmla="*/ 170 h 248"/>
                <a:gd name="T2" fmla="*/ 32 w 154"/>
                <a:gd name="T3" fmla="*/ 248 h 248"/>
                <a:gd name="T4" fmla="*/ 0 w 154"/>
                <a:gd name="T5" fmla="*/ 248 h 248"/>
                <a:gd name="T6" fmla="*/ 0 w 154"/>
                <a:gd name="T7" fmla="*/ 4 h 248"/>
                <a:gd name="T8" fmla="*/ 32 w 154"/>
                <a:gd name="T9" fmla="*/ 4 h 248"/>
                <a:gd name="T10" fmla="*/ 32 w 154"/>
                <a:gd name="T11" fmla="*/ 18 h 248"/>
                <a:gd name="T12" fmla="*/ 74 w 154"/>
                <a:gd name="T13" fmla="*/ 0 h 248"/>
                <a:gd name="T14" fmla="*/ 133 w 154"/>
                <a:gd name="T15" fmla="*/ 24 h 248"/>
                <a:gd name="T16" fmla="*/ 154 w 154"/>
                <a:gd name="T17" fmla="*/ 92 h 248"/>
                <a:gd name="T18" fmla="*/ 133 w 154"/>
                <a:gd name="T19" fmla="*/ 157 h 248"/>
                <a:gd name="T20" fmla="*/ 72 w 154"/>
                <a:gd name="T21" fmla="*/ 183 h 248"/>
                <a:gd name="T22" fmla="*/ 48 w 154"/>
                <a:gd name="T23" fmla="*/ 179 h 248"/>
                <a:gd name="T24" fmla="*/ 32 w 154"/>
                <a:gd name="T25" fmla="*/ 170 h 248"/>
                <a:gd name="T26" fmla="*/ 32 w 154"/>
                <a:gd name="T27" fmla="*/ 42 h 248"/>
                <a:gd name="T28" fmla="*/ 32 w 154"/>
                <a:gd name="T29" fmla="*/ 144 h 248"/>
                <a:gd name="T30" fmla="*/ 44 w 154"/>
                <a:gd name="T31" fmla="*/ 152 h 248"/>
                <a:gd name="T32" fmla="*/ 63 w 154"/>
                <a:gd name="T33" fmla="*/ 156 h 248"/>
                <a:gd name="T34" fmla="*/ 121 w 154"/>
                <a:gd name="T35" fmla="*/ 91 h 248"/>
                <a:gd name="T36" fmla="*/ 107 w 154"/>
                <a:gd name="T37" fmla="*/ 42 h 248"/>
                <a:gd name="T38" fmla="*/ 63 w 154"/>
                <a:gd name="T39" fmla="*/ 27 h 248"/>
                <a:gd name="T40" fmla="*/ 47 w 154"/>
                <a:gd name="T41" fmla="*/ 31 h 248"/>
                <a:gd name="T42" fmla="*/ 32 w 154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248">
                  <a:moveTo>
                    <a:pt x="32" y="170"/>
                  </a:moveTo>
                  <a:lnTo>
                    <a:pt x="32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18"/>
                  </a:lnTo>
                  <a:cubicBezTo>
                    <a:pt x="43" y="6"/>
                    <a:pt x="58" y="0"/>
                    <a:pt x="74" y="0"/>
                  </a:cubicBezTo>
                  <a:cubicBezTo>
                    <a:pt x="99" y="0"/>
                    <a:pt x="119" y="8"/>
                    <a:pt x="133" y="24"/>
                  </a:cubicBezTo>
                  <a:cubicBezTo>
                    <a:pt x="147" y="39"/>
                    <a:pt x="154" y="62"/>
                    <a:pt x="154" y="92"/>
                  </a:cubicBezTo>
                  <a:cubicBezTo>
                    <a:pt x="154" y="119"/>
                    <a:pt x="147" y="140"/>
                    <a:pt x="133" y="157"/>
                  </a:cubicBezTo>
                  <a:cubicBezTo>
                    <a:pt x="119" y="174"/>
                    <a:pt x="98" y="183"/>
                    <a:pt x="72" y="183"/>
                  </a:cubicBezTo>
                  <a:cubicBezTo>
                    <a:pt x="64" y="183"/>
                    <a:pt x="56" y="181"/>
                    <a:pt x="48" y="179"/>
                  </a:cubicBezTo>
                  <a:cubicBezTo>
                    <a:pt x="39" y="176"/>
                    <a:pt x="34" y="173"/>
                    <a:pt x="32" y="170"/>
                  </a:cubicBezTo>
                  <a:close/>
                  <a:moveTo>
                    <a:pt x="32" y="42"/>
                  </a:moveTo>
                  <a:lnTo>
                    <a:pt x="32" y="144"/>
                  </a:lnTo>
                  <a:cubicBezTo>
                    <a:pt x="34" y="147"/>
                    <a:pt x="38" y="150"/>
                    <a:pt x="44" y="152"/>
                  </a:cubicBezTo>
                  <a:cubicBezTo>
                    <a:pt x="50" y="155"/>
                    <a:pt x="57" y="156"/>
                    <a:pt x="63" y="156"/>
                  </a:cubicBezTo>
                  <a:cubicBezTo>
                    <a:pt x="101" y="156"/>
                    <a:pt x="121" y="135"/>
                    <a:pt x="121" y="91"/>
                  </a:cubicBezTo>
                  <a:cubicBezTo>
                    <a:pt x="121" y="69"/>
                    <a:pt x="116" y="52"/>
                    <a:pt x="107" y="42"/>
                  </a:cubicBezTo>
                  <a:cubicBezTo>
                    <a:pt x="98" y="32"/>
                    <a:pt x="83" y="27"/>
                    <a:pt x="63" y="27"/>
                  </a:cubicBezTo>
                  <a:cubicBezTo>
                    <a:pt x="58" y="27"/>
                    <a:pt x="53" y="28"/>
                    <a:pt x="47" y="31"/>
                  </a:cubicBezTo>
                  <a:cubicBezTo>
                    <a:pt x="40" y="34"/>
                    <a:pt x="35" y="38"/>
                    <a:pt x="32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5042" y="3212"/>
              <a:ext cx="27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6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1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5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6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1" y="32"/>
                  </a:cubicBezTo>
                  <a:cubicBezTo>
                    <a:pt x="36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5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5075" y="3196"/>
              <a:ext cx="34" cy="58"/>
            </a:xfrm>
            <a:custGeom>
              <a:avLst/>
              <a:gdLst>
                <a:gd name="T0" fmla="*/ 114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9 w 147"/>
                <a:gd name="T17" fmla="*/ 73 h 248"/>
                <a:gd name="T18" fmla="*/ 135 w 147"/>
                <a:gd name="T19" fmla="*/ 73 h 248"/>
                <a:gd name="T20" fmla="*/ 79 w 147"/>
                <a:gd name="T21" fmla="*/ 139 h 248"/>
                <a:gd name="T22" fmla="*/ 147 w 147"/>
                <a:gd name="T23" fmla="*/ 248 h 248"/>
                <a:gd name="T24" fmla="*/ 114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4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9" y="73"/>
                  </a:lnTo>
                  <a:lnTo>
                    <a:pt x="135" y="73"/>
                  </a:lnTo>
                  <a:lnTo>
                    <a:pt x="79" y="139"/>
                  </a:lnTo>
                  <a:lnTo>
                    <a:pt x="147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8" name="Freeform 79"/>
            <p:cNvSpPr>
              <a:spLocks noEditPoints="1"/>
            </p:cNvSpPr>
            <p:nvPr/>
          </p:nvSpPr>
          <p:spPr bwMode="auto">
            <a:xfrm>
              <a:off x="5110" y="3192"/>
              <a:ext cx="37" cy="63"/>
            </a:xfrm>
            <a:custGeom>
              <a:avLst/>
              <a:gdLst>
                <a:gd name="T0" fmla="*/ 159 w 162"/>
                <a:gd name="T1" fmla="*/ 181 h 269"/>
                <a:gd name="T2" fmla="*/ 33 w 162"/>
                <a:gd name="T3" fmla="*/ 181 h 269"/>
                <a:gd name="T4" fmla="*/ 49 w 162"/>
                <a:gd name="T5" fmla="*/ 228 h 269"/>
                <a:gd name="T6" fmla="*/ 88 w 162"/>
                <a:gd name="T7" fmla="*/ 242 h 269"/>
                <a:gd name="T8" fmla="*/ 133 w 162"/>
                <a:gd name="T9" fmla="*/ 227 h 269"/>
                <a:gd name="T10" fmla="*/ 146 w 162"/>
                <a:gd name="T11" fmla="*/ 249 h 269"/>
                <a:gd name="T12" fmla="*/ 124 w 162"/>
                <a:gd name="T13" fmla="*/ 262 h 269"/>
                <a:gd name="T14" fmla="*/ 82 w 162"/>
                <a:gd name="T15" fmla="*/ 269 h 269"/>
                <a:gd name="T16" fmla="*/ 25 w 162"/>
                <a:gd name="T17" fmla="*/ 246 h 269"/>
                <a:gd name="T18" fmla="*/ 0 w 162"/>
                <a:gd name="T19" fmla="*/ 180 h 269"/>
                <a:gd name="T20" fmla="*/ 26 w 162"/>
                <a:gd name="T21" fmla="*/ 110 h 269"/>
                <a:gd name="T22" fmla="*/ 82 w 162"/>
                <a:gd name="T23" fmla="*/ 86 h 269"/>
                <a:gd name="T24" fmla="*/ 141 w 162"/>
                <a:gd name="T25" fmla="*/ 108 h 269"/>
                <a:gd name="T26" fmla="*/ 162 w 162"/>
                <a:gd name="T27" fmla="*/ 161 h 269"/>
                <a:gd name="T28" fmla="*/ 159 w 162"/>
                <a:gd name="T29" fmla="*/ 181 h 269"/>
                <a:gd name="T30" fmla="*/ 84 w 162"/>
                <a:gd name="T31" fmla="*/ 113 h 269"/>
                <a:gd name="T32" fmla="*/ 49 w 162"/>
                <a:gd name="T33" fmla="*/ 126 h 269"/>
                <a:gd name="T34" fmla="*/ 33 w 162"/>
                <a:gd name="T35" fmla="*/ 158 h 269"/>
                <a:gd name="T36" fmla="*/ 131 w 162"/>
                <a:gd name="T37" fmla="*/ 158 h 269"/>
                <a:gd name="T38" fmla="*/ 119 w 162"/>
                <a:gd name="T39" fmla="*/ 126 h 269"/>
                <a:gd name="T40" fmla="*/ 84 w 162"/>
                <a:gd name="T41" fmla="*/ 113 h 269"/>
                <a:gd name="T42" fmla="*/ 124 w 162"/>
                <a:gd name="T43" fmla="*/ 0 h 269"/>
                <a:gd name="T44" fmla="*/ 87 w 162"/>
                <a:gd name="T45" fmla="*/ 54 h 269"/>
                <a:gd name="T46" fmla="*/ 64 w 162"/>
                <a:gd name="T47" fmla="*/ 54 h 269"/>
                <a:gd name="T48" fmla="*/ 92 w 162"/>
                <a:gd name="T49" fmla="*/ 0 h 269"/>
                <a:gd name="T50" fmla="*/ 124 w 162"/>
                <a:gd name="T5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2" h="269">
                  <a:moveTo>
                    <a:pt x="159" y="181"/>
                  </a:moveTo>
                  <a:lnTo>
                    <a:pt x="33" y="181"/>
                  </a:lnTo>
                  <a:cubicBezTo>
                    <a:pt x="33" y="201"/>
                    <a:pt x="38" y="217"/>
                    <a:pt x="49" y="228"/>
                  </a:cubicBezTo>
                  <a:cubicBezTo>
                    <a:pt x="59" y="238"/>
                    <a:pt x="72" y="242"/>
                    <a:pt x="88" y="242"/>
                  </a:cubicBezTo>
                  <a:cubicBezTo>
                    <a:pt x="106" y="242"/>
                    <a:pt x="121" y="237"/>
                    <a:pt x="133" y="227"/>
                  </a:cubicBezTo>
                  <a:lnTo>
                    <a:pt x="146" y="249"/>
                  </a:lnTo>
                  <a:cubicBezTo>
                    <a:pt x="141" y="254"/>
                    <a:pt x="133" y="258"/>
                    <a:pt x="124" y="262"/>
                  </a:cubicBezTo>
                  <a:cubicBezTo>
                    <a:pt x="111" y="266"/>
                    <a:pt x="97" y="269"/>
                    <a:pt x="82" y="269"/>
                  </a:cubicBezTo>
                  <a:cubicBezTo>
                    <a:pt x="60" y="269"/>
                    <a:pt x="41" y="261"/>
                    <a:pt x="25" y="246"/>
                  </a:cubicBezTo>
                  <a:cubicBezTo>
                    <a:pt x="8" y="230"/>
                    <a:pt x="0" y="207"/>
                    <a:pt x="0" y="180"/>
                  </a:cubicBezTo>
                  <a:cubicBezTo>
                    <a:pt x="0" y="151"/>
                    <a:pt x="9" y="127"/>
                    <a:pt x="26" y="110"/>
                  </a:cubicBezTo>
                  <a:cubicBezTo>
                    <a:pt x="42" y="94"/>
                    <a:pt x="61" y="86"/>
                    <a:pt x="82" y="86"/>
                  </a:cubicBezTo>
                  <a:cubicBezTo>
                    <a:pt x="107" y="86"/>
                    <a:pt x="127" y="93"/>
                    <a:pt x="141" y="108"/>
                  </a:cubicBezTo>
                  <a:cubicBezTo>
                    <a:pt x="155" y="121"/>
                    <a:pt x="162" y="139"/>
                    <a:pt x="162" y="161"/>
                  </a:cubicBezTo>
                  <a:cubicBezTo>
                    <a:pt x="162" y="168"/>
                    <a:pt x="161" y="175"/>
                    <a:pt x="159" y="181"/>
                  </a:cubicBezTo>
                  <a:close/>
                  <a:moveTo>
                    <a:pt x="84" y="113"/>
                  </a:moveTo>
                  <a:cubicBezTo>
                    <a:pt x="70" y="113"/>
                    <a:pt x="58" y="117"/>
                    <a:pt x="49" y="126"/>
                  </a:cubicBezTo>
                  <a:cubicBezTo>
                    <a:pt x="40" y="135"/>
                    <a:pt x="35" y="145"/>
                    <a:pt x="33" y="158"/>
                  </a:cubicBezTo>
                  <a:lnTo>
                    <a:pt x="131" y="158"/>
                  </a:lnTo>
                  <a:cubicBezTo>
                    <a:pt x="131" y="145"/>
                    <a:pt x="127" y="135"/>
                    <a:pt x="119" y="126"/>
                  </a:cubicBezTo>
                  <a:cubicBezTo>
                    <a:pt x="110" y="117"/>
                    <a:pt x="99" y="113"/>
                    <a:pt x="84" y="113"/>
                  </a:cubicBezTo>
                  <a:close/>
                  <a:moveTo>
                    <a:pt x="124" y="0"/>
                  </a:moveTo>
                  <a:lnTo>
                    <a:pt x="87" y="54"/>
                  </a:lnTo>
                  <a:lnTo>
                    <a:pt x="64" y="54"/>
                  </a:lnTo>
                  <a:lnTo>
                    <a:pt x="92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5174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5204" y="3202"/>
              <a:ext cx="26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2 w 112"/>
                <a:gd name="T11" fmla="*/ 0 h 228"/>
                <a:gd name="T12" fmla="*/ 52 w 112"/>
                <a:gd name="T13" fmla="*/ 49 h 228"/>
                <a:gd name="T14" fmla="*/ 100 w 112"/>
                <a:gd name="T15" fmla="*/ 49 h 228"/>
                <a:gd name="T16" fmla="*/ 100 w 112"/>
                <a:gd name="T17" fmla="*/ 73 h 228"/>
                <a:gd name="T18" fmla="*/ 52 w 112"/>
                <a:gd name="T19" fmla="*/ 73 h 228"/>
                <a:gd name="T20" fmla="*/ 52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8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5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8" y="195"/>
                  </a:cubicBezTo>
                  <a:lnTo>
                    <a:pt x="112" y="223"/>
                  </a:lnTo>
                  <a:cubicBezTo>
                    <a:pt x="100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5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5236" y="3212"/>
              <a:ext cx="25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1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5264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6 w 143"/>
                <a:gd name="T5" fmla="*/ 152 h 179"/>
                <a:gd name="T6" fmla="*/ 94 w 143"/>
                <a:gd name="T7" fmla="*/ 144 h 179"/>
                <a:gd name="T8" fmla="*/ 111 w 143"/>
                <a:gd name="T9" fmla="*/ 123 h 179"/>
                <a:gd name="T10" fmla="*/ 111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1 w 143"/>
                <a:gd name="T17" fmla="*/ 175 h 179"/>
                <a:gd name="T18" fmla="*/ 111 w 143"/>
                <a:gd name="T19" fmla="*/ 151 h 179"/>
                <a:gd name="T20" fmla="*/ 90 w 143"/>
                <a:gd name="T21" fmla="*/ 170 h 179"/>
                <a:gd name="T22" fmla="*/ 59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6" y="152"/>
                  </a:cubicBezTo>
                  <a:cubicBezTo>
                    <a:pt x="76" y="152"/>
                    <a:pt x="86" y="149"/>
                    <a:pt x="94" y="144"/>
                  </a:cubicBezTo>
                  <a:cubicBezTo>
                    <a:pt x="103" y="138"/>
                    <a:pt x="109" y="131"/>
                    <a:pt x="111" y="123"/>
                  </a:cubicBezTo>
                  <a:lnTo>
                    <a:pt x="111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1" y="175"/>
                  </a:lnTo>
                  <a:lnTo>
                    <a:pt x="111" y="151"/>
                  </a:lnTo>
                  <a:cubicBezTo>
                    <a:pt x="108" y="158"/>
                    <a:pt x="101" y="164"/>
                    <a:pt x="90" y="170"/>
                  </a:cubicBezTo>
                  <a:cubicBezTo>
                    <a:pt x="80" y="176"/>
                    <a:pt x="69" y="179"/>
                    <a:pt x="59" y="179"/>
                  </a:cubicBezTo>
                  <a:cubicBezTo>
                    <a:pt x="40" y="179"/>
                    <a:pt x="25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5305" y="3196"/>
              <a:ext cx="34" cy="58"/>
            </a:xfrm>
            <a:custGeom>
              <a:avLst/>
              <a:gdLst>
                <a:gd name="T0" fmla="*/ 113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8 w 147"/>
                <a:gd name="T17" fmla="*/ 73 h 248"/>
                <a:gd name="T18" fmla="*/ 135 w 147"/>
                <a:gd name="T19" fmla="*/ 73 h 248"/>
                <a:gd name="T20" fmla="*/ 78 w 147"/>
                <a:gd name="T21" fmla="*/ 139 h 248"/>
                <a:gd name="T22" fmla="*/ 147 w 147"/>
                <a:gd name="T23" fmla="*/ 248 h 248"/>
                <a:gd name="T24" fmla="*/ 113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3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8" y="73"/>
                  </a:lnTo>
                  <a:lnTo>
                    <a:pt x="135" y="73"/>
                  </a:lnTo>
                  <a:lnTo>
                    <a:pt x="78" y="139"/>
                  </a:lnTo>
                  <a:lnTo>
                    <a:pt x="147" y="248"/>
                  </a:lnTo>
                  <a:lnTo>
                    <a:pt x="113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5341" y="3202"/>
              <a:ext cx="25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1 w 112"/>
                <a:gd name="T11" fmla="*/ 0 h 228"/>
                <a:gd name="T12" fmla="*/ 51 w 112"/>
                <a:gd name="T13" fmla="*/ 49 h 228"/>
                <a:gd name="T14" fmla="*/ 99 w 112"/>
                <a:gd name="T15" fmla="*/ 49 h 228"/>
                <a:gd name="T16" fmla="*/ 99 w 112"/>
                <a:gd name="T17" fmla="*/ 73 h 228"/>
                <a:gd name="T18" fmla="*/ 51 w 112"/>
                <a:gd name="T19" fmla="*/ 73 h 228"/>
                <a:gd name="T20" fmla="*/ 51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7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4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1" y="0"/>
                  </a:lnTo>
                  <a:lnTo>
                    <a:pt x="51" y="49"/>
                  </a:lnTo>
                  <a:lnTo>
                    <a:pt x="99" y="49"/>
                  </a:lnTo>
                  <a:lnTo>
                    <a:pt x="99" y="73"/>
                  </a:lnTo>
                  <a:lnTo>
                    <a:pt x="51" y="73"/>
                  </a:lnTo>
                  <a:lnTo>
                    <a:pt x="51" y="161"/>
                  </a:lnTo>
                  <a:cubicBezTo>
                    <a:pt x="51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7" y="195"/>
                  </a:cubicBezTo>
                  <a:lnTo>
                    <a:pt x="112" y="223"/>
                  </a:lnTo>
                  <a:cubicBezTo>
                    <a:pt x="99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4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5372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2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2 w 143"/>
                <a:gd name="T17" fmla="*/ 175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7" y="152"/>
                  </a:cubicBezTo>
                  <a:cubicBezTo>
                    <a:pt x="77" y="152"/>
                    <a:pt x="86" y="149"/>
                    <a:pt x="95" y="144"/>
                  </a:cubicBezTo>
                  <a:cubicBezTo>
                    <a:pt x="103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2" y="175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0" y="179"/>
                    <a:pt x="26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5413" y="3212"/>
              <a:ext cx="25" cy="42"/>
            </a:xfrm>
            <a:custGeom>
              <a:avLst/>
              <a:gdLst>
                <a:gd name="T0" fmla="*/ 94 w 107"/>
                <a:gd name="T1" fmla="*/ 34 h 179"/>
                <a:gd name="T2" fmla="*/ 73 w 107"/>
                <a:gd name="T3" fmla="*/ 27 h 179"/>
                <a:gd name="T4" fmla="*/ 44 w 107"/>
                <a:gd name="T5" fmla="*/ 42 h 179"/>
                <a:gd name="T6" fmla="*/ 32 w 107"/>
                <a:gd name="T7" fmla="*/ 79 h 179"/>
                <a:gd name="T8" fmla="*/ 32 w 107"/>
                <a:gd name="T9" fmla="*/ 179 h 179"/>
                <a:gd name="T10" fmla="*/ 0 w 107"/>
                <a:gd name="T11" fmla="*/ 179 h 179"/>
                <a:gd name="T12" fmla="*/ 0 w 107"/>
                <a:gd name="T13" fmla="*/ 4 h 179"/>
                <a:gd name="T14" fmla="*/ 32 w 107"/>
                <a:gd name="T15" fmla="*/ 4 h 179"/>
                <a:gd name="T16" fmla="*/ 32 w 107"/>
                <a:gd name="T17" fmla="*/ 32 h 179"/>
                <a:gd name="T18" fmla="*/ 82 w 107"/>
                <a:gd name="T19" fmla="*/ 0 h 179"/>
                <a:gd name="T20" fmla="*/ 107 w 107"/>
                <a:gd name="T21" fmla="*/ 3 h 179"/>
                <a:gd name="T22" fmla="*/ 94 w 107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79">
                  <a:moveTo>
                    <a:pt x="94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2" y="64"/>
                    <a:pt x="32" y="79"/>
                  </a:cubicBezTo>
                  <a:lnTo>
                    <a:pt x="32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7" y="3"/>
                  </a:cubicBezTo>
                  <a:lnTo>
                    <a:pt x="94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7" name="Freeform 88"/>
            <p:cNvSpPr>
              <a:spLocks noEditPoints="1"/>
            </p:cNvSpPr>
            <p:nvPr/>
          </p:nvSpPr>
          <p:spPr bwMode="auto">
            <a:xfrm>
              <a:off x="5440" y="3192"/>
              <a:ext cx="34" cy="63"/>
            </a:xfrm>
            <a:custGeom>
              <a:avLst/>
              <a:gdLst>
                <a:gd name="T0" fmla="*/ 109 w 151"/>
                <a:gd name="T1" fmla="*/ 245 h 269"/>
                <a:gd name="T2" fmla="*/ 51 w 151"/>
                <a:gd name="T3" fmla="*/ 269 h 269"/>
                <a:gd name="T4" fmla="*/ 15 w 151"/>
                <a:gd name="T5" fmla="*/ 254 h 269"/>
                <a:gd name="T6" fmla="*/ 0 w 151"/>
                <a:gd name="T7" fmla="*/ 216 h 269"/>
                <a:gd name="T8" fmla="*/ 24 w 151"/>
                <a:gd name="T9" fmla="*/ 171 h 269"/>
                <a:gd name="T10" fmla="*/ 83 w 151"/>
                <a:gd name="T11" fmla="*/ 153 h 269"/>
                <a:gd name="T12" fmla="*/ 106 w 151"/>
                <a:gd name="T13" fmla="*/ 157 h 269"/>
                <a:gd name="T14" fmla="*/ 68 w 151"/>
                <a:gd name="T15" fmla="*/ 114 h 269"/>
                <a:gd name="T16" fmla="*/ 23 w 151"/>
                <a:gd name="T17" fmla="*/ 130 h 269"/>
                <a:gd name="T18" fmla="*/ 9 w 151"/>
                <a:gd name="T19" fmla="*/ 104 h 269"/>
                <a:gd name="T20" fmla="*/ 34 w 151"/>
                <a:gd name="T21" fmla="*/ 91 h 269"/>
                <a:gd name="T22" fmla="*/ 64 w 151"/>
                <a:gd name="T23" fmla="*/ 86 h 269"/>
                <a:gd name="T24" fmla="*/ 120 w 151"/>
                <a:gd name="T25" fmla="*/ 104 h 269"/>
                <a:gd name="T26" fmla="*/ 137 w 151"/>
                <a:gd name="T27" fmla="*/ 159 h 269"/>
                <a:gd name="T28" fmla="*/ 137 w 151"/>
                <a:gd name="T29" fmla="*/ 222 h 269"/>
                <a:gd name="T30" fmla="*/ 151 w 151"/>
                <a:gd name="T31" fmla="*/ 253 h 269"/>
                <a:gd name="T32" fmla="*/ 151 w 151"/>
                <a:gd name="T33" fmla="*/ 269 h 269"/>
                <a:gd name="T34" fmla="*/ 122 w 151"/>
                <a:gd name="T35" fmla="*/ 263 h 269"/>
                <a:gd name="T36" fmla="*/ 109 w 151"/>
                <a:gd name="T37" fmla="*/ 245 h 269"/>
                <a:gd name="T38" fmla="*/ 106 w 151"/>
                <a:gd name="T39" fmla="*/ 179 h 269"/>
                <a:gd name="T40" fmla="*/ 85 w 151"/>
                <a:gd name="T41" fmla="*/ 176 h 269"/>
                <a:gd name="T42" fmla="*/ 46 w 151"/>
                <a:gd name="T43" fmla="*/ 188 h 269"/>
                <a:gd name="T44" fmla="*/ 31 w 151"/>
                <a:gd name="T45" fmla="*/ 217 h 269"/>
                <a:gd name="T46" fmla="*/ 64 w 151"/>
                <a:gd name="T47" fmla="*/ 244 h 269"/>
                <a:gd name="T48" fmla="*/ 106 w 151"/>
                <a:gd name="T49" fmla="*/ 222 h 269"/>
                <a:gd name="T50" fmla="*/ 106 w 151"/>
                <a:gd name="T51" fmla="*/ 179 h 269"/>
                <a:gd name="T52" fmla="*/ 113 w 151"/>
                <a:gd name="T53" fmla="*/ 0 h 269"/>
                <a:gd name="T54" fmla="*/ 76 w 151"/>
                <a:gd name="T55" fmla="*/ 54 h 269"/>
                <a:gd name="T56" fmla="*/ 53 w 151"/>
                <a:gd name="T57" fmla="*/ 54 h 269"/>
                <a:gd name="T58" fmla="*/ 80 w 151"/>
                <a:gd name="T59" fmla="*/ 0 h 269"/>
                <a:gd name="T60" fmla="*/ 113 w 151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1" h="269">
                  <a:moveTo>
                    <a:pt x="109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6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3"/>
                    <a:pt x="24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6" y="157"/>
                  </a:cubicBezTo>
                  <a:cubicBezTo>
                    <a:pt x="106" y="128"/>
                    <a:pt x="93" y="114"/>
                    <a:pt x="68" y="114"/>
                  </a:cubicBezTo>
                  <a:cubicBezTo>
                    <a:pt x="48" y="114"/>
                    <a:pt x="33" y="119"/>
                    <a:pt x="23" y="130"/>
                  </a:cubicBezTo>
                  <a:lnTo>
                    <a:pt x="9" y="104"/>
                  </a:lnTo>
                  <a:cubicBezTo>
                    <a:pt x="15" y="99"/>
                    <a:pt x="24" y="95"/>
                    <a:pt x="34" y="91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20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1" y="253"/>
                  </a:cubicBezTo>
                  <a:lnTo>
                    <a:pt x="151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9" y="245"/>
                  </a:cubicBezTo>
                  <a:close/>
                  <a:moveTo>
                    <a:pt x="106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6" y="222"/>
                  </a:cubicBezTo>
                  <a:lnTo>
                    <a:pt x="106" y="179"/>
                  </a:lnTo>
                  <a:close/>
                  <a:moveTo>
                    <a:pt x="113" y="0"/>
                  </a:moveTo>
                  <a:lnTo>
                    <a:pt x="76" y="54"/>
                  </a:lnTo>
                  <a:lnTo>
                    <a:pt x="53" y="54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5481" y="3196"/>
              <a:ext cx="14" cy="59"/>
            </a:xfrm>
            <a:custGeom>
              <a:avLst/>
              <a:gdLst>
                <a:gd name="T0" fmla="*/ 0 w 61"/>
                <a:gd name="T1" fmla="*/ 199 h 252"/>
                <a:gd name="T2" fmla="*/ 0 w 61"/>
                <a:gd name="T3" fmla="*/ 0 h 252"/>
                <a:gd name="T4" fmla="*/ 31 w 61"/>
                <a:gd name="T5" fmla="*/ 0 h 252"/>
                <a:gd name="T6" fmla="*/ 31 w 61"/>
                <a:gd name="T7" fmla="*/ 193 h 252"/>
                <a:gd name="T8" fmla="*/ 39 w 61"/>
                <a:gd name="T9" fmla="*/ 216 h 252"/>
                <a:gd name="T10" fmla="*/ 61 w 61"/>
                <a:gd name="T11" fmla="*/ 224 h 252"/>
                <a:gd name="T12" fmla="*/ 61 w 61"/>
                <a:gd name="T13" fmla="*/ 252 h 252"/>
                <a:gd name="T14" fmla="*/ 0 w 61"/>
                <a:gd name="T15" fmla="*/ 19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2">
                  <a:moveTo>
                    <a:pt x="0" y="199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3"/>
                    <a:pt x="34" y="210"/>
                    <a:pt x="39" y="216"/>
                  </a:cubicBezTo>
                  <a:cubicBezTo>
                    <a:pt x="45" y="221"/>
                    <a:pt x="52" y="224"/>
                    <a:pt x="61" y="224"/>
                  </a:cubicBezTo>
                  <a:lnTo>
                    <a:pt x="61" y="252"/>
                  </a:lnTo>
                  <a:cubicBezTo>
                    <a:pt x="20" y="252"/>
                    <a:pt x="0" y="234"/>
                    <a:pt x="0" y="19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5502" y="3212"/>
              <a:ext cx="32" cy="42"/>
            </a:xfrm>
            <a:custGeom>
              <a:avLst/>
              <a:gdLst>
                <a:gd name="T0" fmla="*/ 108 w 140"/>
                <a:gd name="T1" fmla="*/ 179 h 179"/>
                <a:gd name="T2" fmla="*/ 108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8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0" name="Freeform 91"/>
            <p:cNvSpPr>
              <a:spLocks noEditPoints="1"/>
            </p:cNvSpPr>
            <p:nvPr/>
          </p:nvSpPr>
          <p:spPr bwMode="auto">
            <a:xfrm>
              <a:off x="5541" y="3192"/>
              <a:ext cx="17" cy="62"/>
            </a:xfrm>
            <a:custGeom>
              <a:avLst/>
              <a:gdLst>
                <a:gd name="T0" fmla="*/ 25 w 76"/>
                <a:gd name="T1" fmla="*/ 265 h 265"/>
                <a:gd name="T2" fmla="*/ 25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5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4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5" y="265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5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1" name="Freeform 92"/>
            <p:cNvSpPr>
              <a:spLocks noEditPoints="1"/>
            </p:cNvSpPr>
            <p:nvPr/>
          </p:nvSpPr>
          <p:spPr bwMode="auto">
            <a:xfrm>
              <a:off x="5585" y="3212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5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7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2"/>
                    <a:pt x="93" y="28"/>
                    <a:pt x="68" y="28"/>
                  </a:cubicBezTo>
                  <a:cubicBezTo>
                    <a:pt x="48" y="28"/>
                    <a:pt x="33" y="33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4" y="9"/>
                    <a:pt x="34" y="5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2" name="Freeform 93"/>
            <p:cNvSpPr>
              <a:spLocks noEditPoints="1"/>
            </p:cNvSpPr>
            <p:nvPr/>
          </p:nvSpPr>
          <p:spPr bwMode="auto">
            <a:xfrm>
              <a:off x="5648" y="3198"/>
              <a:ext cx="13" cy="56"/>
            </a:xfrm>
            <a:custGeom>
              <a:avLst/>
              <a:gdLst>
                <a:gd name="T0" fmla="*/ 41 w 60"/>
                <a:gd name="T1" fmla="*/ 0 h 242"/>
                <a:gd name="T2" fmla="*/ 55 w 60"/>
                <a:gd name="T3" fmla="*/ 6 h 242"/>
                <a:gd name="T4" fmla="*/ 60 w 60"/>
                <a:gd name="T5" fmla="*/ 19 h 242"/>
                <a:gd name="T6" fmla="*/ 55 w 60"/>
                <a:gd name="T7" fmla="*/ 33 h 242"/>
                <a:gd name="T8" fmla="*/ 41 w 60"/>
                <a:gd name="T9" fmla="*/ 39 h 242"/>
                <a:gd name="T10" fmla="*/ 27 w 60"/>
                <a:gd name="T11" fmla="*/ 33 h 242"/>
                <a:gd name="T12" fmla="*/ 22 w 60"/>
                <a:gd name="T13" fmla="*/ 19 h 242"/>
                <a:gd name="T14" fmla="*/ 27 w 60"/>
                <a:gd name="T15" fmla="*/ 6 h 242"/>
                <a:gd name="T16" fmla="*/ 41 w 60"/>
                <a:gd name="T17" fmla="*/ 0 h 242"/>
                <a:gd name="T18" fmla="*/ 24 w 60"/>
                <a:gd name="T19" fmla="*/ 242 h 242"/>
                <a:gd name="T20" fmla="*/ 24 w 60"/>
                <a:gd name="T21" fmla="*/ 93 h 242"/>
                <a:gd name="T22" fmla="*/ 0 w 60"/>
                <a:gd name="T23" fmla="*/ 93 h 242"/>
                <a:gd name="T24" fmla="*/ 0 w 60"/>
                <a:gd name="T25" fmla="*/ 67 h 242"/>
                <a:gd name="T26" fmla="*/ 55 w 60"/>
                <a:gd name="T27" fmla="*/ 67 h 242"/>
                <a:gd name="T28" fmla="*/ 55 w 60"/>
                <a:gd name="T29" fmla="*/ 242 h 242"/>
                <a:gd name="T30" fmla="*/ 24 w 60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242">
                  <a:moveTo>
                    <a:pt x="41" y="0"/>
                  </a:moveTo>
                  <a:cubicBezTo>
                    <a:pt x="46" y="0"/>
                    <a:pt x="51" y="2"/>
                    <a:pt x="55" y="6"/>
                  </a:cubicBezTo>
                  <a:cubicBezTo>
                    <a:pt x="59" y="10"/>
                    <a:pt x="60" y="14"/>
                    <a:pt x="60" y="19"/>
                  </a:cubicBezTo>
                  <a:cubicBezTo>
                    <a:pt x="60" y="25"/>
                    <a:pt x="59" y="29"/>
                    <a:pt x="55" y="33"/>
                  </a:cubicBezTo>
                  <a:cubicBezTo>
                    <a:pt x="51" y="37"/>
                    <a:pt x="46" y="39"/>
                    <a:pt x="41" y="39"/>
                  </a:cubicBezTo>
                  <a:cubicBezTo>
                    <a:pt x="36" y="39"/>
                    <a:pt x="31" y="37"/>
                    <a:pt x="27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7" y="6"/>
                  </a:cubicBezTo>
                  <a:cubicBezTo>
                    <a:pt x="31" y="2"/>
                    <a:pt x="36" y="0"/>
                    <a:pt x="41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5" y="67"/>
                  </a:lnTo>
                  <a:lnTo>
                    <a:pt x="55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5670" y="3212"/>
              <a:ext cx="32" cy="42"/>
            </a:xfrm>
            <a:custGeom>
              <a:avLst/>
              <a:gdLst>
                <a:gd name="T0" fmla="*/ 109 w 140"/>
                <a:gd name="T1" fmla="*/ 179 h 179"/>
                <a:gd name="T2" fmla="*/ 109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9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9" y="179"/>
                  </a:moveTo>
                  <a:lnTo>
                    <a:pt x="109" y="77"/>
                  </a:lnTo>
                  <a:cubicBezTo>
                    <a:pt x="109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9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5706" y="3213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5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5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5" name="Freeform 96"/>
            <p:cNvSpPr>
              <a:spLocks noEditPoints="1"/>
            </p:cNvSpPr>
            <p:nvPr/>
          </p:nvSpPr>
          <p:spPr bwMode="auto">
            <a:xfrm>
              <a:off x="5745" y="3212"/>
              <a:ext cx="37" cy="43"/>
            </a:xfrm>
            <a:custGeom>
              <a:avLst/>
              <a:gdLst>
                <a:gd name="T0" fmla="*/ 160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6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7 w 162"/>
                <a:gd name="T21" fmla="*/ 24 h 183"/>
                <a:gd name="T22" fmla="*/ 83 w 162"/>
                <a:gd name="T23" fmla="*/ 0 h 183"/>
                <a:gd name="T24" fmla="*/ 142 w 162"/>
                <a:gd name="T25" fmla="*/ 22 h 183"/>
                <a:gd name="T26" fmla="*/ 162 w 162"/>
                <a:gd name="T27" fmla="*/ 75 h 183"/>
                <a:gd name="T28" fmla="*/ 160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4 w 162"/>
                <a:gd name="T35" fmla="*/ 72 h 183"/>
                <a:gd name="T36" fmla="*/ 131 w 162"/>
                <a:gd name="T37" fmla="*/ 72 h 183"/>
                <a:gd name="T38" fmla="*/ 120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60" y="95"/>
                  </a:moveTo>
                  <a:lnTo>
                    <a:pt x="33" y="95"/>
                  </a:lnTo>
                  <a:cubicBezTo>
                    <a:pt x="33" y="115"/>
                    <a:pt x="39" y="131"/>
                    <a:pt x="50" y="142"/>
                  </a:cubicBezTo>
                  <a:cubicBezTo>
                    <a:pt x="60" y="152"/>
                    <a:pt x="73" y="156"/>
                    <a:pt x="88" y="156"/>
                  </a:cubicBezTo>
                  <a:cubicBezTo>
                    <a:pt x="106" y="156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2" y="180"/>
                    <a:pt x="98" y="183"/>
                    <a:pt x="82" y="183"/>
                  </a:cubicBezTo>
                  <a:cubicBezTo>
                    <a:pt x="60" y="183"/>
                    <a:pt x="42" y="175"/>
                    <a:pt x="26" y="160"/>
                  </a:cubicBezTo>
                  <a:cubicBezTo>
                    <a:pt x="9" y="144"/>
                    <a:pt x="0" y="121"/>
                    <a:pt x="0" y="94"/>
                  </a:cubicBezTo>
                  <a:cubicBezTo>
                    <a:pt x="0" y="65"/>
                    <a:pt x="9" y="41"/>
                    <a:pt x="27" y="24"/>
                  </a:cubicBezTo>
                  <a:cubicBezTo>
                    <a:pt x="42" y="8"/>
                    <a:pt x="61" y="0"/>
                    <a:pt x="83" y="0"/>
                  </a:cubicBezTo>
                  <a:cubicBezTo>
                    <a:pt x="108" y="0"/>
                    <a:pt x="127" y="7"/>
                    <a:pt x="142" y="22"/>
                  </a:cubicBezTo>
                  <a:cubicBezTo>
                    <a:pt x="155" y="35"/>
                    <a:pt x="162" y="53"/>
                    <a:pt x="162" y="75"/>
                  </a:cubicBezTo>
                  <a:cubicBezTo>
                    <a:pt x="162" y="82"/>
                    <a:pt x="162" y="89"/>
                    <a:pt x="160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9" y="31"/>
                    <a:pt x="49" y="40"/>
                  </a:cubicBezTo>
                  <a:cubicBezTo>
                    <a:pt x="40" y="49"/>
                    <a:pt x="35" y="59"/>
                    <a:pt x="34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20" y="40"/>
                  </a:cubicBezTo>
                  <a:cubicBezTo>
                    <a:pt x="111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5786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1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6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9" y="151"/>
                    <a:pt x="43" y="156"/>
                    <a:pt x="53" y="156"/>
                  </a:cubicBezTo>
                  <a:cubicBezTo>
                    <a:pt x="73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9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7" y="21"/>
                    <a:pt x="17" y="12"/>
                  </a:cubicBezTo>
                  <a:cubicBezTo>
                    <a:pt x="28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6" y="31"/>
                    <a:pt x="73" y="27"/>
                    <a:pt x="61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1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6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10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7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5816" y="3202"/>
              <a:ext cx="26" cy="53"/>
            </a:xfrm>
            <a:custGeom>
              <a:avLst/>
              <a:gdLst>
                <a:gd name="T0" fmla="*/ 21 w 113"/>
                <a:gd name="T1" fmla="*/ 73 h 228"/>
                <a:gd name="T2" fmla="*/ 0 w 113"/>
                <a:gd name="T3" fmla="*/ 73 h 228"/>
                <a:gd name="T4" fmla="*/ 0 w 113"/>
                <a:gd name="T5" fmla="*/ 49 h 228"/>
                <a:gd name="T6" fmla="*/ 21 w 113"/>
                <a:gd name="T7" fmla="*/ 49 h 228"/>
                <a:gd name="T8" fmla="*/ 21 w 113"/>
                <a:gd name="T9" fmla="*/ 12 h 228"/>
                <a:gd name="T10" fmla="*/ 52 w 113"/>
                <a:gd name="T11" fmla="*/ 0 h 228"/>
                <a:gd name="T12" fmla="*/ 52 w 113"/>
                <a:gd name="T13" fmla="*/ 49 h 228"/>
                <a:gd name="T14" fmla="*/ 100 w 113"/>
                <a:gd name="T15" fmla="*/ 49 h 228"/>
                <a:gd name="T16" fmla="*/ 100 w 113"/>
                <a:gd name="T17" fmla="*/ 73 h 228"/>
                <a:gd name="T18" fmla="*/ 52 w 113"/>
                <a:gd name="T19" fmla="*/ 73 h 228"/>
                <a:gd name="T20" fmla="*/ 52 w 113"/>
                <a:gd name="T21" fmla="*/ 161 h 228"/>
                <a:gd name="T22" fmla="*/ 59 w 113"/>
                <a:gd name="T23" fmla="*/ 192 h 228"/>
                <a:gd name="T24" fmla="*/ 83 w 113"/>
                <a:gd name="T25" fmla="*/ 201 h 228"/>
                <a:gd name="T26" fmla="*/ 108 w 113"/>
                <a:gd name="T27" fmla="*/ 195 h 228"/>
                <a:gd name="T28" fmla="*/ 113 w 113"/>
                <a:gd name="T29" fmla="*/ 223 h 228"/>
                <a:gd name="T30" fmla="*/ 70 w 113"/>
                <a:gd name="T31" fmla="*/ 228 h 228"/>
                <a:gd name="T32" fmla="*/ 35 w 113"/>
                <a:gd name="T33" fmla="*/ 212 h 228"/>
                <a:gd name="T34" fmla="*/ 21 w 113"/>
                <a:gd name="T35" fmla="*/ 173 h 228"/>
                <a:gd name="T36" fmla="*/ 21 w 113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" h="228">
                  <a:moveTo>
                    <a:pt x="21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1" y="49"/>
                  </a:lnTo>
                  <a:lnTo>
                    <a:pt x="21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100" y="199"/>
                    <a:pt x="108" y="195"/>
                  </a:cubicBezTo>
                  <a:lnTo>
                    <a:pt x="113" y="223"/>
                  </a:lnTo>
                  <a:cubicBezTo>
                    <a:pt x="100" y="226"/>
                    <a:pt x="86" y="228"/>
                    <a:pt x="70" y="228"/>
                  </a:cubicBezTo>
                  <a:cubicBezTo>
                    <a:pt x="56" y="228"/>
                    <a:pt x="45" y="223"/>
                    <a:pt x="35" y="212"/>
                  </a:cubicBezTo>
                  <a:cubicBezTo>
                    <a:pt x="25" y="202"/>
                    <a:pt x="21" y="189"/>
                    <a:pt x="21" y="173"/>
                  </a:cubicBezTo>
                  <a:lnTo>
                    <a:pt x="21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8" name="Freeform 99"/>
            <p:cNvSpPr>
              <a:spLocks noEditPoints="1"/>
            </p:cNvSpPr>
            <p:nvPr/>
          </p:nvSpPr>
          <p:spPr bwMode="auto">
            <a:xfrm>
              <a:off x="5845" y="3198"/>
              <a:ext cx="14" cy="56"/>
            </a:xfrm>
            <a:custGeom>
              <a:avLst/>
              <a:gdLst>
                <a:gd name="T0" fmla="*/ 42 w 61"/>
                <a:gd name="T1" fmla="*/ 0 h 242"/>
                <a:gd name="T2" fmla="*/ 55 w 61"/>
                <a:gd name="T3" fmla="*/ 6 h 242"/>
                <a:gd name="T4" fmla="*/ 61 w 61"/>
                <a:gd name="T5" fmla="*/ 19 h 242"/>
                <a:gd name="T6" fmla="*/ 55 w 61"/>
                <a:gd name="T7" fmla="*/ 33 h 242"/>
                <a:gd name="T8" fmla="*/ 42 w 61"/>
                <a:gd name="T9" fmla="*/ 39 h 242"/>
                <a:gd name="T10" fmla="*/ 28 w 61"/>
                <a:gd name="T11" fmla="*/ 33 h 242"/>
                <a:gd name="T12" fmla="*/ 22 w 61"/>
                <a:gd name="T13" fmla="*/ 19 h 242"/>
                <a:gd name="T14" fmla="*/ 28 w 61"/>
                <a:gd name="T15" fmla="*/ 6 h 242"/>
                <a:gd name="T16" fmla="*/ 42 w 61"/>
                <a:gd name="T17" fmla="*/ 0 h 242"/>
                <a:gd name="T18" fmla="*/ 24 w 61"/>
                <a:gd name="T19" fmla="*/ 242 h 242"/>
                <a:gd name="T20" fmla="*/ 24 w 61"/>
                <a:gd name="T21" fmla="*/ 93 h 242"/>
                <a:gd name="T22" fmla="*/ 0 w 61"/>
                <a:gd name="T23" fmla="*/ 93 h 242"/>
                <a:gd name="T24" fmla="*/ 0 w 61"/>
                <a:gd name="T25" fmla="*/ 67 h 242"/>
                <a:gd name="T26" fmla="*/ 56 w 61"/>
                <a:gd name="T27" fmla="*/ 67 h 242"/>
                <a:gd name="T28" fmla="*/ 56 w 61"/>
                <a:gd name="T29" fmla="*/ 242 h 242"/>
                <a:gd name="T30" fmla="*/ 24 w 61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" h="242">
                  <a:moveTo>
                    <a:pt x="42" y="0"/>
                  </a:moveTo>
                  <a:cubicBezTo>
                    <a:pt x="47" y="0"/>
                    <a:pt x="51" y="2"/>
                    <a:pt x="55" y="6"/>
                  </a:cubicBezTo>
                  <a:cubicBezTo>
                    <a:pt x="59" y="10"/>
                    <a:pt x="61" y="14"/>
                    <a:pt x="61" y="19"/>
                  </a:cubicBezTo>
                  <a:cubicBezTo>
                    <a:pt x="61" y="25"/>
                    <a:pt x="59" y="29"/>
                    <a:pt x="55" y="33"/>
                  </a:cubicBezTo>
                  <a:cubicBezTo>
                    <a:pt x="51" y="37"/>
                    <a:pt x="47" y="39"/>
                    <a:pt x="42" y="39"/>
                  </a:cubicBezTo>
                  <a:cubicBezTo>
                    <a:pt x="36" y="39"/>
                    <a:pt x="32" y="37"/>
                    <a:pt x="28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8" y="6"/>
                  </a:cubicBezTo>
                  <a:cubicBezTo>
                    <a:pt x="32" y="2"/>
                    <a:pt x="36" y="0"/>
                    <a:pt x="42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6" y="67"/>
                  </a:lnTo>
                  <a:lnTo>
                    <a:pt x="56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9" name="Freeform 100"/>
            <p:cNvSpPr>
              <a:spLocks noEditPoints="1"/>
            </p:cNvSpPr>
            <p:nvPr/>
          </p:nvSpPr>
          <p:spPr bwMode="auto">
            <a:xfrm>
              <a:off x="5866" y="3192"/>
              <a:ext cx="33" cy="63"/>
            </a:xfrm>
            <a:custGeom>
              <a:avLst/>
              <a:gdLst>
                <a:gd name="T0" fmla="*/ 145 w 145"/>
                <a:gd name="T1" fmla="*/ 105 h 270"/>
                <a:gd name="T2" fmla="*/ 129 w 145"/>
                <a:gd name="T3" fmla="*/ 127 h 270"/>
                <a:gd name="T4" fmla="*/ 112 w 145"/>
                <a:gd name="T5" fmla="*/ 118 h 270"/>
                <a:gd name="T6" fmla="*/ 89 w 145"/>
                <a:gd name="T7" fmla="*/ 114 h 270"/>
                <a:gd name="T8" fmla="*/ 48 w 145"/>
                <a:gd name="T9" fmla="*/ 131 h 270"/>
                <a:gd name="T10" fmla="*/ 33 w 145"/>
                <a:gd name="T11" fmla="*/ 180 h 270"/>
                <a:gd name="T12" fmla="*/ 48 w 145"/>
                <a:gd name="T13" fmla="*/ 227 h 270"/>
                <a:gd name="T14" fmla="*/ 91 w 145"/>
                <a:gd name="T15" fmla="*/ 243 h 270"/>
                <a:gd name="T16" fmla="*/ 133 w 145"/>
                <a:gd name="T17" fmla="*/ 227 h 270"/>
                <a:gd name="T18" fmla="*/ 145 w 145"/>
                <a:gd name="T19" fmla="*/ 253 h 270"/>
                <a:gd name="T20" fmla="*/ 83 w 145"/>
                <a:gd name="T21" fmla="*/ 270 h 270"/>
                <a:gd name="T22" fmla="*/ 24 w 145"/>
                <a:gd name="T23" fmla="*/ 246 h 270"/>
                <a:gd name="T24" fmla="*/ 0 w 145"/>
                <a:gd name="T25" fmla="*/ 180 h 270"/>
                <a:gd name="T26" fmla="*/ 25 w 145"/>
                <a:gd name="T27" fmla="*/ 113 h 270"/>
                <a:gd name="T28" fmla="*/ 91 w 145"/>
                <a:gd name="T29" fmla="*/ 87 h 270"/>
                <a:gd name="T30" fmla="*/ 121 w 145"/>
                <a:gd name="T31" fmla="*/ 93 h 270"/>
                <a:gd name="T32" fmla="*/ 145 w 145"/>
                <a:gd name="T33" fmla="*/ 105 h 270"/>
                <a:gd name="T34" fmla="*/ 141 w 145"/>
                <a:gd name="T35" fmla="*/ 1 h 270"/>
                <a:gd name="T36" fmla="*/ 90 w 145"/>
                <a:gd name="T37" fmla="*/ 55 h 270"/>
                <a:gd name="T38" fmla="*/ 73 w 145"/>
                <a:gd name="T39" fmla="*/ 55 h 270"/>
                <a:gd name="T40" fmla="*/ 24 w 145"/>
                <a:gd name="T41" fmla="*/ 0 h 270"/>
                <a:gd name="T42" fmla="*/ 52 w 145"/>
                <a:gd name="T43" fmla="*/ 0 h 270"/>
                <a:gd name="T44" fmla="*/ 81 w 145"/>
                <a:gd name="T45" fmla="*/ 31 h 270"/>
                <a:gd name="T46" fmla="*/ 108 w 145"/>
                <a:gd name="T47" fmla="*/ 1 h 270"/>
                <a:gd name="T48" fmla="*/ 141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5" y="105"/>
                  </a:moveTo>
                  <a:lnTo>
                    <a:pt x="129" y="127"/>
                  </a:lnTo>
                  <a:cubicBezTo>
                    <a:pt x="126" y="124"/>
                    <a:pt x="120" y="121"/>
                    <a:pt x="112" y="118"/>
                  </a:cubicBezTo>
                  <a:cubicBezTo>
                    <a:pt x="104" y="115"/>
                    <a:pt x="96" y="114"/>
                    <a:pt x="89" y="114"/>
                  </a:cubicBezTo>
                  <a:cubicBezTo>
                    <a:pt x="72" y="114"/>
                    <a:pt x="58" y="119"/>
                    <a:pt x="48" y="131"/>
                  </a:cubicBezTo>
                  <a:cubicBezTo>
                    <a:pt x="38" y="143"/>
                    <a:pt x="33" y="160"/>
                    <a:pt x="33" y="180"/>
                  </a:cubicBezTo>
                  <a:cubicBezTo>
                    <a:pt x="33" y="201"/>
                    <a:pt x="38" y="217"/>
                    <a:pt x="48" y="227"/>
                  </a:cubicBezTo>
                  <a:cubicBezTo>
                    <a:pt x="59" y="238"/>
                    <a:pt x="73" y="243"/>
                    <a:pt x="91" y="243"/>
                  </a:cubicBezTo>
                  <a:cubicBezTo>
                    <a:pt x="105" y="243"/>
                    <a:pt x="119" y="238"/>
                    <a:pt x="133" y="227"/>
                  </a:cubicBezTo>
                  <a:lnTo>
                    <a:pt x="145" y="253"/>
                  </a:lnTo>
                  <a:cubicBezTo>
                    <a:pt x="129" y="264"/>
                    <a:pt x="108" y="270"/>
                    <a:pt x="83" y="270"/>
                  </a:cubicBezTo>
                  <a:cubicBezTo>
                    <a:pt x="59" y="270"/>
                    <a:pt x="39" y="262"/>
                    <a:pt x="24" y="246"/>
                  </a:cubicBezTo>
                  <a:cubicBezTo>
                    <a:pt x="8" y="230"/>
                    <a:pt x="0" y="208"/>
                    <a:pt x="0" y="180"/>
                  </a:cubicBezTo>
                  <a:cubicBezTo>
                    <a:pt x="0" y="152"/>
                    <a:pt x="8" y="130"/>
                    <a:pt x="25" y="113"/>
                  </a:cubicBezTo>
                  <a:cubicBezTo>
                    <a:pt x="41" y="96"/>
                    <a:pt x="63" y="87"/>
                    <a:pt x="91" y="87"/>
                  </a:cubicBezTo>
                  <a:cubicBezTo>
                    <a:pt x="101" y="87"/>
                    <a:pt x="110" y="89"/>
                    <a:pt x="121" y="93"/>
                  </a:cubicBezTo>
                  <a:cubicBezTo>
                    <a:pt x="132" y="97"/>
                    <a:pt x="139" y="101"/>
                    <a:pt x="145" y="105"/>
                  </a:cubicBezTo>
                  <a:close/>
                  <a:moveTo>
                    <a:pt x="141" y="1"/>
                  </a:moveTo>
                  <a:lnTo>
                    <a:pt x="90" y="55"/>
                  </a:lnTo>
                  <a:lnTo>
                    <a:pt x="73" y="55"/>
                  </a:lnTo>
                  <a:lnTo>
                    <a:pt x="24" y="0"/>
                  </a:lnTo>
                  <a:lnTo>
                    <a:pt x="52" y="0"/>
                  </a:lnTo>
                  <a:lnTo>
                    <a:pt x="81" y="31"/>
                  </a:lnTo>
                  <a:lnTo>
                    <a:pt x="108" y="1"/>
                  </a:lnTo>
                  <a:lnTo>
                    <a:pt x="1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5905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5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1" name="Freeform 102"/>
            <p:cNvSpPr>
              <a:spLocks noEditPoints="1"/>
            </p:cNvSpPr>
            <p:nvPr/>
          </p:nvSpPr>
          <p:spPr bwMode="auto">
            <a:xfrm>
              <a:off x="5944" y="3192"/>
              <a:ext cx="17" cy="62"/>
            </a:xfrm>
            <a:custGeom>
              <a:avLst/>
              <a:gdLst>
                <a:gd name="T0" fmla="*/ 24 w 76"/>
                <a:gd name="T1" fmla="*/ 265 h 265"/>
                <a:gd name="T2" fmla="*/ 24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4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3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4" y="265"/>
                  </a:moveTo>
                  <a:lnTo>
                    <a:pt x="24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4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3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5987" y="3196"/>
              <a:ext cx="27" cy="58"/>
            </a:xfrm>
            <a:custGeom>
              <a:avLst/>
              <a:gdLst>
                <a:gd name="T0" fmla="*/ 107 w 116"/>
                <a:gd name="T1" fmla="*/ 28 h 248"/>
                <a:gd name="T2" fmla="*/ 89 w 116"/>
                <a:gd name="T3" fmla="*/ 25 h 248"/>
                <a:gd name="T4" fmla="*/ 66 w 116"/>
                <a:gd name="T5" fmla="*/ 36 h 248"/>
                <a:gd name="T6" fmla="*/ 56 w 116"/>
                <a:gd name="T7" fmla="*/ 63 h 248"/>
                <a:gd name="T8" fmla="*/ 57 w 116"/>
                <a:gd name="T9" fmla="*/ 73 h 248"/>
                <a:gd name="T10" fmla="*/ 93 w 116"/>
                <a:gd name="T11" fmla="*/ 73 h 248"/>
                <a:gd name="T12" fmla="*/ 93 w 116"/>
                <a:gd name="T13" fmla="*/ 99 h 248"/>
                <a:gd name="T14" fmla="*/ 57 w 116"/>
                <a:gd name="T15" fmla="*/ 99 h 248"/>
                <a:gd name="T16" fmla="*/ 57 w 116"/>
                <a:gd name="T17" fmla="*/ 248 h 248"/>
                <a:gd name="T18" fmla="*/ 26 w 116"/>
                <a:gd name="T19" fmla="*/ 248 h 248"/>
                <a:gd name="T20" fmla="*/ 26 w 116"/>
                <a:gd name="T21" fmla="*/ 99 h 248"/>
                <a:gd name="T22" fmla="*/ 0 w 116"/>
                <a:gd name="T23" fmla="*/ 99 h 248"/>
                <a:gd name="T24" fmla="*/ 0 w 116"/>
                <a:gd name="T25" fmla="*/ 73 h 248"/>
                <a:gd name="T26" fmla="*/ 26 w 116"/>
                <a:gd name="T27" fmla="*/ 73 h 248"/>
                <a:gd name="T28" fmla="*/ 43 w 116"/>
                <a:gd name="T29" fmla="*/ 20 h 248"/>
                <a:gd name="T30" fmla="*/ 87 w 116"/>
                <a:gd name="T31" fmla="*/ 0 h 248"/>
                <a:gd name="T32" fmla="*/ 116 w 116"/>
                <a:gd name="T33" fmla="*/ 5 h 248"/>
                <a:gd name="T34" fmla="*/ 107 w 116"/>
                <a:gd name="T35" fmla="*/ 2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248">
                  <a:moveTo>
                    <a:pt x="107" y="28"/>
                  </a:moveTo>
                  <a:cubicBezTo>
                    <a:pt x="101" y="26"/>
                    <a:pt x="95" y="25"/>
                    <a:pt x="89" y="25"/>
                  </a:cubicBezTo>
                  <a:cubicBezTo>
                    <a:pt x="80" y="25"/>
                    <a:pt x="72" y="29"/>
                    <a:pt x="66" y="36"/>
                  </a:cubicBezTo>
                  <a:cubicBezTo>
                    <a:pt x="60" y="43"/>
                    <a:pt x="56" y="52"/>
                    <a:pt x="56" y="63"/>
                  </a:cubicBezTo>
                  <a:cubicBezTo>
                    <a:pt x="56" y="66"/>
                    <a:pt x="57" y="69"/>
                    <a:pt x="57" y="73"/>
                  </a:cubicBezTo>
                  <a:lnTo>
                    <a:pt x="93" y="73"/>
                  </a:lnTo>
                  <a:lnTo>
                    <a:pt x="93" y="99"/>
                  </a:lnTo>
                  <a:lnTo>
                    <a:pt x="57" y="99"/>
                  </a:lnTo>
                  <a:lnTo>
                    <a:pt x="57" y="248"/>
                  </a:lnTo>
                  <a:lnTo>
                    <a:pt x="26" y="248"/>
                  </a:lnTo>
                  <a:lnTo>
                    <a:pt x="26" y="99"/>
                  </a:lnTo>
                  <a:lnTo>
                    <a:pt x="0" y="99"/>
                  </a:lnTo>
                  <a:lnTo>
                    <a:pt x="0" y="73"/>
                  </a:lnTo>
                  <a:lnTo>
                    <a:pt x="26" y="73"/>
                  </a:lnTo>
                  <a:cubicBezTo>
                    <a:pt x="26" y="50"/>
                    <a:pt x="32" y="32"/>
                    <a:pt x="43" y="20"/>
                  </a:cubicBezTo>
                  <a:cubicBezTo>
                    <a:pt x="54" y="7"/>
                    <a:pt x="68" y="0"/>
                    <a:pt x="87" y="0"/>
                  </a:cubicBezTo>
                  <a:cubicBezTo>
                    <a:pt x="96" y="0"/>
                    <a:pt x="105" y="2"/>
                    <a:pt x="116" y="5"/>
                  </a:cubicBezTo>
                  <a:lnTo>
                    <a:pt x="10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3" name="Freeform 104"/>
            <p:cNvSpPr>
              <a:spLocks noEditPoints="1"/>
            </p:cNvSpPr>
            <p:nvPr/>
          </p:nvSpPr>
          <p:spPr bwMode="auto">
            <a:xfrm>
              <a:off x="6014" y="3212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4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2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6057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5" name="Freeform 106"/>
            <p:cNvSpPr>
              <a:spLocks noEditPoints="1"/>
            </p:cNvSpPr>
            <p:nvPr/>
          </p:nvSpPr>
          <p:spPr bwMode="auto">
            <a:xfrm>
              <a:off x="6096" y="3196"/>
              <a:ext cx="35" cy="59"/>
            </a:xfrm>
            <a:custGeom>
              <a:avLst/>
              <a:gdLst>
                <a:gd name="T0" fmla="*/ 122 w 153"/>
                <a:gd name="T1" fmla="*/ 248 h 252"/>
                <a:gd name="T2" fmla="*/ 122 w 153"/>
                <a:gd name="T3" fmla="*/ 235 h 252"/>
                <a:gd name="T4" fmla="*/ 74 w 153"/>
                <a:gd name="T5" fmla="*/ 252 h 252"/>
                <a:gd name="T6" fmla="*/ 21 w 153"/>
                <a:gd name="T7" fmla="*/ 228 h 252"/>
                <a:gd name="T8" fmla="*/ 0 w 153"/>
                <a:gd name="T9" fmla="*/ 165 h 252"/>
                <a:gd name="T10" fmla="*/ 24 w 153"/>
                <a:gd name="T11" fmla="*/ 97 h 252"/>
                <a:gd name="T12" fmla="*/ 80 w 153"/>
                <a:gd name="T13" fmla="*/ 69 h 252"/>
                <a:gd name="T14" fmla="*/ 122 w 153"/>
                <a:gd name="T15" fmla="*/ 82 h 252"/>
                <a:gd name="T16" fmla="*/ 122 w 153"/>
                <a:gd name="T17" fmla="*/ 0 h 252"/>
                <a:gd name="T18" fmla="*/ 153 w 153"/>
                <a:gd name="T19" fmla="*/ 0 h 252"/>
                <a:gd name="T20" fmla="*/ 153 w 153"/>
                <a:gd name="T21" fmla="*/ 248 h 252"/>
                <a:gd name="T22" fmla="*/ 122 w 153"/>
                <a:gd name="T23" fmla="*/ 248 h 252"/>
                <a:gd name="T24" fmla="*/ 122 w 153"/>
                <a:gd name="T25" fmla="*/ 113 h 252"/>
                <a:gd name="T26" fmla="*/ 89 w 153"/>
                <a:gd name="T27" fmla="*/ 96 h 252"/>
                <a:gd name="T28" fmla="*/ 49 w 153"/>
                <a:gd name="T29" fmla="*/ 114 h 252"/>
                <a:gd name="T30" fmla="*/ 33 w 153"/>
                <a:gd name="T31" fmla="*/ 162 h 252"/>
                <a:gd name="T32" fmla="*/ 91 w 153"/>
                <a:gd name="T33" fmla="*/ 225 h 252"/>
                <a:gd name="T34" fmla="*/ 109 w 153"/>
                <a:gd name="T35" fmla="*/ 221 h 252"/>
                <a:gd name="T36" fmla="*/ 122 w 153"/>
                <a:gd name="T37" fmla="*/ 211 h 252"/>
                <a:gd name="T38" fmla="*/ 122 w 153"/>
                <a:gd name="T39" fmla="*/ 11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" h="252">
                  <a:moveTo>
                    <a:pt x="122" y="248"/>
                  </a:moveTo>
                  <a:lnTo>
                    <a:pt x="122" y="235"/>
                  </a:lnTo>
                  <a:cubicBezTo>
                    <a:pt x="111" y="246"/>
                    <a:pt x="95" y="252"/>
                    <a:pt x="74" y="252"/>
                  </a:cubicBezTo>
                  <a:cubicBezTo>
                    <a:pt x="52" y="252"/>
                    <a:pt x="34" y="244"/>
                    <a:pt x="21" y="228"/>
                  </a:cubicBezTo>
                  <a:cubicBezTo>
                    <a:pt x="7" y="212"/>
                    <a:pt x="0" y="191"/>
                    <a:pt x="0" y="165"/>
                  </a:cubicBezTo>
                  <a:cubicBezTo>
                    <a:pt x="0" y="138"/>
                    <a:pt x="8" y="116"/>
                    <a:pt x="24" y="97"/>
                  </a:cubicBezTo>
                  <a:cubicBezTo>
                    <a:pt x="40" y="79"/>
                    <a:pt x="58" y="69"/>
                    <a:pt x="80" y="69"/>
                  </a:cubicBezTo>
                  <a:cubicBezTo>
                    <a:pt x="98" y="69"/>
                    <a:pt x="112" y="74"/>
                    <a:pt x="122" y="82"/>
                  </a:cubicBezTo>
                  <a:lnTo>
                    <a:pt x="122" y="0"/>
                  </a:lnTo>
                  <a:lnTo>
                    <a:pt x="153" y="0"/>
                  </a:lnTo>
                  <a:lnTo>
                    <a:pt x="153" y="248"/>
                  </a:lnTo>
                  <a:lnTo>
                    <a:pt x="122" y="248"/>
                  </a:lnTo>
                  <a:close/>
                  <a:moveTo>
                    <a:pt x="122" y="113"/>
                  </a:moveTo>
                  <a:cubicBezTo>
                    <a:pt x="114" y="101"/>
                    <a:pt x="103" y="96"/>
                    <a:pt x="89" y="96"/>
                  </a:cubicBezTo>
                  <a:cubicBezTo>
                    <a:pt x="73" y="96"/>
                    <a:pt x="59" y="102"/>
                    <a:pt x="49" y="114"/>
                  </a:cubicBezTo>
                  <a:cubicBezTo>
                    <a:pt x="38" y="127"/>
                    <a:pt x="33" y="143"/>
                    <a:pt x="33" y="162"/>
                  </a:cubicBezTo>
                  <a:cubicBezTo>
                    <a:pt x="33" y="204"/>
                    <a:pt x="52" y="225"/>
                    <a:pt x="91" y="225"/>
                  </a:cubicBezTo>
                  <a:cubicBezTo>
                    <a:pt x="96" y="225"/>
                    <a:pt x="102" y="224"/>
                    <a:pt x="109" y="221"/>
                  </a:cubicBezTo>
                  <a:cubicBezTo>
                    <a:pt x="116" y="218"/>
                    <a:pt x="120" y="214"/>
                    <a:pt x="122" y="211"/>
                  </a:cubicBezTo>
                  <a:lnTo>
                    <a:pt x="122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6135" y="3213"/>
              <a:ext cx="37" cy="57"/>
            </a:xfrm>
            <a:custGeom>
              <a:avLst/>
              <a:gdLst>
                <a:gd name="T0" fmla="*/ 87 w 162"/>
                <a:gd name="T1" fmla="*/ 205 h 244"/>
                <a:gd name="T2" fmla="*/ 62 w 162"/>
                <a:gd name="T3" fmla="*/ 233 h 244"/>
                <a:gd name="T4" fmla="*/ 18 w 162"/>
                <a:gd name="T5" fmla="*/ 244 h 244"/>
                <a:gd name="T6" fmla="*/ 18 w 162"/>
                <a:gd name="T7" fmla="*/ 216 h 244"/>
                <a:gd name="T8" fmla="*/ 52 w 162"/>
                <a:gd name="T9" fmla="*/ 207 h 244"/>
                <a:gd name="T10" fmla="*/ 66 w 162"/>
                <a:gd name="T11" fmla="*/ 185 h 244"/>
                <a:gd name="T12" fmla="*/ 61 w 162"/>
                <a:gd name="T13" fmla="*/ 157 h 244"/>
                <a:gd name="T14" fmla="*/ 47 w 162"/>
                <a:gd name="T15" fmla="*/ 122 h 244"/>
                <a:gd name="T16" fmla="*/ 0 w 162"/>
                <a:gd name="T17" fmla="*/ 0 h 244"/>
                <a:gd name="T18" fmla="*/ 32 w 162"/>
                <a:gd name="T19" fmla="*/ 0 h 244"/>
                <a:gd name="T20" fmla="*/ 83 w 162"/>
                <a:gd name="T21" fmla="*/ 136 h 244"/>
                <a:gd name="T22" fmla="*/ 130 w 162"/>
                <a:gd name="T23" fmla="*/ 0 h 244"/>
                <a:gd name="T24" fmla="*/ 162 w 162"/>
                <a:gd name="T25" fmla="*/ 0 h 244"/>
                <a:gd name="T26" fmla="*/ 87 w 162"/>
                <a:gd name="T27" fmla="*/ 20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244">
                  <a:moveTo>
                    <a:pt x="87" y="205"/>
                  </a:moveTo>
                  <a:cubicBezTo>
                    <a:pt x="83" y="216"/>
                    <a:pt x="75" y="226"/>
                    <a:pt x="62" y="233"/>
                  </a:cubicBezTo>
                  <a:cubicBezTo>
                    <a:pt x="49" y="241"/>
                    <a:pt x="34" y="244"/>
                    <a:pt x="18" y="244"/>
                  </a:cubicBezTo>
                  <a:lnTo>
                    <a:pt x="18" y="216"/>
                  </a:lnTo>
                  <a:cubicBezTo>
                    <a:pt x="31" y="216"/>
                    <a:pt x="42" y="213"/>
                    <a:pt x="52" y="207"/>
                  </a:cubicBezTo>
                  <a:cubicBezTo>
                    <a:pt x="61" y="201"/>
                    <a:pt x="66" y="194"/>
                    <a:pt x="66" y="185"/>
                  </a:cubicBezTo>
                  <a:cubicBezTo>
                    <a:pt x="66" y="176"/>
                    <a:pt x="64" y="166"/>
                    <a:pt x="61" y="157"/>
                  </a:cubicBezTo>
                  <a:cubicBezTo>
                    <a:pt x="57" y="147"/>
                    <a:pt x="53" y="136"/>
                    <a:pt x="47" y="122"/>
                  </a:cubicBezTo>
                  <a:lnTo>
                    <a:pt x="0" y="0"/>
                  </a:lnTo>
                  <a:lnTo>
                    <a:pt x="32" y="0"/>
                  </a:lnTo>
                  <a:lnTo>
                    <a:pt x="83" y="136"/>
                  </a:lnTo>
                  <a:lnTo>
                    <a:pt x="130" y="0"/>
                  </a:lnTo>
                  <a:lnTo>
                    <a:pt x="162" y="0"/>
                  </a:lnTo>
                  <a:lnTo>
                    <a:pt x="87" y="2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7" name="Freeform 108"/>
            <p:cNvSpPr>
              <a:spLocks noEditPoints="1"/>
            </p:cNvSpPr>
            <p:nvPr/>
          </p:nvSpPr>
          <p:spPr bwMode="auto">
            <a:xfrm>
              <a:off x="4856" y="3292"/>
              <a:ext cx="46" cy="58"/>
            </a:xfrm>
            <a:custGeom>
              <a:avLst/>
              <a:gdLst>
                <a:gd name="T0" fmla="*/ 0 w 201"/>
                <a:gd name="T1" fmla="*/ 122 h 249"/>
                <a:gd name="T2" fmla="*/ 26 w 201"/>
                <a:gd name="T3" fmla="*/ 35 h 249"/>
                <a:gd name="T4" fmla="*/ 97 w 201"/>
                <a:gd name="T5" fmla="*/ 0 h 249"/>
                <a:gd name="T6" fmla="*/ 174 w 201"/>
                <a:gd name="T7" fmla="*/ 32 h 249"/>
                <a:gd name="T8" fmla="*/ 201 w 201"/>
                <a:gd name="T9" fmla="*/ 122 h 249"/>
                <a:gd name="T10" fmla="*/ 174 w 201"/>
                <a:gd name="T11" fmla="*/ 215 h 249"/>
                <a:gd name="T12" fmla="*/ 97 w 201"/>
                <a:gd name="T13" fmla="*/ 249 h 249"/>
                <a:gd name="T14" fmla="*/ 26 w 201"/>
                <a:gd name="T15" fmla="*/ 213 h 249"/>
                <a:gd name="T16" fmla="*/ 0 w 201"/>
                <a:gd name="T17" fmla="*/ 122 h 249"/>
                <a:gd name="T18" fmla="*/ 35 w 201"/>
                <a:gd name="T19" fmla="*/ 122 h 249"/>
                <a:gd name="T20" fmla="*/ 51 w 201"/>
                <a:gd name="T21" fmla="*/ 191 h 249"/>
                <a:gd name="T22" fmla="*/ 97 w 201"/>
                <a:gd name="T23" fmla="*/ 219 h 249"/>
                <a:gd name="T24" fmla="*/ 148 w 201"/>
                <a:gd name="T25" fmla="*/ 194 h 249"/>
                <a:gd name="T26" fmla="*/ 166 w 201"/>
                <a:gd name="T27" fmla="*/ 122 h 249"/>
                <a:gd name="T28" fmla="*/ 97 w 201"/>
                <a:gd name="T29" fmla="*/ 29 h 249"/>
                <a:gd name="T30" fmla="*/ 51 w 201"/>
                <a:gd name="T31" fmla="*/ 54 h 249"/>
                <a:gd name="T32" fmla="*/ 35 w 201"/>
                <a:gd name="T33" fmla="*/ 12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249">
                  <a:moveTo>
                    <a:pt x="0" y="122"/>
                  </a:moveTo>
                  <a:cubicBezTo>
                    <a:pt x="0" y="87"/>
                    <a:pt x="9" y="58"/>
                    <a:pt x="26" y="35"/>
                  </a:cubicBezTo>
                  <a:cubicBezTo>
                    <a:pt x="44" y="11"/>
                    <a:pt x="67" y="0"/>
                    <a:pt x="97" y="0"/>
                  </a:cubicBezTo>
                  <a:cubicBezTo>
                    <a:pt x="131" y="0"/>
                    <a:pt x="156" y="10"/>
                    <a:pt x="174" y="32"/>
                  </a:cubicBezTo>
                  <a:cubicBezTo>
                    <a:pt x="192" y="54"/>
                    <a:pt x="201" y="84"/>
                    <a:pt x="201" y="122"/>
                  </a:cubicBezTo>
                  <a:cubicBezTo>
                    <a:pt x="201" y="162"/>
                    <a:pt x="192" y="193"/>
                    <a:pt x="174" y="215"/>
                  </a:cubicBezTo>
                  <a:cubicBezTo>
                    <a:pt x="156" y="237"/>
                    <a:pt x="130" y="249"/>
                    <a:pt x="97" y="249"/>
                  </a:cubicBezTo>
                  <a:cubicBezTo>
                    <a:pt x="67" y="249"/>
                    <a:pt x="43" y="237"/>
                    <a:pt x="26" y="213"/>
                  </a:cubicBezTo>
                  <a:cubicBezTo>
                    <a:pt x="9" y="190"/>
                    <a:pt x="0" y="159"/>
                    <a:pt x="0" y="122"/>
                  </a:cubicBezTo>
                  <a:close/>
                  <a:moveTo>
                    <a:pt x="35" y="122"/>
                  </a:moveTo>
                  <a:cubicBezTo>
                    <a:pt x="35" y="150"/>
                    <a:pt x="40" y="173"/>
                    <a:pt x="51" y="191"/>
                  </a:cubicBezTo>
                  <a:cubicBezTo>
                    <a:pt x="62" y="210"/>
                    <a:pt x="77" y="219"/>
                    <a:pt x="97" y="219"/>
                  </a:cubicBezTo>
                  <a:cubicBezTo>
                    <a:pt x="119" y="219"/>
                    <a:pt x="137" y="211"/>
                    <a:pt x="148" y="194"/>
                  </a:cubicBezTo>
                  <a:cubicBezTo>
                    <a:pt x="160" y="177"/>
                    <a:pt x="166" y="153"/>
                    <a:pt x="166" y="122"/>
                  </a:cubicBezTo>
                  <a:cubicBezTo>
                    <a:pt x="166" y="60"/>
                    <a:pt x="143" y="29"/>
                    <a:pt x="97" y="29"/>
                  </a:cubicBezTo>
                  <a:cubicBezTo>
                    <a:pt x="77" y="29"/>
                    <a:pt x="61" y="38"/>
                    <a:pt x="51" y="54"/>
                  </a:cubicBezTo>
                  <a:cubicBezTo>
                    <a:pt x="40" y="71"/>
                    <a:pt x="35" y="94"/>
                    <a:pt x="35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8" name="Freeform 109"/>
            <p:cNvSpPr>
              <a:spLocks noEditPoints="1"/>
            </p:cNvSpPr>
            <p:nvPr/>
          </p:nvSpPr>
          <p:spPr bwMode="auto">
            <a:xfrm>
              <a:off x="4910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4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4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6" y="52"/>
                    <a:pt x="106" y="42"/>
                  </a:cubicBezTo>
                  <a:cubicBezTo>
                    <a:pt x="97" y="32"/>
                    <a:pt x="83" y="27"/>
                    <a:pt x="62" y="27"/>
                  </a:cubicBezTo>
                  <a:cubicBezTo>
                    <a:pt x="58" y="27"/>
                    <a:pt x="53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9" name="Freeform 110"/>
            <p:cNvSpPr>
              <a:spLocks noEditPoints="1"/>
            </p:cNvSpPr>
            <p:nvPr/>
          </p:nvSpPr>
          <p:spPr bwMode="auto">
            <a:xfrm>
              <a:off x="4949" y="3307"/>
              <a:ext cx="38" cy="43"/>
            </a:xfrm>
            <a:custGeom>
              <a:avLst/>
              <a:gdLst>
                <a:gd name="T0" fmla="*/ 159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7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6 w 162"/>
                <a:gd name="T21" fmla="*/ 24 h 183"/>
                <a:gd name="T22" fmla="*/ 82 w 162"/>
                <a:gd name="T23" fmla="*/ 0 h 183"/>
                <a:gd name="T24" fmla="*/ 141 w 162"/>
                <a:gd name="T25" fmla="*/ 22 h 183"/>
                <a:gd name="T26" fmla="*/ 162 w 162"/>
                <a:gd name="T27" fmla="*/ 76 h 183"/>
                <a:gd name="T28" fmla="*/ 159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3 w 162"/>
                <a:gd name="T35" fmla="*/ 72 h 183"/>
                <a:gd name="T36" fmla="*/ 131 w 162"/>
                <a:gd name="T37" fmla="*/ 72 h 183"/>
                <a:gd name="T38" fmla="*/ 119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59" y="95"/>
                  </a:moveTo>
                  <a:lnTo>
                    <a:pt x="33" y="95"/>
                  </a:lnTo>
                  <a:cubicBezTo>
                    <a:pt x="33" y="115"/>
                    <a:pt x="38" y="131"/>
                    <a:pt x="50" y="142"/>
                  </a:cubicBezTo>
                  <a:cubicBezTo>
                    <a:pt x="60" y="152"/>
                    <a:pt x="72" y="157"/>
                    <a:pt x="88" y="157"/>
                  </a:cubicBezTo>
                  <a:cubicBezTo>
                    <a:pt x="106" y="157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1" y="181"/>
                    <a:pt x="97" y="183"/>
                    <a:pt x="82" y="183"/>
                  </a:cubicBezTo>
                  <a:cubicBezTo>
                    <a:pt x="60" y="183"/>
                    <a:pt x="41" y="175"/>
                    <a:pt x="26" y="160"/>
                  </a:cubicBezTo>
                  <a:cubicBezTo>
                    <a:pt x="8" y="144"/>
                    <a:pt x="0" y="122"/>
                    <a:pt x="0" y="94"/>
                  </a:cubicBezTo>
                  <a:cubicBezTo>
                    <a:pt x="0" y="65"/>
                    <a:pt x="9" y="41"/>
                    <a:pt x="26" y="24"/>
                  </a:cubicBezTo>
                  <a:cubicBezTo>
                    <a:pt x="42" y="8"/>
                    <a:pt x="61" y="0"/>
                    <a:pt x="82" y="0"/>
                  </a:cubicBezTo>
                  <a:cubicBezTo>
                    <a:pt x="107" y="0"/>
                    <a:pt x="127" y="7"/>
                    <a:pt x="141" y="22"/>
                  </a:cubicBezTo>
                  <a:cubicBezTo>
                    <a:pt x="155" y="35"/>
                    <a:pt x="162" y="53"/>
                    <a:pt x="162" y="76"/>
                  </a:cubicBezTo>
                  <a:cubicBezTo>
                    <a:pt x="162" y="83"/>
                    <a:pt x="161" y="89"/>
                    <a:pt x="159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8" y="31"/>
                    <a:pt x="49" y="40"/>
                  </a:cubicBezTo>
                  <a:cubicBezTo>
                    <a:pt x="40" y="49"/>
                    <a:pt x="35" y="59"/>
                    <a:pt x="33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19" y="40"/>
                  </a:cubicBezTo>
                  <a:cubicBezTo>
                    <a:pt x="110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4994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3 w 106"/>
                <a:gd name="T3" fmla="*/ 27 h 180"/>
                <a:gd name="T4" fmla="*/ 44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1" name="Freeform 112"/>
            <p:cNvSpPr>
              <a:spLocks noEditPoints="1"/>
            </p:cNvSpPr>
            <p:nvPr/>
          </p:nvSpPr>
          <p:spPr bwMode="auto">
            <a:xfrm>
              <a:off x="5021" y="3307"/>
              <a:ext cx="34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6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10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7 w 151"/>
                <a:gd name="T43" fmla="*/ 102 h 183"/>
                <a:gd name="T44" fmla="*/ 32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6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8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10" y="18"/>
                  </a:lnTo>
                  <a:cubicBezTo>
                    <a:pt x="16" y="13"/>
                    <a:pt x="24" y="9"/>
                    <a:pt x="34" y="6"/>
                  </a:cubicBezTo>
                  <a:cubicBezTo>
                    <a:pt x="45" y="2"/>
                    <a:pt x="55" y="0"/>
                    <a:pt x="64" y="0"/>
                  </a:cubicBezTo>
                  <a:cubicBezTo>
                    <a:pt x="90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2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9" y="181"/>
                    <a:pt x="122" y="177"/>
                  </a:cubicBezTo>
                  <a:cubicBezTo>
                    <a:pt x="116" y="174"/>
                    <a:pt x="112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7" y="102"/>
                  </a:cubicBezTo>
                  <a:cubicBezTo>
                    <a:pt x="37" y="110"/>
                    <a:pt x="32" y="120"/>
                    <a:pt x="32" y="131"/>
                  </a:cubicBezTo>
                  <a:cubicBezTo>
                    <a:pt x="32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2" name="Freeform 113"/>
            <p:cNvSpPr>
              <a:spLocks noEditPoints="1"/>
            </p:cNvSpPr>
            <p:nvPr/>
          </p:nvSpPr>
          <p:spPr bwMode="auto">
            <a:xfrm>
              <a:off x="5060" y="3287"/>
              <a:ext cx="34" cy="63"/>
            </a:xfrm>
            <a:custGeom>
              <a:avLst/>
              <a:gdLst>
                <a:gd name="T0" fmla="*/ 144 w 145"/>
                <a:gd name="T1" fmla="*/ 105 h 270"/>
                <a:gd name="T2" fmla="*/ 128 w 145"/>
                <a:gd name="T3" fmla="*/ 127 h 270"/>
                <a:gd name="T4" fmla="*/ 112 w 145"/>
                <a:gd name="T5" fmla="*/ 118 h 270"/>
                <a:gd name="T6" fmla="*/ 88 w 145"/>
                <a:gd name="T7" fmla="*/ 114 h 270"/>
                <a:gd name="T8" fmla="*/ 47 w 145"/>
                <a:gd name="T9" fmla="*/ 131 h 270"/>
                <a:gd name="T10" fmla="*/ 32 w 145"/>
                <a:gd name="T11" fmla="*/ 180 h 270"/>
                <a:gd name="T12" fmla="*/ 48 w 145"/>
                <a:gd name="T13" fmla="*/ 227 h 270"/>
                <a:gd name="T14" fmla="*/ 90 w 145"/>
                <a:gd name="T15" fmla="*/ 244 h 270"/>
                <a:gd name="T16" fmla="*/ 132 w 145"/>
                <a:gd name="T17" fmla="*/ 227 h 270"/>
                <a:gd name="T18" fmla="*/ 145 w 145"/>
                <a:gd name="T19" fmla="*/ 254 h 270"/>
                <a:gd name="T20" fmla="*/ 83 w 145"/>
                <a:gd name="T21" fmla="*/ 270 h 270"/>
                <a:gd name="T22" fmla="*/ 23 w 145"/>
                <a:gd name="T23" fmla="*/ 246 h 270"/>
                <a:gd name="T24" fmla="*/ 0 w 145"/>
                <a:gd name="T25" fmla="*/ 180 h 270"/>
                <a:gd name="T26" fmla="*/ 24 w 145"/>
                <a:gd name="T27" fmla="*/ 113 h 270"/>
                <a:gd name="T28" fmla="*/ 91 w 145"/>
                <a:gd name="T29" fmla="*/ 87 h 270"/>
                <a:gd name="T30" fmla="*/ 120 w 145"/>
                <a:gd name="T31" fmla="*/ 93 h 270"/>
                <a:gd name="T32" fmla="*/ 144 w 145"/>
                <a:gd name="T33" fmla="*/ 105 h 270"/>
                <a:gd name="T34" fmla="*/ 140 w 145"/>
                <a:gd name="T35" fmla="*/ 1 h 270"/>
                <a:gd name="T36" fmla="*/ 90 w 145"/>
                <a:gd name="T37" fmla="*/ 56 h 270"/>
                <a:gd name="T38" fmla="*/ 72 w 145"/>
                <a:gd name="T39" fmla="*/ 56 h 270"/>
                <a:gd name="T40" fmla="*/ 23 w 145"/>
                <a:gd name="T41" fmla="*/ 0 h 270"/>
                <a:gd name="T42" fmla="*/ 52 w 145"/>
                <a:gd name="T43" fmla="*/ 0 h 270"/>
                <a:gd name="T44" fmla="*/ 81 w 145"/>
                <a:gd name="T45" fmla="*/ 32 h 270"/>
                <a:gd name="T46" fmla="*/ 108 w 145"/>
                <a:gd name="T47" fmla="*/ 1 h 270"/>
                <a:gd name="T48" fmla="*/ 140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4" y="105"/>
                  </a:moveTo>
                  <a:lnTo>
                    <a:pt x="128" y="127"/>
                  </a:lnTo>
                  <a:cubicBezTo>
                    <a:pt x="125" y="124"/>
                    <a:pt x="120" y="121"/>
                    <a:pt x="112" y="118"/>
                  </a:cubicBezTo>
                  <a:cubicBezTo>
                    <a:pt x="103" y="115"/>
                    <a:pt x="96" y="114"/>
                    <a:pt x="88" y="114"/>
                  </a:cubicBezTo>
                  <a:cubicBezTo>
                    <a:pt x="71" y="114"/>
                    <a:pt x="57" y="120"/>
                    <a:pt x="47" y="131"/>
                  </a:cubicBezTo>
                  <a:cubicBezTo>
                    <a:pt x="37" y="143"/>
                    <a:pt x="32" y="160"/>
                    <a:pt x="32" y="180"/>
                  </a:cubicBezTo>
                  <a:cubicBezTo>
                    <a:pt x="32" y="201"/>
                    <a:pt x="38" y="217"/>
                    <a:pt x="48" y="227"/>
                  </a:cubicBezTo>
                  <a:cubicBezTo>
                    <a:pt x="58" y="238"/>
                    <a:pt x="72" y="244"/>
                    <a:pt x="90" y="244"/>
                  </a:cubicBezTo>
                  <a:cubicBezTo>
                    <a:pt x="104" y="244"/>
                    <a:pt x="118" y="238"/>
                    <a:pt x="132" y="227"/>
                  </a:cubicBezTo>
                  <a:lnTo>
                    <a:pt x="145" y="254"/>
                  </a:lnTo>
                  <a:cubicBezTo>
                    <a:pt x="128" y="264"/>
                    <a:pt x="107" y="270"/>
                    <a:pt x="83" y="270"/>
                  </a:cubicBezTo>
                  <a:cubicBezTo>
                    <a:pt x="59" y="270"/>
                    <a:pt x="39" y="262"/>
                    <a:pt x="23" y="246"/>
                  </a:cubicBezTo>
                  <a:cubicBezTo>
                    <a:pt x="7" y="230"/>
                    <a:pt x="0" y="208"/>
                    <a:pt x="0" y="180"/>
                  </a:cubicBezTo>
                  <a:cubicBezTo>
                    <a:pt x="0" y="152"/>
                    <a:pt x="8" y="130"/>
                    <a:pt x="24" y="113"/>
                  </a:cubicBezTo>
                  <a:cubicBezTo>
                    <a:pt x="40" y="96"/>
                    <a:pt x="63" y="87"/>
                    <a:pt x="91" y="87"/>
                  </a:cubicBezTo>
                  <a:cubicBezTo>
                    <a:pt x="100" y="87"/>
                    <a:pt x="110" y="89"/>
                    <a:pt x="120" y="93"/>
                  </a:cubicBezTo>
                  <a:cubicBezTo>
                    <a:pt x="131" y="97"/>
                    <a:pt x="139" y="101"/>
                    <a:pt x="144" y="105"/>
                  </a:cubicBezTo>
                  <a:close/>
                  <a:moveTo>
                    <a:pt x="140" y="1"/>
                  </a:moveTo>
                  <a:lnTo>
                    <a:pt x="90" y="56"/>
                  </a:lnTo>
                  <a:lnTo>
                    <a:pt x="72" y="56"/>
                  </a:lnTo>
                  <a:lnTo>
                    <a:pt x="23" y="0"/>
                  </a:lnTo>
                  <a:lnTo>
                    <a:pt x="52" y="0"/>
                  </a:lnTo>
                  <a:lnTo>
                    <a:pt x="81" y="32"/>
                  </a:lnTo>
                  <a:lnTo>
                    <a:pt x="108" y="1"/>
                  </a:lnTo>
                  <a:lnTo>
                    <a:pt x="14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5101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99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99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4" name="Freeform 115"/>
            <p:cNvSpPr>
              <a:spLocks noEditPoints="1"/>
            </p:cNvSpPr>
            <p:nvPr/>
          </p:nvSpPr>
          <p:spPr bwMode="auto">
            <a:xfrm>
              <a:off x="5140" y="3287"/>
              <a:ext cx="18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5" name="Freeform 116"/>
            <p:cNvSpPr>
              <a:spLocks noEditPoints="1"/>
            </p:cNvSpPr>
            <p:nvPr/>
          </p:nvSpPr>
          <p:spPr bwMode="auto">
            <a:xfrm>
              <a:off x="5187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3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3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5" y="52"/>
                    <a:pt x="106" y="42"/>
                  </a:cubicBezTo>
                  <a:cubicBezTo>
                    <a:pt x="97" y="32"/>
                    <a:pt x="82" y="27"/>
                    <a:pt x="62" y="27"/>
                  </a:cubicBezTo>
                  <a:cubicBezTo>
                    <a:pt x="58" y="27"/>
                    <a:pt x="52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5230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1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7" name="Freeform 118"/>
            <p:cNvSpPr>
              <a:spLocks noEditPoints="1"/>
            </p:cNvSpPr>
            <p:nvPr/>
          </p:nvSpPr>
          <p:spPr bwMode="auto">
            <a:xfrm>
              <a:off x="5256" y="3307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8" y="158"/>
                  </a:cubicBezTo>
                  <a:cubicBezTo>
                    <a:pt x="124" y="175"/>
                    <a:pt x="105" y="183"/>
                    <a:pt x="80" y="183"/>
                  </a:cubicBezTo>
                  <a:cubicBezTo>
                    <a:pt x="55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3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8" name="Freeform 119"/>
            <p:cNvSpPr>
              <a:spLocks noEditPoints="1"/>
            </p:cNvSpPr>
            <p:nvPr/>
          </p:nvSpPr>
          <p:spPr bwMode="auto">
            <a:xfrm>
              <a:off x="5298" y="3305"/>
              <a:ext cx="33" cy="60"/>
            </a:xfrm>
            <a:custGeom>
              <a:avLst/>
              <a:gdLst>
                <a:gd name="T0" fmla="*/ 3 w 146"/>
                <a:gd name="T1" fmla="*/ 236 h 256"/>
                <a:gd name="T2" fmla="*/ 20 w 146"/>
                <a:gd name="T3" fmla="*/ 211 h 256"/>
                <a:gd name="T4" fmla="*/ 70 w 146"/>
                <a:gd name="T5" fmla="*/ 229 h 256"/>
                <a:gd name="T6" fmla="*/ 104 w 146"/>
                <a:gd name="T7" fmla="*/ 222 h 256"/>
                <a:gd name="T8" fmla="*/ 116 w 146"/>
                <a:gd name="T9" fmla="*/ 203 h 256"/>
                <a:gd name="T10" fmla="*/ 85 w 146"/>
                <a:gd name="T11" fmla="*/ 182 h 256"/>
                <a:gd name="T12" fmla="*/ 66 w 146"/>
                <a:gd name="T13" fmla="*/ 185 h 256"/>
                <a:gd name="T14" fmla="*/ 44 w 146"/>
                <a:gd name="T15" fmla="*/ 187 h 256"/>
                <a:gd name="T16" fmla="*/ 7 w 146"/>
                <a:gd name="T17" fmla="*/ 159 h 256"/>
                <a:gd name="T18" fmla="*/ 16 w 146"/>
                <a:gd name="T19" fmla="*/ 143 h 256"/>
                <a:gd name="T20" fmla="*/ 37 w 146"/>
                <a:gd name="T21" fmla="*/ 133 h 256"/>
                <a:gd name="T22" fmla="*/ 0 w 146"/>
                <a:gd name="T23" fmla="*/ 73 h 256"/>
                <a:gd name="T24" fmla="*/ 20 w 146"/>
                <a:gd name="T25" fmla="*/ 27 h 256"/>
                <a:gd name="T26" fmla="*/ 67 w 146"/>
                <a:gd name="T27" fmla="*/ 8 h 256"/>
                <a:gd name="T28" fmla="*/ 108 w 146"/>
                <a:gd name="T29" fmla="*/ 19 h 256"/>
                <a:gd name="T30" fmla="*/ 123 w 146"/>
                <a:gd name="T31" fmla="*/ 0 h 256"/>
                <a:gd name="T32" fmla="*/ 144 w 146"/>
                <a:gd name="T33" fmla="*/ 20 h 256"/>
                <a:gd name="T34" fmla="*/ 125 w 146"/>
                <a:gd name="T35" fmla="*/ 34 h 256"/>
                <a:gd name="T36" fmla="*/ 137 w 146"/>
                <a:gd name="T37" fmla="*/ 74 h 256"/>
                <a:gd name="T38" fmla="*/ 120 w 146"/>
                <a:gd name="T39" fmla="*/ 119 h 256"/>
                <a:gd name="T40" fmla="*/ 77 w 146"/>
                <a:gd name="T41" fmla="*/ 140 h 256"/>
                <a:gd name="T42" fmla="*/ 51 w 146"/>
                <a:gd name="T43" fmla="*/ 142 h 256"/>
                <a:gd name="T44" fmla="*/ 39 w 146"/>
                <a:gd name="T45" fmla="*/ 146 h 256"/>
                <a:gd name="T46" fmla="*/ 31 w 146"/>
                <a:gd name="T47" fmla="*/ 154 h 256"/>
                <a:gd name="T48" fmla="*/ 47 w 146"/>
                <a:gd name="T49" fmla="*/ 161 h 256"/>
                <a:gd name="T50" fmla="*/ 69 w 146"/>
                <a:gd name="T51" fmla="*/ 158 h 256"/>
                <a:gd name="T52" fmla="*/ 91 w 146"/>
                <a:gd name="T53" fmla="*/ 156 h 256"/>
                <a:gd name="T54" fmla="*/ 132 w 146"/>
                <a:gd name="T55" fmla="*/ 168 h 256"/>
                <a:gd name="T56" fmla="*/ 146 w 146"/>
                <a:gd name="T57" fmla="*/ 202 h 256"/>
                <a:gd name="T58" fmla="*/ 124 w 146"/>
                <a:gd name="T59" fmla="*/ 242 h 256"/>
                <a:gd name="T60" fmla="*/ 69 w 146"/>
                <a:gd name="T61" fmla="*/ 256 h 256"/>
                <a:gd name="T62" fmla="*/ 33 w 146"/>
                <a:gd name="T63" fmla="*/ 250 h 256"/>
                <a:gd name="T64" fmla="*/ 3 w 146"/>
                <a:gd name="T65" fmla="*/ 236 h 256"/>
                <a:gd name="T66" fmla="*/ 69 w 146"/>
                <a:gd name="T67" fmla="*/ 34 h 256"/>
                <a:gd name="T68" fmla="*/ 43 w 146"/>
                <a:gd name="T69" fmla="*/ 45 h 256"/>
                <a:gd name="T70" fmla="*/ 32 w 146"/>
                <a:gd name="T71" fmla="*/ 73 h 256"/>
                <a:gd name="T72" fmla="*/ 42 w 146"/>
                <a:gd name="T73" fmla="*/ 103 h 256"/>
                <a:gd name="T74" fmla="*/ 69 w 146"/>
                <a:gd name="T75" fmla="*/ 115 h 256"/>
                <a:gd name="T76" fmla="*/ 95 w 146"/>
                <a:gd name="T77" fmla="*/ 104 h 256"/>
                <a:gd name="T78" fmla="*/ 104 w 146"/>
                <a:gd name="T79" fmla="*/ 73 h 256"/>
                <a:gd name="T80" fmla="*/ 94 w 146"/>
                <a:gd name="T81" fmla="*/ 45 h 256"/>
                <a:gd name="T82" fmla="*/ 69 w 146"/>
                <a:gd name="T83" fmla="*/ 3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6" h="256">
                  <a:moveTo>
                    <a:pt x="3" y="236"/>
                  </a:moveTo>
                  <a:lnTo>
                    <a:pt x="20" y="211"/>
                  </a:lnTo>
                  <a:cubicBezTo>
                    <a:pt x="38" y="223"/>
                    <a:pt x="55" y="229"/>
                    <a:pt x="70" y="229"/>
                  </a:cubicBezTo>
                  <a:cubicBezTo>
                    <a:pt x="84" y="229"/>
                    <a:pt x="95" y="226"/>
                    <a:pt x="104" y="222"/>
                  </a:cubicBezTo>
                  <a:cubicBezTo>
                    <a:pt x="112" y="217"/>
                    <a:pt x="116" y="211"/>
                    <a:pt x="116" y="203"/>
                  </a:cubicBezTo>
                  <a:cubicBezTo>
                    <a:pt x="116" y="189"/>
                    <a:pt x="105" y="182"/>
                    <a:pt x="85" y="182"/>
                  </a:cubicBezTo>
                  <a:cubicBezTo>
                    <a:pt x="81" y="182"/>
                    <a:pt x="75" y="183"/>
                    <a:pt x="66" y="185"/>
                  </a:cubicBezTo>
                  <a:cubicBezTo>
                    <a:pt x="57" y="186"/>
                    <a:pt x="49" y="187"/>
                    <a:pt x="44" y="187"/>
                  </a:cubicBezTo>
                  <a:cubicBezTo>
                    <a:pt x="19" y="187"/>
                    <a:pt x="7" y="178"/>
                    <a:pt x="7" y="159"/>
                  </a:cubicBezTo>
                  <a:cubicBezTo>
                    <a:pt x="7" y="153"/>
                    <a:pt x="10" y="148"/>
                    <a:pt x="16" y="143"/>
                  </a:cubicBezTo>
                  <a:cubicBezTo>
                    <a:pt x="22" y="139"/>
                    <a:pt x="29" y="135"/>
                    <a:pt x="37" y="133"/>
                  </a:cubicBezTo>
                  <a:cubicBezTo>
                    <a:pt x="13" y="122"/>
                    <a:pt x="0" y="101"/>
                    <a:pt x="0" y="73"/>
                  </a:cubicBezTo>
                  <a:cubicBezTo>
                    <a:pt x="0" y="54"/>
                    <a:pt x="7" y="39"/>
                    <a:pt x="20" y="27"/>
                  </a:cubicBezTo>
                  <a:cubicBezTo>
                    <a:pt x="32" y="15"/>
                    <a:pt x="48" y="8"/>
                    <a:pt x="67" y="8"/>
                  </a:cubicBezTo>
                  <a:cubicBezTo>
                    <a:pt x="84" y="8"/>
                    <a:pt x="98" y="12"/>
                    <a:pt x="108" y="19"/>
                  </a:cubicBezTo>
                  <a:lnTo>
                    <a:pt x="123" y="0"/>
                  </a:lnTo>
                  <a:lnTo>
                    <a:pt x="144" y="20"/>
                  </a:lnTo>
                  <a:lnTo>
                    <a:pt x="125" y="34"/>
                  </a:lnTo>
                  <a:cubicBezTo>
                    <a:pt x="133" y="44"/>
                    <a:pt x="137" y="58"/>
                    <a:pt x="137" y="74"/>
                  </a:cubicBezTo>
                  <a:cubicBezTo>
                    <a:pt x="137" y="92"/>
                    <a:pt x="131" y="107"/>
                    <a:pt x="120" y="119"/>
                  </a:cubicBezTo>
                  <a:cubicBezTo>
                    <a:pt x="109" y="131"/>
                    <a:pt x="95" y="138"/>
                    <a:pt x="77" y="140"/>
                  </a:cubicBezTo>
                  <a:lnTo>
                    <a:pt x="51" y="142"/>
                  </a:lnTo>
                  <a:cubicBezTo>
                    <a:pt x="48" y="143"/>
                    <a:pt x="44" y="144"/>
                    <a:pt x="39" y="146"/>
                  </a:cubicBezTo>
                  <a:cubicBezTo>
                    <a:pt x="33" y="148"/>
                    <a:pt x="31" y="151"/>
                    <a:pt x="31" y="154"/>
                  </a:cubicBezTo>
                  <a:cubicBezTo>
                    <a:pt x="31" y="158"/>
                    <a:pt x="36" y="161"/>
                    <a:pt x="47" y="161"/>
                  </a:cubicBezTo>
                  <a:cubicBezTo>
                    <a:pt x="52" y="161"/>
                    <a:pt x="59" y="160"/>
                    <a:pt x="69" y="158"/>
                  </a:cubicBezTo>
                  <a:cubicBezTo>
                    <a:pt x="79" y="156"/>
                    <a:pt x="86" y="156"/>
                    <a:pt x="91" y="156"/>
                  </a:cubicBezTo>
                  <a:cubicBezTo>
                    <a:pt x="108" y="156"/>
                    <a:pt x="122" y="160"/>
                    <a:pt x="132" y="168"/>
                  </a:cubicBezTo>
                  <a:cubicBezTo>
                    <a:pt x="141" y="176"/>
                    <a:pt x="146" y="188"/>
                    <a:pt x="146" y="202"/>
                  </a:cubicBezTo>
                  <a:cubicBezTo>
                    <a:pt x="146" y="219"/>
                    <a:pt x="139" y="232"/>
                    <a:pt x="124" y="242"/>
                  </a:cubicBezTo>
                  <a:cubicBezTo>
                    <a:pt x="110" y="252"/>
                    <a:pt x="92" y="256"/>
                    <a:pt x="69" y="256"/>
                  </a:cubicBezTo>
                  <a:cubicBezTo>
                    <a:pt x="58" y="256"/>
                    <a:pt x="46" y="254"/>
                    <a:pt x="33" y="250"/>
                  </a:cubicBezTo>
                  <a:cubicBezTo>
                    <a:pt x="21" y="246"/>
                    <a:pt x="11" y="241"/>
                    <a:pt x="3" y="236"/>
                  </a:cubicBezTo>
                  <a:close/>
                  <a:moveTo>
                    <a:pt x="69" y="34"/>
                  </a:moveTo>
                  <a:cubicBezTo>
                    <a:pt x="58" y="34"/>
                    <a:pt x="49" y="37"/>
                    <a:pt x="43" y="45"/>
                  </a:cubicBezTo>
                  <a:cubicBezTo>
                    <a:pt x="36" y="53"/>
                    <a:pt x="32" y="62"/>
                    <a:pt x="32" y="73"/>
                  </a:cubicBezTo>
                  <a:cubicBezTo>
                    <a:pt x="32" y="85"/>
                    <a:pt x="36" y="95"/>
                    <a:pt x="42" y="103"/>
                  </a:cubicBezTo>
                  <a:cubicBezTo>
                    <a:pt x="49" y="111"/>
                    <a:pt x="58" y="115"/>
                    <a:pt x="69" y="115"/>
                  </a:cubicBezTo>
                  <a:cubicBezTo>
                    <a:pt x="80" y="115"/>
                    <a:pt x="89" y="112"/>
                    <a:pt x="95" y="104"/>
                  </a:cubicBezTo>
                  <a:cubicBezTo>
                    <a:pt x="101" y="96"/>
                    <a:pt x="104" y="86"/>
                    <a:pt x="104" y="73"/>
                  </a:cubicBezTo>
                  <a:cubicBezTo>
                    <a:pt x="104" y="62"/>
                    <a:pt x="101" y="53"/>
                    <a:pt x="94" y="45"/>
                  </a:cubicBezTo>
                  <a:cubicBezTo>
                    <a:pt x="88" y="37"/>
                    <a:pt x="79" y="34"/>
                    <a:pt x="69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9" name="Freeform 120"/>
            <p:cNvSpPr>
              <a:spLocks/>
            </p:cNvSpPr>
            <p:nvPr/>
          </p:nvSpPr>
          <p:spPr bwMode="auto">
            <a:xfrm>
              <a:off x="5339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2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0" name="Freeform 121"/>
            <p:cNvSpPr>
              <a:spLocks noEditPoints="1"/>
            </p:cNvSpPr>
            <p:nvPr/>
          </p:nvSpPr>
          <p:spPr bwMode="auto">
            <a:xfrm>
              <a:off x="5366" y="3307"/>
              <a:ext cx="34" cy="43"/>
            </a:xfrm>
            <a:custGeom>
              <a:avLst/>
              <a:gdLst>
                <a:gd name="T0" fmla="*/ 108 w 150"/>
                <a:gd name="T1" fmla="*/ 159 h 183"/>
                <a:gd name="T2" fmla="*/ 51 w 150"/>
                <a:gd name="T3" fmla="*/ 183 h 183"/>
                <a:gd name="T4" fmla="*/ 15 w 150"/>
                <a:gd name="T5" fmla="*/ 168 h 183"/>
                <a:gd name="T6" fmla="*/ 0 w 150"/>
                <a:gd name="T7" fmla="*/ 130 h 183"/>
                <a:gd name="T8" fmla="*/ 23 w 150"/>
                <a:gd name="T9" fmla="*/ 85 h 183"/>
                <a:gd name="T10" fmla="*/ 83 w 150"/>
                <a:gd name="T11" fmla="*/ 67 h 183"/>
                <a:gd name="T12" fmla="*/ 105 w 150"/>
                <a:gd name="T13" fmla="*/ 71 h 183"/>
                <a:gd name="T14" fmla="*/ 67 w 150"/>
                <a:gd name="T15" fmla="*/ 28 h 183"/>
                <a:gd name="T16" fmla="*/ 22 w 150"/>
                <a:gd name="T17" fmla="*/ 44 h 183"/>
                <a:gd name="T18" fmla="*/ 9 w 150"/>
                <a:gd name="T19" fmla="*/ 18 h 183"/>
                <a:gd name="T20" fmla="*/ 34 w 150"/>
                <a:gd name="T21" fmla="*/ 6 h 183"/>
                <a:gd name="T22" fmla="*/ 64 w 150"/>
                <a:gd name="T23" fmla="*/ 0 h 183"/>
                <a:gd name="T24" fmla="*/ 119 w 150"/>
                <a:gd name="T25" fmla="*/ 18 h 183"/>
                <a:gd name="T26" fmla="*/ 137 w 150"/>
                <a:gd name="T27" fmla="*/ 73 h 183"/>
                <a:gd name="T28" fmla="*/ 137 w 150"/>
                <a:gd name="T29" fmla="*/ 136 h 183"/>
                <a:gd name="T30" fmla="*/ 150 w 150"/>
                <a:gd name="T31" fmla="*/ 167 h 183"/>
                <a:gd name="T32" fmla="*/ 150 w 150"/>
                <a:gd name="T33" fmla="*/ 183 h 183"/>
                <a:gd name="T34" fmla="*/ 122 w 150"/>
                <a:gd name="T35" fmla="*/ 177 h 183"/>
                <a:gd name="T36" fmla="*/ 108 w 150"/>
                <a:gd name="T37" fmla="*/ 159 h 183"/>
                <a:gd name="T38" fmla="*/ 105 w 150"/>
                <a:gd name="T39" fmla="*/ 93 h 183"/>
                <a:gd name="T40" fmla="*/ 85 w 150"/>
                <a:gd name="T41" fmla="*/ 90 h 183"/>
                <a:gd name="T42" fmla="*/ 46 w 150"/>
                <a:gd name="T43" fmla="*/ 102 h 183"/>
                <a:gd name="T44" fmla="*/ 31 w 150"/>
                <a:gd name="T45" fmla="*/ 131 h 183"/>
                <a:gd name="T46" fmla="*/ 63 w 150"/>
                <a:gd name="T47" fmla="*/ 158 h 183"/>
                <a:gd name="T48" fmla="*/ 105 w 150"/>
                <a:gd name="T49" fmla="*/ 136 h 183"/>
                <a:gd name="T50" fmla="*/ 105 w 150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183">
                  <a:moveTo>
                    <a:pt x="108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3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5" y="71"/>
                  </a:cubicBezTo>
                  <a:cubicBezTo>
                    <a:pt x="105" y="43"/>
                    <a:pt x="93" y="28"/>
                    <a:pt x="67" y="28"/>
                  </a:cubicBezTo>
                  <a:cubicBezTo>
                    <a:pt x="48" y="28"/>
                    <a:pt x="33" y="34"/>
                    <a:pt x="22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0" y="167"/>
                  </a:cubicBezTo>
                  <a:lnTo>
                    <a:pt x="150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8" y="159"/>
                  </a:cubicBezTo>
                  <a:close/>
                  <a:moveTo>
                    <a:pt x="105" y="93"/>
                  </a:moveTo>
                  <a:cubicBezTo>
                    <a:pt x="95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3" y="158"/>
                  </a:cubicBezTo>
                  <a:cubicBezTo>
                    <a:pt x="79" y="158"/>
                    <a:pt x="93" y="151"/>
                    <a:pt x="105" y="136"/>
                  </a:cubicBezTo>
                  <a:lnTo>
                    <a:pt x="105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1" name="Freeform 122"/>
            <p:cNvSpPr>
              <a:spLocks/>
            </p:cNvSpPr>
            <p:nvPr/>
          </p:nvSpPr>
          <p:spPr bwMode="auto">
            <a:xfrm>
              <a:off x="5408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6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6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2" name="Freeform 123"/>
            <p:cNvSpPr>
              <a:spLocks/>
            </p:cNvSpPr>
            <p:nvPr/>
          </p:nvSpPr>
          <p:spPr bwMode="auto">
            <a:xfrm>
              <a:off x="5490" y="3293"/>
              <a:ext cx="44" cy="57"/>
            </a:xfrm>
            <a:custGeom>
              <a:avLst/>
              <a:gdLst>
                <a:gd name="T0" fmla="*/ 106 w 193"/>
                <a:gd name="T1" fmla="*/ 244 h 244"/>
                <a:gd name="T2" fmla="*/ 90 w 193"/>
                <a:gd name="T3" fmla="*/ 244 h 244"/>
                <a:gd name="T4" fmla="*/ 0 w 193"/>
                <a:gd name="T5" fmla="*/ 0 h 244"/>
                <a:gd name="T6" fmla="*/ 37 w 193"/>
                <a:gd name="T7" fmla="*/ 0 h 244"/>
                <a:gd name="T8" fmla="*/ 98 w 193"/>
                <a:gd name="T9" fmla="*/ 177 h 244"/>
                <a:gd name="T10" fmla="*/ 158 w 193"/>
                <a:gd name="T11" fmla="*/ 0 h 244"/>
                <a:gd name="T12" fmla="*/ 193 w 193"/>
                <a:gd name="T13" fmla="*/ 0 h 244"/>
                <a:gd name="T14" fmla="*/ 106 w 19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244">
                  <a:moveTo>
                    <a:pt x="106" y="244"/>
                  </a:moveTo>
                  <a:lnTo>
                    <a:pt x="90" y="244"/>
                  </a:lnTo>
                  <a:lnTo>
                    <a:pt x="0" y="0"/>
                  </a:lnTo>
                  <a:lnTo>
                    <a:pt x="37" y="0"/>
                  </a:lnTo>
                  <a:lnTo>
                    <a:pt x="98" y="177"/>
                  </a:lnTo>
                  <a:lnTo>
                    <a:pt x="158" y="0"/>
                  </a:lnTo>
                  <a:lnTo>
                    <a:pt x="193" y="0"/>
                  </a:lnTo>
                  <a:lnTo>
                    <a:pt x="106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3" name="Freeform 124"/>
            <p:cNvSpPr>
              <a:spLocks noEditPoints="1"/>
            </p:cNvSpPr>
            <p:nvPr/>
          </p:nvSpPr>
          <p:spPr bwMode="auto">
            <a:xfrm>
              <a:off x="5534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3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3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3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4" name="Freeform 125"/>
            <p:cNvSpPr>
              <a:spLocks/>
            </p:cNvSpPr>
            <p:nvPr/>
          </p:nvSpPr>
          <p:spPr bwMode="auto">
            <a:xfrm>
              <a:off x="5573" y="3308"/>
              <a:ext cx="34" cy="41"/>
            </a:xfrm>
            <a:custGeom>
              <a:avLst/>
              <a:gdLst>
                <a:gd name="T0" fmla="*/ 49 w 146"/>
                <a:gd name="T1" fmla="*/ 148 h 176"/>
                <a:gd name="T2" fmla="*/ 146 w 146"/>
                <a:gd name="T3" fmla="*/ 148 h 176"/>
                <a:gd name="T4" fmla="*/ 146 w 146"/>
                <a:gd name="T5" fmla="*/ 176 h 176"/>
                <a:gd name="T6" fmla="*/ 0 w 146"/>
                <a:gd name="T7" fmla="*/ 176 h 176"/>
                <a:gd name="T8" fmla="*/ 0 w 146"/>
                <a:gd name="T9" fmla="*/ 167 h 176"/>
                <a:gd name="T10" fmla="*/ 100 w 146"/>
                <a:gd name="T11" fmla="*/ 28 h 176"/>
                <a:gd name="T12" fmla="*/ 2 w 146"/>
                <a:gd name="T13" fmla="*/ 28 h 176"/>
                <a:gd name="T14" fmla="*/ 2 w 146"/>
                <a:gd name="T15" fmla="*/ 0 h 176"/>
                <a:gd name="T16" fmla="*/ 145 w 146"/>
                <a:gd name="T17" fmla="*/ 0 h 176"/>
                <a:gd name="T18" fmla="*/ 145 w 146"/>
                <a:gd name="T19" fmla="*/ 9 h 176"/>
                <a:gd name="T20" fmla="*/ 49 w 146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76">
                  <a:moveTo>
                    <a:pt x="49" y="148"/>
                  </a:moveTo>
                  <a:lnTo>
                    <a:pt x="146" y="148"/>
                  </a:lnTo>
                  <a:lnTo>
                    <a:pt x="146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5" y="0"/>
                  </a:lnTo>
                  <a:lnTo>
                    <a:pt x="145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5" name="Freeform 126"/>
            <p:cNvSpPr>
              <a:spLocks/>
            </p:cNvSpPr>
            <p:nvPr/>
          </p:nvSpPr>
          <p:spPr bwMode="auto">
            <a:xfrm>
              <a:off x="5613" y="3291"/>
              <a:ext cx="34" cy="58"/>
            </a:xfrm>
            <a:custGeom>
              <a:avLst/>
              <a:gdLst>
                <a:gd name="T0" fmla="*/ 114 w 148"/>
                <a:gd name="T1" fmla="*/ 248 h 248"/>
                <a:gd name="T2" fmla="*/ 59 w 148"/>
                <a:gd name="T3" fmla="*/ 160 h 248"/>
                <a:gd name="T4" fmla="*/ 31 w 148"/>
                <a:gd name="T5" fmla="*/ 188 h 248"/>
                <a:gd name="T6" fmla="*/ 31 w 148"/>
                <a:gd name="T7" fmla="*/ 248 h 248"/>
                <a:gd name="T8" fmla="*/ 0 w 148"/>
                <a:gd name="T9" fmla="*/ 248 h 248"/>
                <a:gd name="T10" fmla="*/ 0 w 148"/>
                <a:gd name="T11" fmla="*/ 0 h 248"/>
                <a:gd name="T12" fmla="*/ 31 w 148"/>
                <a:gd name="T13" fmla="*/ 0 h 248"/>
                <a:gd name="T14" fmla="*/ 31 w 148"/>
                <a:gd name="T15" fmla="*/ 153 h 248"/>
                <a:gd name="T16" fmla="*/ 99 w 148"/>
                <a:gd name="T17" fmla="*/ 72 h 248"/>
                <a:gd name="T18" fmla="*/ 135 w 148"/>
                <a:gd name="T19" fmla="*/ 72 h 248"/>
                <a:gd name="T20" fmla="*/ 79 w 148"/>
                <a:gd name="T21" fmla="*/ 139 h 248"/>
                <a:gd name="T22" fmla="*/ 148 w 148"/>
                <a:gd name="T23" fmla="*/ 248 h 248"/>
                <a:gd name="T24" fmla="*/ 114 w 148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48">
                  <a:moveTo>
                    <a:pt x="114" y="248"/>
                  </a:moveTo>
                  <a:lnTo>
                    <a:pt x="59" y="160"/>
                  </a:lnTo>
                  <a:lnTo>
                    <a:pt x="31" y="188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3"/>
                  </a:lnTo>
                  <a:lnTo>
                    <a:pt x="99" y="72"/>
                  </a:lnTo>
                  <a:lnTo>
                    <a:pt x="135" y="72"/>
                  </a:lnTo>
                  <a:lnTo>
                    <a:pt x="79" y="139"/>
                  </a:lnTo>
                  <a:lnTo>
                    <a:pt x="148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6" name="Freeform 127"/>
            <p:cNvSpPr>
              <a:spLocks/>
            </p:cNvSpPr>
            <p:nvPr/>
          </p:nvSpPr>
          <p:spPr bwMode="auto">
            <a:xfrm>
              <a:off x="5651" y="3308"/>
              <a:ext cx="32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3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6 h 179"/>
                <a:gd name="T16" fmla="*/ 112 w 143"/>
                <a:gd name="T17" fmla="*/ 176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6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3"/>
                    <a:pt x="67" y="153"/>
                  </a:cubicBezTo>
                  <a:cubicBezTo>
                    <a:pt x="77" y="153"/>
                    <a:pt x="86" y="150"/>
                    <a:pt x="95" y="144"/>
                  </a:cubicBezTo>
                  <a:cubicBezTo>
                    <a:pt x="104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6"/>
                  </a:lnTo>
                  <a:lnTo>
                    <a:pt x="112" y="176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1" y="179"/>
                    <a:pt x="26" y="173"/>
                    <a:pt x="16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7" name="Freeform 128"/>
            <p:cNvSpPr>
              <a:spLocks/>
            </p:cNvSpPr>
            <p:nvPr/>
          </p:nvSpPr>
          <p:spPr bwMode="auto">
            <a:xfrm>
              <a:off x="5693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5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5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8" name="Freeform 129"/>
            <p:cNvSpPr>
              <a:spLocks/>
            </p:cNvSpPr>
            <p:nvPr/>
          </p:nvSpPr>
          <p:spPr bwMode="auto">
            <a:xfrm>
              <a:off x="5758" y="3339"/>
              <a:ext cx="13" cy="24"/>
            </a:xfrm>
            <a:custGeom>
              <a:avLst/>
              <a:gdLst>
                <a:gd name="T0" fmla="*/ 8 w 56"/>
                <a:gd name="T1" fmla="*/ 105 h 105"/>
                <a:gd name="T2" fmla="*/ 0 w 56"/>
                <a:gd name="T3" fmla="*/ 93 h 105"/>
                <a:gd name="T4" fmla="*/ 28 w 56"/>
                <a:gd name="T5" fmla="*/ 54 h 105"/>
                <a:gd name="T6" fmla="*/ 23 w 56"/>
                <a:gd name="T7" fmla="*/ 39 h 105"/>
                <a:gd name="T8" fmla="*/ 9 w 56"/>
                <a:gd name="T9" fmla="*/ 20 h 105"/>
                <a:gd name="T10" fmla="*/ 16 w 56"/>
                <a:gd name="T11" fmla="*/ 6 h 105"/>
                <a:gd name="T12" fmla="*/ 33 w 56"/>
                <a:gd name="T13" fmla="*/ 0 h 105"/>
                <a:gd name="T14" fmla="*/ 49 w 56"/>
                <a:gd name="T15" fmla="*/ 8 h 105"/>
                <a:gd name="T16" fmla="*/ 56 w 56"/>
                <a:gd name="T17" fmla="*/ 26 h 105"/>
                <a:gd name="T18" fmla="*/ 47 w 56"/>
                <a:gd name="T19" fmla="*/ 66 h 105"/>
                <a:gd name="T20" fmla="*/ 8 w 56"/>
                <a:gd name="T21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05">
                  <a:moveTo>
                    <a:pt x="8" y="105"/>
                  </a:moveTo>
                  <a:lnTo>
                    <a:pt x="0" y="93"/>
                  </a:lnTo>
                  <a:cubicBezTo>
                    <a:pt x="19" y="78"/>
                    <a:pt x="28" y="65"/>
                    <a:pt x="28" y="54"/>
                  </a:cubicBezTo>
                  <a:cubicBezTo>
                    <a:pt x="28" y="49"/>
                    <a:pt x="27" y="44"/>
                    <a:pt x="23" y="39"/>
                  </a:cubicBezTo>
                  <a:cubicBezTo>
                    <a:pt x="14" y="35"/>
                    <a:pt x="9" y="28"/>
                    <a:pt x="9" y="20"/>
                  </a:cubicBezTo>
                  <a:cubicBezTo>
                    <a:pt x="9" y="14"/>
                    <a:pt x="11" y="9"/>
                    <a:pt x="16" y="6"/>
                  </a:cubicBezTo>
                  <a:cubicBezTo>
                    <a:pt x="20" y="2"/>
                    <a:pt x="26" y="0"/>
                    <a:pt x="33" y="0"/>
                  </a:cubicBezTo>
                  <a:cubicBezTo>
                    <a:pt x="39" y="0"/>
                    <a:pt x="44" y="3"/>
                    <a:pt x="49" y="8"/>
                  </a:cubicBezTo>
                  <a:cubicBezTo>
                    <a:pt x="54" y="13"/>
                    <a:pt x="56" y="19"/>
                    <a:pt x="56" y="26"/>
                  </a:cubicBezTo>
                  <a:cubicBezTo>
                    <a:pt x="56" y="41"/>
                    <a:pt x="53" y="54"/>
                    <a:pt x="47" y="66"/>
                  </a:cubicBezTo>
                  <a:cubicBezTo>
                    <a:pt x="41" y="77"/>
                    <a:pt x="28" y="90"/>
                    <a:pt x="8" y="1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9" name="Freeform 130"/>
            <p:cNvSpPr>
              <a:spLocks/>
            </p:cNvSpPr>
            <p:nvPr/>
          </p:nvSpPr>
          <p:spPr bwMode="auto">
            <a:xfrm>
              <a:off x="5790" y="3308"/>
              <a:ext cx="37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0" name="Freeform 131"/>
            <p:cNvSpPr>
              <a:spLocks noEditPoints="1"/>
            </p:cNvSpPr>
            <p:nvPr/>
          </p:nvSpPr>
          <p:spPr bwMode="auto">
            <a:xfrm>
              <a:off x="5828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2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2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2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1" name="Freeform 132"/>
            <p:cNvSpPr>
              <a:spLocks/>
            </p:cNvSpPr>
            <p:nvPr/>
          </p:nvSpPr>
          <p:spPr bwMode="auto">
            <a:xfrm>
              <a:off x="5865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2" name="Freeform 133"/>
            <p:cNvSpPr>
              <a:spLocks noEditPoints="1"/>
            </p:cNvSpPr>
            <p:nvPr/>
          </p:nvSpPr>
          <p:spPr bwMode="auto">
            <a:xfrm>
              <a:off x="5905" y="3307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79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7 w 159"/>
                <a:gd name="T11" fmla="*/ 158 h 183"/>
                <a:gd name="T12" fmla="*/ 79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2 w 159"/>
                <a:gd name="T19" fmla="*/ 91 h 183"/>
                <a:gd name="T20" fmla="*/ 79 w 159"/>
                <a:gd name="T21" fmla="*/ 157 h 183"/>
                <a:gd name="T22" fmla="*/ 113 w 159"/>
                <a:gd name="T23" fmla="*/ 140 h 183"/>
                <a:gd name="T24" fmla="*/ 126 w 159"/>
                <a:gd name="T25" fmla="*/ 91 h 183"/>
                <a:gd name="T26" fmla="*/ 79 w 159"/>
                <a:gd name="T27" fmla="*/ 26 h 183"/>
                <a:gd name="T28" fmla="*/ 45 w 159"/>
                <a:gd name="T29" fmla="*/ 43 h 183"/>
                <a:gd name="T30" fmla="*/ 32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5" y="0"/>
                    <a:pt x="79" y="0"/>
                  </a:cubicBezTo>
                  <a:cubicBezTo>
                    <a:pt x="104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7" y="158"/>
                  </a:cubicBezTo>
                  <a:cubicBezTo>
                    <a:pt x="123" y="175"/>
                    <a:pt x="104" y="183"/>
                    <a:pt x="79" y="183"/>
                  </a:cubicBezTo>
                  <a:cubicBezTo>
                    <a:pt x="54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2" y="91"/>
                  </a:moveTo>
                  <a:cubicBezTo>
                    <a:pt x="32" y="135"/>
                    <a:pt x="48" y="157"/>
                    <a:pt x="79" y="157"/>
                  </a:cubicBezTo>
                  <a:cubicBezTo>
                    <a:pt x="94" y="157"/>
                    <a:pt x="105" y="151"/>
                    <a:pt x="113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0" y="26"/>
                    <a:pt x="79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2" y="71"/>
                    <a:pt x="32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3" name="Freeform 134"/>
            <p:cNvSpPr>
              <a:spLocks noEditPoints="1"/>
            </p:cNvSpPr>
            <p:nvPr/>
          </p:nvSpPr>
          <p:spPr bwMode="auto">
            <a:xfrm>
              <a:off x="5943" y="3292"/>
              <a:ext cx="21" cy="73"/>
            </a:xfrm>
            <a:custGeom>
              <a:avLst/>
              <a:gdLst>
                <a:gd name="T0" fmla="*/ 68 w 88"/>
                <a:gd name="T1" fmla="*/ 0 h 311"/>
                <a:gd name="T2" fmla="*/ 81 w 88"/>
                <a:gd name="T3" fmla="*/ 6 h 311"/>
                <a:gd name="T4" fmla="*/ 87 w 88"/>
                <a:gd name="T5" fmla="*/ 19 h 311"/>
                <a:gd name="T6" fmla="*/ 81 w 88"/>
                <a:gd name="T7" fmla="*/ 33 h 311"/>
                <a:gd name="T8" fmla="*/ 68 w 88"/>
                <a:gd name="T9" fmla="*/ 39 h 311"/>
                <a:gd name="T10" fmla="*/ 54 w 88"/>
                <a:gd name="T11" fmla="*/ 33 h 311"/>
                <a:gd name="T12" fmla="*/ 49 w 88"/>
                <a:gd name="T13" fmla="*/ 19 h 311"/>
                <a:gd name="T14" fmla="*/ 54 w 88"/>
                <a:gd name="T15" fmla="*/ 6 h 311"/>
                <a:gd name="T16" fmla="*/ 68 w 88"/>
                <a:gd name="T17" fmla="*/ 0 h 311"/>
                <a:gd name="T18" fmla="*/ 0 w 88"/>
                <a:gd name="T19" fmla="*/ 311 h 311"/>
                <a:gd name="T20" fmla="*/ 0 w 88"/>
                <a:gd name="T21" fmla="*/ 284 h 311"/>
                <a:gd name="T22" fmla="*/ 44 w 88"/>
                <a:gd name="T23" fmla="*/ 274 h 311"/>
                <a:gd name="T24" fmla="*/ 56 w 88"/>
                <a:gd name="T25" fmla="*/ 242 h 311"/>
                <a:gd name="T26" fmla="*/ 56 w 88"/>
                <a:gd name="T27" fmla="*/ 93 h 311"/>
                <a:gd name="T28" fmla="*/ 21 w 88"/>
                <a:gd name="T29" fmla="*/ 93 h 311"/>
                <a:gd name="T30" fmla="*/ 21 w 88"/>
                <a:gd name="T31" fmla="*/ 67 h 311"/>
                <a:gd name="T32" fmla="*/ 88 w 88"/>
                <a:gd name="T33" fmla="*/ 67 h 311"/>
                <a:gd name="T34" fmla="*/ 88 w 88"/>
                <a:gd name="T35" fmla="*/ 241 h 311"/>
                <a:gd name="T36" fmla="*/ 66 w 88"/>
                <a:gd name="T37" fmla="*/ 294 h 311"/>
                <a:gd name="T38" fmla="*/ 0 w 88"/>
                <a:gd name="T3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311">
                  <a:moveTo>
                    <a:pt x="68" y="0"/>
                  </a:moveTo>
                  <a:cubicBezTo>
                    <a:pt x="73" y="0"/>
                    <a:pt x="78" y="2"/>
                    <a:pt x="81" y="6"/>
                  </a:cubicBezTo>
                  <a:cubicBezTo>
                    <a:pt x="85" y="10"/>
                    <a:pt x="87" y="14"/>
                    <a:pt x="87" y="19"/>
                  </a:cubicBezTo>
                  <a:cubicBezTo>
                    <a:pt x="87" y="25"/>
                    <a:pt x="85" y="29"/>
                    <a:pt x="81" y="33"/>
                  </a:cubicBezTo>
                  <a:cubicBezTo>
                    <a:pt x="78" y="37"/>
                    <a:pt x="73" y="39"/>
                    <a:pt x="68" y="39"/>
                  </a:cubicBezTo>
                  <a:cubicBezTo>
                    <a:pt x="62" y="39"/>
                    <a:pt x="58" y="37"/>
                    <a:pt x="54" y="33"/>
                  </a:cubicBezTo>
                  <a:cubicBezTo>
                    <a:pt x="50" y="29"/>
                    <a:pt x="49" y="25"/>
                    <a:pt x="49" y="19"/>
                  </a:cubicBezTo>
                  <a:cubicBezTo>
                    <a:pt x="49" y="14"/>
                    <a:pt x="50" y="9"/>
                    <a:pt x="54" y="6"/>
                  </a:cubicBezTo>
                  <a:cubicBezTo>
                    <a:pt x="58" y="2"/>
                    <a:pt x="62" y="0"/>
                    <a:pt x="68" y="0"/>
                  </a:cubicBezTo>
                  <a:close/>
                  <a:moveTo>
                    <a:pt x="0" y="311"/>
                  </a:moveTo>
                  <a:lnTo>
                    <a:pt x="0" y="284"/>
                  </a:lnTo>
                  <a:cubicBezTo>
                    <a:pt x="22" y="284"/>
                    <a:pt x="37" y="280"/>
                    <a:pt x="44" y="274"/>
                  </a:cubicBezTo>
                  <a:cubicBezTo>
                    <a:pt x="52" y="267"/>
                    <a:pt x="56" y="257"/>
                    <a:pt x="56" y="242"/>
                  </a:cubicBezTo>
                  <a:lnTo>
                    <a:pt x="56" y="93"/>
                  </a:lnTo>
                  <a:lnTo>
                    <a:pt x="21" y="93"/>
                  </a:lnTo>
                  <a:lnTo>
                    <a:pt x="21" y="67"/>
                  </a:lnTo>
                  <a:lnTo>
                    <a:pt x="88" y="67"/>
                  </a:lnTo>
                  <a:lnTo>
                    <a:pt x="88" y="241"/>
                  </a:lnTo>
                  <a:cubicBezTo>
                    <a:pt x="88" y="265"/>
                    <a:pt x="80" y="283"/>
                    <a:pt x="66" y="294"/>
                  </a:cubicBezTo>
                  <a:cubicBezTo>
                    <a:pt x="52" y="306"/>
                    <a:pt x="30" y="311"/>
                    <a:pt x="0" y="3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4" name="Freeform 135"/>
            <p:cNvSpPr>
              <a:spLocks noEditPoints="1"/>
            </p:cNvSpPr>
            <p:nvPr/>
          </p:nvSpPr>
          <p:spPr bwMode="auto">
            <a:xfrm>
              <a:off x="5986" y="3307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19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79" y="158"/>
                    <a:pt x="93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5" name="Freeform 136"/>
            <p:cNvSpPr>
              <a:spLocks/>
            </p:cNvSpPr>
            <p:nvPr/>
          </p:nvSpPr>
          <p:spPr bwMode="auto">
            <a:xfrm>
              <a:off x="6047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5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6" name="Freeform 137"/>
            <p:cNvSpPr>
              <a:spLocks/>
            </p:cNvSpPr>
            <p:nvPr/>
          </p:nvSpPr>
          <p:spPr bwMode="auto">
            <a:xfrm>
              <a:off x="6085" y="3308"/>
              <a:ext cx="34" cy="41"/>
            </a:xfrm>
            <a:custGeom>
              <a:avLst/>
              <a:gdLst>
                <a:gd name="T0" fmla="*/ 49 w 147"/>
                <a:gd name="T1" fmla="*/ 148 h 176"/>
                <a:gd name="T2" fmla="*/ 147 w 147"/>
                <a:gd name="T3" fmla="*/ 148 h 176"/>
                <a:gd name="T4" fmla="*/ 147 w 147"/>
                <a:gd name="T5" fmla="*/ 176 h 176"/>
                <a:gd name="T6" fmla="*/ 0 w 147"/>
                <a:gd name="T7" fmla="*/ 176 h 176"/>
                <a:gd name="T8" fmla="*/ 0 w 147"/>
                <a:gd name="T9" fmla="*/ 167 h 176"/>
                <a:gd name="T10" fmla="*/ 100 w 147"/>
                <a:gd name="T11" fmla="*/ 28 h 176"/>
                <a:gd name="T12" fmla="*/ 2 w 147"/>
                <a:gd name="T13" fmla="*/ 28 h 176"/>
                <a:gd name="T14" fmla="*/ 2 w 147"/>
                <a:gd name="T15" fmla="*/ 0 h 176"/>
                <a:gd name="T16" fmla="*/ 146 w 147"/>
                <a:gd name="T17" fmla="*/ 0 h 176"/>
                <a:gd name="T18" fmla="*/ 146 w 147"/>
                <a:gd name="T19" fmla="*/ 9 h 176"/>
                <a:gd name="T20" fmla="*/ 49 w 147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176">
                  <a:moveTo>
                    <a:pt x="49" y="148"/>
                  </a:moveTo>
                  <a:lnTo>
                    <a:pt x="147" y="148"/>
                  </a:lnTo>
                  <a:lnTo>
                    <a:pt x="147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6" y="0"/>
                  </a:lnTo>
                  <a:lnTo>
                    <a:pt x="146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7" name="Freeform 138"/>
            <p:cNvSpPr>
              <a:spLocks noEditPoints="1"/>
            </p:cNvSpPr>
            <p:nvPr/>
          </p:nvSpPr>
          <p:spPr bwMode="auto">
            <a:xfrm>
              <a:off x="6123" y="3291"/>
              <a:ext cx="34" cy="59"/>
            </a:xfrm>
            <a:custGeom>
              <a:avLst/>
              <a:gdLst>
                <a:gd name="T0" fmla="*/ 121 w 152"/>
                <a:gd name="T1" fmla="*/ 247 h 251"/>
                <a:gd name="T2" fmla="*/ 121 w 152"/>
                <a:gd name="T3" fmla="*/ 234 h 251"/>
                <a:gd name="T4" fmla="*/ 74 w 152"/>
                <a:gd name="T5" fmla="*/ 251 h 251"/>
                <a:gd name="T6" fmla="*/ 20 w 152"/>
                <a:gd name="T7" fmla="*/ 227 h 251"/>
                <a:gd name="T8" fmla="*/ 0 w 152"/>
                <a:gd name="T9" fmla="*/ 164 h 251"/>
                <a:gd name="T10" fmla="*/ 23 w 152"/>
                <a:gd name="T11" fmla="*/ 96 h 251"/>
                <a:gd name="T12" fmla="*/ 80 w 152"/>
                <a:gd name="T13" fmla="*/ 68 h 251"/>
                <a:gd name="T14" fmla="*/ 121 w 152"/>
                <a:gd name="T15" fmla="*/ 81 h 251"/>
                <a:gd name="T16" fmla="*/ 121 w 152"/>
                <a:gd name="T17" fmla="*/ 0 h 251"/>
                <a:gd name="T18" fmla="*/ 152 w 152"/>
                <a:gd name="T19" fmla="*/ 0 h 251"/>
                <a:gd name="T20" fmla="*/ 152 w 152"/>
                <a:gd name="T21" fmla="*/ 247 h 251"/>
                <a:gd name="T22" fmla="*/ 121 w 152"/>
                <a:gd name="T23" fmla="*/ 247 h 251"/>
                <a:gd name="T24" fmla="*/ 121 w 152"/>
                <a:gd name="T25" fmla="*/ 112 h 251"/>
                <a:gd name="T26" fmla="*/ 89 w 152"/>
                <a:gd name="T27" fmla="*/ 95 h 251"/>
                <a:gd name="T28" fmla="*/ 48 w 152"/>
                <a:gd name="T29" fmla="*/ 113 h 251"/>
                <a:gd name="T30" fmla="*/ 33 w 152"/>
                <a:gd name="T31" fmla="*/ 161 h 251"/>
                <a:gd name="T32" fmla="*/ 90 w 152"/>
                <a:gd name="T33" fmla="*/ 225 h 251"/>
                <a:gd name="T34" fmla="*/ 108 w 152"/>
                <a:gd name="T35" fmla="*/ 220 h 251"/>
                <a:gd name="T36" fmla="*/ 121 w 152"/>
                <a:gd name="T37" fmla="*/ 210 h 251"/>
                <a:gd name="T38" fmla="*/ 121 w 152"/>
                <a:gd name="T39" fmla="*/ 11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" h="251">
                  <a:moveTo>
                    <a:pt x="121" y="247"/>
                  </a:moveTo>
                  <a:lnTo>
                    <a:pt x="121" y="234"/>
                  </a:lnTo>
                  <a:cubicBezTo>
                    <a:pt x="110" y="245"/>
                    <a:pt x="95" y="251"/>
                    <a:pt x="74" y="251"/>
                  </a:cubicBezTo>
                  <a:cubicBezTo>
                    <a:pt x="52" y="251"/>
                    <a:pt x="34" y="243"/>
                    <a:pt x="20" y="227"/>
                  </a:cubicBezTo>
                  <a:cubicBezTo>
                    <a:pt x="7" y="211"/>
                    <a:pt x="0" y="190"/>
                    <a:pt x="0" y="164"/>
                  </a:cubicBezTo>
                  <a:cubicBezTo>
                    <a:pt x="0" y="138"/>
                    <a:pt x="8" y="115"/>
                    <a:pt x="23" y="96"/>
                  </a:cubicBezTo>
                  <a:cubicBezTo>
                    <a:pt x="39" y="78"/>
                    <a:pt x="58" y="68"/>
                    <a:pt x="80" y="68"/>
                  </a:cubicBezTo>
                  <a:cubicBezTo>
                    <a:pt x="98" y="68"/>
                    <a:pt x="112" y="73"/>
                    <a:pt x="121" y="81"/>
                  </a:cubicBezTo>
                  <a:lnTo>
                    <a:pt x="121" y="0"/>
                  </a:lnTo>
                  <a:lnTo>
                    <a:pt x="152" y="0"/>
                  </a:lnTo>
                  <a:lnTo>
                    <a:pt x="152" y="247"/>
                  </a:lnTo>
                  <a:lnTo>
                    <a:pt x="121" y="247"/>
                  </a:lnTo>
                  <a:close/>
                  <a:moveTo>
                    <a:pt x="121" y="112"/>
                  </a:moveTo>
                  <a:cubicBezTo>
                    <a:pt x="113" y="101"/>
                    <a:pt x="102" y="95"/>
                    <a:pt x="89" y="95"/>
                  </a:cubicBezTo>
                  <a:cubicBezTo>
                    <a:pt x="72" y="95"/>
                    <a:pt x="58" y="101"/>
                    <a:pt x="48" y="113"/>
                  </a:cubicBezTo>
                  <a:cubicBezTo>
                    <a:pt x="38" y="126"/>
                    <a:pt x="33" y="142"/>
                    <a:pt x="33" y="161"/>
                  </a:cubicBezTo>
                  <a:cubicBezTo>
                    <a:pt x="33" y="203"/>
                    <a:pt x="52" y="225"/>
                    <a:pt x="90" y="225"/>
                  </a:cubicBezTo>
                  <a:cubicBezTo>
                    <a:pt x="95" y="225"/>
                    <a:pt x="101" y="223"/>
                    <a:pt x="108" y="220"/>
                  </a:cubicBezTo>
                  <a:cubicBezTo>
                    <a:pt x="115" y="217"/>
                    <a:pt x="119" y="213"/>
                    <a:pt x="121" y="210"/>
                  </a:cubicBezTo>
                  <a:lnTo>
                    <a:pt x="121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8" name="Freeform 139"/>
            <p:cNvSpPr>
              <a:spLocks noEditPoints="1"/>
            </p:cNvSpPr>
            <p:nvPr/>
          </p:nvSpPr>
          <p:spPr bwMode="auto">
            <a:xfrm>
              <a:off x="6164" y="3287"/>
              <a:ext cx="38" cy="63"/>
            </a:xfrm>
            <a:custGeom>
              <a:avLst/>
              <a:gdLst>
                <a:gd name="T0" fmla="*/ 160 w 163"/>
                <a:gd name="T1" fmla="*/ 182 h 270"/>
                <a:gd name="T2" fmla="*/ 33 w 163"/>
                <a:gd name="T3" fmla="*/ 182 h 270"/>
                <a:gd name="T4" fmla="*/ 50 w 163"/>
                <a:gd name="T5" fmla="*/ 229 h 270"/>
                <a:gd name="T6" fmla="*/ 89 w 163"/>
                <a:gd name="T7" fmla="*/ 244 h 270"/>
                <a:gd name="T8" fmla="*/ 133 w 163"/>
                <a:gd name="T9" fmla="*/ 228 h 270"/>
                <a:gd name="T10" fmla="*/ 147 w 163"/>
                <a:gd name="T11" fmla="*/ 250 h 270"/>
                <a:gd name="T12" fmla="*/ 124 w 163"/>
                <a:gd name="T13" fmla="*/ 263 h 270"/>
                <a:gd name="T14" fmla="*/ 83 w 163"/>
                <a:gd name="T15" fmla="*/ 270 h 270"/>
                <a:gd name="T16" fmla="*/ 26 w 163"/>
                <a:gd name="T17" fmla="*/ 247 h 270"/>
                <a:gd name="T18" fmla="*/ 0 w 163"/>
                <a:gd name="T19" fmla="*/ 181 h 270"/>
                <a:gd name="T20" fmla="*/ 27 w 163"/>
                <a:gd name="T21" fmla="*/ 111 h 270"/>
                <a:gd name="T22" fmla="*/ 83 w 163"/>
                <a:gd name="T23" fmla="*/ 87 h 270"/>
                <a:gd name="T24" fmla="*/ 142 w 163"/>
                <a:gd name="T25" fmla="*/ 109 h 270"/>
                <a:gd name="T26" fmla="*/ 163 w 163"/>
                <a:gd name="T27" fmla="*/ 163 h 270"/>
                <a:gd name="T28" fmla="*/ 160 w 163"/>
                <a:gd name="T29" fmla="*/ 182 h 270"/>
                <a:gd name="T30" fmla="*/ 84 w 163"/>
                <a:gd name="T31" fmla="*/ 114 h 270"/>
                <a:gd name="T32" fmla="*/ 49 w 163"/>
                <a:gd name="T33" fmla="*/ 127 h 270"/>
                <a:gd name="T34" fmla="*/ 34 w 163"/>
                <a:gd name="T35" fmla="*/ 159 h 270"/>
                <a:gd name="T36" fmla="*/ 132 w 163"/>
                <a:gd name="T37" fmla="*/ 159 h 270"/>
                <a:gd name="T38" fmla="*/ 120 w 163"/>
                <a:gd name="T39" fmla="*/ 127 h 270"/>
                <a:gd name="T40" fmla="*/ 84 w 163"/>
                <a:gd name="T41" fmla="*/ 114 h 270"/>
                <a:gd name="T42" fmla="*/ 139 w 163"/>
                <a:gd name="T43" fmla="*/ 1 h 270"/>
                <a:gd name="T44" fmla="*/ 89 w 163"/>
                <a:gd name="T45" fmla="*/ 56 h 270"/>
                <a:gd name="T46" fmla="*/ 71 w 163"/>
                <a:gd name="T47" fmla="*/ 56 h 270"/>
                <a:gd name="T48" fmla="*/ 23 w 163"/>
                <a:gd name="T49" fmla="*/ 0 h 270"/>
                <a:gd name="T50" fmla="*/ 51 w 163"/>
                <a:gd name="T51" fmla="*/ 0 h 270"/>
                <a:gd name="T52" fmla="*/ 80 w 163"/>
                <a:gd name="T53" fmla="*/ 32 h 270"/>
                <a:gd name="T54" fmla="*/ 107 w 163"/>
                <a:gd name="T55" fmla="*/ 1 h 270"/>
                <a:gd name="T56" fmla="*/ 139 w 163"/>
                <a:gd name="T57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3" h="270">
                  <a:moveTo>
                    <a:pt x="160" y="182"/>
                  </a:moveTo>
                  <a:lnTo>
                    <a:pt x="33" y="182"/>
                  </a:lnTo>
                  <a:cubicBezTo>
                    <a:pt x="33" y="202"/>
                    <a:pt x="39" y="218"/>
                    <a:pt x="50" y="229"/>
                  </a:cubicBezTo>
                  <a:cubicBezTo>
                    <a:pt x="60" y="239"/>
                    <a:pt x="73" y="244"/>
                    <a:pt x="89" y="244"/>
                  </a:cubicBezTo>
                  <a:cubicBezTo>
                    <a:pt x="107" y="244"/>
                    <a:pt x="121" y="238"/>
                    <a:pt x="133" y="228"/>
                  </a:cubicBezTo>
                  <a:lnTo>
                    <a:pt x="147" y="250"/>
                  </a:lnTo>
                  <a:cubicBezTo>
                    <a:pt x="142" y="255"/>
                    <a:pt x="134" y="259"/>
                    <a:pt x="124" y="263"/>
                  </a:cubicBezTo>
                  <a:cubicBezTo>
                    <a:pt x="112" y="268"/>
                    <a:pt x="98" y="270"/>
                    <a:pt x="83" y="270"/>
                  </a:cubicBezTo>
                  <a:cubicBezTo>
                    <a:pt x="60" y="270"/>
                    <a:pt x="42" y="262"/>
                    <a:pt x="26" y="247"/>
                  </a:cubicBezTo>
                  <a:cubicBezTo>
                    <a:pt x="9" y="231"/>
                    <a:pt x="0" y="209"/>
                    <a:pt x="0" y="181"/>
                  </a:cubicBezTo>
                  <a:cubicBezTo>
                    <a:pt x="0" y="152"/>
                    <a:pt x="9" y="128"/>
                    <a:pt x="27" y="111"/>
                  </a:cubicBezTo>
                  <a:cubicBezTo>
                    <a:pt x="43" y="95"/>
                    <a:pt x="61" y="87"/>
                    <a:pt x="83" y="87"/>
                  </a:cubicBezTo>
                  <a:cubicBezTo>
                    <a:pt x="108" y="87"/>
                    <a:pt x="128" y="94"/>
                    <a:pt x="142" y="109"/>
                  </a:cubicBezTo>
                  <a:cubicBezTo>
                    <a:pt x="156" y="122"/>
                    <a:pt x="163" y="140"/>
                    <a:pt x="163" y="163"/>
                  </a:cubicBezTo>
                  <a:cubicBezTo>
                    <a:pt x="163" y="170"/>
                    <a:pt x="162" y="176"/>
                    <a:pt x="160" y="182"/>
                  </a:cubicBezTo>
                  <a:close/>
                  <a:moveTo>
                    <a:pt x="84" y="114"/>
                  </a:moveTo>
                  <a:cubicBezTo>
                    <a:pt x="71" y="114"/>
                    <a:pt x="59" y="118"/>
                    <a:pt x="49" y="127"/>
                  </a:cubicBezTo>
                  <a:cubicBezTo>
                    <a:pt x="40" y="136"/>
                    <a:pt x="35" y="146"/>
                    <a:pt x="34" y="159"/>
                  </a:cubicBezTo>
                  <a:lnTo>
                    <a:pt x="132" y="159"/>
                  </a:lnTo>
                  <a:cubicBezTo>
                    <a:pt x="132" y="146"/>
                    <a:pt x="128" y="136"/>
                    <a:pt x="120" y="127"/>
                  </a:cubicBezTo>
                  <a:cubicBezTo>
                    <a:pt x="111" y="118"/>
                    <a:pt x="99" y="114"/>
                    <a:pt x="84" y="114"/>
                  </a:cubicBezTo>
                  <a:close/>
                  <a:moveTo>
                    <a:pt x="139" y="1"/>
                  </a:moveTo>
                  <a:lnTo>
                    <a:pt x="89" y="56"/>
                  </a:lnTo>
                  <a:lnTo>
                    <a:pt x="71" y="56"/>
                  </a:lnTo>
                  <a:lnTo>
                    <a:pt x="23" y="0"/>
                  </a:lnTo>
                  <a:lnTo>
                    <a:pt x="51" y="0"/>
                  </a:lnTo>
                  <a:lnTo>
                    <a:pt x="80" y="32"/>
                  </a:lnTo>
                  <a:lnTo>
                    <a:pt x="107" y="1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9" name="Freeform 140"/>
            <p:cNvSpPr>
              <a:spLocks/>
            </p:cNvSpPr>
            <p:nvPr/>
          </p:nvSpPr>
          <p:spPr bwMode="auto">
            <a:xfrm>
              <a:off x="6209" y="3291"/>
              <a:ext cx="14" cy="59"/>
            </a:xfrm>
            <a:custGeom>
              <a:avLst/>
              <a:gdLst>
                <a:gd name="T0" fmla="*/ 0 w 61"/>
                <a:gd name="T1" fmla="*/ 198 h 251"/>
                <a:gd name="T2" fmla="*/ 0 w 61"/>
                <a:gd name="T3" fmla="*/ 0 h 251"/>
                <a:gd name="T4" fmla="*/ 31 w 61"/>
                <a:gd name="T5" fmla="*/ 0 h 251"/>
                <a:gd name="T6" fmla="*/ 31 w 61"/>
                <a:gd name="T7" fmla="*/ 193 h 251"/>
                <a:gd name="T8" fmla="*/ 39 w 61"/>
                <a:gd name="T9" fmla="*/ 215 h 251"/>
                <a:gd name="T10" fmla="*/ 61 w 61"/>
                <a:gd name="T11" fmla="*/ 223 h 251"/>
                <a:gd name="T12" fmla="*/ 61 w 61"/>
                <a:gd name="T13" fmla="*/ 251 h 251"/>
                <a:gd name="T14" fmla="*/ 0 w 61"/>
                <a:gd name="T15" fmla="*/ 19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1">
                  <a:moveTo>
                    <a:pt x="0" y="198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2"/>
                    <a:pt x="34" y="209"/>
                    <a:pt x="39" y="215"/>
                  </a:cubicBezTo>
                  <a:cubicBezTo>
                    <a:pt x="45" y="220"/>
                    <a:pt x="52" y="223"/>
                    <a:pt x="61" y="223"/>
                  </a:cubicBezTo>
                  <a:lnTo>
                    <a:pt x="61" y="251"/>
                  </a:lnTo>
                  <a:cubicBezTo>
                    <a:pt x="20" y="251"/>
                    <a:pt x="0" y="233"/>
                    <a:pt x="0" y="1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0" name="Freeform 141"/>
            <p:cNvSpPr>
              <a:spLocks noEditPoints="1"/>
            </p:cNvSpPr>
            <p:nvPr/>
          </p:nvSpPr>
          <p:spPr bwMode="auto">
            <a:xfrm>
              <a:off x="6229" y="3287"/>
              <a:ext cx="34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3 w 150"/>
                <a:gd name="T21" fmla="*/ 92 h 269"/>
                <a:gd name="T22" fmla="*/ 63 w 150"/>
                <a:gd name="T23" fmla="*/ 86 h 269"/>
                <a:gd name="T24" fmla="*/ 119 w 150"/>
                <a:gd name="T25" fmla="*/ 104 h 269"/>
                <a:gd name="T26" fmla="*/ 136 w 150"/>
                <a:gd name="T27" fmla="*/ 159 h 269"/>
                <a:gd name="T28" fmla="*/ 136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4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3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2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2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6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7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89" y="153"/>
                    <a:pt x="97" y="154"/>
                    <a:pt x="105" y="157"/>
                  </a:cubicBezTo>
                  <a:cubicBezTo>
                    <a:pt x="105" y="129"/>
                    <a:pt x="92" y="114"/>
                    <a:pt x="67" y="114"/>
                  </a:cubicBezTo>
                  <a:cubicBezTo>
                    <a:pt x="47" y="114"/>
                    <a:pt x="32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3" y="92"/>
                  </a:cubicBezTo>
                  <a:cubicBezTo>
                    <a:pt x="44" y="88"/>
                    <a:pt x="54" y="86"/>
                    <a:pt x="63" y="86"/>
                  </a:cubicBezTo>
                  <a:cubicBezTo>
                    <a:pt x="89" y="86"/>
                    <a:pt x="107" y="92"/>
                    <a:pt x="119" y="104"/>
                  </a:cubicBezTo>
                  <a:cubicBezTo>
                    <a:pt x="131" y="115"/>
                    <a:pt x="136" y="134"/>
                    <a:pt x="136" y="159"/>
                  </a:cubicBezTo>
                  <a:lnTo>
                    <a:pt x="136" y="222"/>
                  </a:lnTo>
                  <a:cubicBezTo>
                    <a:pt x="136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7" y="269"/>
                    <a:pt x="128" y="267"/>
                    <a:pt x="122" y="263"/>
                  </a:cubicBezTo>
                  <a:cubicBezTo>
                    <a:pt x="115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5" y="177"/>
                    <a:pt x="88" y="176"/>
                    <a:pt x="84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3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2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1" name="Freeform 142"/>
            <p:cNvSpPr>
              <a:spLocks/>
            </p:cNvSpPr>
            <p:nvPr/>
          </p:nvSpPr>
          <p:spPr bwMode="auto">
            <a:xfrm>
              <a:off x="6266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2" name="Freeform 143"/>
            <p:cNvSpPr>
              <a:spLocks noEditPoints="1"/>
            </p:cNvSpPr>
            <p:nvPr/>
          </p:nvSpPr>
          <p:spPr bwMode="auto">
            <a:xfrm>
              <a:off x="6306" y="3287"/>
              <a:ext cx="35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4 w 150"/>
                <a:gd name="T21" fmla="*/ 92 h 269"/>
                <a:gd name="T22" fmla="*/ 64 w 150"/>
                <a:gd name="T23" fmla="*/ 86 h 269"/>
                <a:gd name="T24" fmla="*/ 119 w 150"/>
                <a:gd name="T25" fmla="*/ 104 h 269"/>
                <a:gd name="T26" fmla="*/ 137 w 150"/>
                <a:gd name="T27" fmla="*/ 159 h 269"/>
                <a:gd name="T28" fmla="*/ 137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5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4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3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3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5" y="157"/>
                  </a:cubicBezTo>
                  <a:cubicBezTo>
                    <a:pt x="105" y="129"/>
                    <a:pt x="93" y="114"/>
                    <a:pt x="67" y="114"/>
                  </a:cubicBezTo>
                  <a:cubicBezTo>
                    <a:pt x="48" y="114"/>
                    <a:pt x="33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4" y="92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19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3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3" name="Freeform 144"/>
            <p:cNvSpPr>
              <a:spLocks/>
            </p:cNvSpPr>
            <p:nvPr/>
          </p:nvSpPr>
          <p:spPr bwMode="auto">
            <a:xfrm>
              <a:off x="6348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100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4" name="Freeform 145"/>
            <p:cNvSpPr>
              <a:spLocks noEditPoints="1"/>
            </p:cNvSpPr>
            <p:nvPr/>
          </p:nvSpPr>
          <p:spPr bwMode="auto">
            <a:xfrm>
              <a:off x="6388" y="3287"/>
              <a:ext cx="17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sp>
        <p:nvSpPr>
          <p:cNvPr id="155" name="Obdélník 154"/>
          <p:cNvSpPr/>
          <p:nvPr/>
        </p:nvSpPr>
        <p:spPr>
          <a:xfrm>
            <a:off x="1336846" y="5511801"/>
            <a:ext cx="7619830" cy="792826"/>
          </a:xfrm>
          <a:prstGeom prst="rect">
            <a:avLst/>
          </a:prstGeom>
        </p:spPr>
        <p:txBody>
          <a:bodyPr wrap="square" lIns="53639" tIns="26819" rIns="53639" bIns="26819">
            <a:spAutoFit/>
          </a:bodyPr>
          <a:lstStyle/>
          <a:p>
            <a:r>
              <a:rPr lang="cs-CZ" sz="1600" dirty="0" err="1" smtClean="0"/>
              <a:t>Proejekt</a:t>
            </a:r>
            <a:r>
              <a:rPr lang="cs-CZ" sz="1600" dirty="0" smtClean="0"/>
              <a:t> </a:t>
            </a:r>
            <a:r>
              <a:rPr lang="en-US" sz="1600" dirty="0" err="1" smtClean="0"/>
              <a:t>Podpora</a:t>
            </a:r>
            <a:r>
              <a:rPr lang="en-US" sz="1600" dirty="0" smtClean="0"/>
              <a:t> </a:t>
            </a:r>
            <a:r>
              <a:rPr lang="en-US" sz="1600" dirty="0" err="1"/>
              <a:t>krajského</a:t>
            </a:r>
            <a:r>
              <a:rPr lang="en-US" sz="1600" dirty="0"/>
              <a:t> </a:t>
            </a:r>
            <a:r>
              <a:rPr lang="en-US" sz="1600" dirty="0" err="1"/>
              <a:t>akčního</a:t>
            </a:r>
            <a:r>
              <a:rPr lang="en-US" sz="1600" dirty="0"/>
              <a:t> </a:t>
            </a:r>
            <a:r>
              <a:rPr lang="en-US" sz="1600" dirty="0" err="1"/>
              <a:t>plánování</a:t>
            </a:r>
            <a:r>
              <a:rPr lang="en-US" sz="1600" dirty="0"/>
              <a:t> (P-KAP) </a:t>
            </a:r>
            <a:r>
              <a:rPr lang="en-US" sz="1600" dirty="0" err="1"/>
              <a:t>zajišťuje</a:t>
            </a:r>
            <a:r>
              <a:rPr lang="en-US" sz="1600" dirty="0"/>
              <a:t> </a:t>
            </a:r>
            <a:r>
              <a:rPr lang="en-US" sz="1600" dirty="0" err="1"/>
              <a:t>metodickou</a:t>
            </a:r>
            <a:r>
              <a:rPr lang="en-US" sz="1600" dirty="0"/>
              <a:t> </a:t>
            </a:r>
            <a:r>
              <a:rPr lang="en-US" sz="1600" dirty="0" err="1" smtClean="0"/>
              <a:t>podporu</a:t>
            </a:r>
            <a:r>
              <a:rPr lang="en-US" sz="1600" dirty="0" smtClean="0"/>
              <a:t> </a:t>
            </a:r>
            <a:r>
              <a:rPr lang="en-US" sz="1600" dirty="0" err="1"/>
              <a:t>při</a:t>
            </a:r>
            <a:r>
              <a:rPr lang="en-US" sz="1600" dirty="0"/>
              <a:t> </a:t>
            </a:r>
            <a:r>
              <a:rPr lang="en-US" sz="1600" dirty="0" err="1"/>
              <a:t>využívání</a:t>
            </a:r>
            <a:r>
              <a:rPr lang="en-US" sz="1600" dirty="0"/>
              <a:t> </a:t>
            </a:r>
            <a:r>
              <a:rPr lang="en-US" sz="1600" dirty="0" err="1"/>
              <a:t>akčního</a:t>
            </a:r>
            <a:r>
              <a:rPr lang="en-US" sz="1600" dirty="0"/>
              <a:t> </a:t>
            </a:r>
            <a:r>
              <a:rPr lang="en-US" sz="1600" dirty="0" err="1"/>
              <a:t>plánování</a:t>
            </a:r>
            <a:r>
              <a:rPr lang="en-US" sz="1600" dirty="0"/>
              <a:t> na </a:t>
            </a:r>
            <a:r>
              <a:rPr lang="en-US" sz="1600" dirty="0" err="1"/>
              <a:t>úrovni</a:t>
            </a:r>
            <a:r>
              <a:rPr lang="en-US" sz="1600" dirty="0"/>
              <a:t> </a:t>
            </a:r>
            <a:r>
              <a:rPr lang="en-US" sz="1600" dirty="0" err="1"/>
              <a:t>kraje</a:t>
            </a:r>
            <a:r>
              <a:rPr lang="en-US" sz="1600" dirty="0"/>
              <a:t> a </a:t>
            </a:r>
            <a:r>
              <a:rPr lang="en-US" sz="1600" dirty="0" err="1"/>
              <a:t>středních</a:t>
            </a:r>
            <a:r>
              <a:rPr lang="en-US" sz="1600" dirty="0"/>
              <a:t> a </a:t>
            </a:r>
            <a:r>
              <a:rPr lang="en-US" sz="1600" dirty="0" err="1"/>
              <a:t>vyšších</a:t>
            </a:r>
            <a:r>
              <a:rPr lang="en-US" sz="1600" dirty="0"/>
              <a:t> </a:t>
            </a:r>
            <a:r>
              <a:rPr lang="en-US" sz="1600" dirty="0" err="1"/>
              <a:t>odborných</a:t>
            </a:r>
            <a:r>
              <a:rPr lang="en-US" sz="1600" dirty="0"/>
              <a:t> </a:t>
            </a:r>
            <a:r>
              <a:rPr lang="en-US" sz="1600" dirty="0" err="1"/>
              <a:t>škol</a:t>
            </a:r>
            <a:endParaRPr lang="en-US" sz="1600" dirty="0"/>
          </a:p>
          <a:p>
            <a:pPr marL="268194" indent="-268194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1722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a stav tvorby  ŠAP / PA  </a:t>
            </a:r>
            <a:r>
              <a:rPr lang="cs-CZ" cap="none" dirty="0" smtClean="0"/>
              <a:t>r.</a:t>
            </a:r>
            <a:r>
              <a:rPr lang="cs-CZ" dirty="0" smtClean="0"/>
              <a:t>2017-2019  1.vlna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" y="728971"/>
            <a:ext cx="9905995" cy="4860054"/>
          </a:xfrm>
        </p:spPr>
        <p:txBody>
          <a:bodyPr>
            <a:normAutofit fontScale="85000" lnSpcReduction="20000"/>
          </a:bodyPr>
          <a:lstStyle/>
          <a:p>
            <a:pPr marL="457200" indent="-457200"/>
            <a:r>
              <a:rPr lang="cs-CZ" sz="3000" b="1" dirty="0" smtClean="0">
                <a:solidFill>
                  <a:schemeClr val="tx2">
                    <a:lumMod val="75000"/>
                  </a:schemeClr>
                </a:solidFill>
              </a:rPr>
              <a:t>Bilance účasti středních škol Olomouckého kraje v tvorbě</a:t>
            </a:r>
          </a:p>
          <a:p>
            <a:pPr marL="457200" indent="-457200"/>
            <a:r>
              <a:rPr lang="cs-CZ" sz="3000" b="1" dirty="0" smtClean="0">
                <a:solidFill>
                  <a:schemeClr val="tx2">
                    <a:lumMod val="75000"/>
                  </a:schemeClr>
                </a:solidFill>
              </a:rPr>
              <a:t>Školních akčních plánů a Plánů aktivit</a:t>
            </a:r>
          </a:p>
          <a:p>
            <a:pPr marL="457200" indent="-457200"/>
            <a:endParaRPr lang="cs-CZ" sz="3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cs-CZ" sz="3000" b="1" dirty="0" smtClean="0">
                <a:solidFill>
                  <a:srgbClr val="002060"/>
                </a:solidFill>
              </a:rPr>
              <a:t>Počet SŠ v Olomouckém kraji 			101</a:t>
            </a:r>
          </a:p>
          <a:p>
            <a:pPr marL="457200" indent="-457200">
              <a:buAutoNum type="arabicPeriod"/>
            </a:pPr>
            <a:r>
              <a:rPr lang="cs-CZ" sz="3000" b="1" dirty="0" smtClean="0">
                <a:solidFill>
                  <a:srgbClr val="C00000"/>
                </a:solidFill>
              </a:rPr>
              <a:t>Počet škol které vytvořily ŠAP 	  	  57</a:t>
            </a:r>
          </a:p>
          <a:p>
            <a:pPr marL="457200" indent="-457200">
              <a:buAutoNum type="arabicPeriod"/>
            </a:pPr>
            <a:r>
              <a:rPr lang="cs-CZ" sz="3000" b="1" dirty="0" smtClean="0">
                <a:solidFill>
                  <a:srgbClr val="C00000"/>
                </a:solidFill>
              </a:rPr>
              <a:t>Počet škol, které vytvořily PA 		  	  22</a:t>
            </a:r>
          </a:p>
          <a:p>
            <a:pPr marL="457200" indent="-457200">
              <a:buAutoNum type="arabicPeriod"/>
            </a:pPr>
            <a:r>
              <a:rPr lang="cs-CZ" sz="3000" b="1" dirty="0" smtClean="0">
                <a:solidFill>
                  <a:srgbClr val="C00000"/>
                </a:solidFill>
              </a:rPr>
              <a:t>Zapojení škol Olomouckého kraje        	  80%</a:t>
            </a:r>
          </a:p>
          <a:p>
            <a:pPr marL="457200" indent="-457200">
              <a:buAutoNum type="arabicPeriod"/>
            </a:pPr>
            <a:r>
              <a:rPr lang="cs-CZ" sz="3000" b="1" dirty="0" smtClean="0">
                <a:solidFill>
                  <a:srgbClr val="002060"/>
                </a:solidFill>
              </a:rPr>
              <a:t>Počet žáků SŠ OK ve </a:t>
            </a:r>
            <a:r>
              <a:rPr lang="cs-CZ" sz="3000" b="1" dirty="0" err="1" smtClean="0">
                <a:solidFill>
                  <a:srgbClr val="002060"/>
                </a:solidFill>
              </a:rPr>
              <a:t>šk</a:t>
            </a:r>
            <a:r>
              <a:rPr lang="cs-CZ" sz="3000" b="1" dirty="0" smtClean="0">
                <a:solidFill>
                  <a:srgbClr val="002060"/>
                </a:solidFill>
              </a:rPr>
              <a:t>. r. 2018/19               </a:t>
            </a:r>
            <a:r>
              <a:rPr lang="cs-CZ" sz="3000" b="1" dirty="0" smtClean="0">
                <a:solidFill>
                  <a:srgbClr val="002060"/>
                </a:solidFill>
              </a:rPr>
              <a:t>7050 (jen 1. </a:t>
            </a:r>
            <a:r>
              <a:rPr lang="cs-CZ" sz="3000" b="1" smtClean="0">
                <a:solidFill>
                  <a:srgbClr val="002060"/>
                </a:solidFill>
              </a:rPr>
              <a:t>roč.)</a:t>
            </a:r>
            <a:endParaRPr lang="cs-CZ" sz="3000" b="1" dirty="0" smtClean="0">
              <a:solidFill>
                <a:srgbClr val="002060"/>
              </a:solidFill>
            </a:endParaRPr>
          </a:p>
          <a:p>
            <a:pPr marL="457200" indent="-457200">
              <a:buAutoNum type="arabicPeriod"/>
            </a:pPr>
            <a:endParaRPr lang="cs-CZ" dirty="0" smtClean="0"/>
          </a:p>
          <a:p>
            <a:endParaRPr lang="cs-CZ" dirty="0" smtClean="0"/>
          </a:p>
          <a:p>
            <a:r>
              <a:rPr lang="cs-CZ" sz="4000" b="1" dirty="0" smtClean="0">
                <a:solidFill>
                  <a:srgbClr val="C00000"/>
                </a:solidFill>
              </a:rPr>
              <a:t>                    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34820" name="Picture 4" descr="C:\Users\lenka.navratova\Desktop\otazník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7995" y="4329010"/>
            <a:ext cx="2400027" cy="18000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Strategické dokumenty – výchozí zdroje A ZÁSAH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AutoNum type="arabicPeriod"/>
            </a:pPr>
            <a:r>
              <a:rPr lang="cs-CZ" b="1" dirty="0" smtClean="0">
                <a:solidFill>
                  <a:srgbClr val="002060"/>
                </a:solidFill>
              </a:rPr>
              <a:t>STRATEGIE VZDĚLÁVACÍ POLITIKY ČR 2020</a:t>
            </a:r>
          </a:p>
          <a:p>
            <a:pPr marL="457200" indent="-457200"/>
            <a:endParaRPr lang="cs-CZ" b="1" dirty="0" smtClean="0">
              <a:solidFill>
                <a:srgbClr val="002060"/>
              </a:solidFill>
            </a:endParaRPr>
          </a:p>
          <a:p>
            <a:pPr marL="457200" indent="-457200">
              <a:buAutoNum type="arabicPeriod" startAt="2"/>
            </a:pPr>
            <a:r>
              <a:rPr lang="cs-CZ" b="1" dirty="0" smtClean="0">
                <a:solidFill>
                  <a:srgbClr val="002060"/>
                </a:solidFill>
              </a:rPr>
              <a:t>DLOUHODOBÝ ZÁMĚR VZDĚLÁVÁNÍ</a:t>
            </a:r>
          </a:p>
          <a:p>
            <a:pPr marL="457200" indent="-457200"/>
            <a:r>
              <a:rPr lang="cs-CZ" b="1" dirty="0" smtClean="0">
                <a:solidFill>
                  <a:srgbClr val="002060"/>
                </a:solidFill>
              </a:rPr>
              <a:t>        A ROZVOJE VZDĚLÁVACÍ SOUSTAVY ČR NA OBDOBÍ 2015-2020           NÁRODNÍ  </a:t>
            </a:r>
            <a:br>
              <a:rPr lang="cs-CZ" b="1" dirty="0" smtClean="0">
                <a:solidFill>
                  <a:srgbClr val="002060"/>
                </a:solidFill>
              </a:rPr>
            </a:br>
            <a:r>
              <a:rPr lang="cs-CZ" b="1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 ÚROVEŇ</a:t>
            </a:r>
          </a:p>
          <a:p>
            <a:pPr marL="457200" indent="-457200"/>
            <a:endParaRPr lang="cs-CZ" b="1" dirty="0" smtClean="0">
              <a:solidFill>
                <a:srgbClr val="002060"/>
              </a:solidFill>
            </a:endParaRPr>
          </a:p>
          <a:p>
            <a:pPr marL="457200" indent="-457200">
              <a:buAutoNum type="arabicPeriod" startAt="3"/>
            </a:pPr>
            <a:r>
              <a:rPr lang="cs-CZ" b="1" dirty="0" smtClean="0">
                <a:solidFill>
                  <a:srgbClr val="002060"/>
                </a:solidFill>
              </a:rPr>
              <a:t>STRATEGIE DIGITÁLNÍHO VZDĚLÁVÁNÍ DO ROKU 2020</a:t>
            </a:r>
          </a:p>
          <a:p>
            <a:pPr marL="457200" indent="-457200">
              <a:buAutoNum type="arabicPeriod" startAt="3"/>
            </a:pPr>
            <a:endParaRPr lang="cs-CZ" b="1" dirty="0" smtClean="0">
              <a:solidFill>
                <a:srgbClr val="002060"/>
              </a:solidFill>
            </a:endParaRPr>
          </a:p>
          <a:p>
            <a:pPr marL="457200" indent="-457200">
              <a:buAutoNum type="arabicPeriod" startAt="3"/>
            </a:pPr>
            <a:r>
              <a:rPr lang="cs-CZ" b="1" dirty="0" smtClean="0">
                <a:solidFill>
                  <a:srgbClr val="002060"/>
                </a:solidFill>
              </a:rPr>
              <a:t>DLOUHODOBÉ ZÁMĚRY VZDĚLÁVÁNÍ</a:t>
            </a:r>
          </a:p>
          <a:p>
            <a:pPr marL="457200" indent="-457200"/>
            <a:r>
              <a:rPr lang="cs-CZ" b="1" dirty="0" smtClean="0">
                <a:solidFill>
                  <a:srgbClr val="002060"/>
                </a:solidFill>
              </a:rPr>
              <a:t>        A ROZVOJE VZDĚLÁVACÍ SOUSTAVY V JEDNOTLIVÝCH KRAJÍCH          KRAJSKÁ </a:t>
            </a:r>
            <a:br>
              <a:rPr lang="cs-CZ" b="1" dirty="0" smtClean="0">
                <a:solidFill>
                  <a:srgbClr val="002060"/>
                </a:solidFill>
              </a:rPr>
            </a:br>
            <a:r>
              <a:rPr lang="cs-CZ" b="1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ÚROVEŇ</a:t>
            </a:r>
          </a:p>
          <a:p>
            <a:pPr marL="457200" indent="-457200"/>
            <a:r>
              <a:rPr lang="cs-CZ" b="1" dirty="0" smtClean="0">
                <a:solidFill>
                  <a:srgbClr val="002060"/>
                </a:solidFill>
              </a:rPr>
              <a:t>        </a:t>
            </a:r>
            <a:r>
              <a:rPr lang="cs-CZ" sz="2400" b="1" dirty="0" smtClean="0">
                <a:solidFill>
                  <a:srgbClr val="002060"/>
                </a:solidFill>
              </a:rPr>
              <a:t>KRAJSKÉ AKČNÍ PLÁNY  (KAP)</a:t>
            </a:r>
          </a:p>
          <a:p>
            <a:pPr marL="457200" indent="-457200"/>
            <a:r>
              <a:rPr lang="cs-CZ" b="1" dirty="0" smtClean="0">
                <a:solidFill>
                  <a:srgbClr val="002060"/>
                </a:solidFill>
              </a:rPr>
              <a:t> </a:t>
            </a:r>
          </a:p>
          <a:p>
            <a:pPr marL="457200" indent="-457200"/>
            <a:r>
              <a:rPr lang="cs-CZ" sz="2400" b="1" dirty="0" smtClean="0">
                <a:solidFill>
                  <a:srgbClr val="002060"/>
                </a:solidFill>
              </a:rPr>
              <a:t>       </a:t>
            </a:r>
            <a:r>
              <a:rPr lang="cs-CZ" sz="2400" b="1" dirty="0" smtClean="0">
                <a:solidFill>
                  <a:srgbClr val="FF0000"/>
                </a:solidFill>
              </a:rPr>
              <a:t>ŠKOLNÍ AKČNÍ PLÁNY, </a:t>
            </a:r>
            <a:r>
              <a:rPr lang="cs-CZ" sz="2400" b="1" dirty="0" err="1" smtClean="0">
                <a:solidFill>
                  <a:srgbClr val="FF0000"/>
                </a:solidFill>
              </a:rPr>
              <a:t>PLÁNY</a:t>
            </a:r>
            <a:r>
              <a:rPr lang="cs-CZ" sz="2400" b="1" dirty="0" smtClean="0">
                <a:solidFill>
                  <a:srgbClr val="FF0000"/>
                </a:solidFill>
              </a:rPr>
              <a:t> AKTIVIT  </a:t>
            </a:r>
            <a:r>
              <a:rPr lang="cs-CZ" sz="2400" b="1" dirty="0" smtClean="0">
                <a:solidFill>
                  <a:srgbClr val="002060"/>
                </a:solidFill>
              </a:rPr>
              <a:t>( ŠAP/PA)             </a:t>
            </a:r>
            <a:r>
              <a:rPr lang="cs-CZ" b="1" dirty="0" smtClean="0">
                <a:solidFill>
                  <a:srgbClr val="002060"/>
                </a:solidFill>
              </a:rPr>
              <a:t>ÚROVEŇ ŠKOL</a:t>
            </a:r>
            <a:endParaRPr lang="cs-CZ" sz="2400" b="1" dirty="0">
              <a:solidFill>
                <a:srgbClr val="002060"/>
              </a:solidFill>
            </a:endParaRPr>
          </a:p>
        </p:txBody>
      </p:sp>
      <p:sp>
        <p:nvSpPr>
          <p:cNvPr id="4" name="Pravá složená závorka 3"/>
          <p:cNvSpPr/>
          <p:nvPr/>
        </p:nvSpPr>
        <p:spPr>
          <a:xfrm>
            <a:off x="7023023" y="1448978"/>
            <a:ext cx="810009" cy="207002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Pravá složená závorka 5"/>
          <p:cNvSpPr/>
          <p:nvPr/>
        </p:nvSpPr>
        <p:spPr>
          <a:xfrm rot="10800000" flipH="1">
            <a:off x="7383027" y="3879004"/>
            <a:ext cx="270003" cy="135001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Pravá složená závorka 7"/>
          <p:cNvSpPr/>
          <p:nvPr/>
        </p:nvSpPr>
        <p:spPr>
          <a:xfrm rot="10800000" flipH="1" flipV="1">
            <a:off x="7203025" y="5679024"/>
            <a:ext cx="360004" cy="63000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Šipka dolů 8"/>
          <p:cNvSpPr/>
          <p:nvPr/>
        </p:nvSpPr>
        <p:spPr>
          <a:xfrm flipH="1">
            <a:off x="3782987" y="5409022"/>
            <a:ext cx="521889" cy="3600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ipka dolů 9"/>
          <p:cNvSpPr/>
          <p:nvPr/>
        </p:nvSpPr>
        <p:spPr>
          <a:xfrm flipH="1">
            <a:off x="3692986" y="4599013"/>
            <a:ext cx="521889" cy="3600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Výklad používaných zkratek</a:t>
            </a:r>
            <a:endParaRPr lang="cs-CZ" dirty="0"/>
          </a:p>
        </p:txBody>
      </p:sp>
      <p:sp>
        <p:nvSpPr>
          <p:cNvPr id="4" name="Podnadpis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419100" eaLnBrk="1" hangingPunct="1">
              <a:defRPr/>
            </a:pPr>
            <a:r>
              <a:rPr lang="cs-CZ" altLang="cs-CZ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P-KAP</a:t>
            </a:r>
            <a:r>
              <a:rPr lang="cs-CZ" altLang="cs-CZ" sz="2400" b="1" dirty="0" smtClean="0">
                <a:latin typeface="Calibri" panose="020F0502020204030204" pitchFamily="34" charset="0"/>
              </a:rPr>
              <a:t>                          (Podpora krajského akčního plánování)</a:t>
            </a:r>
          </a:p>
          <a:p>
            <a:pPr indent="-419100" eaLnBrk="1" hangingPunct="1">
              <a:defRPr/>
            </a:pPr>
            <a:r>
              <a:rPr lang="cs-CZ" altLang="cs-CZ" sz="2400" b="1" dirty="0" smtClean="0">
                <a:latin typeface="Calibri" panose="020F0502020204030204" pitchFamily="34" charset="0"/>
              </a:rPr>
              <a:t>Příjemce</a:t>
            </a:r>
            <a:r>
              <a:rPr lang="cs-CZ" altLang="cs-CZ" sz="2400" b="1" dirty="0">
                <a:latin typeface="Calibri" panose="020F0502020204030204" pitchFamily="34" charset="0"/>
              </a:rPr>
              <a:t>		</a:t>
            </a:r>
            <a:r>
              <a:rPr lang="cs-CZ" altLang="cs-CZ" sz="2400" b="1" dirty="0" smtClean="0">
                <a:latin typeface="Calibri" panose="020F0502020204030204" pitchFamily="34" charset="0"/>
              </a:rPr>
              <a:t>NÚV Praha - podporuje všechny kraje</a:t>
            </a:r>
          </a:p>
          <a:p>
            <a:pPr>
              <a:defRPr/>
            </a:pPr>
            <a:r>
              <a:rPr lang="cs-CZ" altLang="cs-CZ" sz="2400" b="1" dirty="0" smtClean="0">
                <a:latin typeface="Calibri" panose="020F0502020204030204" pitchFamily="34" charset="0"/>
              </a:rPr>
              <a:t>		</a:t>
            </a:r>
            <a:endParaRPr lang="cs-CZ" sz="2400" dirty="0" smtClean="0"/>
          </a:p>
          <a:p>
            <a:pPr>
              <a:defRPr/>
            </a:pPr>
            <a:r>
              <a:rPr lang="cs-CZ" sz="2800" b="1" dirty="0" smtClean="0">
                <a:solidFill>
                  <a:srgbClr val="FF0000"/>
                </a:solidFill>
              </a:rPr>
              <a:t>KAP</a:t>
            </a:r>
            <a:r>
              <a:rPr lang="cs-CZ" sz="24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(Krajský akční plán)</a:t>
            </a:r>
          </a:p>
          <a:p>
            <a:pPr>
              <a:defRPr/>
            </a:pPr>
            <a:r>
              <a:rPr lang="cs-CZ" sz="2400" b="1" dirty="0" smtClean="0">
                <a:solidFill>
                  <a:schemeClr val="accent3">
                    <a:lumMod val="50000"/>
                  </a:schemeClr>
                </a:solidFill>
              </a:rPr>
              <a:t>Příjemce		všechny kraje</a:t>
            </a:r>
          </a:p>
          <a:p>
            <a:pPr>
              <a:defRPr/>
            </a:pPr>
            <a:endParaRPr lang="cs-CZ" sz="2800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cs-CZ" sz="2800" b="1" dirty="0" smtClean="0">
                <a:solidFill>
                  <a:srgbClr val="FF0000"/>
                </a:solidFill>
              </a:rPr>
              <a:t>IKAP</a:t>
            </a:r>
            <a:r>
              <a:rPr lang="cs-CZ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(Implementace krajského akčního plánování)</a:t>
            </a:r>
          </a:p>
          <a:p>
            <a:pPr>
              <a:defRPr/>
            </a:pPr>
            <a:r>
              <a:rPr lang="cs-CZ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Příjemce                         všechny kraje</a:t>
            </a:r>
          </a:p>
          <a:p>
            <a:pPr>
              <a:defRPr/>
            </a:pPr>
            <a:r>
              <a:rPr lang="cs-CZ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>
              <a:defRPr/>
            </a:pPr>
            <a:r>
              <a:rPr lang="cs-CZ" sz="2400" b="1" dirty="0" smtClean="0">
                <a:solidFill>
                  <a:srgbClr val="FF0000"/>
                </a:solidFill>
              </a:rPr>
              <a:t>Olomoucký kraj</a:t>
            </a:r>
            <a:r>
              <a:rPr lang="cs-CZ" sz="2400" b="1" dirty="0" smtClean="0">
                <a:solidFill>
                  <a:schemeClr val="accent5">
                    <a:lumMod val="50000"/>
                  </a:schemeClr>
                </a:solidFill>
              </a:rPr>
              <a:t> realizuje projekt s názvem „</a:t>
            </a:r>
            <a:r>
              <a:rPr lang="cs-CZ" sz="2400" b="1" dirty="0" smtClean="0">
                <a:solidFill>
                  <a:srgbClr val="FF0000"/>
                </a:solidFill>
              </a:rPr>
              <a:t>Rovný </a:t>
            </a:r>
            <a:r>
              <a:rPr lang="cs-CZ" sz="2400" b="1" dirty="0">
                <a:solidFill>
                  <a:srgbClr val="FF0000"/>
                </a:solidFill>
              </a:rPr>
              <a:t>přístup ke vzdělávání s ohledem na lepší uplatnitelnost na trhu </a:t>
            </a:r>
            <a:r>
              <a:rPr lang="cs-CZ" sz="2400" b="1" dirty="0" smtClean="0">
                <a:solidFill>
                  <a:srgbClr val="FF0000"/>
                </a:solidFill>
              </a:rPr>
              <a:t>práce“ </a:t>
            </a:r>
            <a:r>
              <a:rPr lang="cs-CZ" sz="2400" dirty="0" smtClean="0">
                <a:solidFill>
                  <a:schemeClr val="accent5">
                    <a:lumMod val="50000"/>
                  </a:schemeClr>
                </a:solidFill>
              </a:rPr>
              <a:t>do kterého je zapojeno </a:t>
            </a:r>
            <a:r>
              <a:rPr lang="cs-CZ" sz="2400" b="1" dirty="0" smtClean="0">
                <a:solidFill>
                  <a:schemeClr val="accent5">
                    <a:lumMod val="50000"/>
                  </a:schemeClr>
                </a:solidFill>
              </a:rPr>
              <a:t>88 škol a 563 pedagogů</a:t>
            </a:r>
            <a:r>
              <a:rPr lang="cs-CZ" sz="2400" b="1" dirty="0" smtClean="0">
                <a:solidFill>
                  <a:schemeClr val="accent5">
                    <a:lumMod val="75000"/>
                  </a:schemeClr>
                </a:solidFill>
              </a:rPr>
              <a:t>.                               </a:t>
            </a:r>
            <a:endParaRPr lang="cs-CZ" altLang="cs-CZ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6" name="Přímá spojovací čára 5"/>
          <p:cNvCxnSpPr/>
          <p:nvPr/>
        </p:nvCxnSpPr>
        <p:spPr>
          <a:xfrm>
            <a:off x="-90002" y="2168986"/>
            <a:ext cx="990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Přímá spojovací čára 4"/>
          <p:cNvCxnSpPr/>
          <p:nvPr/>
        </p:nvCxnSpPr>
        <p:spPr>
          <a:xfrm>
            <a:off x="-627063" y="3429000"/>
            <a:ext cx="104430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Šipka ohnutá nahoru 7"/>
          <p:cNvSpPr/>
          <p:nvPr/>
        </p:nvSpPr>
        <p:spPr>
          <a:xfrm rot="5400000">
            <a:off x="-717063" y="3699003"/>
            <a:ext cx="2880032" cy="360004"/>
          </a:xfrm>
          <a:prstGeom prst="bent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Obecný cíl projektu p-kap</a:t>
            </a:r>
            <a:endParaRPr lang="cs-CZ" dirty="0"/>
          </a:p>
        </p:txBody>
      </p:sp>
      <p:sp>
        <p:nvSpPr>
          <p:cNvPr id="5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cs-CZ" sz="28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Cílem </a:t>
            </a:r>
            <a:r>
              <a:rPr lang="cs-CZ" sz="28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projektu je </a:t>
            </a:r>
            <a:r>
              <a:rPr lang="cs-CZ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podpora vzdělávání </a:t>
            </a:r>
            <a:r>
              <a:rPr lang="cs-CZ" sz="28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na středních a vyšších odborných školách v souladu se vzdělávací strategií MŠMT </a:t>
            </a:r>
            <a:r>
              <a:rPr lang="cs-CZ" sz="28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cs-CZ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s</a:t>
            </a:r>
            <a:r>
              <a:rPr lang="cs-CZ" sz="2800" b="1" u="sng" dirty="0">
                <a:solidFill>
                  <a:srgbClr val="FF0000"/>
                </a:solidFill>
                <a:latin typeface="Calibri" panose="020F0502020204030204" pitchFamily="34" charset="0"/>
              </a:rPr>
              <a:t> využitím akčního </a:t>
            </a:r>
            <a:r>
              <a:rPr lang="cs-CZ" sz="2800" b="1" u="sng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(strategického) plánování</a:t>
            </a:r>
            <a:r>
              <a:rPr lang="cs-CZ" sz="2800" b="1" u="sng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.</a:t>
            </a:r>
            <a:r>
              <a:rPr lang="cs-CZ" sz="28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endParaRPr lang="cs-CZ" sz="2800" b="1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endParaRPr lang="cs-CZ" sz="3200" b="1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endParaRPr lang="cs-CZ" sz="3200" b="1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endParaRPr lang="cs-CZ" sz="3200" b="1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>
              <a:defRPr/>
            </a:pPr>
            <a:endParaRPr lang="cs-CZ" dirty="0"/>
          </a:p>
        </p:txBody>
      </p:sp>
      <p:pic>
        <p:nvPicPr>
          <p:cNvPr id="6" name="Picture 5" descr="C:\Users\ivana.krajcikova\Desktop\strateg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2961" y="2438989"/>
            <a:ext cx="7470083" cy="3879005"/>
          </a:xfrm>
          <a:prstGeom prst="rect">
            <a:avLst/>
          </a:prstGeom>
          <a:noFill/>
        </p:spPr>
      </p:pic>
      <p:sp>
        <p:nvSpPr>
          <p:cNvPr id="7" name="Šipka doleva 6"/>
          <p:cNvSpPr/>
          <p:nvPr/>
        </p:nvSpPr>
        <p:spPr>
          <a:xfrm rot="19477822">
            <a:off x="8517701" y="5253368"/>
            <a:ext cx="1171546" cy="4846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Školní akční plán (</a:t>
            </a:r>
            <a:r>
              <a:rPr lang="cs-CZ" dirty="0" err="1" smtClean="0"/>
              <a:t>šap</a:t>
            </a:r>
            <a:r>
              <a:rPr lang="cs-CZ" dirty="0" smtClean="0"/>
              <a:t>) / Plán aktivit (</a:t>
            </a:r>
            <a:r>
              <a:rPr lang="cs-CZ" dirty="0" err="1" smtClean="0"/>
              <a:t>pa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728970"/>
            <a:ext cx="9906005" cy="6129030"/>
          </a:xfrm>
        </p:spPr>
        <p:txBody>
          <a:bodyPr>
            <a:normAutofit/>
          </a:bodyPr>
          <a:lstStyle/>
          <a:p>
            <a:endParaRPr lang="cs-CZ" sz="4400" dirty="0" smtClean="0">
              <a:solidFill>
                <a:srgbClr val="002060"/>
              </a:solidFill>
            </a:endParaRPr>
          </a:p>
          <a:p>
            <a:endParaRPr lang="cs-CZ" sz="4400" dirty="0" smtClean="0">
              <a:solidFill>
                <a:srgbClr val="002060"/>
              </a:solidFill>
            </a:endParaRPr>
          </a:p>
          <a:p>
            <a:endParaRPr lang="cs-CZ" sz="4400" dirty="0" smtClean="0">
              <a:solidFill>
                <a:srgbClr val="002060"/>
              </a:solidFill>
            </a:endParaRPr>
          </a:p>
          <a:p>
            <a:r>
              <a:rPr lang="cs-CZ" sz="4400" b="1" dirty="0" smtClean="0">
                <a:solidFill>
                  <a:srgbClr val="002060"/>
                </a:solidFill>
              </a:rPr>
              <a:t>PROČ TVOŘIT ŠAP/PA?  </a:t>
            </a:r>
          </a:p>
          <a:p>
            <a:endParaRPr lang="cs-CZ" sz="4400" dirty="0" smtClean="0">
              <a:solidFill>
                <a:srgbClr val="002060"/>
              </a:solidFill>
            </a:endParaRPr>
          </a:p>
          <a:p>
            <a:endParaRPr lang="cs-CZ" sz="4400" dirty="0" smtClean="0">
              <a:solidFill>
                <a:srgbClr val="002060"/>
              </a:solidFill>
            </a:endParaRPr>
          </a:p>
          <a:p>
            <a:endParaRPr lang="cs-CZ" sz="4400" dirty="0">
              <a:solidFill>
                <a:srgbClr val="002060"/>
              </a:solidFill>
            </a:endParaRPr>
          </a:p>
        </p:txBody>
      </p:sp>
      <p:pic>
        <p:nvPicPr>
          <p:cNvPr id="32772" name="Picture 4" descr="C:\Users\ivana.krajcikova\Desktop\OTAZNÍK stažený soub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3006" y="998973"/>
            <a:ext cx="2520028" cy="2520028"/>
          </a:xfrm>
          <a:prstGeom prst="rect">
            <a:avLst/>
          </a:prstGeom>
          <a:noFill/>
        </p:spPr>
      </p:pic>
      <p:pic>
        <p:nvPicPr>
          <p:cNvPr id="5" name="Picture 3" descr="C:\Users\ivana.krajcikova\Desktop\příležitos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3019" y="3699003"/>
            <a:ext cx="2610029" cy="26100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>
                <a:solidFill>
                  <a:srgbClr val="002060"/>
                </a:solidFill>
              </a:rPr>
              <a:t>Protože škola chce:</a:t>
            </a:r>
          </a:p>
          <a:p>
            <a:pPr>
              <a:buFont typeface="Arial" pitchFamily="34" charset="0"/>
              <a:buChar char="•"/>
            </a:pPr>
            <a:r>
              <a:rPr lang="cs-CZ" sz="2800" b="1" dirty="0" smtClean="0">
                <a:solidFill>
                  <a:srgbClr val="002060"/>
                </a:solidFill>
              </a:rPr>
              <a:t>  propojit cíle v oblasti vzdělávání na 3 úrovních a to:   </a:t>
            </a:r>
            <a:br>
              <a:rPr lang="cs-CZ" sz="2800" b="1" dirty="0" smtClean="0">
                <a:solidFill>
                  <a:srgbClr val="002060"/>
                </a:solidFill>
              </a:rPr>
            </a:br>
            <a:r>
              <a:rPr lang="cs-CZ" sz="2800" b="1" dirty="0" smtClean="0">
                <a:solidFill>
                  <a:srgbClr val="002060"/>
                </a:solidFill>
              </a:rPr>
              <a:t>   </a:t>
            </a: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národní, krajské, školské do vzdělávání na škole</a:t>
            </a:r>
          </a:p>
          <a:p>
            <a:pPr>
              <a:buFont typeface="Arial" pitchFamily="34" charset="0"/>
              <a:buChar char="•"/>
            </a:pPr>
            <a:r>
              <a:rPr lang="cs-CZ" sz="2800" b="1" dirty="0" smtClean="0">
                <a:solidFill>
                  <a:srgbClr val="002060"/>
                </a:solidFill>
              </a:rPr>
              <a:t>  </a:t>
            </a:r>
            <a:r>
              <a:rPr lang="cs-CZ" sz="2800" b="1" dirty="0" smtClean="0">
                <a:solidFill>
                  <a:srgbClr val="C00000"/>
                </a:solidFill>
              </a:rPr>
              <a:t>posílit strategické plánování školy,</a:t>
            </a:r>
          </a:p>
          <a:p>
            <a:pPr>
              <a:buFont typeface="Arial" pitchFamily="34" charset="0"/>
              <a:buChar char="•"/>
            </a:pPr>
            <a:r>
              <a:rPr lang="cs-CZ" sz="2800" b="1" dirty="0" smtClean="0">
                <a:solidFill>
                  <a:srgbClr val="C00000"/>
                </a:solidFill>
              </a:rPr>
              <a:t>  zvýšit efektivitu systému řízení školy,</a:t>
            </a:r>
          </a:p>
          <a:p>
            <a:pPr>
              <a:buFont typeface="Arial" pitchFamily="34" charset="0"/>
              <a:buChar char="•"/>
            </a:pPr>
            <a:r>
              <a:rPr lang="cs-CZ" sz="2800" b="1" dirty="0" smtClean="0">
                <a:solidFill>
                  <a:srgbClr val="C00000"/>
                </a:solidFill>
              </a:rPr>
              <a:t>  zvýšit předpoklad pro získání projektů z OP VVV  </a:t>
            </a:r>
            <a:br>
              <a:rPr lang="cs-CZ" sz="2800" b="1" dirty="0" smtClean="0">
                <a:solidFill>
                  <a:srgbClr val="C00000"/>
                </a:solidFill>
              </a:rPr>
            </a:br>
            <a:r>
              <a:rPr lang="cs-CZ" sz="2800" b="1" dirty="0" smtClean="0">
                <a:solidFill>
                  <a:srgbClr val="C00000"/>
                </a:solidFill>
              </a:rPr>
              <a:t>    finanční podporou pro školu (viz šablony),</a:t>
            </a:r>
          </a:p>
          <a:p>
            <a:pPr>
              <a:buFont typeface="Arial" pitchFamily="34" charset="0"/>
              <a:buChar char="•"/>
            </a:pPr>
            <a:r>
              <a:rPr lang="cs-CZ" sz="2800" b="1" dirty="0" smtClean="0">
                <a:solidFill>
                  <a:srgbClr val="002060"/>
                </a:solidFill>
              </a:rPr>
              <a:t>  zatraktivnit image školy směrem k veřejnosti (škola ví, co </a:t>
            </a:r>
            <a:br>
              <a:rPr lang="cs-CZ" sz="2800" b="1" dirty="0" smtClean="0">
                <a:solidFill>
                  <a:srgbClr val="002060"/>
                </a:solidFill>
              </a:rPr>
            </a:br>
            <a:r>
              <a:rPr lang="cs-CZ" sz="2800" b="1" dirty="0" smtClean="0">
                <a:solidFill>
                  <a:srgbClr val="002060"/>
                </a:solidFill>
              </a:rPr>
              <a:t>   chce, systematicky nastavuje a realizuje své cíle),</a:t>
            </a:r>
          </a:p>
          <a:p>
            <a:pPr>
              <a:buFont typeface="Arial" pitchFamily="34" charset="0"/>
              <a:buChar char="•"/>
            </a:pPr>
            <a:r>
              <a:rPr lang="cs-CZ" sz="2800" b="1" dirty="0" smtClean="0">
                <a:solidFill>
                  <a:srgbClr val="002060"/>
                </a:solidFill>
              </a:rPr>
              <a:t>  nalézt slabé místo, iniciovat změnu </a:t>
            </a:r>
            <a:r>
              <a:rPr lang="cs-CZ" sz="2800" b="1" dirty="0" smtClean="0">
                <a:solidFill>
                  <a:srgbClr val="FF0000"/>
                </a:solidFill>
              </a:rPr>
              <a:t>(posun k vyšší kvalitě)</a:t>
            </a:r>
            <a:r>
              <a:rPr lang="cs-CZ" sz="2800" b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cs-CZ" sz="2800" b="1" dirty="0">
                <a:solidFill>
                  <a:srgbClr val="002060"/>
                </a:solidFill>
              </a:rPr>
              <a:t> </a:t>
            </a:r>
            <a:r>
              <a:rPr lang="cs-CZ" sz="2800" b="1" dirty="0" smtClean="0">
                <a:solidFill>
                  <a:srgbClr val="002060"/>
                </a:solidFill>
              </a:rPr>
              <a:t>   zajistit její realizaci a udržovat dosažené výsledky.</a:t>
            </a:r>
            <a:endParaRPr lang="cs-CZ" sz="2800" b="1" dirty="0">
              <a:solidFill>
                <a:srgbClr val="C00000"/>
              </a:solidFill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PROČ TVOŘIT  ŠAP/PA?</a:t>
            </a:r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šABLONY</a:t>
            </a:r>
            <a:r>
              <a:rPr lang="cs-CZ" dirty="0" smtClean="0"/>
              <a:t> </a:t>
            </a:r>
            <a:r>
              <a:rPr lang="cs-CZ" dirty="0" err="1" smtClean="0"/>
              <a:t>mšmt</a:t>
            </a:r>
            <a:r>
              <a:rPr lang="cs-CZ" dirty="0" smtClean="0"/>
              <a:t> pro </a:t>
            </a:r>
            <a:r>
              <a:rPr lang="cs-CZ" dirty="0" err="1" smtClean="0"/>
              <a:t>sš</a:t>
            </a:r>
            <a:r>
              <a:rPr lang="cs-CZ" dirty="0" smtClean="0"/>
              <a:t>    </a:t>
            </a:r>
            <a:r>
              <a:rPr lang="cs-CZ" cap="none" dirty="0" smtClean="0"/>
              <a:t>r</a:t>
            </a:r>
            <a:r>
              <a:rPr lang="cs-CZ" dirty="0" smtClean="0"/>
              <a:t>. 2019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" y="728969"/>
            <a:ext cx="9003041" cy="6005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ts val="600"/>
              </a:spcBef>
            </a:pPr>
            <a:r>
              <a:rPr lang="cs-CZ" sz="2400" b="1" u="sng" dirty="0" smtClean="0">
                <a:solidFill>
                  <a:srgbClr val="002060"/>
                </a:solidFill>
                <a:cs typeface="Arial" pitchFamily="34" charset="0"/>
              </a:rPr>
              <a:t>Finanční  dotace pro školu:</a:t>
            </a:r>
          </a:p>
          <a:p>
            <a:pPr marL="457200" lvl="0" indent="-457200" fontAlgn="base">
              <a:spcBef>
                <a:spcPts val="1200"/>
              </a:spcBef>
              <a:buAutoNum type="arabicParenR"/>
            </a:pPr>
            <a:r>
              <a:rPr lang="cs-CZ" sz="2400" b="1" dirty="0" smtClean="0">
                <a:solidFill>
                  <a:srgbClr val="002060"/>
                </a:solidFill>
                <a:cs typeface="Arial" pitchFamily="34" charset="0"/>
              </a:rPr>
              <a:t>Pro čerpání ze Šablon II. je potřeba mít zpracovaný  a schválený alespoň </a:t>
            </a:r>
            <a:r>
              <a:rPr lang="cs-CZ" sz="2400" b="1" dirty="0" smtClean="0">
                <a:solidFill>
                  <a:srgbClr val="C00000"/>
                </a:solidFill>
                <a:cs typeface="Arial" pitchFamily="34" charset="0"/>
              </a:rPr>
              <a:t>PA.</a:t>
            </a:r>
            <a:r>
              <a:rPr lang="cs-CZ" sz="2400" b="1" dirty="0" smtClean="0">
                <a:solidFill>
                  <a:srgbClr val="002060"/>
                </a:solidFill>
                <a:cs typeface="Arial" pitchFamily="34" charset="0"/>
              </a:rPr>
              <a:t> </a:t>
            </a:r>
          </a:p>
          <a:p>
            <a:pPr marL="457200" lvl="0" indent="-457200" fontAlgn="base">
              <a:spcBef>
                <a:spcPts val="1200"/>
              </a:spcBef>
            </a:pPr>
            <a:r>
              <a:rPr lang="cs-CZ" sz="2400" b="1" dirty="0" smtClean="0">
                <a:solidFill>
                  <a:srgbClr val="002060"/>
                </a:solidFill>
                <a:cs typeface="Arial" pitchFamily="34" charset="0"/>
              </a:rPr>
              <a:t>       </a:t>
            </a:r>
            <a:r>
              <a:rPr lang="cs-CZ" sz="2400" b="1" dirty="0" smtClean="0">
                <a:solidFill>
                  <a:srgbClr val="C00000"/>
                </a:solidFill>
                <a:cs typeface="Arial" pitchFamily="34" charset="0"/>
              </a:rPr>
              <a:t>200 000Kč na školu + 2000Kč na každého žáka</a:t>
            </a:r>
          </a:p>
          <a:p>
            <a:pPr marL="457200" lvl="0" indent="-457200" fontAlgn="base">
              <a:spcBef>
                <a:spcPts val="1200"/>
              </a:spcBef>
            </a:pPr>
            <a:r>
              <a:rPr lang="cs-CZ" sz="2400" b="1" dirty="0" smtClean="0">
                <a:solidFill>
                  <a:srgbClr val="002060"/>
                </a:solidFill>
                <a:cs typeface="Arial" pitchFamily="34" charset="0"/>
              </a:rPr>
              <a:t>2)    </a:t>
            </a:r>
            <a:r>
              <a:rPr lang="cs-CZ" sz="2400" b="1" dirty="0" smtClean="0">
                <a:solidFill>
                  <a:srgbClr val="002060"/>
                </a:solidFill>
              </a:rPr>
              <a:t>Pro 50% finanční navýšení je potřeba mít zpracovaný a  </a:t>
            </a:r>
            <a:br>
              <a:rPr lang="cs-CZ" sz="2400" b="1" dirty="0" smtClean="0">
                <a:solidFill>
                  <a:srgbClr val="002060"/>
                </a:solidFill>
              </a:rPr>
            </a:br>
            <a:r>
              <a:rPr lang="cs-CZ" sz="2400" b="1" dirty="0" smtClean="0">
                <a:solidFill>
                  <a:srgbClr val="002060"/>
                </a:solidFill>
              </a:rPr>
              <a:t> schválený </a:t>
            </a:r>
            <a:r>
              <a:rPr lang="cs-CZ" sz="2400" b="1" dirty="0" smtClean="0">
                <a:solidFill>
                  <a:srgbClr val="C00000"/>
                </a:solidFill>
              </a:rPr>
              <a:t>ŠAP</a:t>
            </a:r>
            <a:r>
              <a:rPr lang="cs-CZ" sz="2400" b="1" dirty="0" smtClean="0">
                <a:solidFill>
                  <a:srgbClr val="002060"/>
                </a:solidFill>
              </a:rPr>
              <a:t>.</a:t>
            </a:r>
          </a:p>
          <a:p>
            <a:pPr marL="457200" lvl="0" indent="-457200" fontAlgn="base">
              <a:spcBef>
                <a:spcPts val="1200"/>
              </a:spcBef>
            </a:pPr>
            <a:r>
              <a:rPr lang="cs-CZ" sz="2400" b="1" dirty="0" smtClean="0">
                <a:solidFill>
                  <a:srgbClr val="002060"/>
                </a:solidFill>
              </a:rPr>
              <a:t>        </a:t>
            </a:r>
            <a:r>
              <a:rPr lang="cs-CZ" sz="2400" b="1" dirty="0" smtClean="0">
                <a:solidFill>
                  <a:srgbClr val="C00000"/>
                </a:solidFill>
              </a:rPr>
              <a:t>300 000Kč na školu + 3000Kč na každého žáka</a:t>
            </a:r>
          </a:p>
          <a:p>
            <a:r>
              <a:rPr lang="cs-CZ" sz="2400" b="1" dirty="0" smtClean="0">
                <a:solidFill>
                  <a:schemeClr val="accent1">
                    <a:lumMod val="50000"/>
                  </a:schemeClr>
                </a:solidFill>
              </a:rPr>
              <a:t>3)    Pro </a:t>
            </a:r>
            <a:r>
              <a:rPr lang="cs-CZ" sz="2400" b="1" dirty="0">
                <a:solidFill>
                  <a:schemeClr val="accent1">
                    <a:lumMod val="50000"/>
                  </a:schemeClr>
                </a:solidFill>
              </a:rPr>
              <a:t>domovy mládeže bez tvorby plánu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r>
              <a:rPr lang="cs-CZ" sz="2400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  <a:r>
              <a:rPr lang="cs-CZ" sz="2400" b="1" dirty="0" smtClean="0">
                <a:solidFill>
                  <a:srgbClr val="C00000"/>
                </a:solidFill>
              </a:rPr>
              <a:t>100</a:t>
            </a:r>
            <a:r>
              <a:rPr lang="cs-CZ" sz="2400" b="1" dirty="0">
                <a:solidFill>
                  <a:srgbClr val="C00000"/>
                </a:solidFill>
              </a:rPr>
              <a:t>. 000,- Kč na subjekt DM+ (počet </a:t>
            </a:r>
            <a:r>
              <a:rPr lang="cs-CZ" sz="2400" b="1" dirty="0" smtClean="0">
                <a:solidFill>
                  <a:srgbClr val="C00000"/>
                </a:solidFill>
              </a:rPr>
              <a:t>žáků </a:t>
            </a:r>
            <a:r>
              <a:rPr lang="cs-CZ" sz="2400" b="1" dirty="0">
                <a:solidFill>
                  <a:srgbClr val="C00000"/>
                </a:solidFill>
              </a:rPr>
              <a:t>x 1.800,- Kč)</a:t>
            </a:r>
          </a:p>
          <a:p>
            <a:pPr marL="457200" lvl="0" indent="-457200" fontAlgn="base">
              <a:spcBef>
                <a:spcPts val="1200"/>
              </a:spcBef>
            </a:pPr>
            <a:r>
              <a:rPr lang="cs-CZ" sz="2400" b="1" dirty="0" smtClean="0">
                <a:solidFill>
                  <a:srgbClr val="002060"/>
                </a:solidFill>
              </a:rPr>
              <a:t>Více informací:  MŠMT: tel. 234 814 777</a:t>
            </a:r>
          </a:p>
          <a:p>
            <a:pPr marL="457200" lvl="0" indent="-457200" fontAlgn="base">
              <a:spcBef>
                <a:spcPts val="1200"/>
              </a:spcBef>
            </a:pPr>
            <a:r>
              <a:rPr lang="cs-CZ" sz="2400" b="1" dirty="0" smtClean="0">
                <a:solidFill>
                  <a:srgbClr val="002060"/>
                </a:solidFill>
              </a:rPr>
              <a:t> </a:t>
            </a:r>
            <a:endParaRPr lang="cs-CZ" b="1" dirty="0" smtClean="0">
              <a:solidFill>
                <a:srgbClr val="002060"/>
              </a:solidFill>
            </a:endParaRPr>
          </a:p>
          <a:p>
            <a:pPr marL="457200" lvl="0" indent="-457200" fontAlgn="base">
              <a:spcBef>
                <a:spcPts val="1200"/>
              </a:spcBef>
            </a:pPr>
            <a:endParaRPr lang="cs-CZ" b="1" dirty="0" smtClean="0">
              <a:solidFill>
                <a:srgbClr val="002060"/>
              </a:solidFill>
            </a:endParaRPr>
          </a:p>
        </p:txBody>
      </p:sp>
      <p:pic>
        <p:nvPicPr>
          <p:cNvPr id="8" name="Picture 2" descr="C:\Users\lenka.navratova\Desktop\jak-si-vydělat-peníze-860x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3028" y="1268976"/>
            <a:ext cx="2287084" cy="16200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2540047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6820</TotalTime>
  <Words>770</Words>
  <Application>Microsoft Office PowerPoint</Application>
  <PresentationFormat>A4 (210 × 297 mm)</PresentationFormat>
  <Paragraphs>220</Paragraphs>
  <Slides>24</Slides>
  <Notes>1</Notes>
  <HiddenSlides>0</HiddenSlides>
  <MMClips>0</MMClips>
  <ScaleCrop>false</ScaleCrop>
  <HeadingPairs>
    <vt:vector size="8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32" baseType="lpstr">
      <vt:lpstr>Arial</vt:lpstr>
      <vt:lpstr>Arial Narrow</vt:lpstr>
      <vt:lpstr>Calibri</vt:lpstr>
      <vt:lpstr>Roboto Condensed</vt:lpstr>
      <vt:lpstr>Tahoma</vt:lpstr>
      <vt:lpstr>Wingdings</vt:lpstr>
      <vt:lpstr>Motiv sady Office</vt:lpstr>
      <vt:lpstr>CorelDRAW</vt:lpstr>
      <vt:lpstr>Prezentace aplikace PowerPoint</vt:lpstr>
      <vt:lpstr>Obsah</vt:lpstr>
      <vt:lpstr>Výsledky a stav tvorby  ŠAP / PA  r.2017-2019  1.vlna</vt:lpstr>
      <vt:lpstr>Strategické dokumenty – výchozí zdroje A ZÁSAH</vt:lpstr>
      <vt:lpstr>Výklad používaných zkratek</vt:lpstr>
      <vt:lpstr>Obecný cíl projektu p-kap</vt:lpstr>
      <vt:lpstr>Školní akční plán (šap) / Plán aktivit (pa)</vt:lpstr>
      <vt:lpstr>PROČ TVOŘIT  ŠAP/PA?</vt:lpstr>
      <vt:lpstr>šABLONY mšmt pro sš    r. 2019</vt:lpstr>
      <vt:lpstr>Prezentace aplikace PowerPoint</vt:lpstr>
      <vt:lpstr>Oblasti intervencí /oblasti cíleného rozvoje/</vt:lpstr>
      <vt:lpstr>Oblasti NEPOVINNÝCH intervencí</vt:lpstr>
      <vt:lpstr>Začínáme tvořit revidovaný šap/pa </vt:lpstr>
      <vt:lpstr>1. začátek</vt:lpstr>
      <vt:lpstr>ukončení první vlny – VYHODNOCENÍ tvorby ŠAP/PA</vt:lpstr>
      <vt:lpstr>zahájení druhé vlny - tvorba Revidovaného  ŠAP/PA V r. 2019</vt:lpstr>
      <vt:lpstr>tvorba Revidovaného ŠAP/PA     březen – červen 2019 </vt:lpstr>
      <vt:lpstr>žádost o podporu projektu na „Šablony pro SŠ a VOŠ II“ </vt:lpstr>
      <vt:lpstr>Metodická podpora při tvorbě ŠAP/ PA</vt:lpstr>
      <vt:lpstr>Chyby při tvorbě šap/pa</vt:lpstr>
      <vt:lpstr>Nejčastější nedostatky při tvorbě plánů</vt:lpstr>
      <vt:lpstr>Nejčastější Nedostatky při tvorbě ŠAP/PA</vt:lpstr>
      <vt:lpstr>                                                                               DĚKUJI ZA POZORNOST     a přeji hodně úspěchů při tvorbě ŠAP/PA   </vt:lpstr>
      <vt:lpstr>Prezentace aplikace PowerPoint</vt:lpstr>
    </vt:vector>
  </TitlesOfParts>
  <Company>NUV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Velický Jan</dc:creator>
  <cp:lastModifiedBy>Vláčilová Bronislava</cp:lastModifiedBy>
  <cp:revision>390</cp:revision>
  <dcterms:created xsi:type="dcterms:W3CDTF">2014-09-08T12:25:00Z</dcterms:created>
  <dcterms:modified xsi:type="dcterms:W3CDTF">2019-03-07T09:27:11Z</dcterms:modified>
</cp:coreProperties>
</file>