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34" r:id="rId3"/>
    <p:sldId id="348" r:id="rId4"/>
    <p:sldId id="362" r:id="rId5"/>
    <p:sldId id="349" r:id="rId6"/>
    <p:sldId id="294" r:id="rId7"/>
    <p:sldId id="350" r:id="rId8"/>
    <p:sldId id="351" r:id="rId9"/>
    <p:sldId id="352" r:id="rId10"/>
    <p:sldId id="353" r:id="rId11"/>
    <p:sldId id="354" r:id="rId12"/>
    <p:sldId id="355" r:id="rId13"/>
    <p:sldId id="356" r:id="rId14"/>
    <p:sldId id="357" r:id="rId15"/>
    <p:sldId id="359" r:id="rId16"/>
    <p:sldId id="361" r:id="rId17"/>
    <p:sldId id="358" r:id="rId18"/>
    <p:sldId id="360" r:id="rId19"/>
    <p:sldId id="332" r:id="rId20"/>
  </p:sldIdLst>
  <p:sldSz cx="9144000" cy="6858000" type="screen4x3"/>
  <p:notesSz cx="6797675" cy="992822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FF3300"/>
    <a:srgbClr val="0000FF"/>
    <a:srgbClr val="336600"/>
    <a:srgbClr val="006600"/>
    <a:srgbClr val="3366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78" autoAdjust="0"/>
    <p:restoredTop sz="94660"/>
  </p:normalViewPr>
  <p:slideViewPr>
    <p:cSldViewPr>
      <p:cViewPr>
        <p:scale>
          <a:sx n="100" d="100"/>
          <a:sy n="100" d="100"/>
        </p:scale>
        <p:origin x="-1860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813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6" y="0"/>
            <a:ext cx="2944813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671"/>
            <a:ext cx="2944813" cy="49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6" y="9429671"/>
            <a:ext cx="2944813" cy="49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28AC428-0837-4AF5-9C6C-24F71295177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CCA45B5-AA38-4BE2-B6B7-4A3217D72B50}" type="datetimeFigureOut">
              <a:rPr lang="cs-CZ"/>
              <a:pPr>
                <a:defRPr/>
              </a:pPr>
              <a:t>20.6.2012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5629"/>
            <a:ext cx="5438775" cy="4467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FBB251-07D2-4B13-84E8-571936F2219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C8F79-F2DC-45F7-B883-A6CD959789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C7A06-7983-47E5-B8D4-60C9B480A5B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77825-8B94-4350-A7EC-753531C2631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77EAB-9BD3-4360-A711-67B3A3895E8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18EDB-5281-4E89-B7C5-BBD0C05A357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ED8D3-8E1F-4FFC-B266-1A52CF11B07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928A2-1B22-4410-8D9D-DE7485C4828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029B3-5BB6-4C82-BEA4-E0DFDB6C042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FF756-7CBF-4BF8-8EBE-63ABD38FC13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9405A-1CE6-43D2-9B69-EBAA946C83C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8E4E9-392A-439E-92D2-F96DDF826AD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55799F1B-F8C3-43D5-85C7-7CB4DC682CE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r-strednimorava.cz/" TargetMode="External"/><Relationship Id="rId2" Type="http://schemas.openxmlformats.org/officeDocument/2006/relationships/hyperlink" Target="mailto:vlastimil.mikulasek@rr-strednimorava.cz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http://images.google.cz/imgres?imgurl=http://www.lamelaelectric.com/logo_vlajka_eu.gif&amp;imgrefurl=http://www.lamelaelectric.com/&amp;h=501&amp;w=749&amp;sz=6&amp;tbnid=togxE54rX5JHIM:&amp;tbnh=94&amp;tbnw=141&amp;prev=/images?q=vlajka+eu&amp;um=1&amp;start=1&amp;sa=X&amp;oi=images&amp;ct=image&amp;cd=1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1124744"/>
            <a:ext cx="8280400" cy="3744913"/>
          </a:xfrm>
        </p:spPr>
        <p:txBody>
          <a:bodyPr/>
          <a:lstStyle/>
          <a:p>
            <a:pPr eaLnBrk="1" hangingPunct="1"/>
            <a:r>
              <a:rPr lang="cs-CZ" sz="3600" b="1" kern="1200" dirty="0" smtClean="0">
                <a:solidFill>
                  <a:schemeClr val="accent2"/>
                </a:solidFill>
                <a:latin typeface="Arial" pitchFamily="34" charset="0"/>
                <a:ea typeface="+mn-ea"/>
                <a:cs typeface="+mn-cs"/>
              </a:rPr>
              <a:t>Regionální operační program </a:t>
            </a:r>
            <a:br>
              <a:rPr lang="cs-CZ" sz="3600" b="1" kern="1200" dirty="0" smtClean="0">
                <a:solidFill>
                  <a:schemeClr val="accent2"/>
                </a:solidFill>
                <a:latin typeface="Arial" pitchFamily="34" charset="0"/>
                <a:ea typeface="+mn-ea"/>
                <a:cs typeface="+mn-cs"/>
              </a:rPr>
            </a:br>
            <a:r>
              <a:rPr lang="cs-CZ" sz="3600" b="1" kern="1200" dirty="0" smtClean="0">
                <a:solidFill>
                  <a:schemeClr val="accent2"/>
                </a:solidFill>
                <a:latin typeface="Arial" pitchFamily="34" charset="0"/>
                <a:ea typeface="+mn-ea"/>
                <a:cs typeface="+mn-cs"/>
              </a:rPr>
              <a:t>regionu soudržnosti Střední Morava 2007 – 2013</a:t>
            </a:r>
            <a:r>
              <a:rPr lang="cs-CZ" sz="3600" b="1" dirty="0" smtClean="0">
                <a:solidFill>
                  <a:srgbClr val="3366FF"/>
                </a:solidFill>
              </a:rPr>
              <a:t/>
            </a:r>
            <a:br>
              <a:rPr lang="cs-CZ" sz="3600" b="1" dirty="0" smtClean="0">
                <a:solidFill>
                  <a:srgbClr val="3366FF"/>
                </a:solidFill>
              </a:rPr>
            </a:br>
            <a:r>
              <a:rPr lang="cs-CZ" sz="3600" b="1" dirty="0" smtClean="0">
                <a:solidFill>
                  <a:srgbClr val="3366FF"/>
                </a:solidFill>
              </a:rPr>
              <a:t/>
            </a:r>
            <a:br>
              <a:rPr lang="cs-CZ" sz="3600" b="1" dirty="0" smtClean="0">
                <a:solidFill>
                  <a:srgbClr val="3366FF"/>
                </a:solidFill>
              </a:rPr>
            </a:br>
            <a:r>
              <a:rPr lang="cs-CZ" sz="3600" b="1" dirty="0" smtClean="0">
                <a:solidFill>
                  <a:srgbClr val="3366FF"/>
                </a:solidFill>
              </a:rPr>
              <a:t/>
            </a:r>
            <a:br>
              <a:rPr lang="cs-CZ" sz="3600" b="1" dirty="0" smtClean="0">
                <a:solidFill>
                  <a:srgbClr val="3366FF"/>
                </a:solidFill>
              </a:rPr>
            </a:br>
            <a:r>
              <a:rPr lang="cs-CZ" sz="3600" b="1" dirty="0" err="1" smtClean="0">
                <a:solidFill>
                  <a:schemeClr val="accent2"/>
                </a:solidFill>
              </a:rPr>
              <a:t>Plumlov</a:t>
            </a:r>
            <a:r>
              <a:rPr lang="cs-CZ" sz="3600" b="1" dirty="0" smtClean="0">
                <a:solidFill>
                  <a:schemeClr val="accent2"/>
                </a:solidFill>
              </a:rPr>
              <a:t/>
            </a:r>
            <a:br>
              <a:rPr lang="cs-CZ" sz="3600" b="1" dirty="0" smtClean="0">
                <a:solidFill>
                  <a:schemeClr val="accent2"/>
                </a:solidFill>
              </a:rPr>
            </a:br>
            <a:r>
              <a:rPr lang="cs-CZ" sz="2400" b="1" dirty="0" smtClean="0">
                <a:solidFill>
                  <a:schemeClr val="accent2"/>
                </a:solidFill>
              </a:rPr>
              <a:t>21. 6. 2012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39552" y="908720"/>
            <a:ext cx="8424167" cy="4425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3400" marR="0" lvl="0" indent="-533400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endParaRPr kumimoji="0" lang="cs-CZ" sz="16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10" name="Rectangle 5"/>
          <p:cNvSpPr txBox="1">
            <a:spLocks noChangeArrowheads="1"/>
          </p:cNvSpPr>
          <p:nvPr/>
        </p:nvSpPr>
        <p:spPr bwMode="auto">
          <a:xfrm>
            <a:off x="539552" y="1052736"/>
            <a:ext cx="806489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0363" lvl="1" indent="-360363" algn="just">
              <a:spcBef>
                <a:spcPts val="600"/>
              </a:spcBef>
            </a:pPr>
            <a:r>
              <a:rPr lang="cs-CZ" sz="2200" kern="0" dirty="0" smtClean="0">
                <a:solidFill>
                  <a:schemeClr val="accent2"/>
                </a:solidFill>
                <a:latin typeface="+mn-lt"/>
              </a:rPr>
              <a:t>2. Rozšíření Popisu Investičního záměru</a:t>
            </a:r>
          </a:p>
          <a:p>
            <a:pPr marL="361950" lvl="1" algn="just">
              <a:spcBef>
                <a:spcPts val="600"/>
              </a:spcBef>
            </a:pPr>
            <a:r>
              <a:rPr lang="cs-CZ" i="1" kern="0" dirty="0" smtClean="0">
                <a:solidFill>
                  <a:schemeClr val="accent2"/>
                </a:solidFill>
                <a:latin typeface="+mn-lt"/>
              </a:rPr>
              <a:t>Popis investičního záměru byl doplněn a rozšířen tak, aby přesněji specifikoval předmětný projekt a sjednotil žadatelem předkládané informace. </a:t>
            </a:r>
          </a:p>
          <a:p>
            <a:pPr marL="361950" lvl="1" algn="just">
              <a:spcBef>
                <a:spcPts val="600"/>
              </a:spcBef>
            </a:pPr>
            <a:endParaRPr lang="cs-CZ" i="1" kern="0" dirty="0" smtClean="0">
              <a:solidFill>
                <a:schemeClr val="accent2"/>
              </a:solidFill>
              <a:latin typeface="+mn-lt"/>
            </a:endParaRPr>
          </a:p>
          <a:p>
            <a:pPr marL="0" lvl="1" algn="just">
              <a:spcBef>
                <a:spcPts val="600"/>
              </a:spcBef>
            </a:pPr>
            <a:r>
              <a:rPr lang="cs-CZ" sz="2200" kern="0" dirty="0" smtClean="0">
                <a:solidFill>
                  <a:schemeClr val="accent2"/>
                </a:solidFill>
                <a:latin typeface="+mn-lt"/>
              </a:rPr>
              <a:t>3. Úprava dokladů o zajištění financování projektu</a:t>
            </a:r>
          </a:p>
          <a:p>
            <a:pPr marL="361950" lvl="1" algn="just">
              <a:spcBef>
                <a:spcPts val="600"/>
              </a:spcBef>
            </a:pPr>
            <a:r>
              <a:rPr lang="cs-CZ" i="1" kern="0" dirty="0" smtClean="0">
                <a:solidFill>
                  <a:schemeClr val="accent2"/>
                </a:solidFill>
                <a:latin typeface="+mn-lt"/>
              </a:rPr>
              <a:t>Žadatel v rámci 1. etapy doloží společně s projektovou žádostí i popis, jakým způsobem bude zajištěno financování realizace a udržitelnosti projektu a to např. formou úvěrového/bankovního příslibu. </a:t>
            </a:r>
          </a:p>
          <a:p>
            <a:pPr marL="361950" lvl="1" algn="just">
              <a:spcBef>
                <a:spcPts val="600"/>
              </a:spcBef>
            </a:pPr>
            <a:r>
              <a:rPr lang="cs-CZ" i="1" kern="0" dirty="0" smtClean="0">
                <a:solidFill>
                  <a:schemeClr val="accent2"/>
                </a:solidFill>
                <a:latin typeface="+mn-lt"/>
              </a:rPr>
              <a:t>V případě veřejných subjektů bude doloženo usnesení zastupitelstva, kterým bude potvrzen závazek financování realizace, ale i udržitelnosti projektu. </a:t>
            </a:r>
          </a:p>
          <a:p>
            <a:pPr marL="0" lvl="1" algn="just">
              <a:spcBef>
                <a:spcPts val="600"/>
              </a:spcBef>
            </a:pPr>
            <a:endParaRPr lang="cs-CZ" sz="2200" kern="0" dirty="0" smtClean="0">
              <a:solidFill>
                <a:schemeClr val="accent2"/>
              </a:solidFill>
              <a:latin typeface="+mn-lt"/>
            </a:endParaRPr>
          </a:p>
          <a:p>
            <a:pPr marL="361950" lvl="1" algn="just">
              <a:spcBef>
                <a:spcPts val="600"/>
              </a:spcBef>
            </a:pPr>
            <a:endParaRPr lang="cs-CZ" sz="2000" i="1" kern="0" dirty="0" smtClean="0">
              <a:solidFill>
                <a:schemeClr val="accent2"/>
              </a:solidFill>
              <a:latin typeface="+mn-lt"/>
            </a:endParaRPr>
          </a:p>
          <a:p>
            <a:pPr marL="360363" lvl="1" indent="-360363" algn="just">
              <a:spcBef>
                <a:spcPts val="600"/>
              </a:spcBef>
            </a:pPr>
            <a:endParaRPr lang="cs-CZ" sz="2200" kern="0" dirty="0" smtClean="0">
              <a:solidFill>
                <a:schemeClr val="accent2"/>
              </a:solidFill>
              <a:latin typeface="+mn-lt"/>
            </a:endParaRPr>
          </a:p>
          <a:p>
            <a:pPr marL="360363" lvl="1" indent="-360363" algn="just">
              <a:spcBef>
                <a:spcPts val="600"/>
              </a:spcBef>
            </a:pPr>
            <a:endParaRPr lang="cs-CZ" sz="2200" b="1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5536" y="1340768"/>
            <a:ext cx="8424167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3400" marR="0" lvl="0" indent="-533400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endParaRPr kumimoji="0" lang="cs-CZ" sz="16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10" name="Rectangle 5"/>
          <p:cNvSpPr txBox="1">
            <a:spLocks noChangeArrowheads="1"/>
          </p:cNvSpPr>
          <p:nvPr/>
        </p:nvSpPr>
        <p:spPr bwMode="auto">
          <a:xfrm>
            <a:off x="467544" y="1052736"/>
            <a:ext cx="806489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0363" lvl="1" indent="-360363" algn="just">
              <a:spcBef>
                <a:spcPts val="600"/>
              </a:spcBef>
            </a:pPr>
            <a:r>
              <a:rPr lang="cs-CZ" sz="2200" kern="0" dirty="0" smtClean="0">
                <a:solidFill>
                  <a:schemeClr val="accent2"/>
                </a:solidFill>
                <a:latin typeface="+mn-lt"/>
              </a:rPr>
              <a:t>4. Základní pravidla k eliminaci rizik z </a:t>
            </a:r>
            <a:r>
              <a:rPr lang="cs-CZ" sz="2200" kern="0" dirty="0" err="1" smtClean="0">
                <a:solidFill>
                  <a:schemeClr val="accent2"/>
                </a:solidFill>
                <a:latin typeface="+mn-lt"/>
              </a:rPr>
              <a:t>přezávazkování</a:t>
            </a:r>
            <a:r>
              <a:rPr lang="cs-CZ" sz="2200" kern="0" dirty="0" smtClean="0">
                <a:solidFill>
                  <a:schemeClr val="accent2"/>
                </a:solidFill>
                <a:latin typeface="+mn-lt"/>
              </a:rPr>
              <a:t> / nedočerpání finanční alokace programu</a:t>
            </a:r>
          </a:p>
          <a:p>
            <a:pPr marL="361950" lvl="1" algn="just">
              <a:spcBef>
                <a:spcPts val="600"/>
              </a:spcBef>
            </a:pPr>
            <a:r>
              <a:rPr lang="cs-CZ" i="1" kern="0" dirty="0" smtClean="0">
                <a:solidFill>
                  <a:schemeClr val="accent2"/>
                </a:solidFill>
                <a:latin typeface="+mn-lt"/>
              </a:rPr>
              <a:t>Cílem Regionální rady je plně vyčerpat veškeré finanční prostředky programu a minimalizovat riziko vrácení finančních prostředků zpět do rozpočtu EU. Proto bylo nutné hledat opatření k eliminaci těchto rizik a tyto jsou zveřejněny v rámci vyhlášených výzev.</a:t>
            </a:r>
          </a:p>
          <a:p>
            <a:pPr marL="361950" lvl="1" algn="just">
              <a:spcBef>
                <a:spcPts val="600"/>
              </a:spcBef>
            </a:pPr>
            <a:endParaRPr lang="cs-CZ" i="1" kern="0" dirty="0" smtClean="0">
              <a:solidFill>
                <a:schemeClr val="accent2"/>
              </a:solidFill>
              <a:latin typeface="+mn-lt"/>
            </a:endParaRPr>
          </a:p>
          <a:p>
            <a:pPr marL="0" lvl="1" algn="just">
              <a:spcBef>
                <a:spcPts val="600"/>
              </a:spcBef>
            </a:pPr>
            <a:r>
              <a:rPr lang="cs-CZ" sz="2200" kern="0" dirty="0" smtClean="0">
                <a:solidFill>
                  <a:schemeClr val="accent2"/>
                </a:solidFill>
                <a:latin typeface="+mn-lt"/>
              </a:rPr>
              <a:t>5. Návrh úpravy kritérií pro výběr projektů</a:t>
            </a:r>
          </a:p>
          <a:p>
            <a:pPr marL="361950" algn="just">
              <a:spcBef>
                <a:spcPts val="600"/>
              </a:spcBef>
              <a:buFontTx/>
              <a:buNone/>
              <a:defRPr/>
            </a:pPr>
            <a:r>
              <a:rPr lang="cs-CZ" sz="2000" i="1" kern="0" dirty="0" smtClean="0">
                <a:solidFill>
                  <a:schemeClr val="accent2"/>
                </a:solidFill>
                <a:latin typeface="+mn-lt"/>
              </a:rPr>
              <a:t>Změna kritérií pro výběr projektů spočívá zejména:</a:t>
            </a:r>
          </a:p>
          <a:p>
            <a:pPr marL="361950" algn="just">
              <a:spcBef>
                <a:spcPts val="0"/>
              </a:spcBef>
              <a:defRPr/>
            </a:pPr>
            <a:r>
              <a:rPr lang="cs-CZ" sz="2000" i="1" kern="0" dirty="0" smtClean="0">
                <a:solidFill>
                  <a:schemeClr val="accent2"/>
                </a:solidFill>
                <a:latin typeface="+mn-lt"/>
              </a:rPr>
              <a:t>- </a:t>
            </a:r>
            <a:r>
              <a:rPr lang="cs-CZ" i="1" kern="0" dirty="0" smtClean="0">
                <a:solidFill>
                  <a:schemeClr val="accent2"/>
                </a:solidFill>
                <a:latin typeface="+mn-lt"/>
              </a:rPr>
              <a:t>v úpravě hodnocení finančního zdraví</a:t>
            </a:r>
          </a:p>
          <a:p>
            <a:pPr marL="361950" algn="just">
              <a:spcBef>
                <a:spcPts val="0"/>
              </a:spcBef>
              <a:defRPr/>
            </a:pPr>
            <a:r>
              <a:rPr lang="cs-CZ" i="1" kern="0" dirty="0" smtClean="0">
                <a:solidFill>
                  <a:schemeClr val="accent2"/>
                </a:solidFill>
                <a:latin typeface="+mn-lt"/>
              </a:rPr>
              <a:t>- v posílení kritéria vyváženého rozvoje území, kde budou bodově zvýhodněny území s nízkým čerpání dotace na obyvatele z ROP Střední Morava</a:t>
            </a:r>
          </a:p>
          <a:p>
            <a:pPr marL="361950" algn="just">
              <a:spcBef>
                <a:spcPts val="0"/>
              </a:spcBef>
              <a:defRPr/>
            </a:pPr>
            <a:r>
              <a:rPr lang="cs-CZ" i="1" kern="0" dirty="0" smtClean="0">
                <a:solidFill>
                  <a:schemeClr val="accent2"/>
                </a:solidFill>
                <a:latin typeface="+mn-lt"/>
              </a:rPr>
              <a:t>- kritéria pro výběr projektů byla zpracována v detailní bodové škále a  jsou zveřejněna </a:t>
            </a:r>
          </a:p>
          <a:p>
            <a:pPr marL="0" lvl="1" algn="just">
              <a:spcBef>
                <a:spcPts val="600"/>
              </a:spcBef>
            </a:pPr>
            <a:endParaRPr lang="cs-CZ" sz="2200" kern="0" dirty="0" smtClean="0">
              <a:solidFill>
                <a:schemeClr val="accent2"/>
              </a:solidFill>
              <a:latin typeface="+mn-lt"/>
            </a:endParaRPr>
          </a:p>
          <a:p>
            <a:pPr marL="0" lvl="1" algn="just">
              <a:spcBef>
                <a:spcPts val="600"/>
              </a:spcBef>
            </a:pPr>
            <a:endParaRPr lang="cs-CZ" sz="2200" kern="0" dirty="0" smtClean="0">
              <a:solidFill>
                <a:schemeClr val="accent2"/>
              </a:solidFill>
              <a:latin typeface="+mn-lt"/>
            </a:endParaRPr>
          </a:p>
          <a:p>
            <a:pPr marL="361950" lvl="1" algn="just">
              <a:spcBef>
                <a:spcPts val="600"/>
              </a:spcBef>
            </a:pPr>
            <a:endParaRPr lang="cs-CZ" sz="2000" i="1" kern="0" dirty="0" smtClean="0">
              <a:solidFill>
                <a:schemeClr val="accent2"/>
              </a:solidFill>
              <a:latin typeface="+mn-lt"/>
            </a:endParaRPr>
          </a:p>
          <a:p>
            <a:pPr marL="360363" lvl="1" indent="-360363" algn="just">
              <a:spcBef>
                <a:spcPts val="600"/>
              </a:spcBef>
            </a:pPr>
            <a:endParaRPr lang="cs-CZ" sz="2200" kern="0" dirty="0" smtClean="0">
              <a:solidFill>
                <a:schemeClr val="accent2"/>
              </a:solidFill>
              <a:latin typeface="+mn-lt"/>
            </a:endParaRPr>
          </a:p>
          <a:p>
            <a:pPr marL="360363" lvl="1" indent="-360363" algn="just">
              <a:spcBef>
                <a:spcPts val="600"/>
              </a:spcBef>
            </a:pPr>
            <a:endParaRPr lang="cs-CZ" sz="2000" i="1" kern="0" dirty="0" smtClean="0">
              <a:solidFill>
                <a:schemeClr val="accent2"/>
              </a:solidFill>
              <a:latin typeface="+mn-lt"/>
            </a:endParaRPr>
          </a:p>
          <a:p>
            <a:pPr marL="0" lvl="1" algn="just">
              <a:spcBef>
                <a:spcPts val="600"/>
              </a:spcBef>
            </a:pPr>
            <a:endParaRPr lang="cs-CZ" sz="2200" kern="0" dirty="0" smtClean="0">
              <a:solidFill>
                <a:schemeClr val="accent2"/>
              </a:solidFill>
              <a:latin typeface="+mn-lt"/>
            </a:endParaRPr>
          </a:p>
          <a:p>
            <a:pPr marL="361950" lvl="1" algn="just">
              <a:spcBef>
                <a:spcPts val="600"/>
              </a:spcBef>
            </a:pPr>
            <a:endParaRPr lang="cs-CZ" sz="2000" i="1" kern="0" dirty="0" smtClean="0">
              <a:solidFill>
                <a:schemeClr val="accent2"/>
              </a:solidFill>
              <a:latin typeface="+mn-lt"/>
            </a:endParaRPr>
          </a:p>
          <a:p>
            <a:pPr marL="360363" lvl="1" indent="-360363" algn="just">
              <a:spcBef>
                <a:spcPts val="600"/>
              </a:spcBef>
            </a:pPr>
            <a:endParaRPr lang="cs-CZ" sz="2200" kern="0" dirty="0" smtClean="0">
              <a:solidFill>
                <a:schemeClr val="accent2"/>
              </a:solidFill>
              <a:latin typeface="+mn-lt"/>
            </a:endParaRPr>
          </a:p>
          <a:p>
            <a:pPr marL="360363" lvl="1" indent="-360363" algn="just">
              <a:spcBef>
                <a:spcPts val="600"/>
              </a:spcBef>
            </a:pPr>
            <a:endParaRPr lang="cs-CZ" sz="2200" b="1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467544" y="764704"/>
            <a:ext cx="756084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4. Informace o finančním nástroji JESSICA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5536" y="1340768"/>
            <a:ext cx="8424167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3400" marR="0" lvl="0" indent="-533400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endParaRPr kumimoji="0" lang="cs-CZ" sz="16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 bwMode="auto">
          <a:xfrm>
            <a:off x="395536" y="1412776"/>
            <a:ext cx="8229600" cy="518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4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Zkratka JESSICA je složena z počátečních písmen anglického názvu Joint </a:t>
            </a:r>
            <a:r>
              <a:rPr lang="cs-CZ" sz="2000" kern="0" dirty="0" err="1" smtClean="0">
                <a:solidFill>
                  <a:schemeClr val="accent2"/>
                </a:solidFill>
                <a:latin typeface="+mn-lt"/>
              </a:rPr>
              <a:t>European</a:t>
            </a: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 Support </a:t>
            </a:r>
            <a:r>
              <a:rPr lang="cs-CZ" sz="2000" kern="0" dirty="0" err="1" smtClean="0">
                <a:solidFill>
                  <a:schemeClr val="accent2"/>
                </a:solidFill>
                <a:latin typeface="+mn-lt"/>
              </a:rPr>
              <a:t>for</a:t>
            </a: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 </a:t>
            </a:r>
            <a:r>
              <a:rPr lang="cs-CZ" sz="2000" kern="0" dirty="0" err="1" smtClean="0">
                <a:solidFill>
                  <a:schemeClr val="accent2"/>
                </a:solidFill>
                <a:latin typeface="+mn-lt"/>
              </a:rPr>
              <a:t>Sustainable</a:t>
            </a: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 </a:t>
            </a:r>
            <a:r>
              <a:rPr lang="cs-CZ" sz="2000" kern="0" dirty="0" err="1" smtClean="0">
                <a:solidFill>
                  <a:schemeClr val="accent2"/>
                </a:solidFill>
                <a:latin typeface="+mn-lt"/>
              </a:rPr>
              <a:t>Investment</a:t>
            </a: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 in City </a:t>
            </a:r>
            <a:r>
              <a:rPr lang="cs-CZ" sz="2000" kern="0" dirty="0" err="1" smtClean="0">
                <a:solidFill>
                  <a:schemeClr val="accent2"/>
                </a:solidFill>
                <a:latin typeface="+mn-lt"/>
              </a:rPr>
              <a:t>Areas</a:t>
            </a: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 (Společná evropská podpora udržitelných investic do městských oblastí)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Vznikla z iniciativy Evropské komise a Evropské investiční banky (EIB) ve spolupráci s Rozvojovou bankou Rady Evropy (CEB)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Je jedním z nástrojů finančního inženýrství, které jsou legislativně vymezeny článkem 44 Nařízení rady č. 1083/2006 a oddílem 8 prováděcího nařízení Komise č. 1828/2006. Prováděcí nařízení v čl. 43 definuje nástroje finančního inženýrství jako„...akce, jež vytvářejí návratné investice nebo poskytují záruky na návratné investice nebo obojí“ pro podniky, partnerství mezi veřejným a soukromým sektorem nebo jiné projekty určené pro města zahrnuté v integrovaných plánech udržitelného rozvoje měst v případě fondů rozvoje měst.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2"/>
          <p:cNvSpPr txBox="1">
            <a:spLocks/>
          </p:cNvSpPr>
          <p:nvPr/>
        </p:nvSpPr>
        <p:spPr bwMode="auto">
          <a:xfrm>
            <a:off x="539552" y="1196752"/>
            <a:ext cx="8352730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2000" kern="0" dirty="0" smtClean="0">
              <a:solidFill>
                <a:schemeClr val="accent2"/>
              </a:solidFill>
              <a:latin typeface="+mn-lt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Zprostředkování zvýhodněných úvěrů na rozvoj měst prostřednictvím Fondu rozvoje měst (FRM)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2000" kern="0" dirty="0" smtClean="0">
              <a:solidFill>
                <a:schemeClr val="accent2"/>
              </a:solidFill>
              <a:latin typeface="+mn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- </a:t>
            </a:r>
            <a:r>
              <a:rPr lang="cs-CZ" sz="2000" u="sng" kern="0" dirty="0" smtClean="0">
                <a:solidFill>
                  <a:schemeClr val="accent2"/>
                </a:solidFill>
                <a:latin typeface="+mn-lt"/>
              </a:rPr>
              <a:t>příprava na nové programové období </a:t>
            </a: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(FRM představuje alternativu prostředků poskytovaných formou dotace a zohledňuje vyšší důraz Evropské komise na efektivitu a návratnost investic po r. 2013)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- </a:t>
            </a:r>
            <a:r>
              <a:rPr lang="cs-CZ" sz="2000" u="sng" kern="0" dirty="0" smtClean="0">
                <a:solidFill>
                  <a:schemeClr val="accent2"/>
                </a:solidFill>
                <a:latin typeface="+mn-lt"/>
              </a:rPr>
              <a:t>alternativní způsob řešení problémů měst </a:t>
            </a: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(integrovaný přístup, </a:t>
            </a:r>
            <a:r>
              <a:rPr lang="cs-CZ" sz="2000" kern="0" dirty="0" err="1" smtClean="0">
                <a:solidFill>
                  <a:schemeClr val="accent2"/>
                </a:solidFill>
                <a:latin typeface="+mn-lt"/>
              </a:rPr>
              <a:t>vícezdrojové</a:t>
            </a: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 financování, pákový efekt)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- </a:t>
            </a:r>
            <a:r>
              <a:rPr lang="cs-CZ" sz="2000" u="sng" kern="0" dirty="0" smtClean="0">
                <a:solidFill>
                  <a:schemeClr val="accent2"/>
                </a:solidFill>
                <a:latin typeface="+mn-lt"/>
              </a:rPr>
              <a:t>maximalizace </a:t>
            </a:r>
            <a:r>
              <a:rPr lang="cs-CZ" sz="2000" u="sng" kern="0" dirty="0" err="1" smtClean="0">
                <a:solidFill>
                  <a:schemeClr val="accent2"/>
                </a:solidFill>
                <a:latin typeface="+mn-lt"/>
              </a:rPr>
              <a:t>socio</a:t>
            </a:r>
            <a:r>
              <a:rPr lang="cs-CZ" sz="2000" u="sng" kern="0" dirty="0" smtClean="0">
                <a:solidFill>
                  <a:schemeClr val="accent2"/>
                </a:solidFill>
                <a:latin typeface="+mn-lt"/>
              </a:rPr>
              <a:t>-ekonomických přínosů v regionu </a:t>
            </a: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(návratný charakter investic z FRM umožní opakované investice v regionu nezávisle na programové období EU)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- </a:t>
            </a:r>
            <a:r>
              <a:rPr lang="cs-CZ" sz="2000" u="sng" kern="0" dirty="0" smtClean="0">
                <a:solidFill>
                  <a:schemeClr val="accent2"/>
                </a:solidFill>
                <a:latin typeface="+mn-lt"/>
              </a:rPr>
              <a:t>transfer </a:t>
            </a:r>
            <a:r>
              <a:rPr lang="cs-CZ" sz="2000" u="sng" kern="0" dirty="0" err="1" smtClean="0">
                <a:solidFill>
                  <a:schemeClr val="accent2"/>
                </a:solidFill>
                <a:latin typeface="+mn-lt"/>
              </a:rPr>
              <a:t>know</a:t>
            </a:r>
            <a:r>
              <a:rPr lang="cs-CZ" sz="2000" u="sng" kern="0" dirty="0" smtClean="0">
                <a:solidFill>
                  <a:schemeClr val="accent2"/>
                </a:solidFill>
                <a:latin typeface="+mn-lt"/>
              </a:rPr>
              <a:t>-</a:t>
            </a:r>
            <a:r>
              <a:rPr lang="cs-CZ" sz="2000" u="sng" kern="0" dirty="0" err="1" smtClean="0">
                <a:solidFill>
                  <a:schemeClr val="accent2"/>
                </a:solidFill>
                <a:latin typeface="+mn-lt"/>
              </a:rPr>
              <a:t>how</a:t>
            </a:r>
            <a:r>
              <a:rPr lang="cs-CZ" sz="2000" u="sng" kern="0" dirty="0" smtClean="0">
                <a:solidFill>
                  <a:schemeClr val="accent2"/>
                </a:solidFill>
                <a:latin typeface="+mn-lt"/>
              </a:rPr>
              <a:t> na úroveň měst</a:t>
            </a:r>
            <a:r>
              <a:rPr lang="cs-CZ" sz="2000" kern="0" dirty="0" smtClean="0">
                <a:solidFill>
                  <a:schemeClr val="accent2"/>
                </a:solidFill>
                <a:latin typeface="+mn-lt"/>
              </a:rPr>
              <a:t> (správce FRM, vybraný na základě otevřeného VŘ, bude garancí profesionálních finančních a developerských služeb spojených s realizací finančně udržitelných městských projektů)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1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67544" y="877193"/>
            <a:ext cx="9144000" cy="577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400" b="1" dirty="0" smtClean="0">
                <a:solidFill>
                  <a:schemeClr val="accent2"/>
                </a:solidFill>
              </a:rPr>
              <a:t>Účel FN JESSICA v regionu Střední Morava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67544" y="980728"/>
            <a:ext cx="9144000" cy="577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400" b="1" dirty="0" smtClean="0">
                <a:solidFill>
                  <a:schemeClr val="accent2"/>
                </a:solidFill>
              </a:rPr>
              <a:t>Způsob implementace FN JESSICA v rámci ROP SM </a:t>
            </a:r>
          </a:p>
        </p:txBody>
      </p:sp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468313" y="1628775"/>
            <a:ext cx="8424862" cy="4103688"/>
          </a:xfrm>
        </p:spPr>
        <p:txBody>
          <a:bodyPr/>
          <a:lstStyle/>
          <a:p>
            <a:pPr algn="ctr">
              <a:buFontTx/>
              <a:buNone/>
            </a:pPr>
            <a:endParaRPr lang="cs-CZ" sz="1400" dirty="0" smtClean="0">
              <a:solidFill>
                <a:srgbClr val="0070C0"/>
              </a:solidFill>
            </a:endParaRPr>
          </a:p>
          <a:p>
            <a:r>
              <a:rPr lang="cs-CZ" sz="2000" b="1" dirty="0" smtClean="0">
                <a:solidFill>
                  <a:schemeClr val="accent2"/>
                </a:solidFill>
              </a:rPr>
              <a:t>Koneční uživatelé - příjemci úvěrů</a:t>
            </a:r>
          </a:p>
          <a:p>
            <a:pPr>
              <a:buFontTx/>
              <a:buNone/>
            </a:pPr>
            <a:r>
              <a:rPr lang="cs-CZ" sz="2000" dirty="0" smtClean="0">
                <a:solidFill>
                  <a:schemeClr val="accent2"/>
                </a:solidFill>
              </a:rPr>
              <a:t>	- města v rámci NUTS2 Střední Morava s počtem obyvatel nad 10 tis. a ostatní oprávnění příjemci definovaní v rámci prioritních os č. 2 Integrovaný rozvoj a obnova regionu a č. 3 Cestovní ruch ROP SM</a:t>
            </a:r>
          </a:p>
          <a:p>
            <a:r>
              <a:rPr lang="cs-CZ" sz="2000" b="1" dirty="0" smtClean="0">
                <a:solidFill>
                  <a:schemeClr val="accent2"/>
                </a:solidFill>
              </a:rPr>
              <a:t>Poskytování podpory formou zvýhodněných úvěrů </a:t>
            </a:r>
          </a:p>
          <a:p>
            <a:pPr>
              <a:buFontTx/>
              <a:buNone/>
            </a:pPr>
            <a:r>
              <a:rPr lang="cs-CZ" sz="2000" dirty="0" smtClean="0">
                <a:solidFill>
                  <a:schemeClr val="accent2"/>
                </a:solidFill>
              </a:rPr>
              <a:t>	- poskytnutý úvěr může krýt maximálně 70% způsobilých výdajů</a:t>
            </a:r>
          </a:p>
          <a:p>
            <a:r>
              <a:rPr lang="cs-CZ" sz="2000" dirty="0" smtClean="0">
                <a:solidFill>
                  <a:schemeClr val="accent2"/>
                </a:solidFill>
              </a:rPr>
              <a:t>Předpokládané datum zahájení příjmu žádostí o úvěr - 1. </a:t>
            </a:r>
            <a:r>
              <a:rPr lang="cs-CZ" sz="2000" dirty="0" err="1" smtClean="0">
                <a:solidFill>
                  <a:schemeClr val="accent2"/>
                </a:solidFill>
              </a:rPr>
              <a:t>pol</a:t>
            </a:r>
            <a:r>
              <a:rPr lang="cs-CZ" sz="2000" dirty="0" smtClean="0">
                <a:solidFill>
                  <a:schemeClr val="accent2"/>
                </a:solidFill>
              </a:rPr>
              <a:t>. roku 2013</a:t>
            </a:r>
          </a:p>
          <a:p>
            <a:r>
              <a:rPr lang="cs-CZ" sz="2000" dirty="0" smtClean="0">
                <a:solidFill>
                  <a:schemeClr val="accent2"/>
                </a:solidFill>
              </a:rPr>
              <a:t>Dohled nad realizací FN JESSICA bude vykonávat Investiční rada</a:t>
            </a:r>
          </a:p>
          <a:p>
            <a:endParaRPr lang="cs-CZ" sz="2000" dirty="0" smtClean="0">
              <a:solidFill>
                <a:srgbClr val="0000CC"/>
              </a:solidFill>
            </a:endParaRPr>
          </a:p>
          <a:p>
            <a:endParaRPr lang="cs-CZ" sz="2000" dirty="0" smtClean="0">
              <a:solidFill>
                <a:srgbClr val="0000CC"/>
              </a:solidFill>
            </a:endParaRPr>
          </a:p>
          <a:p>
            <a:endParaRPr lang="cs-CZ" sz="2000" b="1" dirty="0" smtClean="0">
              <a:solidFill>
                <a:srgbClr val="0000CC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47" descr="Prezentace RR SM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040560"/>
          </a:xfrm>
        </p:spPr>
        <p:txBody>
          <a:bodyPr/>
          <a:lstStyle/>
          <a:p>
            <a:pPr algn="just"/>
            <a:r>
              <a:rPr lang="cs-CZ" sz="2000" dirty="0" smtClean="0">
                <a:solidFill>
                  <a:schemeClr val="accent2"/>
                </a:solidFill>
              </a:rPr>
              <a:t>Městské projekty budou projekty partnerství mezi veřejným a soukromým sektorem a další projekty zahrnuté do „integrovaných plánů pro udržitelný rozvoj měst“. Podmínka existence integrovaných plánů pro udržitelný rozvoj měst vychází z čl. 44 Nástroje finančního inženýrství Nařízení (ES) č. 1083/2006. Integrovaným plánem pro udržitelný rozvoj měst se obecně rozumí soubor vzájemně obsahově a časově provázaných akcí, které se realizují v rámci daného území nebo jejichž cílem je dosáhnout společného cíle nebo cílů města, municipality anebo místně zainteresovaných subjektů. </a:t>
            </a:r>
          </a:p>
          <a:p>
            <a:pPr algn="just"/>
            <a:r>
              <a:rPr lang="cs-CZ" sz="2000" dirty="0" smtClean="0">
                <a:solidFill>
                  <a:schemeClr val="accent2"/>
                </a:solidFill>
              </a:rPr>
              <a:t>V programovém období EU 2014+ bude možné, aby území města zahrnovalo celé administrativní území města, vč. městských částí, a dále také celé </a:t>
            </a:r>
            <a:r>
              <a:rPr lang="cs-CZ" sz="2000" b="1" dirty="0" smtClean="0">
                <a:solidFill>
                  <a:schemeClr val="accent2"/>
                </a:solidFill>
              </a:rPr>
              <a:t>spádové území města</a:t>
            </a:r>
            <a:r>
              <a:rPr lang="cs-CZ" sz="2000" dirty="0" smtClean="0">
                <a:solidFill>
                  <a:schemeClr val="accent2"/>
                </a:solidFill>
              </a:rPr>
              <a:t>, tj. část území, které přesahuje hranici správního obvodu města, a toto výrazně rozvíjí, doplňuje a podporuje dopravní, vzdělávací, zdravotní obslužnosti a další služby či funkce daného města. </a:t>
            </a:r>
          </a:p>
          <a:p>
            <a:pPr algn="just"/>
            <a:endParaRPr lang="cs-CZ" sz="2000" dirty="0" smtClean="0">
              <a:solidFill>
                <a:schemeClr val="accent2"/>
              </a:solidFill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11560" y="712958"/>
            <a:ext cx="7992888" cy="577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400" b="1" dirty="0" smtClean="0">
                <a:solidFill>
                  <a:schemeClr val="accent2"/>
                </a:solidFill>
              </a:rPr>
              <a:t>Městské projekty v rámci FN JESSICA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ulka 6"/>
          <p:cNvGraphicFramePr>
            <a:graphicFrameLocks noGrp="1"/>
          </p:cNvGraphicFramePr>
          <p:nvPr/>
        </p:nvGraphicFramePr>
        <p:xfrm>
          <a:off x="683568" y="1844824"/>
          <a:ext cx="7775575" cy="3255430"/>
        </p:xfrm>
        <a:graphic>
          <a:graphicData uri="http://schemas.openxmlformats.org/drawingml/2006/table">
            <a:tbl>
              <a:tblPr/>
              <a:tblGrid>
                <a:gridCol w="6275387"/>
                <a:gridCol w="1500188"/>
              </a:tblGrid>
              <a:tr h="378437">
                <a:tc>
                  <a:txBody>
                    <a:bodyPr/>
                    <a:lstStyle/>
                    <a:p>
                      <a:pPr marL="0" marR="0" lvl="0" indent="-3746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itchFamily="18" charset="0"/>
                          <a:cs typeface="Arial" charset="0"/>
                        </a:rPr>
                        <a:t>Aktivita</a:t>
                      </a:r>
                      <a:endParaRPr kumimoji="0" lang="cs-CZ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mbria" pitchFamily="18" charset="0"/>
                          <a:ea typeface="Times New Roman" pitchFamily="18" charset="0"/>
                          <a:cs typeface="Arial" charset="0"/>
                        </a:rPr>
                        <a:t>Termín</a:t>
                      </a:r>
                      <a:endParaRPr kumimoji="0" lang="cs-CZ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</a:tr>
              <a:tr h="3788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Vyhlášení VŘ na správce FRM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1371600" algn="l"/>
                        </a:tabLst>
                      </a:pPr>
                      <a:r>
                        <a:rPr kumimoji="0" lang="cs-CZ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29.3.2012</a:t>
                      </a:r>
                      <a:endParaRPr kumimoji="0" lang="cs-CZ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</a:tr>
              <a:tr h="3980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Úprava metodických postupů ROP SM</a:t>
                      </a:r>
                      <a:endParaRPr kumimoji="0" lang="cs-CZ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1371600" algn="l"/>
                        </a:tabLst>
                      </a:pPr>
                      <a:r>
                        <a:rPr kumimoji="0" lang="cs-CZ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06-09/2012</a:t>
                      </a: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1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Příprava specifické výzvy na FN JESSICA</a:t>
                      </a:r>
                      <a:endParaRPr kumimoji="0" lang="cs-CZ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1371600" algn="l"/>
                        </a:tabLst>
                      </a:pPr>
                      <a:r>
                        <a:rPr kumimoji="0" lang="cs-CZ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08-09/2012</a:t>
                      </a: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</a:tr>
              <a:tr h="5609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Vyhodnocení nabídek uchazečů a podpis rámcové smlouvy mezi Regionální radou a správcem FRM</a:t>
                      </a:r>
                      <a:endParaRPr kumimoji="0" lang="cs-CZ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1371600" algn="l"/>
                        </a:tabLst>
                      </a:pPr>
                      <a:r>
                        <a:rPr kumimoji="0" lang="cs-CZ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1. </a:t>
                      </a:r>
                      <a:r>
                        <a:rPr kumimoji="0" lang="cs-CZ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10.</a:t>
                      </a:r>
                      <a:r>
                        <a:rPr kumimoji="0" lang="cs-CZ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 2012</a:t>
                      </a: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</a:tr>
              <a:tr h="280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1371600" algn="l"/>
                        </a:tabLst>
                      </a:pPr>
                      <a:r>
                        <a:rPr kumimoji="0" lang="cs-CZ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Schválení změny č. 3 ROP Střední Morava Evropskou komisí</a:t>
                      </a:r>
                      <a:endParaRPr kumimoji="0" lang="cs-CZ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1371600" algn="l"/>
                        </a:tabLst>
                      </a:pPr>
                      <a:r>
                        <a:rPr kumimoji="0" lang="cs-CZ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09-11/2012</a:t>
                      </a: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1371600" algn="l"/>
                        </a:tabLst>
                      </a:pPr>
                      <a:r>
                        <a:rPr kumimoji="0" lang="cs-CZ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Převod první alokace do FRM</a:t>
                      </a:r>
                      <a:endParaRPr kumimoji="0" lang="cs-CZ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1371600" algn="l"/>
                        </a:tabLst>
                      </a:pPr>
                      <a:r>
                        <a:rPr kumimoji="0" lang="cs-CZ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do 31. 12. 2012</a:t>
                      </a: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</a:tr>
              <a:tr h="280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1371600" algn="l"/>
                        </a:tabLst>
                      </a:pPr>
                      <a:r>
                        <a:rPr kumimoji="0" lang="cs-CZ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Realizace operací FRM, vyplacení prostředků konečným uživatelům</a:t>
                      </a:r>
                      <a:endParaRPr kumimoji="0" lang="cs-CZ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1371600" algn="l"/>
                        </a:tabLst>
                      </a:pPr>
                      <a:r>
                        <a:rPr kumimoji="0" lang="cs-CZ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do 31. 12. 2015</a:t>
                      </a: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4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1371600" algn="l"/>
                        </a:tabLst>
                      </a:pPr>
                      <a:r>
                        <a:rPr kumimoji="0" lang="cs-CZ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Úhrada příslušných způsobilých nákladů dodavatelům</a:t>
                      </a:r>
                      <a:endParaRPr kumimoji="0" lang="cs-CZ" sz="16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+mn-ea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28600" algn="l"/>
                          <a:tab pos="1371600" algn="l"/>
                        </a:tabLst>
                      </a:pPr>
                      <a:r>
                        <a:rPr kumimoji="0" lang="cs-CZ" sz="16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+mn-ea"/>
                          <a:cs typeface="Arial" charset="0"/>
                        </a:rPr>
                        <a:t>do 31. 12. 2016</a:t>
                      </a:r>
                    </a:p>
                  </a:txBody>
                  <a:tcPr marL="44450" marR="44450" marT="0" marB="0">
                    <a:lnL>
                      <a:noFill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95536" y="908720"/>
            <a:ext cx="9144000" cy="577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400" b="1" dirty="0" smtClean="0">
                <a:solidFill>
                  <a:schemeClr val="accent2"/>
                </a:solidFill>
              </a:rPr>
              <a:t>Harmonogram implementace FN JESSICA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683568" y="764704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defRPr/>
            </a:pPr>
            <a:r>
              <a:rPr lang="cs-CZ" sz="2400" b="1" dirty="0" smtClean="0">
                <a:solidFill>
                  <a:schemeClr val="accent2"/>
                </a:solidFill>
              </a:rPr>
              <a:t>5. Příprava ROP Střední Morava na období 2014+</a:t>
            </a:r>
          </a:p>
        </p:txBody>
      </p:sp>
      <p:sp>
        <p:nvSpPr>
          <p:cNvPr id="6" name="Zástupný symbol pro obsah 2"/>
          <p:cNvSpPr>
            <a:spLocks noGrp="1"/>
          </p:cNvSpPr>
          <p:nvPr>
            <p:ph idx="1"/>
          </p:nvPr>
        </p:nvSpPr>
        <p:spPr>
          <a:xfrm>
            <a:off x="467544" y="1340768"/>
            <a:ext cx="8424936" cy="5040560"/>
          </a:xfrm>
        </p:spPr>
        <p:txBody>
          <a:bodyPr/>
          <a:lstStyle/>
          <a:p>
            <a:pPr marL="0" indent="0">
              <a:buNone/>
            </a:pPr>
            <a:r>
              <a:rPr lang="cs-CZ" sz="2000" dirty="0" smtClean="0">
                <a:solidFill>
                  <a:schemeClr val="accent2"/>
                </a:solidFill>
              </a:rPr>
              <a:t>Vláda </a:t>
            </a:r>
            <a:r>
              <a:rPr lang="cs-CZ" sz="2000" dirty="0" smtClean="0">
                <a:solidFill>
                  <a:schemeClr val="accent2"/>
                </a:solidFill>
              </a:rPr>
              <a:t>ČR by měla rozhodnout o vymezení priorit a operačních programů do 30. </a:t>
            </a:r>
            <a:r>
              <a:rPr lang="cs-CZ" sz="2000" dirty="0" smtClean="0">
                <a:solidFill>
                  <a:schemeClr val="accent2"/>
                </a:solidFill>
              </a:rPr>
              <a:t>7. 2012 </a:t>
            </a:r>
          </a:p>
          <a:p>
            <a:pPr>
              <a:buNone/>
            </a:pPr>
            <a:r>
              <a:rPr lang="cs-CZ" sz="2000" u="sng" dirty="0" smtClean="0">
                <a:solidFill>
                  <a:schemeClr val="accent2"/>
                </a:solidFill>
              </a:rPr>
              <a:t>Hlavní </a:t>
            </a:r>
            <a:r>
              <a:rPr lang="cs-CZ" sz="2000" u="sng" dirty="0" smtClean="0">
                <a:solidFill>
                  <a:schemeClr val="accent2"/>
                </a:solidFill>
              </a:rPr>
              <a:t>výzvy pro období 2014-2020</a:t>
            </a:r>
          </a:p>
          <a:p>
            <a:pPr>
              <a:buNone/>
            </a:pPr>
            <a:r>
              <a:rPr lang="cs-CZ" sz="2000" dirty="0" smtClean="0">
                <a:solidFill>
                  <a:schemeClr val="accent2"/>
                </a:solidFill>
              </a:rPr>
              <a:t>- zvýšit </a:t>
            </a:r>
            <a:r>
              <a:rPr lang="cs-CZ" sz="2000" dirty="0" smtClean="0">
                <a:solidFill>
                  <a:schemeClr val="accent2"/>
                </a:solidFill>
              </a:rPr>
              <a:t>efektivitu a synergie investovaných prostředků ve prospěch růstu </a:t>
            </a:r>
            <a:r>
              <a:rPr lang="cs-CZ" sz="2000" dirty="0" smtClean="0">
                <a:solidFill>
                  <a:schemeClr val="accent2"/>
                </a:solidFill>
              </a:rPr>
              <a:t>konkurenceschopnosti </a:t>
            </a:r>
            <a:r>
              <a:rPr lang="cs-CZ" sz="2000" dirty="0" smtClean="0">
                <a:solidFill>
                  <a:schemeClr val="accent2"/>
                </a:solidFill>
              </a:rPr>
              <a:t>ČR, regionů, měst, </a:t>
            </a:r>
            <a:r>
              <a:rPr lang="cs-CZ" sz="2000" dirty="0" smtClean="0">
                <a:solidFill>
                  <a:schemeClr val="accent2"/>
                </a:solidFill>
              </a:rPr>
              <a:t>obcí.</a:t>
            </a:r>
            <a:endParaRPr lang="cs-CZ" sz="2000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cs-CZ" sz="2000" u="sng" dirty="0" smtClean="0">
                <a:solidFill>
                  <a:schemeClr val="accent2"/>
                </a:solidFill>
              </a:rPr>
              <a:t>Potřebujeme </a:t>
            </a:r>
            <a:r>
              <a:rPr lang="cs-CZ" sz="2000" u="sng" dirty="0" smtClean="0">
                <a:solidFill>
                  <a:schemeClr val="accent2"/>
                </a:solidFill>
              </a:rPr>
              <a:t>především:</a:t>
            </a:r>
          </a:p>
          <a:p>
            <a:pPr lvl="0"/>
            <a:r>
              <a:rPr lang="cs-CZ" sz="2000" dirty="0" smtClean="0">
                <a:solidFill>
                  <a:schemeClr val="accent2"/>
                </a:solidFill>
              </a:rPr>
              <a:t>Stanovení měřitelných cílů, kterých se má dosáhnout</a:t>
            </a:r>
          </a:p>
          <a:p>
            <a:pPr lvl="0"/>
            <a:r>
              <a:rPr lang="cs-CZ" sz="2000" dirty="0" smtClean="0">
                <a:solidFill>
                  <a:schemeClr val="accent2"/>
                </a:solidFill>
              </a:rPr>
              <a:t>Účinné plánovací, rozhodovací a realizační mechanismy na úrovni ČR i přímo v území </a:t>
            </a:r>
          </a:p>
          <a:p>
            <a:pPr lvl="0"/>
            <a:r>
              <a:rPr lang="cs-CZ" sz="2000" dirty="0" smtClean="0">
                <a:solidFill>
                  <a:schemeClr val="accent2"/>
                </a:solidFill>
              </a:rPr>
              <a:t>Zaměření intervencí na území (územní soudržnost)</a:t>
            </a:r>
          </a:p>
          <a:p>
            <a:pPr lvl="0"/>
            <a:r>
              <a:rPr lang="cs-CZ" sz="2000" dirty="0" smtClean="0">
                <a:solidFill>
                  <a:schemeClr val="accent2"/>
                </a:solidFill>
              </a:rPr>
              <a:t>Integrovaný přístup (neexistence bariér ve formě finančních nástrojů)</a:t>
            </a:r>
          </a:p>
          <a:p>
            <a:pPr lvl="0"/>
            <a:r>
              <a:rPr lang="cs-CZ" sz="2000" dirty="0" smtClean="0">
                <a:solidFill>
                  <a:schemeClr val="accent2"/>
                </a:solidFill>
              </a:rPr>
              <a:t>Spolupracující partnerství na úrovni ČR i v území </a:t>
            </a:r>
          </a:p>
          <a:p>
            <a:pPr lvl="0"/>
            <a:r>
              <a:rPr lang="cs-CZ" sz="2000" dirty="0" smtClean="0">
                <a:solidFill>
                  <a:schemeClr val="accent2"/>
                </a:solidFill>
              </a:rPr>
              <a:t>Zajištění návaznosti na získané znalosti a zkušenosti (bez „lidí“ s odpovídajícími znalostmi a dovednostmi to nepůjde)</a:t>
            </a:r>
          </a:p>
          <a:p>
            <a:pPr algn="just"/>
            <a:endParaRPr lang="cs-CZ" sz="2000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714375" y="2000250"/>
            <a:ext cx="7272338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17463">
              <a:spcBef>
                <a:spcPct val="20000"/>
              </a:spcBef>
              <a:buClr>
                <a:schemeClr val="tx1"/>
              </a:buClr>
            </a:pPr>
            <a:endParaRPr lang="cs-CZ" sz="2000" b="1" dirty="0">
              <a:solidFill>
                <a:srgbClr val="3366FF"/>
              </a:solidFill>
              <a:cs typeface="Arial" pitchFamily="34" charset="0"/>
            </a:endParaRPr>
          </a:p>
          <a:p>
            <a:pPr marL="342900" indent="17463" algn="ctr">
              <a:spcBef>
                <a:spcPct val="20000"/>
              </a:spcBef>
              <a:buClr>
                <a:schemeClr val="tx1"/>
              </a:buClr>
            </a:pPr>
            <a:r>
              <a:rPr lang="cs-CZ" sz="2000" dirty="0">
                <a:solidFill>
                  <a:schemeClr val="accent2"/>
                </a:solidFill>
              </a:rPr>
              <a:t>Ing. Vlastimil Mikulášek</a:t>
            </a:r>
          </a:p>
          <a:p>
            <a:pPr marL="342900" indent="17463" algn="ctr">
              <a:spcBef>
                <a:spcPct val="20000"/>
              </a:spcBef>
              <a:buClr>
                <a:schemeClr val="tx1"/>
              </a:buClr>
            </a:pPr>
            <a:r>
              <a:rPr lang="cs-CZ" sz="2000" dirty="0">
                <a:solidFill>
                  <a:schemeClr val="accent2"/>
                </a:solidFill>
              </a:rPr>
              <a:t>Referent oddělení monitoringu</a:t>
            </a:r>
          </a:p>
          <a:p>
            <a:pPr marL="342900" indent="17463" algn="ctr">
              <a:spcBef>
                <a:spcPct val="20000"/>
              </a:spcBef>
            </a:pPr>
            <a:r>
              <a:rPr lang="cs-CZ" sz="2000" dirty="0">
                <a:solidFill>
                  <a:schemeClr val="accent2"/>
                </a:solidFill>
              </a:rPr>
              <a:t>Úřad Regionální rady regionu soudržnosti Střední Morava</a:t>
            </a:r>
          </a:p>
          <a:p>
            <a:pPr marL="342900" indent="17463" algn="ctr">
              <a:spcBef>
                <a:spcPct val="20000"/>
              </a:spcBef>
            </a:pPr>
            <a:r>
              <a:rPr lang="cs-CZ" sz="2000" dirty="0" err="1">
                <a:solidFill>
                  <a:schemeClr val="accent2"/>
                </a:solidFill>
              </a:rPr>
              <a:t>Jeremenkova</a:t>
            </a:r>
            <a:r>
              <a:rPr lang="cs-CZ" sz="2000" dirty="0">
                <a:solidFill>
                  <a:schemeClr val="accent2"/>
                </a:solidFill>
              </a:rPr>
              <a:t> 1211/40b</a:t>
            </a:r>
          </a:p>
          <a:p>
            <a:pPr marL="342900" indent="17463" algn="ctr">
              <a:spcBef>
                <a:spcPct val="20000"/>
              </a:spcBef>
            </a:pPr>
            <a:r>
              <a:rPr lang="cs-CZ" sz="2000" dirty="0">
                <a:solidFill>
                  <a:schemeClr val="accent2"/>
                </a:solidFill>
              </a:rPr>
              <a:t>779 00  Olomouc</a:t>
            </a:r>
          </a:p>
          <a:p>
            <a:pPr marL="342900" indent="17463" algn="ctr">
              <a:spcBef>
                <a:spcPct val="20000"/>
              </a:spcBef>
            </a:pPr>
            <a:r>
              <a:rPr lang="cs-CZ" sz="2000" dirty="0">
                <a:solidFill>
                  <a:schemeClr val="accent2"/>
                </a:solidFill>
              </a:rPr>
              <a:t>  </a:t>
            </a:r>
          </a:p>
          <a:p>
            <a:pPr marL="342900" indent="17463" algn="ctr">
              <a:spcBef>
                <a:spcPct val="20000"/>
              </a:spcBef>
            </a:pPr>
            <a:r>
              <a:rPr lang="cs-CZ" sz="2000" dirty="0">
                <a:solidFill>
                  <a:schemeClr val="accent2"/>
                </a:solidFill>
              </a:rPr>
              <a:t>Tel.: 587 333 350</a:t>
            </a:r>
          </a:p>
          <a:p>
            <a:pPr marL="342900" indent="17463" algn="ctr">
              <a:spcBef>
                <a:spcPct val="20000"/>
              </a:spcBef>
            </a:pPr>
            <a:r>
              <a:rPr lang="cs-CZ" sz="2000" dirty="0">
                <a:solidFill>
                  <a:schemeClr val="accent2"/>
                </a:solidFill>
              </a:rPr>
              <a:t>E-mail:</a:t>
            </a:r>
            <a:r>
              <a:rPr lang="cs-CZ" sz="2000" dirty="0"/>
              <a:t> </a:t>
            </a:r>
            <a:r>
              <a:rPr lang="cs-CZ" sz="2000" dirty="0" err="1">
                <a:solidFill>
                  <a:schemeClr val="accent2"/>
                </a:solidFill>
                <a:hlinkClick r:id="rId2"/>
              </a:rPr>
              <a:t>vlastimil.mikulasek</a:t>
            </a:r>
            <a:r>
              <a:rPr lang="cs-CZ" sz="2000" dirty="0">
                <a:solidFill>
                  <a:schemeClr val="accent2"/>
                </a:solidFill>
                <a:hlinkClick r:id="rId2"/>
              </a:rPr>
              <a:t>@</a:t>
            </a:r>
            <a:r>
              <a:rPr lang="cs-CZ" sz="2000" dirty="0" err="1">
                <a:solidFill>
                  <a:schemeClr val="accent2"/>
                </a:solidFill>
                <a:hlinkClick r:id="rId2"/>
              </a:rPr>
              <a:t>rr</a:t>
            </a:r>
            <a:r>
              <a:rPr lang="cs-CZ" sz="2000" dirty="0">
                <a:solidFill>
                  <a:schemeClr val="accent2"/>
                </a:solidFill>
                <a:hlinkClick r:id="rId2"/>
              </a:rPr>
              <a:t>-</a:t>
            </a:r>
            <a:r>
              <a:rPr lang="cs-CZ" sz="2000" dirty="0" err="1">
                <a:solidFill>
                  <a:schemeClr val="accent2"/>
                </a:solidFill>
                <a:hlinkClick r:id="rId2"/>
              </a:rPr>
              <a:t>strednimorava.cz</a:t>
            </a:r>
            <a:endParaRPr lang="cs-CZ" sz="2000" dirty="0">
              <a:solidFill>
                <a:schemeClr val="accent2"/>
              </a:solidFill>
              <a:hlinkClick r:id="rId3"/>
            </a:endParaRPr>
          </a:p>
          <a:p>
            <a:pPr marL="342900" indent="17463" algn="ctr">
              <a:spcBef>
                <a:spcPct val="20000"/>
              </a:spcBef>
            </a:pPr>
            <a:r>
              <a:rPr lang="cs-CZ" sz="2000" dirty="0">
                <a:solidFill>
                  <a:schemeClr val="accent2"/>
                </a:solidFill>
                <a:hlinkClick r:id="rId3"/>
              </a:rPr>
              <a:t>www.</a:t>
            </a:r>
            <a:r>
              <a:rPr lang="cs-CZ" sz="2000" dirty="0" err="1">
                <a:solidFill>
                  <a:schemeClr val="accent2"/>
                </a:solidFill>
                <a:hlinkClick r:id="rId3"/>
              </a:rPr>
              <a:t>rr</a:t>
            </a:r>
            <a:r>
              <a:rPr lang="cs-CZ" sz="2000" dirty="0">
                <a:solidFill>
                  <a:schemeClr val="accent2"/>
                </a:solidFill>
                <a:hlinkClick r:id="rId3"/>
              </a:rPr>
              <a:t>-</a:t>
            </a:r>
            <a:r>
              <a:rPr lang="cs-CZ" sz="2000" dirty="0" err="1">
                <a:solidFill>
                  <a:schemeClr val="accent2"/>
                </a:solidFill>
                <a:hlinkClick r:id="rId3"/>
              </a:rPr>
              <a:t>strednimorava.cz</a:t>
            </a:r>
            <a:endParaRPr lang="cs-CZ" sz="2000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57188" y="1143000"/>
            <a:ext cx="82296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800" b="1">
                <a:solidFill>
                  <a:srgbClr val="0000FF"/>
                </a:solidFill>
              </a:rPr>
              <a:t>Děkuji za pozornost</a:t>
            </a:r>
            <a:r>
              <a:rPr lang="cs-CZ" sz="2800" b="1"/>
              <a:t>.</a:t>
            </a:r>
          </a:p>
        </p:txBody>
      </p:sp>
      <p:pic>
        <p:nvPicPr>
          <p:cNvPr id="45060" name="Picture 5" descr="http://www.lamelaelectric.com/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5" y="6286500"/>
            <a:ext cx="5397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TextovéPole 5"/>
          <p:cNvSpPr txBox="1">
            <a:spLocks noChangeArrowheads="1"/>
          </p:cNvSpPr>
          <p:nvPr/>
        </p:nvSpPr>
        <p:spPr bwMode="auto">
          <a:xfrm>
            <a:off x="1000125" y="6286500"/>
            <a:ext cx="19288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800"/>
              <a:t>Evropská unie</a:t>
            </a:r>
          </a:p>
          <a:p>
            <a:r>
              <a:rPr lang="cs-CZ" sz="800"/>
              <a:t>Evropský fond pro regionální rozvoj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611560" y="908720"/>
            <a:ext cx="8286750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449263" algn="l"/>
              </a:tabLst>
            </a:pPr>
            <a:endParaRPr lang="cs-CZ" sz="1200" b="1" dirty="0">
              <a:solidFill>
                <a:srgbClr val="0070C0"/>
              </a:solidFill>
            </a:endParaRPr>
          </a:p>
          <a:p>
            <a:pPr>
              <a:tabLst>
                <a:tab pos="449263" algn="l"/>
              </a:tabLst>
            </a:pPr>
            <a:r>
              <a:rPr lang="cs-CZ" sz="2800" b="1" dirty="0">
                <a:solidFill>
                  <a:schemeClr val="accent2"/>
                </a:solidFill>
              </a:rPr>
              <a:t>Obsah:</a:t>
            </a: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611560" y="1059994"/>
            <a:ext cx="7632848" cy="5309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cs-CZ" sz="3600" b="1" dirty="0">
              <a:solidFill>
                <a:schemeClr val="accent2"/>
              </a:solidFill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charset="0"/>
              <a:buAutoNum type="arabicPeriod"/>
              <a:defRPr/>
            </a:pPr>
            <a:r>
              <a:rPr lang="cs-CZ" sz="2400" b="1" dirty="0" smtClean="0">
                <a:solidFill>
                  <a:schemeClr val="accent2"/>
                </a:solidFill>
              </a:rPr>
              <a:t>Pokrok v realizaci ROP SM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charset="0"/>
              <a:buAutoNum type="arabicPeriod"/>
              <a:defRPr/>
            </a:pPr>
            <a:r>
              <a:rPr lang="cs-CZ" sz="2400" b="1" dirty="0" smtClean="0">
                <a:solidFill>
                  <a:schemeClr val="accent2"/>
                </a:solidFill>
              </a:rPr>
              <a:t>Harmonogram výzev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charset="0"/>
              <a:buAutoNum type="arabicPeriod"/>
              <a:defRPr/>
            </a:pPr>
            <a:r>
              <a:rPr lang="cs-CZ" sz="2400" b="1" dirty="0" smtClean="0">
                <a:solidFill>
                  <a:schemeClr val="accent2"/>
                </a:solidFill>
              </a:rPr>
              <a:t>Základní změny v administraci programu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charset="0"/>
              <a:buAutoNum type="arabicPeriod"/>
              <a:defRPr/>
            </a:pPr>
            <a:r>
              <a:rPr lang="cs-CZ" sz="2400" b="1" dirty="0" smtClean="0">
                <a:solidFill>
                  <a:schemeClr val="accent2"/>
                </a:solidFill>
              </a:rPr>
              <a:t>Informace o finančním nástroji JESSICA</a:t>
            </a:r>
            <a:endParaRPr lang="cs-CZ" sz="2400" b="1" dirty="0">
              <a:solidFill>
                <a:schemeClr val="accent2"/>
              </a:solidFill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charset="0"/>
              <a:buAutoNum type="arabicPeriod"/>
              <a:defRPr/>
            </a:pPr>
            <a:r>
              <a:rPr lang="cs-CZ" sz="2400" b="1" dirty="0" smtClean="0">
                <a:solidFill>
                  <a:schemeClr val="accent2"/>
                </a:solidFill>
              </a:rPr>
              <a:t>Příprava ROP Střední Morava na období 2014+</a:t>
            </a:r>
            <a:endParaRPr lang="cs-CZ" sz="2400" b="1" dirty="0">
              <a:solidFill>
                <a:schemeClr val="accent2"/>
              </a:solidFill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charset="0"/>
              <a:buAutoNum type="arabicPeriod"/>
              <a:defRPr/>
            </a:pPr>
            <a:endParaRPr lang="cs-CZ" sz="1400" b="1" dirty="0">
              <a:solidFill>
                <a:srgbClr val="0070C0"/>
              </a:solidFill>
            </a:endParaRPr>
          </a:p>
          <a:p>
            <a:pPr marL="514350" indent="-514350">
              <a:lnSpc>
                <a:spcPct val="150000"/>
              </a:lnSpc>
              <a:spcBef>
                <a:spcPct val="20000"/>
              </a:spcBef>
              <a:defRPr/>
            </a:pPr>
            <a:endParaRPr lang="cs-CZ" sz="1400" b="1" dirty="0">
              <a:solidFill>
                <a:srgbClr val="0070C0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endParaRPr lang="cs-CZ" sz="1400" b="1" dirty="0">
              <a:solidFill>
                <a:srgbClr val="3366FF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cs-CZ" sz="3600" b="1" dirty="0">
              <a:solidFill>
                <a:srgbClr val="3366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02934"/>
            <a:ext cx="7636768" cy="5149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95536" y="620688"/>
            <a:ext cx="736550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1. Pokrok v realizaci ROP SM</a:t>
            </a:r>
            <a:endParaRPr lang="cs-CZ" sz="2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648072"/>
          </a:xfrm>
        </p:spPr>
        <p:txBody>
          <a:bodyPr/>
          <a:lstStyle/>
          <a:p>
            <a:r>
              <a:rPr lang="cs-CZ" sz="2800" b="1" kern="1200" dirty="0" smtClean="0">
                <a:solidFill>
                  <a:schemeClr val="accent2"/>
                </a:solidFill>
                <a:latin typeface="Arial" pitchFamily="34" charset="0"/>
                <a:ea typeface="+mn-ea"/>
                <a:cs typeface="+mn-cs"/>
              </a:rPr>
              <a:t>Certifikované výdaje předložené EK</a:t>
            </a:r>
            <a:br>
              <a:rPr lang="cs-CZ" sz="2800" b="1" kern="1200" dirty="0" smtClean="0">
                <a:solidFill>
                  <a:schemeClr val="accent2"/>
                </a:solidFill>
                <a:latin typeface="Arial" pitchFamily="34" charset="0"/>
                <a:ea typeface="+mn-ea"/>
                <a:cs typeface="+mn-cs"/>
              </a:rPr>
            </a:br>
            <a:r>
              <a:rPr lang="cs-CZ" sz="2800" b="1" kern="1200" dirty="0" err="1" smtClean="0">
                <a:solidFill>
                  <a:schemeClr val="accent2"/>
                </a:solidFill>
                <a:latin typeface="Arial" pitchFamily="34" charset="0"/>
                <a:ea typeface="+mn-ea"/>
                <a:cs typeface="+mn-cs"/>
              </a:rPr>
              <a:t>ROPy</a:t>
            </a:r>
            <a:endParaRPr lang="cs-CZ" sz="2800" b="1" kern="1200" dirty="0" smtClean="0">
              <a:solidFill>
                <a:schemeClr val="accent2"/>
              </a:solidFill>
              <a:latin typeface="Arial" pitchFamily="34" charset="0"/>
              <a:ea typeface="+mn-ea"/>
              <a:cs typeface="+mn-cs"/>
            </a:endParaRPr>
          </a:p>
        </p:txBody>
      </p:sp>
      <p:graphicFrame>
        <p:nvGraphicFramePr>
          <p:cNvPr id="6" name="Tabulka 5"/>
          <p:cNvGraphicFramePr>
            <a:graphicFrameLocks noGrp="1"/>
          </p:cNvGraphicFramePr>
          <p:nvPr/>
        </p:nvGraphicFramePr>
        <p:xfrm>
          <a:off x="755576" y="1772816"/>
          <a:ext cx="7704855" cy="4104460"/>
        </p:xfrm>
        <a:graphic>
          <a:graphicData uri="http://schemas.openxmlformats.org/drawingml/2006/table">
            <a:tbl>
              <a:tblPr/>
              <a:tblGrid>
                <a:gridCol w="2692700"/>
                <a:gridCol w="3308556"/>
                <a:gridCol w="1703599"/>
              </a:tblGrid>
              <a:tr h="4067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Operační program</a:t>
                      </a:r>
                      <a:endParaRPr lang="cs-CZ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Certifikované výdaje předložené EK</a:t>
                      </a:r>
                      <a:endParaRPr lang="cs-CZ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4622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 </a:t>
                      </a:r>
                      <a:endParaRPr lang="cs-CZ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mil. Kč</a:t>
                      </a:r>
                      <a:endParaRPr lang="cs-CZ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%</a:t>
                      </a:r>
                      <a:endParaRPr lang="cs-CZ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ROP JV</a:t>
                      </a:r>
                      <a:endParaRPr lang="cs-CZ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10 650,8</a:t>
                      </a:r>
                      <a:endParaRPr lang="cs-CZ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50,1</a:t>
                      </a:r>
                      <a:endParaRPr lang="cs-CZ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ROP SV</a:t>
                      </a:r>
                      <a:endParaRPr lang="cs-CZ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9 416,1</a:t>
                      </a:r>
                      <a:endParaRPr lang="cs-CZ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47,5</a:t>
                      </a:r>
                      <a:endParaRPr lang="cs-CZ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ROP SM</a:t>
                      </a:r>
                      <a:endParaRPr lang="cs-CZ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8 723,4</a:t>
                      </a:r>
                      <a:endParaRPr lang="cs-CZ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43,9</a:t>
                      </a:r>
                      <a:endParaRPr lang="cs-CZ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ROP MS</a:t>
                      </a:r>
                      <a:endParaRPr lang="cs-CZ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6 386,6</a:t>
                      </a:r>
                      <a:endParaRPr lang="cs-CZ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29,7</a:t>
                      </a:r>
                      <a:endParaRPr lang="cs-CZ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ROP JZ</a:t>
                      </a:r>
                      <a:endParaRPr lang="cs-CZ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5 949,5</a:t>
                      </a:r>
                      <a:endParaRPr lang="cs-CZ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31,9</a:t>
                      </a:r>
                      <a:endParaRPr lang="cs-CZ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ROP SČ</a:t>
                      </a:r>
                      <a:endParaRPr lang="cs-CZ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5 515,0</a:t>
                      </a:r>
                      <a:endParaRPr lang="cs-CZ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32,8</a:t>
                      </a:r>
                      <a:endParaRPr lang="cs-CZ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20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ROP SZ</a:t>
                      </a:r>
                      <a:endParaRPr lang="cs-CZ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5 496,0</a:t>
                      </a:r>
                      <a:endParaRPr lang="cs-CZ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24,6</a:t>
                      </a:r>
                      <a:endParaRPr lang="cs-CZ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908720"/>
            <a:ext cx="8568952" cy="5328592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FontTx/>
              <a:buNone/>
            </a:pPr>
            <a:r>
              <a:rPr lang="cs-CZ" sz="1900" b="1" kern="1200" dirty="0" smtClean="0">
                <a:solidFill>
                  <a:schemeClr val="accent2"/>
                </a:solidFill>
                <a:latin typeface="Arial" pitchFamily="34" charset="0"/>
              </a:rPr>
              <a:t>Věcné </a:t>
            </a:r>
            <a:r>
              <a:rPr lang="cs-CZ" sz="1900" b="1" kern="1200" dirty="0" smtClean="0">
                <a:solidFill>
                  <a:schemeClr val="accent2"/>
                </a:solidFill>
                <a:latin typeface="Arial" pitchFamily="34" charset="0"/>
              </a:rPr>
              <a:t>plnění </a:t>
            </a:r>
            <a:r>
              <a:rPr lang="cs-CZ" sz="1900" b="1" kern="1200" dirty="0" smtClean="0">
                <a:solidFill>
                  <a:schemeClr val="accent2"/>
                </a:solidFill>
                <a:latin typeface="Arial" pitchFamily="34" charset="0"/>
              </a:rPr>
              <a:t>vybraných </a:t>
            </a:r>
            <a:r>
              <a:rPr lang="cs-CZ" sz="1900" b="1" kern="1200" dirty="0" smtClean="0">
                <a:solidFill>
                  <a:schemeClr val="accent2"/>
                </a:solidFill>
                <a:latin typeface="Arial" pitchFamily="34" charset="0"/>
              </a:rPr>
              <a:t>monitorovacích indikátorů </a:t>
            </a:r>
            <a:r>
              <a:rPr lang="cs-CZ" sz="1900" b="1" kern="1200" dirty="0" smtClean="0">
                <a:solidFill>
                  <a:schemeClr val="accent2"/>
                </a:solidFill>
                <a:latin typeface="Arial" pitchFamily="34" charset="0"/>
              </a:rPr>
              <a:t>ROP </a:t>
            </a:r>
            <a:r>
              <a:rPr lang="cs-CZ" sz="1900" b="1" kern="1200" dirty="0" smtClean="0">
                <a:solidFill>
                  <a:schemeClr val="accent2"/>
                </a:solidFill>
                <a:latin typeface="Arial" pitchFamily="34" charset="0"/>
              </a:rPr>
              <a:t>Střední Morava</a:t>
            </a:r>
            <a:r>
              <a:rPr lang="cs-CZ" sz="1900" b="1" kern="1200" dirty="0" smtClean="0">
                <a:solidFill>
                  <a:schemeClr val="accent2"/>
                </a:solidFill>
                <a:latin typeface="Arial" pitchFamily="34" charset="0"/>
              </a:rPr>
              <a:t>: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cs-CZ" sz="2000" b="1" kern="1200" dirty="0" smtClean="0">
              <a:solidFill>
                <a:schemeClr val="accent2"/>
              </a:solidFill>
              <a:latin typeface="Arial" pitchFamily="34" charset="0"/>
            </a:endParaRPr>
          </a:p>
          <a:p>
            <a:pPr lvl="0"/>
            <a:r>
              <a:rPr lang="cs-CZ" sz="1700" b="1" kern="1200" dirty="0" smtClean="0">
                <a:solidFill>
                  <a:schemeClr val="accent2"/>
                </a:solidFill>
                <a:latin typeface="Arial" pitchFamily="34" charset="0"/>
              </a:rPr>
              <a:t>Délka </a:t>
            </a:r>
            <a:r>
              <a:rPr lang="cs-CZ" sz="1700" b="1" kern="1200" dirty="0" smtClean="0">
                <a:solidFill>
                  <a:schemeClr val="accent2"/>
                </a:solidFill>
                <a:latin typeface="Arial" pitchFamily="34" charset="0"/>
              </a:rPr>
              <a:t>nových silnic II. </a:t>
            </a:r>
            <a:r>
              <a:rPr lang="cs-CZ" sz="1700" b="1" kern="1200" dirty="0" smtClean="0">
                <a:solidFill>
                  <a:schemeClr val="accent2"/>
                </a:solidFill>
                <a:latin typeface="Arial" pitchFamily="34" charset="0"/>
              </a:rPr>
              <a:t>a III. </a:t>
            </a:r>
            <a:r>
              <a:rPr lang="cs-CZ" sz="1700" b="1" kern="1200" dirty="0" smtClean="0">
                <a:solidFill>
                  <a:schemeClr val="accent2"/>
                </a:solidFill>
                <a:latin typeface="Arial" pitchFamily="34" charset="0"/>
              </a:rPr>
              <a:t>třídy 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-  dle 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projektů se Smlouvou 5 km (36 % 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z cílové hodnoty), z toho ukončené projekty 2,6 km (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18 % 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z cílové hodnoty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)</a:t>
            </a:r>
          </a:p>
          <a:p>
            <a:pPr lvl="0"/>
            <a:endParaRPr lang="cs-CZ" sz="1700" kern="1200" dirty="0" smtClean="0">
              <a:solidFill>
                <a:schemeClr val="accent2"/>
              </a:solidFill>
              <a:latin typeface="Arial" pitchFamily="34" charset="0"/>
            </a:endParaRPr>
          </a:p>
          <a:p>
            <a:pPr lvl="0"/>
            <a:r>
              <a:rPr lang="cs-CZ" sz="1700" b="1" kern="1200" dirty="0" smtClean="0">
                <a:solidFill>
                  <a:schemeClr val="accent2"/>
                </a:solidFill>
                <a:latin typeface="Arial" pitchFamily="34" charset="0"/>
              </a:rPr>
              <a:t>Délka rekonstruovaných silnic II. a III. </a:t>
            </a:r>
            <a:r>
              <a:rPr lang="cs-CZ" sz="1700" b="1" kern="1200" dirty="0" smtClean="0">
                <a:solidFill>
                  <a:schemeClr val="accent2"/>
                </a:solidFill>
                <a:latin typeface="Arial" pitchFamily="34" charset="0"/>
              </a:rPr>
              <a:t>třídy 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- dle projektů se Smlouvou 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105 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km 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(82 % 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z cílové hodnoty), z toho ukončené projekty 92 km (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72 % 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z cílové hodnoty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)</a:t>
            </a:r>
          </a:p>
          <a:p>
            <a:pPr lvl="0"/>
            <a:endParaRPr lang="cs-CZ" sz="1700" kern="1200" dirty="0" smtClean="0">
              <a:solidFill>
                <a:schemeClr val="accent2"/>
              </a:solidFill>
              <a:latin typeface="Arial" pitchFamily="34" charset="0"/>
            </a:endParaRPr>
          </a:p>
          <a:p>
            <a:pPr lvl="0"/>
            <a:r>
              <a:rPr lang="cs-CZ" sz="1700" b="1" kern="1200" dirty="0" smtClean="0">
                <a:solidFill>
                  <a:schemeClr val="accent2"/>
                </a:solidFill>
                <a:latin typeface="Arial" pitchFamily="34" charset="0"/>
              </a:rPr>
              <a:t>Délka nově vybudovaných nebo rekonstruovaných cyklostezek a cyklotras 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- dle projektů se Smlouvou 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103 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km 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(96 % 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z cílové hodnoty), z toho ukončené projekty 94 km (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88 % 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z cílové hodnoty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)</a:t>
            </a:r>
          </a:p>
          <a:p>
            <a:pPr lvl="0"/>
            <a:endParaRPr lang="cs-CZ" sz="1700" kern="1200" dirty="0" smtClean="0">
              <a:solidFill>
                <a:schemeClr val="accent2"/>
              </a:solidFill>
              <a:latin typeface="Arial" pitchFamily="34" charset="0"/>
            </a:endParaRPr>
          </a:p>
          <a:p>
            <a:pPr lvl="0"/>
            <a:r>
              <a:rPr lang="cs-CZ" sz="1700" b="1" kern="1200" dirty="0" err="1" smtClean="0">
                <a:solidFill>
                  <a:schemeClr val="accent2"/>
                </a:solidFill>
                <a:latin typeface="Arial" pitchFamily="34" charset="0"/>
              </a:rPr>
              <a:t>Brownfields</a:t>
            </a:r>
            <a:r>
              <a:rPr lang="cs-CZ" sz="1700" b="1" kern="1200" dirty="0" smtClean="0">
                <a:solidFill>
                  <a:schemeClr val="accent2"/>
                </a:solidFill>
                <a:latin typeface="Arial" pitchFamily="34" charset="0"/>
              </a:rPr>
              <a:t> </a:t>
            </a:r>
            <a:r>
              <a:rPr lang="cs-CZ" sz="1700" b="1" kern="1200" dirty="0" smtClean="0">
                <a:solidFill>
                  <a:schemeClr val="accent2"/>
                </a:solidFill>
                <a:latin typeface="Arial" pitchFamily="34" charset="0"/>
              </a:rPr>
              <a:t>celkem 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– dle projektů se Smlouvou 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8,5 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ha 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(42 % 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z cílové hodnoty), z toho ukončené projekty 7 ha (35% z cílové hodnoty) </a:t>
            </a:r>
            <a:endParaRPr lang="cs-CZ" sz="1700" kern="1200" dirty="0" smtClean="0">
              <a:solidFill>
                <a:schemeClr val="accent2"/>
              </a:solidFill>
              <a:latin typeface="Arial" pitchFamily="34" charset="0"/>
            </a:endParaRPr>
          </a:p>
          <a:p>
            <a:pPr lvl="0"/>
            <a:endParaRPr lang="cs-CZ" sz="1700" kern="1200" dirty="0" smtClean="0">
              <a:solidFill>
                <a:schemeClr val="accent2"/>
              </a:solidFill>
              <a:latin typeface="Arial" pitchFamily="34" charset="0"/>
            </a:endParaRPr>
          </a:p>
          <a:p>
            <a:pPr lvl="0"/>
            <a:r>
              <a:rPr lang="cs-CZ" sz="1700" b="1" kern="1200" dirty="0" smtClean="0">
                <a:solidFill>
                  <a:schemeClr val="accent2"/>
                </a:solidFill>
                <a:latin typeface="Arial" pitchFamily="34" charset="0"/>
              </a:rPr>
              <a:t>Počet nově vytvořených pracovních míst celkem 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- dle projektů se Smlouvou 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795 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nových pracovních míst 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(93 % 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z cílové hodnoty), z toho ukončené projekty 223 nových pracovních míst (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26 % 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z cílové hodnoty</a:t>
            </a:r>
            <a:r>
              <a:rPr lang="cs-CZ" sz="1700" kern="1200" dirty="0" smtClean="0">
                <a:solidFill>
                  <a:schemeClr val="accent2"/>
                </a:solidFill>
                <a:latin typeface="Arial" pitchFamily="34" charset="0"/>
              </a:rPr>
              <a:t>)</a:t>
            </a:r>
            <a:endParaRPr lang="cs-CZ" sz="1700" kern="1200" dirty="0" smtClean="0">
              <a:solidFill>
                <a:schemeClr val="accent2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467544" y="692696"/>
            <a:ext cx="669674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2. Harmonogram výzev</a:t>
            </a:r>
            <a:endParaRPr lang="cs-CZ" sz="2800" b="1" dirty="0">
              <a:solidFill>
                <a:schemeClr val="accent2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5536" y="1340768"/>
            <a:ext cx="8424167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3400" marR="0" lvl="0" indent="-533400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cs-CZ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Aktuálně vyhlášené výzvy – 32. výzva</a:t>
            </a:r>
          </a:p>
          <a:p>
            <a:pPr marL="533400" marR="0" lvl="0" indent="-533400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533400" marR="0" lvl="0" indent="-533400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6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539552" y="1700808"/>
          <a:ext cx="8064896" cy="1858040"/>
        </p:xfrm>
        <a:graphic>
          <a:graphicData uri="http://schemas.openxmlformats.org/drawingml/2006/table">
            <a:tbl>
              <a:tblPr/>
              <a:tblGrid>
                <a:gridCol w="6552728"/>
                <a:gridCol w="1512168"/>
              </a:tblGrid>
              <a:tr h="4566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Oblast/Podoblast podpory</a:t>
                      </a:r>
                      <a:endParaRPr lang="cs-CZ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b="1" kern="1200" dirty="0" smtClean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+mn-cs"/>
                        </a:rPr>
                        <a:t>Alokace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200" b="1" kern="1200" dirty="0" smtClean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+mn-cs"/>
                        </a:rPr>
                        <a:t>mil. Kč</a:t>
                      </a:r>
                      <a:endParaRPr lang="cs-CZ" sz="1200" b="1" kern="1200" dirty="0">
                        <a:solidFill>
                          <a:srgbClr val="FFFFFF"/>
                        </a:solidFill>
                        <a:latin typeface="Arial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400" b="1" kern="1200" dirty="0">
                          <a:solidFill>
                            <a:srgbClr val="336600"/>
                          </a:solidFill>
                          <a:latin typeface="Arial"/>
                          <a:ea typeface="Times New Roman"/>
                          <a:cs typeface="+mn-cs"/>
                        </a:rPr>
                        <a:t>2.1 Rozvoj regionálních center – IPRM Atraktivní a konkurenceschopná Olomouc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1" kern="1200" dirty="0" smtClean="0">
                          <a:solidFill>
                            <a:srgbClr val="336600"/>
                          </a:solidFill>
                          <a:latin typeface="Arial"/>
                          <a:ea typeface="Times New Roman"/>
                          <a:cs typeface="+mn-cs"/>
                        </a:rPr>
                        <a:t>25 </a:t>
                      </a:r>
                      <a:endParaRPr lang="cs-CZ" sz="1400" b="1" kern="1200" dirty="0">
                        <a:solidFill>
                          <a:srgbClr val="336600"/>
                        </a:solidFill>
                        <a:latin typeface="Arial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400" b="1" kern="1200" dirty="0">
                          <a:solidFill>
                            <a:srgbClr val="336600"/>
                          </a:solidFill>
                          <a:latin typeface="Arial"/>
                          <a:ea typeface="Times New Roman"/>
                          <a:cs typeface="+mn-cs"/>
                        </a:rPr>
                        <a:t>2.1 Rozvoj regionálních center – IPRM Společensko – kulturní a vzdělávací centrum Zlín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1" kern="1200" dirty="0" smtClean="0">
                          <a:solidFill>
                            <a:srgbClr val="336600"/>
                          </a:solidFill>
                          <a:latin typeface="Arial"/>
                          <a:ea typeface="Times New Roman"/>
                          <a:cs typeface="+mn-cs"/>
                        </a:rPr>
                        <a:t>113,3</a:t>
                      </a:r>
                      <a:endParaRPr lang="cs-CZ" sz="1400" b="1" kern="1200" dirty="0">
                        <a:solidFill>
                          <a:srgbClr val="336600"/>
                        </a:solidFill>
                        <a:latin typeface="Arial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400" b="1" kern="1200" dirty="0">
                          <a:solidFill>
                            <a:srgbClr val="336600"/>
                          </a:solidFill>
                          <a:latin typeface="Arial"/>
                          <a:ea typeface="Times New Roman"/>
                          <a:cs typeface="+mn-cs"/>
                        </a:rPr>
                        <a:t>2.2.8 Rozvoj finančních nástrojů a pilotní projekty – Inovační vouchery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1" kern="1200" dirty="0" smtClean="0">
                          <a:solidFill>
                            <a:srgbClr val="336600"/>
                          </a:solidFill>
                          <a:latin typeface="Arial"/>
                          <a:ea typeface="Times New Roman"/>
                          <a:cs typeface="+mn-cs"/>
                        </a:rPr>
                        <a:t>10</a:t>
                      </a:r>
                      <a:endParaRPr lang="cs-CZ" sz="1400" b="1" kern="1200" dirty="0">
                        <a:solidFill>
                          <a:srgbClr val="336600"/>
                        </a:solidFill>
                        <a:latin typeface="Arial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 b="1" kern="1200" dirty="0">
                          <a:solidFill>
                            <a:srgbClr val="FF3300"/>
                          </a:solidFill>
                          <a:latin typeface="Arial"/>
                          <a:ea typeface="Times New Roman"/>
                          <a:cs typeface="+mn-cs"/>
                        </a:rPr>
                        <a:t>2.3.1 Fyzická revitalizace území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b="1" kern="1200" dirty="0" smtClean="0">
                          <a:solidFill>
                            <a:srgbClr val="FF3300"/>
                          </a:solidFill>
                          <a:latin typeface="Arial"/>
                          <a:ea typeface="Times New Roman"/>
                          <a:cs typeface="+mn-cs"/>
                        </a:rPr>
                        <a:t>227</a:t>
                      </a:r>
                      <a:endParaRPr lang="cs-CZ" sz="1600" b="1" kern="1200" dirty="0">
                        <a:solidFill>
                          <a:srgbClr val="FF3300"/>
                        </a:solidFill>
                        <a:latin typeface="Arial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51520" y="3645024"/>
            <a:ext cx="871219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i="0" u="none" strike="noStrike" kern="0" cap="none" spc="0" normalizeH="0" baseline="0" noProof="0" dirty="0" smtClean="0">
                <a:ln>
                  <a:noFill/>
                </a:ln>
                <a:solidFill>
                  <a:srgbClr val="3366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Termín</a:t>
            </a:r>
            <a:r>
              <a:rPr kumimoji="0" lang="cs-CZ" i="0" u="none" strike="noStrike" kern="0" cap="none" spc="0" normalizeH="0" noProof="0" dirty="0" smtClean="0">
                <a:ln>
                  <a:noFill/>
                </a:ln>
                <a:solidFill>
                  <a:srgbClr val="3366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vyhlášení výzvy – 9. 5. 2012, t</a:t>
            </a:r>
            <a:r>
              <a:rPr lang="cs-CZ" dirty="0" err="1" smtClean="0">
                <a:solidFill>
                  <a:srgbClr val="336600"/>
                </a:solidFill>
              </a:rPr>
              <a:t>ermín</a:t>
            </a:r>
            <a:r>
              <a:rPr lang="cs-CZ" dirty="0" smtClean="0">
                <a:solidFill>
                  <a:srgbClr val="336600"/>
                </a:solidFill>
              </a:rPr>
              <a:t> ukončení podávání žádostí – 10.7.2012</a:t>
            </a:r>
          </a:p>
          <a:p>
            <a:pPr lvl="0" eaLnBrk="0" hangingPunct="0">
              <a:lnSpc>
                <a:spcPct val="80000"/>
              </a:lnSpc>
              <a:spcBef>
                <a:spcPct val="20000"/>
              </a:spcBef>
            </a:pPr>
            <a:endParaRPr kumimoji="0" lang="cs-CZ" sz="1600" b="0" i="0" u="none" strike="noStrike" kern="0" cap="none" spc="0" normalizeH="0" baseline="0" noProof="0" dirty="0" smtClean="0">
              <a:ln>
                <a:noFill/>
              </a:ln>
              <a:solidFill>
                <a:srgbClr val="336600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lvl="0" eaLnBrk="0" hangingPunct="0">
              <a:lnSpc>
                <a:spcPct val="80000"/>
              </a:lnSpc>
              <a:spcBef>
                <a:spcPct val="20000"/>
              </a:spcBef>
            </a:pPr>
            <a:r>
              <a:rPr lang="cs-CZ" sz="1600" b="1" dirty="0" smtClean="0">
                <a:solidFill>
                  <a:srgbClr val="003300"/>
                </a:solidFill>
                <a:latin typeface="Arial"/>
                <a:ea typeface="Times New Roman"/>
              </a:rPr>
              <a:t>Definice pojmu centrální část obce</a:t>
            </a:r>
          </a:p>
          <a:p>
            <a:pPr algn="just"/>
            <a:r>
              <a:rPr lang="cs-CZ" sz="1500" dirty="0" smtClean="0">
                <a:solidFill>
                  <a:srgbClr val="336600"/>
                </a:solidFill>
                <a:latin typeface="Arial"/>
                <a:ea typeface="Times New Roman"/>
              </a:rPr>
              <a:t>Podporována bude pouze komplexní revitalizace a komplexní řešení veřejných prostranství v centrální části obce. </a:t>
            </a:r>
            <a:r>
              <a:rPr lang="cs-CZ" sz="1500" dirty="0" smtClean="0">
                <a:solidFill>
                  <a:srgbClr val="336600"/>
                </a:solidFill>
                <a:latin typeface="Arial"/>
                <a:ea typeface="Times New Roman"/>
              </a:rPr>
              <a:t>Za centrální část obce se považuje území s převažující koncentrací služeb a občanské vybavenosti</a:t>
            </a:r>
            <a:r>
              <a:rPr lang="cs-CZ" sz="1500" dirty="0" smtClean="0">
                <a:solidFill>
                  <a:srgbClr val="336600"/>
                </a:solidFill>
                <a:latin typeface="Arial"/>
                <a:ea typeface="Times New Roman"/>
              </a:rPr>
              <a:t>. Jedná </a:t>
            </a:r>
            <a:r>
              <a:rPr lang="cs-CZ" sz="1500" dirty="0" smtClean="0">
                <a:solidFill>
                  <a:srgbClr val="336600"/>
                </a:solidFill>
                <a:latin typeface="Arial"/>
                <a:ea typeface="Times New Roman"/>
              </a:rPr>
              <a:t>se o veřejné prostranství, kde je vysoký pohyb obyvatel a kde se nachází převážná část služeb a občanské vybavenosti (např. nádraží, pošta, obecní úřad, kulturní dům, zdravotní středisko, kostel, knihovna, obchodní středisko, škola, lékárna atd.). Toto prostranství může být využíváno i ke konání kulturních a společenských akcí. Převážně se jedná o přirozené centrum obce – náměstí, náves, příp. park. Základní cílovou skupinou jsou při běžném denním využití prostranství zejména místní obyvatelé obce, v případě konání kulturních a společenských akcí to mohou být i obyvatelé okolních obcí.</a:t>
            </a:r>
            <a:endParaRPr lang="cs-CZ" sz="1500" dirty="0">
              <a:solidFill>
                <a:srgbClr val="336600"/>
              </a:solidFill>
              <a:latin typeface="Arial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5536" y="1052736"/>
            <a:ext cx="8424167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3400" marR="0" lvl="0" indent="-533400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cs-CZ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Aktuálně vyhlášené výzvy – 33. výzva</a:t>
            </a:r>
          </a:p>
          <a:p>
            <a:pPr marL="533400" marR="0" lvl="0" indent="-533400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533400" marR="0" lvl="0" indent="-533400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6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539552" y="1628800"/>
          <a:ext cx="8280920" cy="2283182"/>
        </p:xfrm>
        <a:graphic>
          <a:graphicData uri="http://schemas.openxmlformats.org/drawingml/2006/table">
            <a:tbl>
              <a:tblPr/>
              <a:tblGrid>
                <a:gridCol w="6696744"/>
                <a:gridCol w="1584176"/>
              </a:tblGrid>
              <a:tr h="4566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b="1" dirty="0" smtClean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Oblast/Podoblast </a:t>
                      </a:r>
                      <a:r>
                        <a:rPr lang="cs-CZ" sz="16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podpory</a:t>
                      </a:r>
                      <a:endParaRPr lang="cs-CZ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b="1" kern="1200" dirty="0" smtClean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+mn-cs"/>
                        </a:rPr>
                        <a:t>Alokace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b="1" kern="1200" dirty="0" smtClean="0">
                          <a:solidFill>
                            <a:srgbClr val="FFFFFF"/>
                          </a:solidFill>
                          <a:latin typeface="+mn-lt"/>
                          <a:ea typeface="Times New Roman"/>
                          <a:cs typeface="+mn-cs"/>
                        </a:rPr>
                        <a:t>mil. Kč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336600"/>
                          </a:solidFill>
                          <a:latin typeface="Arial"/>
                          <a:ea typeface="Times New Roman"/>
                        </a:rPr>
                        <a:t>2.3.2 Sociální infrastruktura pro pilotní aktivity IPRÚ </a:t>
                      </a:r>
                      <a:r>
                        <a:rPr lang="cs-CZ" sz="1400" b="1" dirty="0" err="1">
                          <a:solidFill>
                            <a:srgbClr val="336600"/>
                          </a:solidFill>
                          <a:latin typeface="Arial"/>
                          <a:ea typeface="Times New Roman"/>
                        </a:rPr>
                        <a:t>Bouzovsko</a:t>
                      </a:r>
                      <a:endParaRPr lang="cs-CZ" sz="2000" dirty="0">
                        <a:solidFill>
                          <a:srgbClr val="3366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1" kern="1200" dirty="0" smtClean="0">
                          <a:solidFill>
                            <a:srgbClr val="336600"/>
                          </a:solidFill>
                          <a:latin typeface="Arial"/>
                          <a:ea typeface="Times New Roman"/>
                          <a:cs typeface="+mn-cs"/>
                        </a:rPr>
                        <a:t>13,5</a:t>
                      </a:r>
                      <a:endParaRPr lang="cs-CZ" sz="1400" b="1" kern="1200" dirty="0">
                        <a:solidFill>
                          <a:srgbClr val="336600"/>
                        </a:solidFill>
                        <a:latin typeface="Arial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336600"/>
                          </a:solidFill>
                          <a:latin typeface="Arial"/>
                          <a:ea typeface="Times New Roman"/>
                        </a:rPr>
                        <a:t>2.4 Podpora podnikání</a:t>
                      </a:r>
                      <a:endParaRPr lang="cs-CZ" sz="2000" dirty="0">
                        <a:solidFill>
                          <a:srgbClr val="3366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1" kern="1200" dirty="0" smtClean="0">
                          <a:solidFill>
                            <a:srgbClr val="336600"/>
                          </a:solidFill>
                          <a:latin typeface="Arial"/>
                          <a:ea typeface="Times New Roman"/>
                          <a:cs typeface="+mn-cs"/>
                        </a:rPr>
                        <a:t>94</a:t>
                      </a:r>
                      <a:endParaRPr lang="cs-CZ" sz="1400" b="1" kern="1200" dirty="0">
                        <a:solidFill>
                          <a:srgbClr val="336600"/>
                        </a:solidFill>
                        <a:latin typeface="Arial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336600"/>
                          </a:solidFill>
                          <a:latin typeface="Arial"/>
                          <a:ea typeface="Times New Roman"/>
                        </a:rPr>
                        <a:t>3.1.1 Integrovaný rozvoj cestovního ruchu - IPRÚ Jesenicko, </a:t>
                      </a:r>
                      <a:r>
                        <a:rPr lang="cs-CZ" sz="1400" b="1" dirty="0" err="1">
                          <a:solidFill>
                            <a:srgbClr val="336600"/>
                          </a:solidFill>
                          <a:latin typeface="Arial"/>
                          <a:ea typeface="Times New Roman"/>
                        </a:rPr>
                        <a:t>Šumpersko</a:t>
                      </a:r>
                      <a:endParaRPr lang="cs-CZ" sz="2000" dirty="0">
                        <a:solidFill>
                          <a:srgbClr val="3366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1" kern="1200" dirty="0" smtClean="0">
                          <a:solidFill>
                            <a:srgbClr val="336600"/>
                          </a:solidFill>
                          <a:latin typeface="Arial"/>
                          <a:ea typeface="Times New Roman"/>
                          <a:cs typeface="+mn-cs"/>
                        </a:rPr>
                        <a:t>7,68</a:t>
                      </a:r>
                      <a:endParaRPr lang="cs-CZ" sz="1400" b="1" kern="1200" dirty="0">
                        <a:solidFill>
                          <a:srgbClr val="336600"/>
                        </a:solidFill>
                        <a:latin typeface="Arial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336600"/>
                          </a:solidFill>
                          <a:latin typeface="Arial"/>
                          <a:ea typeface="Times New Roman"/>
                        </a:rPr>
                        <a:t>3.1.1 Integrovaný rozvoj cestovního ruchu - IPRÚ Olomouc</a:t>
                      </a:r>
                      <a:endParaRPr lang="cs-CZ" sz="2000" dirty="0">
                        <a:solidFill>
                          <a:srgbClr val="3366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1" kern="1200" dirty="0" smtClean="0">
                          <a:solidFill>
                            <a:srgbClr val="336600"/>
                          </a:solidFill>
                          <a:latin typeface="Arial"/>
                          <a:ea typeface="Times New Roman"/>
                          <a:cs typeface="+mn-cs"/>
                        </a:rPr>
                        <a:t>89,36</a:t>
                      </a:r>
                      <a:endParaRPr lang="cs-CZ" sz="1400" b="1" kern="1200" dirty="0">
                        <a:solidFill>
                          <a:srgbClr val="336600"/>
                        </a:solidFill>
                        <a:latin typeface="Arial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336600"/>
                          </a:solidFill>
                          <a:latin typeface="Arial"/>
                          <a:ea typeface="Times New Roman"/>
                        </a:rPr>
                        <a:t>3.2 Veřejná infrastruktura a služby</a:t>
                      </a:r>
                      <a:endParaRPr lang="cs-CZ" sz="2000" dirty="0">
                        <a:solidFill>
                          <a:srgbClr val="3366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1" kern="1200" dirty="0" smtClean="0">
                          <a:solidFill>
                            <a:srgbClr val="336600"/>
                          </a:solidFill>
                          <a:latin typeface="Arial"/>
                          <a:ea typeface="Times New Roman"/>
                          <a:cs typeface="+mn-cs"/>
                        </a:rPr>
                        <a:t>148</a:t>
                      </a:r>
                      <a:endParaRPr lang="cs-CZ" sz="1400" b="1" kern="1200" dirty="0">
                        <a:solidFill>
                          <a:srgbClr val="336600"/>
                        </a:solidFill>
                        <a:latin typeface="Arial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6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rgbClr val="336600"/>
                          </a:solidFill>
                          <a:latin typeface="Arial"/>
                          <a:ea typeface="Times New Roman"/>
                        </a:rPr>
                        <a:t>3.3.1 Podnikatelská infrastruktura a služby na území definovaném oblastí podpory 3.1 - IPRÚ Olomouc</a:t>
                      </a:r>
                      <a:endParaRPr lang="cs-CZ" sz="2000" dirty="0">
                        <a:solidFill>
                          <a:srgbClr val="3366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1" kern="1200" dirty="0" smtClean="0">
                          <a:solidFill>
                            <a:srgbClr val="336600"/>
                          </a:solidFill>
                          <a:latin typeface="Arial"/>
                          <a:ea typeface="Times New Roman"/>
                          <a:cs typeface="+mn-cs"/>
                        </a:rPr>
                        <a:t>3</a:t>
                      </a:r>
                      <a:endParaRPr lang="cs-CZ" sz="1400" b="1" kern="1200" dirty="0">
                        <a:solidFill>
                          <a:srgbClr val="336600"/>
                        </a:solidFill>
                        <a:latin typeface="Arial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79512" y="4221088"/>
            <a:ext cx="882047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3400" marR="0" lvl="0" indent="-5334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</a:p>
          <a:p>
            <a:pPr lvl="0" eaLnBrk="0" hangingPunct="0">
              <a:lnSpc>
                <a:spcPct val="80000"/>
              </a:lnSpc>
              <a:spcBef>
                <a:spcPct val="20000"/>
              </a:spcBef>
            </a:pPr>
            <a:r>
              <a:rPr kumimoji="0" lang="cs-CZ" i="0" u="none" strike="noStrike" kern="0" cap="none" spc="0" normalizeH="0" baseline="0" noProof="0" dirty="0" smtClean="0">
                <a:ln>
                  <a:noFill/>
                </a:ln>
                <a:solidFill>
                  <a:srgbClr val="3366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Termín</a:t>
            </a:r>
            <a:r>
              <a:rPr kumimoji="0" lang="cs-CZ" i="0" u="none" strike="noStrike" kern="0" cap="none" spc="0" normalizeH="0" noProof="0" dirty="0" smtClean="0">
                <a:ln>
                  <a:noFill/>
                </a:ln>
                <a:solidFill>
                  <a:srgbClr val="3366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vyhlášení výzvy – 11.6.2012, </a:t>
            </a:r>
            <a:r>
              <a:rPr lang="cs-CZ" dirty="0" smtClean="0">
                <a:solidFill>
                  <a:srgbClr val="336600"/>
                </a:solidFill>
              </a:rPr>
              <a:t>termín ukončení podávání žádostí – </a:t>
            </a:r>
            <a:r>
              <a:rPr lang="cs-CZ" dirty="0" smtClean="0">
                <a:solidFill>
                  <a:srgbClr val="336600"/>
                </a:solidFill>
              </a:rPr>
              <a:t>13.8.2012</a:t>
            </a:r>
            <a:endParaRPr kumimoji="0" lang="cs-CZ" i="0" u="none" strike="noStrike" kern="0" cap="none" spc="0" normalizeH="0" baseline="0" noProof="0" dirty="0" smtClean="0">
              <a:ln>
                <a:noFill/>
              </a:ln>
              <a:solidFill>
                <a:srgbClr val="336600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533400" marR="0" lvl="0" indent="-5334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6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5536" y="980728"/>
            <a:ext cx="8424167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3400" marR="0" lvl="0" indent="-533400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cs-CZ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Připravovaná</a:t>
            </a:r>
            <a:r>
              <a:rPr kumimoji="0" lang="cs-CZ" sz="2000" b="1" i="0" u="none" strike="noStrike" kern="0" cap="none" spc="0" normalizeH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r>
              <a:rPr kumimoji="0" lang="cs-CZ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výzva č. 34</a:t>
            </a:r>
          </a:p>
          <a:p>
            <a:pPr marL="533400" marR="0" lvl="0" indent="-533400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533400" marR="0" lvl="0" indent="-533400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6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539552" y="1772816"/>
          <a:ext cx="8280920" cy="1705302"/>
        </p:xfrm>
        <a:graphic>
          <a:graphicData uri="http://schemas.openxmlformats.org/drawingml/2006/table">
            <a:tbl>
              <a:tblPr/>
              <a:tblGrid>
                <a:gridCol w="6696744"/>
                <a:gridCol w="1584176"/>
              </a:tblGrid>
              <a:tr h="4566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b="1" dirty="0" smtClean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Oblast/Podoblast </a:t>
                      </a:r>
                      <a:r>
                        <a:rPr lang="cs-CZ" sz="16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</a:rPr>
                        <a:t>podpory</a:t>
                      </a:r>
                      <a:endParaRPr lang="cs-CZ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b="1" kern="1200" dirty="0" smtClean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+mn-cs"/>
                        </a:rPr>
                        <a:t>Alokace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b="1" kern="1200" dirty="0" smtClean="0">
                          <a:solidFill>
                            <a:srgbClr val="FFFFFF"/>
                          </a:solidFill>
                          <a:latin typeface="+mn-lt"/>
                          <a:ea typeface="Times New Roman"/>
                          <a:cs typeface="+mn-cs"/>
                        </a:rPr>
                        <a:t>mil. Kč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1" kern="1200" dirty="0" smtClean="0">
                          <a:solidFill>
                            <a:srgbClr val="336600"/>
                          </a:solidFill>
                          <a:latin typeface="Arial"/>
                          <a:ea typeface="Times New Roman"/>
                          <a:cs typeface="+mn-cs"/>
                        </a:rPr>
                        <a:t>1.1.1 Silnice II. a III. třídy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cs-CZ" sz="1400" b="1" kern="1200" dirty="0" smtClean="0">
                          <a:solidFill>
                            <a:srgbClr val="336600"/>
                          </a:solidFill>
                          <a:latin typeface="Arial"/>
                          <a:ea typeface="Times New Roman"/>
                          <a:cs typeface="+mn-cs"/>
                        </a:rPr>
                        <a:t>175</a:t>
                      </a:r>
                      <a:endParaRPr lang="cs-CZ" sz="1400" b="1" kern="1200" dirty="0">
                        <a:solidFill>
                          <a:srgbClr val="336600"/>
                        </a:solidFill>
                        <a:latin typeface="Arial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400" b="1" kern="1200" dirty="0" smtClean="0">
                          <a:solidFill>
                            <a:srgbClr val="336600"/>
                          </a:solidFill>
                          <a:latin typeface="Arial"/>
                          <a:ea typeface="Times New Roman"/>
                          <a:cs typeface="+mn-cs"/>
                        </a:rPr>
                        <a:t>1.1.1 Silnice II. a III. třídy – dodatečné prostředky</a:t>
                      </a:r>
                      <a:endParaRPr lang="cs-CZ" sz="1400" b="1" kern="1200" dirty="0">
                        <a:solidFill>
                          <a:srgbClr val="336600"/>
                        </a:solidFill>
                        <a:latin typeface="Arial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cs-CZ" sz="1400" b="1" kern="1200" dirty="0" smtClean="0">
                          <a:solidFill>
                            <a:srgbClr val="336600"/>
                          </a:solidFill>
                          <a:latin typeface="Arial"/>
                          <a:ea typeface="Times New Roman"/>
                          <a:cs typeface="+mn-cs"/>
                        </a:rPr>
                        <a:t>134</a:t>
                      </a:r>
                      <a:endParaRPr lang="cs-CZ" sz="1400" b="1" kern="1200" dirty="0">
                        <a:solidFill>
                          <a:srgbClr val="336600"/>
                        </a:solidFill>
                        <a:latin typeface="Arial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1" kern="1200" dirty="0" smtClean="0">
                          <a:solidFill>
                            <a:srgbClr val="336600"/>
                          </a:solidFill>
                          <a:latin typeface="Arial"/>
                          <a:ea typeface="Times New Roman"/>
                          <a:cs typeface="+mn-cs"/>
                        </a:rPr>
                        <a:t>2.4 Podpora podnikání – individuální projekty naplňující schválený Koncept </a:t>
                      </a:r>
                      <a:r>
                        <a:rPr lang="cs-CZ" sz="1400" b="1" kern="1200" dirty="0" err="1" smtClean="0">
                          <a:solidFill>
                            <a:srgbClr val="336600"/>
                          </a:solidFill>
                          <a:latin typeface="Arial"/>
                          <a:ea typeface="Times New Roman"/>
                          <a:cs typeface="+mn-cs"/>
                        </a:rPr>
                        <a:t>Slatinice</a:t>
                      </a:r>
                      <a:endParaRPr lang="cs-CZ" sz="1400" b="1" kern="1200" dirty="0" smtClean="0">
                        <a:solidFill>
                          <a:srgbClr val="336600"/>
                        </a:solidFill>
                        <a:latin typeface="Arial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cs-CZ" sz="1400" b="1" kern="1200" dirty="0" smtClean="0">
                          <a:solidFill>
                            <a:srgbClr val="336600"/>
                          </a:solidFill>
                          <a:latin typeface="Arial"/>
                          <a:ea typeface="Times New Roman"/>
                          <a:cs typeface="+mn-cs"/>
                        </a:rPr>
                        <a:t>50</a:t>
                      </a:r>
                      <a:endParaRPr lang="cs-CZ" sz="1400" b="1" kern="1200" dirty="0">
                        <a:solidFill>
                          <a:srgbClr val="336600"/>
                        </a:solidFill>
                        <a:latin typeface="Arial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1" kern="1200" dirty="0" smtClean="0">
                          <a:solidFill>
                            <a:srgbClr val="336600"/>
                          </a:solidFill>
                          <a:latin typeface="Arial"/>
                          <a:ea typeface="Times New Roman"/>
                          <a:cs typeface="+mn-cs"/>
                        </a:rPr>
                        <a:t>3.4 Propagace a řízení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cs-CZ" sz="1400" b="1" kern="1200" dirty="0" smtClean="0">
                          <a:solidFill>
                            <a:srgbClr val="336600"/>
                          </a:solidFill>
                          <a:latin typeface="Arial"/>
                          <a:ea typeface="Times New Roman"/>
                          <a:cs typeface="+mn-cs"/>
                        </a:rPr>
                        <a:t>12</a:t>
                      </a:r>
                      <a:endParaRPr lang="cs-CZ" sz="1400" b="1" kern="1200" dirty="0">
                        <a:solidFill>
                          <a:srgbClr val="336600"/>
                        </a:solidFill>
                        <a:latin typeface="Arial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6923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95536" y="3645024"/>
            <a:ext cx="8424167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3400" marR="0" lvl="0" indent="-5334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</a:p>
          <a:p>
            <a:pPr lvl="0" eaLnBrk="0" hangingPunct="0">
              <a:lnSpc>
                <a:spcPct val="80000"/>
              </a:lnSpc>
              <a:spcBef>
                <a:spcPct val="20000"/>
              </a:spcBef>
            </a:pPr>
            <a:r>
              <a:rPr kumimoji="0" lang="cs-CZ" i="0" u="none" strike="noStrike" kern="0" cap="none" spc="0" normalizeH="0" baseline="0" noProof="0" dirty="0" smtClean="0">
                <a:ln>
                  <a:noFill/>
                </a:ln>
                <a:solidFill>
                  <a:srgbClr val="3366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Předběžný termín</a:t>
            </a:r>
            <a:r>
              <a:rPr kumimoji="0" lang="cs-CZ" i="0" u="none" strike="noStrike" kern="0" cap="none" spc="0" normalizeH="0" noProof="0" dirty="0" smtClean="0">
                <a:ln>
                  <a:noFill/>
                </a:ln>
                <a:solidFill>
                  <a:srgbClr val="3366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vyhlášení výzvy – 4.7.2012, předběžný </a:t>
            </a:r>
            <a:r>
              <a:rPr lang="cs-CZ" dirty="0" smtClean="0">
                <a:solidFill>
                  <a:srgbClr val="336600"/>
                </a:solidFill>
              </a:rPr>
              <a:t>termín ukončení podávání žádostí – 6.9.2012</a:t>
            </a:r>
            <a:endParaRPr kumimoji="0" lang="cs-CZ" i="0" u="none" strike="noStrike" kern="0" cap="none" spc="0" normalizeH="0" baseline="0" noProof="0" dirty="0" smtClean="0">
              <a:ln>
                <a:noFill/>
              </a:ln>
              <a:solidFill>
                <a:srgbClr val="336600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533400" marR="0" lvl="0" indent="-5334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6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67544" y="4725144"/>
            <a:ext cx="8424167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3400" marR="0" lvl="0" indent="-5334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</a:p>
          <a:p>
            <a:pPr lvl="0" eaLnBrk="0" hangingPunct="0">
              <a:lnSpc>
                <a:spcPct val="80000"/>
              </a:lnSpc>
              <a:spcBef>
                <a:spcPct val="20000"/>
              </a:spcBef>
            </a:pPr>
            <a:r>
              <a:rPr kumimoji="0" lang="cs-CZ" b="1" i="0" u="none" strike="noStrike" kern="0" cap="none" spc="0" normalizeH="0" baseline="0" noProof="0" dirty="0" smtClean="0">
                <a:ln>
                  <a:noFill/>
                </a:ln>
                <a:solidFill>
                  <a:srgbClr val="3366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Další</a:t>
            </a:r>
            <a:r>
              <a:rPr kumimoji="0" lang="cs-CZ" b="1" i="0" u="none" strike="noStrike" kern="0" cap="none" spc="0" normalizeH="0" noProof="0" dirty="0" smtClean="0">
                <a:ln>
                  <a:noFill/>
                </a:ln>
                <a:solidFill>
                  <a:srgbClr val="336600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plánované výzvy jsou pouze na realizaci IPRM, IPRÚ a finančního nástroje JESSICA.</a:t>
            </a:r>
            <a:endParaRPr kumimoji="0" lang="cs-CZ" b="1" i="0" u="none" strike="noStrike" kern="0" cap="none" spc="0" normalizeH="0" baseline="0" noProof="0" dirty="0" smtClean="0">
              <a:ln>
                <a:noFill/>
              </a:ln>
              <a:solidFill>
                <a:srgbClr val="336600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  <a:p>
            <a:pPr marL="533400" marR="0" lvl="0" indent="-5334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6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467544" y="692696"/>
            <a:ext cx="756084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3. Základní změny v administraci programu </a:t>
            </a:r>
            <a:endParaRPr lang="cs-CZ" sz="2800" b="1" dirty="0">
              <a:solidFill>
                <a:schemeClr val="accent2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5536" y="1340768"/>
            <a:ext cx="8424167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3400" marR="0" lvl="0" indent="-533400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Arial" charset="0"/>
              </a:rPr>
              <a:t> </a:t>
            </a:r>
            <a:endParaRPr kumimoji="0" lang="cs-CZ" sz="16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Arial" charset="0"/>
            </a:endParaRP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467544" y="1484784"/>
            <a:ext cx="806489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Výbor Regionální rady </a:t>
            </a:r>
            <a:r>
              <a:rPr kumimoji="0" lang="cs-CZ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 svém jednání dne </a:t>
            </a:r>
            <a:r>
              <a:rPr kumimoji="0" lang="cs-CZ" sz="2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17. února 2012 </a:t>
            </a:r>
            <a:r>
              <a:rPr kumimoji="0" lang="cs-CZ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schválil aktualizaci administrace ROP Střední Morava.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1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Tato aktualizace byla zapracována do podmínek pro předkládání a realizaci projektů od Výzvy k předkládání projektových žádostí č. 31/2012.</a:t>
            </a:r>
          </a:p>
        </p:txBody>
      </p:sp>
      <p:sp>
        <p:nvSpPr>
          <p:cNvPr id="10" name="Rectangle 5"/>
          <p:cNvSpPr txBox="1">
            <a:spLocks noChangeArrowheads="1"/>
          </p:cNvSpPr>
          <p:nvPr/>
        </p:nvSpPr>
        <p:spPr bwMode="auto">
          <a:xfrm>
            <a:off x="467544" y="3861048"/>
            <a:ext cx="806489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0363" lvl="1" indent="-360363" algn="just">
              <a:spcBef>
                <a:spcPts val="600"/>
              </a:spcBef>
            </a:pPr>
            <a:r>
              <a:rPr lang="cs-CZ" sz="2200" b="1" dirty="0" smtClean="0">
                <a:solidFill>
                  <a:schemeClr val="accent2"/>
                </a:solidFill>
              </a:rPr>
              <a:t>Aktualizace administrace spočívá zejména v:</a:t>
            </a:r>
          </a:p>
          <a:p>
            <a:pPr marL="360363" lvl="1" indent="-360363" algn="just">
              <a:spcBef>
                <a:spcPts val="600"/>
              </a:spcBef>
            </a:pPr>
            <a:endParaRPr lang="cs-CZ" sz="2200" b="1" dirty="0" smtClean="0">
              <a:solidFill>
                <a:schemeClr val="accent2"/>
              </a:solidFill>
            </a:endParaRPr>
          </a:p>
          <a:p>
            <a:pPr marL="360363" lvl="1" indent="-360363" algn="just">
              <a:spcBef>
                <a:spcPts val="600"/>
              </a:spcBef>
              <a:buFontTx/>
              <a:buAutoNum type="arabicPeriod"/>
            </a:pPr>
            <a:r>
              <a:rPr lang="cs-CZ" sz="2200" kern="0" dirty="0" smtClean="0">
                <a:solidFill>
                  <a:schemeClr val="accent2"/>
                </a:solidFill>
                <a:latin typeface="+mn-lt"/>
              </a:rPr>
              <a:t>Úpravě Finanční a ekonomické analýzy projektu a hodnocení finančního zdraví a kapitálové přiměřenosti</a:t>
            </a:r>
          </a:p>
          <a:p>
            <a:pPr marL="360363" lvl="1" indent="-360363" algn="just">
              <a:spcBef>
                <a:spcPts val="600"/>
              </a:spcBef>
            </a:pPr>
            <a:r>
              <a:rPr lang="cs-CZ" sz="2200" kern="0" dirty="0" smtClean="0">
                <a:solidFill>
                  <a:schemeClr val="accent2"/>
                </a:solidFill>
                <a:latin typeface="+mn-lt"/>
              </a:rPr>
              <a:t>	</a:t>
            </a:r>
            <a:r>
              <a:rPr lang="cs-CZ" i="1" kern="0" dirty="0" smtClean="0">
                <a:solidFill>
                  <a:schemeClr val="accent2"/>
                </a:solidFill>
                <a:latin typeface="+mn-lt"/>
              </a:rPr>
              <a:t>Hodnocení kapitálové přiměřenosti – záměrem je snížení rizika poskytování dotace nesolventním subjektům.</a:t>
            </a:r>
            <a:endParaRPr lang="cs-CZ" sz="2200" i="1" kern="0" dirty="0" smtClean="0">
              <a:solidFill>
                <a:schemeClr val="accent2"/>
              </a:solidFill>
              <a:latin typeface="+mn-lt"/>
            </a:endParaRPr>
          </a:p>
          <a:p>
            <a:pPr marL="360363" lvl="1" indent="-360363" algn="just">
              <a:spcBef>
                <a:spcPts val="600"/>
              </a:spcBef>
            </a:pPr>
            <a:endParaRPr lang="cs-CZ" sz="2200" b="1" dirty="0" smtClean="0">
              <a:solidFill>
                <a:schemeClr val="accent2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2944</TotalTime>
  <Words>1161</Words>
  <Application>Microsoft Office PowerPoint</Application>
  <PresentationFormat>Předvádění na obrazovce (4:3)</PresentationFormat>
  <Paragraphs>207</Paragraphs>
  <Slides>19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Výchozí návrh</vt:lpstr>
      <vt:lpstr>Regionální operační program  regionu soudržnosti Střední Morava 2007 – 2013   Plumlov 21. 6. 2012</vt:lpstr>
      <vt:lpstr>Snímek 2</vt:lpstr>
      <vt:lpstr>Snímek 3</vt:lpstr>
      <vt:lpstr>Certifikované výdaje předložené EK ROPy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Snímek 17</vt:lpstr>
      <vt:lpstr>Snímek 18</vt:lpstr>
      <vt:lpstr>Snímek 19</vt:lpstr>
    </vt:vector>
  </TitlesOfParts>
  <Company>studio 6.15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</dc:title>
  <dc:creator>marek</dc:creator>
  <cp:lastModifiedBy>mikulasek</cp:lastModifiedBy>
  <cp:revision>250</cp:revision>
  <dcterms:created xsi:type="dcterms:W3CDTF">2007-09-11T13:46:40Z</dcterms:created>
  <dcterms:modified xsi:type="dcterms:W3CDTF">2012-06-20T14:13:35Z</dcterms:modified>
</cp:coreProperties>
</file>