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0" r:id="rId1"/>
  </p:sldMasterIdLst>
  <p:notesMasterIdLst>
    <p:notesMasterId r:id="rId41"/>
  </p:notesMasterIdLst>
  <p:sldIdLst>
    <p:sldId id="256" r:id="rId2"/>
    <p:sldId id="366" r:id="rId3"/>
    <p:sldId id="377" r:id="rId4"/>
    <p:sldId id="378" r:id="rId5"/>
    <p:sldId id="290" r:id="rId6"/>
    <p:sldId id="375" r:id="rId7"/>
    <p:sldId id="379" r:id="rId8"/>
    <p:sldId id="323" r:id="rId9"/>
    <p:sldId id="371" r:id="rId10"/>
    <p:sldId id="305" r:id="rId11"/>
    <p:sldId id="307" r:id="rId12"/>
    <p:sldId id="315" r:id="rId13"/>
    <p:sldId id="295" r:id="rId14"/>
    <p:sldId id="369" r:id="rId15"/>
    <p:sldId id="380" r:id="rId16"/>
    <p:sldId id="319" r:id="rId17"/>
    <p:sldId id="304" r:id="rId18"/>
    <p:sldId id="259" r:id="rId19"/>
    <p:sldId id="275" r:id="rId20"/>
    <p:sldId id="258" r:id="rId21"/>
    <p:sldId id="353" r:id="rId22"/>
    <p:sldId id="357" r:id="rId23"/>
    <p:sldId id="354" r:id="rId24"/>
    <p:sldId id="358" r:id="rId25"/>
    <p:sldId id="355" r:id="rId26"/>
    <p:sldId id="359" r:id="rId27"/>
    <p:sldId id="356" r:id="rId28"/>
    <p:sldId id="360" r:id="rId29"/>
    <p:sldId id="361" r:id="rId30"/>
    <p:sldId id="285" r:id="rId31"/>
    <p:sldId id="302" r:id="rId32"/>
    <p:sldId id="281" r:id="rId33"/>
    <p:sldId id="265" r:id="rId34"/>
    <p:sldId id="272" r:id="rId35"/>
    <p:sldId id="271" r:id="rId36"/>
    <p:sldId id="268" r:id="rId37"/>
    <p:sldId id="270" r:id="rId38"/>
    <p:sldId id="286" r:id="rId39"/>
    <p:sldId id="376" r:id="rId4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ddíl bez názvu" id="{637F06BF-30FE-4985-8019-DC543DBAA98D}">
          <p14:sldIdLst>
            <p14:sldId id="256"/>
            <p14:sldId id="366"/>
            <p14:sldId id="377"/>
            <p14:sldId id="378"/>
            <p14:sldId id="290"/>
            <p14:sldId id="375"/>
            <p14:sldId id="379"/>
            <p14:sldId id="323"/>
            <p14:sldId id="371"/>
            <p14:sldId id="305"/>
            <p14:sldId id="307"/>
            <p14:sldId id="315"/>
            <p14:sldId id="295"/>
            <p14:sldId id="369"/>
            <p14:sldId id="380"/>
            <p14:sldId id="319"/>
            <p14:sldId id="304"/>
            <p14:sldId id="259"/>
            <p14:sldId id="275"/>
            <p14:sldId id="258"/>
            <p14:sldId id="353"/>
            <p14:sldId id="357"/>
            <p14:sldId id="354"/>
            <p14:sldId id="358"/>
            <p14:sldId id="355"/>
            <p14:sldId id="359"/>
            <p14:sldId id="356"/>
            <p14:sldId id="360"/>
            <p14:sldId id="361"/>
            <p14:sldId id="285"/>
            <p14:sldId id="302"/>
            <p14:sldId id="281"/>
            <p14:sldId id="265"/>
            <p14:sldId id="272"/>
            <p14:sldId id="271"/>
            <p14:sldId id="268"/>
            <p14:sldId id="270"/>
            <p14:sldId id="286"/>
            <p14:sldId id="3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4"/>
          <c:order val="4"/>
          <c:tx>
            <c:strRef>
              <c:f>'3,1naceCZ'!$D$9</c:f>
              <c:strCache>
                <c:ptCount val="1"/>
                <c:pt idx="0">
                  <c:v>oblast veřejného pořádku a bezpečnosti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'3,1naceCZ'!$H$3:$T$3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'3,1naceCZ'!$H$9:$O$9</c:f>
              <c:numCache>
                <c:formatCode>0%</c:formatCode>
                <c:ptCount val="8"/>
                <c:pt idx="0">
                  <c:v>0.18278514154802813</c:v>
                </c:pt>
                <c:pt idx="1">
                  <c:v>0.19703459637561779</c:v>
                </c:pt>
                <c:pt idx="2">
                  <c:v>0.21683469355096816</c:v>
                </c:pt>
                <c:pt idx="3">
                  <c:v>0.19028850701560776</c:v>
                </c:pt>
                <c:pt idx="4">
                  <c:v>0.18949919224555736</c:v>
                </c:pt>
                <c:pt idx="5">
                  <c:v>0.18535430407576525</c:v>
                </c:pt>
                <c:pt idx="6">
                  <c:v>0.19867202516162852</c:v>
                </c:pt>
                <c:pt idx="7">
                  <c:v>0.18983402489626555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6252-4CD8-9D51-94ECE6D071E5}"/>
            </c:ext>
          </c:extLst>
        </c:ser>
        <c:ser>
          <c:idx val="5"/>
          <c:order val="5"/>
          <c:tx>
            <c:strRef>
              <c:f>'3,1naceCZ'!$D$10</c:f>
              <c:strCache>
                <c:ptCount val="1"/>
                <c:pt idx="0">
                  <c:v>oblast protipožární ochrany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'3,1naceCZ'!$H$3:$T$3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'3,1naceCZ'!$H$10:$O$10</c:f>
              <c:numCache>
                <c:formatCode>0%</c:formatCode>
                <c:ptCount val="8"/>
                <c:pt idx="0">
                  <c:v>4.5491736213385696E-2</c:v>
                </c:pt>
                <c:pt idx="1">
                  <c:v>4.217462932454695E-2</c:v>
                </c:pt>
                <c:pt idx="2">
                  <c:v>4.160665706513042E-2</c:v>
                </c:pt>
                <c:pt idx="3">
                  <c:v>4.2093646539492352E-2</c:v>
                </c:pt>
                <c:pt idx="4">
                  <c:v>4.1357027463651053E-2</c:v>
                </c:pt>
                <c:pt idx="5">
                  <c:v>3.6022323693556568E-2</c:v>
                </c:pt>
                <c:pt idx="6">
                  <c:v>4.1062379870697184E-2</c:v>
                </c:pt>
                <c:pt idx="7">
                  <c:v>3.9764868603042874E-2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6252-4CD8-9D51-94ECE6D071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979961504"/>
        <c:axId val="197998105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'3,1naceCZ'!$D$7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'3,1naceCZ'!$H$7:$O$7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6252-4CD8-9D51-94ECE6D071E5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'3,1naceCZ'!$D$8</c15:sqref>
                        </c15:formulaRef>
                      </c:ext>
                    </c:extLst>
                    <c:strCache>
                      <c:ptCount val="1"/>
                      <c:pt idx="0">
                        <c:v>oblast obrany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'3,1naceCZ'!$H$8:$O$8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8.8365243004418267E-2</c:v>
                      </c:pt>
                      <c:pt idx="1">
                        <c:v>8.3360790774299837E-2</c:v>
                      </c:pt>
                      <c:pt idx="2">
                        <c:v>7.8572571611457837E-2</c:v>
                      </c:pt>
                      <c:pt idx="3">
                        <c:v>8.9232224499448204E-2</c:v>
                      </c:pt>
                      <c:pt idx="4">
                        <c:v>7.7705977382875602E-2</c:v>
                      </c:pt>
                      <c:pt idx="5">
                        <c:v>8.6250634195839671E-2</c:v>
                      </c:pt>
                      <c:pt idx="6">
                        <c:v>0.10518958588153067</c:v>
                      </c:pt>
                      <c:pt idx="7">
                        <c:v>8.3506224066390036E-2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6252-4CD8-9D51-94ECE6D071E5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'3,1naceCZ'!$D$11</c15:sqref>
                        </c15:formulaRef>
                      </c:ext>
                    </c:extLst>
                    <c:strCache>
                      <c:ptCount val="1"/>
                      <c:pt idx="0">
                        <c:v>oblast činnosti související se zdravotní péčí j. n.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'3,1naceCZ'!$H$11:$O$11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8.3333333333333301E-2</c:v>
                      </c:pt>
                      <c:pt idx="1">
                        <c:v>8.0245112343157274E-2</c:v>
                      </c:pt>
                      <c:pt idx="2">
                        <c:v>7.9134642755479642E-2</c:v>
                      </c:pt>
                      <c:pt idx="3">
                        <c:v>7.3255490686683342E-2</c:v>
                      </c:pt>
                      <c:pt idx="4">
                        <c:v>7.2970639032815199E-2</c:v>
                      </c:pt>
                      <c:pt idx="5">
                        <c:v>7.3249299719887959E-2</c:v>
                      </c:pt>
                      <c:pt idx="6">
                        <c:v>7.8160270880361177E-2</c:v>
                      </c:pt>
                      <c:pt idx="7">
                        <c:v>8.5765916041145404E-2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252-4CD8-9D51-94ECE6D071E5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0"/>
          <c:order val="0"/>
          <c:tx>
            <c:strRef>
              <c:f>'3,1naceCZ'!$D$4</c:f>
              <c:strCache>
                <c:ptCount val="1"/>
                <c:pt idx="0">
                  <c:v>27: Veřejná správa a obrana</c:v>
                </c:pt>
              </c:strCache>
            </c:strRef>
          </c:tx>
          <c:spPr>
            <a:ln w="349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'3,1naceCZ'!$H$3:$T$3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'3,1naceCZ'!$H$4:$T$4</c:f>
              <c:numCache>
                <c:formatCode>0.0</c:formatCode>
                <c:ptCount val="13"/>
                <c:pt idx="0">
                  <c:v>350.6</c:v>
                </c:pt>
                <c:pt idx="1">
                  <c:v>354.5</c:v>
                </c:pt>
                <c:pt idx="2">
                  <c:v>357.5</c:v>
                </c:pt>
                <c:pt idx="3">
                  <c:v>359.6</c:v>
                </c:pt>
                <c:pt idx="4">
                  <c:v>361.2</c:v>
                </c:pt>
                <c:pt idx="5">
                  <c:v>362.3</c:v>
                </c:pt>
                <c:pt idx="6">
                  <c:v>363.3</c:v>
                </c:pt>
                <c:pt idx="7">
                  <c:v>364</c:v>
                </c:pt>
                <c:pt idx="8">
                  <c:v>364.4</c:v>
                </c:pt>
                <c:pt idx="9">
                  <c:v>364.8</c:v>
                </c:pt>
                <c:pt idx="10">
                  <c:v>365.5</c:v>
                </c:pt>
                <c:pt idx="11">
                  <c:v>366.6</c:v>
                </c:pt>
                <c:pt idx="12">
                  <c:v>367.9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6252-4CD8-9D51-94ECE6D071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9959904"/>
        <c:axId val="749973216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'3,1naceCZ'!$D$5</c15:sqref>
                        </c15:formulaRef>
                      </c:ext>
                    </c:extLst>
                    <c:strCache>
                      <c:ptCount val="1"/>
                      <c:pt idx="0">
                        <c:v>29: Zdravotní a sociální péče</c:v>
                      </c:pt>
                    </c:strCache>
                  </c:strRef>
                </c:tx>
                <c:spPr>
                  <a:ln w="3492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'3,1naceCZ'!$H$5:$T$5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345.9</c:v>
                      </c:pt>
                      <c:pt idx="1">
                        <c:v>350.5</c:v>
                      </c:pt>
                      <c:pt idx="2">
                        <c:v>356.2</c:v>
                      </c:pt>
                      <c:pt idx="3">
                        <c:v>363.6</c:v>
                      </c:pt>
                      <c:pt idx="4">
                        <c:v>372.2</c:v>
                      </c:pt>
                      <c:pt idx="5">
                        <c:v>382</c:v>
                      </c:pt>
                      <c:pt idx="6">
                        <c:v>390.6</c:v>
                      </c:pt>
                      <c:pt idx="7">
                        <c:v>397.6</c:v>
                      </c:pt>
                      <c:pt idx="8">
                        <c:v>403.1</c:v>
                      </c:pt>
                      <c:pt idx="9">
                        <c:v>408</c:v>
                      </c:pt>
                      <c:pt idx="10">
                        <c:v>412.9</c:v>
                      </c:pt>
                      <c:pt idx="11">
                        <c:v>418.1</c:v>
                      </c:pt>
                      <c:pt idx="12">
                        <c:v>423.5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5-6252-4CD8-9D51-94ECE6D071E5}"/>
                  </c:ext>
                </c:extLst>
              </c15:ser>
            </c15:filteredLineSeries>
          </c:ext>
        </c:extLst>
      </c:lineChart>
      <c:catAx>
        <c:axId val="74995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49973216"/>
        <c:crosses val="autoZero"/>
        <c:auto val="1"/>
        <c:lblAlgn val="ctr"/>
        <c:lblOffset val="100"/>
        <c:noMultiLvlLbl val="0"/>
      </c:catAx>
      <c:valAx>
        <c:axId val="749973216"/>
        <c:scaling>
          <c:orientation val="minMax"/>
          <c:max val="450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dirty="0"/>
                  <a:t>křivka: počet os. v tis.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49959904"/>
        <c:crosses val="autoZero"/>
        <c:crossBetween val="between"/>
        <c:majorUnit val="25"/>
      </c:valAx>
      <c:valAx>
        <c:axId val="1979981056"/>
        <c:scaling>
          <c:orientation val="minMax"/>
          <c:max val="0.3000000000000000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sloupec: podíl oblasti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79961504"/>
        <c:crosses val="max"/>
        <c:crossBetween val="between"/>
      </c:valAx>
      <c:catAx>
        <c:axId val="1979961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799810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200" b="0" i="0" baseline="0" dirty="0">
                <a:effectLst/>
              </a:rPr>
              <a:t>27: Podíl os. dle pohlaví, kumulace 2018-20</a:t>
            </a:r>
            <a:endParaRPr lang="cs-CZ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'3,1naceCZ'!$N$63</c:f>
              <c:strCache>
                <c:ptCount val="1"/>
                <c:pt idx="0">
                  <c:v>2018-2020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CC-4A45-9E89-1286E3B9AEB2}"/>
              </c:ext>
            </c:extLst>
          </c:dPt>
          <c:dPt>
            <c:idx val="1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CC-4A45-9E89-1286E3B9AEB2}"/>
              </c:ext>
            </c:extLst>
          </c:dPt>
          <c:dLbls>
            <c:dLbl>
              <c:idx val="0"/>
              <c:layout>
                <c:manualLayout>
                  <c:x val="-0.26607704317236403"/>
                  <c:y val="-3.299334905599626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CC-4A45-9E89-1286E3B9AEB2}"/>
                </c:ext>
              </c:extLst>
            </c:dLbl>
            <c:dLbl>
              <c:idx val="1"/>
              <c:layout>
                <c:manualLayout>
                  <c:x val="0.28249196680173849"/>
                  <c:y val="-4.22008041134486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CC-4A45-9E89-1286E3B9AE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'3,1naceCZ'!$M$64:$M$65</c:f>
              <c:strCache>
                <c:ptCount val="2"/>
                <c:pt idx="0">
                  <c:v>27: M</c:v>
                </c:pt>
                <c:pt idx="1">
                  <c:v>27: Ž</c:v>
                </c:pt>
              </c:strCache>
            </c:strRef>
          </c:cat>
          <c:val>
            <c:numRef>
              <c:f>'3,1naceCZ'!$N$64:$N$65</c:f>
              <c:numCache>
                <c:formatCode>General</c:formatCode>
                <c:ptCount val="2"/>
                <c:pt idx="0">
                  <c:v>454905</c:v>
                </c:pt>
                <c:pt idx="1">
                  <c:v>503782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CC-4A45-9E89-1286E3B9AEB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600" dirty="0"/>
              <a:t>Podíl os. dle věku, kumulace </a:t>
            </a:r>
            <a:r>
              <a:rPr lang="en-US" sz="1600" dirty="0"/>
              <a:t>2018-20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'3,1naceCZ'!$N$66</c:f>
              <c:strCache>
                <c:ptCount val="1"/>
                <c:pt idx="0">
                  <c:v>2018-2020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('3,1naceCZ'!$M$67:$M$73,'3,1naceCZ'!$M$77:$M$84)</c:f>
              <c:strCache>
                <c:ptCount val="15"/>
                <c:pt idx="0">
                  <c:v>27: mladší 20</c:v>
                </c:pt>
                <c:pt idx="1">
                  <c:v>27: 20-29</c:v>
                </c:pt>
                <c:pt idx="2">
                  <c:v>27: 30-39</c:v>
                </c:pt>
                <c:pt idx="3">
                  <c:v>27: 40-49</c:v>
                </c:pt>
                <c:pt idx="4">
                  <c:v>27: 50-59</c:v>
                </c:pt>
                <c:pt idx="5">
                  <c:v>27: 60-69</c:v>
                </c:pt>
                <c:pt idx="6">
                  <c:v>27: 70 +</c:v>
                </c:pt>
                <c:pt idx="8">
                  <c:v>29: mladší než 20</c:v>
                </c:pt>
                <c:pt idx="9">
                  <c:v>29: 20-29</c:v>
                </c:pt>
                <c:pt idx="10">
                  <c:v>29: 30-39</c:v>
                </c:pt>
                <c:pt idx="11">
                  <c:v>29: 40-49</c:v>
                </c:pt>
                <c:pt idx="12">
                  <c:v>29: 50-59</c:v>
                </c:pt>
                <c:pt idx="13">
                  <c:v>29: 60-69</c:v>
                </c:pt>
                <c:pt idx="14">
                  <c:v>29: 70 a starší</c:v>
                </c:pt>
              </c:strCache>
            </c:strRef>
          </c:cat>
          <c:val>
            <c:numRef>
              <c:f>('3,1naceCZ'!$N$67:$N$73,'3,1naceCZ'!$N$77:$N$84)</c:f>
              <c:numCache>
                <c:formatCode>0.0%</c:formatCode>
                <c:ptCount val="15"/>
                <c:pt idx="0">
                  <c:v>1.811853086565271E-3</c:v>
                </c:pt>
                <c:pt idx="1">
                  <c:v>0.1136377149163387</c:v>
                </c:pt>
                <c:pt idx="2">
                  <c:v>0.21862818625891453</c:v>
                </c:pt>
                <c:pt idx="3">
                  <c:v>0.31138630230721809</c:v>
                </c:pt>
                <c:pt idx="4">
                  <c:v>0.25231801411722493</c:v>
                </c:pt>
                <c:pt idx="5">
                  <c:v>9.7273667004976597E-2</c:v>
                </c:pt>
                <c:pt idx="6">
                  <c:v>4.9442623087618794E-3</c:v>
                </c:pt>
                <c:pt idx="7" formatCode="General">
                  <c:v>0</c:v>
                </c:pt>
                <c:pt idx="8">
                  <c:v>3.8687235222410218E-3</c:v>
                </c:pt>
                <c:pt idx="9">
                  <c:v>0.13018514774338255</c:v>
                </c:pt>
                <c:pt idx="10">
                  <c:v>0.1950879507943771</c:v>
                </c:pt>
                <c:pt idx="11">
                  <c:v>0.30762382102660696</c:v>
                </c:pt>
                <c:pt idx="12">
                  <c:v>0.25491364540878764</c:v>
                </c:pt>
                <c:pt idx="13">
                  <c:v>9.8296555630045038E-2</c:v>
                </c:pt>
                <c:pt idx="14">
                  <c:v>1.0024155874559714E-2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D5-4D7C-B4E4-B1A33CC61B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9"/>
        <c:overlap val="-27"/>
        <c:axId val="1834337696"/>
        <c:axId val="1834331872"/>
      </c:barChart>
      <c:catAx>
        <c:axId val="183433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34331872"/>
        <c:crosses val="autoZero"/>
        <c:auto val="1"/>
        <c:lblAlgn val="ctr"/>
        <c:lblOffset val="100"/>
        <c:noMultiLvlLbl val="0"/>
      </c:catAx>
      <c:valAx>
        <c:axId val="183433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34337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200" dirty="0"/>
              <a:t>29:</a:t>
            </a:r>
            <a:r>
              <a:rPr lang="cs-CZ" sz="1200" baseline="0" dirty="0"/>
              <a:t> </a:t>
            </a:r>
            <a:r>
              <a:rPr lang="cs-CZ" sz="1200" dirty="0"/>
              <a:t>Podíl os. dle pohlaví,</a:t>
            </a:r>
            <a:r>
              <a:rPr lang="cs-CZ" sz="1200" baseline="0" dirty="0"/>
              <a:t> kumulace 2018-20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'3,1naceCZ'!$N$74</c:f>
              <c:strCache>
                <c:ptCount val="1"/>
                <c:pt idx="0">
                  <c:v>2018-2020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E1-4528-87EE-5410AFFA1BC8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E1-4528-87EE-5410AFFA1BC8}"/>
              </c:ext>
            </c:extLst>
          </c:dPt>
          <c:dLbls>
            <c:dLbl>
              <c:idx val="1"/>
              <c:layout>
                <c:manualLayout>
                  <c:x val="0.20172648476564917"/>
                  <c:y val="-0.2217903077586265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E1-4528-87EE-5410AFFA1B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'3,1naceCZ'!$M$75:$M$76</c:f>
              <c:strCache>
                <c:ptCount val="2"/>
                <c:pt idx="0">
                  <c:v>29: M</c:v>
                </c:pt>
                <c:pt idx="1">
                  <c:v>29: Ž</c:v>
                </c:pt>
              </c:strCache>
            </c:strRef>
          </c:cat>
          <c:val>
            <c:numRef>
              <c:f>'3,1naceCZ'!$N$75:$N$76</c:f>
              <c:numCache>
                <c:formatCode>General</c:formatCode>
                <c:ptCount val="2"/>
                <c:pt idx="0">
                  <c:v>172031</c:v>
                </c:pt>
                <c:pt idx="1">
                  <c:v>673720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E1-4528-87EE-5410AFFA1BC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'3,1naceCZ'!$D$11</c:f>
              <c:strCache>
                <c:ptCount val="1"/>
                <c:pt idx="0">
                  <c:v>oblast činnosti související se zdravotní péčí j. n.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'3,1naceCZ'!$H$3:$T$3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'3,1naceCZ'!$H$11:$O$11</c:f>
              <c:numCache>
                <c:formatCode>0%</c:formatCode>
                <c:ptCount val="8"/>
                <c:pt idx="0">
                  <c:v>8.3333333333333301E-2</c:v>
                </c:pt>
                <c:pt idx="1">
                  <c:v>8.0245112343157274E-2</c:v>
                </c:pt>
                <c:pt idx="2">
                  <c:v>7.9134642755479642E-2</c:v>
                </c:pt>
                <c:pt idx="3">
                  <c:v>7.3255490686683342E-2</c:v>
                </c:pt>
                <c:pt idx="4">
                  <c:v>7.2970639032815199E-2</c:v>
                </c:pt>
                <c:pt idx="5">
                  <c:v>7.3249299719887959E-2</c:v>
                </c:pt>
                <c:pt idx="6">
                  <c:v>7.8160270880361177E-2</c:v>
                </c:pt>
                <c:pt idx="7">
                  <c:v>8.5765916041145404E-2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5790-410D-956D-AA776D767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979961504"/>
        <c:axId val="197998105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'3,1naceCZ'!$D$7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'3,1naceCZ'!$H$7:$O$7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5790-410D-956D-AA776D767343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'3,1naceCZ'!$D$8</c15:sqref>
                        </c15:formulaRef>
                      </c:ext>
                    </c:extLst>
                    <c:strCache>
                      <c:ptCount val="1"/>
                      <c:pt idx="0">
                        <c:v>oblast obrany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'3,1naceCZ'!$H$8:$O$8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8.8365243004418267E-2</c:v>
                      </c:pt>
                      <c:pt idx="1">
                        <c:v>8.3360790774299837E-2</c:v>
                      </c:pt>
                      <c:pt idx="2">
                        <c:v>7.8572571611457837E-2</c:v>
                      </c:pt>
                      <c:pt idx="3">
                        <c:v>8.9232224499448204E-2</c:v>
                      </c:pt>
                      <c:pt idx="4">
                        <c:v>7.7705977382875602E-2</c:v>
                      </c:pt>
                      <c:pt idx="5">
                        <c:v>8.6250634195839671E-2</c:v>
                      </c:pt>
                      <c:pt idx="6">
                        <c:v>0.10518958588153067</c:v>
                      </c:pt>
                      <c:pt idx="7">
                        <c:v>8.3506224066390036E-2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5790-410D-956D-AA776D767343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'3,1naceCZ'!$D$9</c15:sqref>
                        </c15:formulaRef>
                      </c:ext>
                    </c:extLst>
                    <c:strCache>
                      <c:ptCount val="1"/>
                      <c:pt idx="0">
                        <c:v>oblast veřejného pořádku a bezpečnosti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'3,1naceCZ'!$H$9:$O$9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0.18278514154802813</c:v>
                      </c:pt>
                      <c:pt idx="1">
                        <c:v>0.19703459637561779</c:v>
                      </c:pt>
                      <c:pt idx="2">
                        <c:v>0.21683469355096816</c:v>
                      </c:pt>
                      <c:pt idx="3">
                        <c:v>0.19028850701560776</c:v>
                      </c:pt>
                      <c:pt idx="4">
                        <c:v>0.18949919224555736</c:v>
                      </c:pt>
                      <c:pt idx="5">
                        <c:v>0.18535430407576525</c:v>
                      </c:pt>
                      <c:pt idx="6">
                        <c:v>0.19867202516162852</c:v>
                      </c:pt>
                      <c:pt idx="7">
                        <c:v>0.18983402489626555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5790-410D-956D-AA776D767343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'3,1naceCZ'!$D$10</c15:sqref>
                        </c15:formulaRef>
                      </c:ext>
                    </c:extLst>
                    <c:strCache>
                      <c:ptCount val="1"/>
                      <c:pt idx="0">
                        <c:v>oblast protipožární ochrany</c:v>
                      </c:pt>
                    </c:strCache>
                  </c:strRef>
                </c:tx>
                <c:spPr>
                  <a:solidFill>
                    <a:srgbClr val="FF0000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'3,1naceCZ'!$H$10:$O$10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4.5491736213385696E-2</c:v>
                      </c:pt>
                      <c:pt idx="1">
                        <c:v>4.217462932454695E-2</c:v>
                      </c:pt>
                      <c:pt idx="2">
                        <c:v>4.160665706513042E-2</c:v>
                      </c:pt>
                      <c:pt idx="3">
                        <c:v>4.2093646539492352E-2</c:v>
                      </c:pt>
                      <c:pt idx="4">
                        <c:v>4.1357027463651053E-2</c:v>
                      </c:pt>
                      <c:pt idx="5">
                        <c:v>3.6022323693556568E-2</c:v>
                      </c:pt>
                      <c:pt idx="6">
                        <c:v>4.1062379870697184E-2</c:v>
                      </c:pt>
                      <c:pt idx="7">
                        <c:v>3.9764868603042874E-2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5790-410D-956D-AA776D767343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1"/>
          <c:order val="1"/>
          <c:tx>
            <c:strRef>
              <c:f>'3,1naceCZ'!$D$5</c:f>
              <c:strCache>
                <c:ptCount val="1"/>
                <c:pt idx="0">
                  <c:v>29: Zdravotní a sociální péče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'3,1naceCZ'!$H$3:$T$3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'3,1naceCZ'!$H$5:$T$5</c:f>
              <c:numCache>
                <c:formatCode>0.0</c:formatCode>
                <c:ptCount val="13"/>
                <c:pt idx="0">
                  <c:v>345.9</c:v>
                </c:pt>
                <c:pt idx="1">
                  <c:v>350.5</c:v>
                </c:pt>
                <c:pt idx="2">
                  <c:v>356.2</c:v>
                </c:pt>
                <c:pt idx="3">
                  <c:v>363.6</c:v>
                </c:pt>
                <c:pt idx="4">
                  <c:v>372.2</c:v>
                </c:pt>
                <c:pt idx="5">
                  <c:v>382</c:v>
                </c:pt>
                <c:pt idx="6">
                  <c:v>390.6</c:v>
                </c:pt>
                <c:pt idx="7">
                  <c:v>397.6</c:v>
                </c:pt>
                <c:pt idx="8">
                  <c:v>403.1</c:v>
                </c:pt>
                <c:pt idx="9">
                  <c:v>408</c:v>
                </c:pt>
                <c:pt idx="10">
                  <c:v>412.9</c:v>
                </c:pt>
                <c:pt idx="11">
                  <c:v>418.1</c:v>
                </c:pt>
                <c:pt idx="12">
                  <c:v>423.5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5790-410D-956D-AA776D767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9959904"/>
        <c:axId val="749973216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'3,1naceCZ'!$D$4</c15:sqref>
                        </c15:formulaRef>
                      </c:ext>
                    </c:extLst>
                    <c:strCache>
                      <c:ptCount val="1"/>
                      <c:pt idx="0">
                        <c:v>27: Veřejná správa a obrana</c:v>
                      </c:pt>
                    </c:strCache>
                  </c:strRef>
                </c:tx>
                <c:spPr>
                  <a:ln w="34925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'3,1naceCZ'!$H$3:$T$3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'3,1naceCZ'!$H$4:$T$4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350.6</c:v>
                      </c:pt>
                      <c:pt idx="1">
                        <c:v>354.5</c:v>
                      </c:pt>
                      <c:pt idx="2">
                        <c:v>357.5</c:v>
                      </c:pt>
                      <c:pt idx="3">
                        <c:v>359.6</c:v>
                      </c:pt>
                      <c:pt idx="4">
                        <c:v>361.2</c:v>
                      </c:pt>
                      <c:pt idx="5">
                        <c:v>362.3</c:v>
                      </c:pt>
                      <c:pt idx="6">
                        <c:v>363.3</c:v>
                      </c:pt>
                      <c:pt idx="7">
                        <c:v>364</c:v>
                      </c:pt>
                      <c:pt idx="8">
                        <c:v>364.4</c:v>
                      </c:pt>
                      <c:pt idx="9">
                        <c:v>364.8</c:v>
                      </c:pt>
                      <c:pt idx="10">
                        <c:v>365.5</c:v>
                      </c:pt>
                      <c:pt idx="11">
                        <c:v>366.6</c:v>
                      </c:pt>
                      <c:pt idx="12">
                        <c:v>367.9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5790-410D-956D-AA776D767343}"/>
                  </c:ext>
                </c:extLst>
              </c15:ser>
            </c15:filteredLineSeries>
          </c:ext>
        </c:extLst>
      </c:lineChart>
      <c:catAx>
        <c:axId val="74995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49973216"/>
        <c:crosses val="autoZero"/>
        <c:auto val="1"/>
        <c:lblAlgn val="ctr"/>
        <c:lblOffset val="100"/>
        <c:noMultiLvlLbl val="0"/>
      </c:catAx>
      <c:valAx>
        <c:axId val="749973216"/>
        <c:scaling>
          <c:orientation val="minMax"/>
          <c:max val="450"/>
          <c:min val="27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dirty="0"/>
                  <a:t>křivka: počet os. v tis.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49959904"/>
        <c:crosses val="autoZero"/>
        <c:crossBetween val="between"/>
        <c:majorUnit val="25"/>
      </c:valAx>
      <c:valAx>
        <c:axId val="1979981056"/>
        <c:scaling>
          <c:orientation val="minMax"/>
          <c:max val="0.30000000000000004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sloupec: podíl oblasti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79961504"/>
        <c:crosses val="max"/>
        <c:crossBetween val="between"/>
      </c:valAx>
      <c:catAx>
        <c:axId val="1979961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799810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5"/>
          <c:order val="5"/>
          <c:tx>
            <c:strRef>
              <c:f>'3,2iscoZamCZ'!$D$18</c:f>
              <c:strCache>
                <c:ptCount val="1"/>
                <c:pt idx="0">
                  <c:v>profese Zdravotničtí záchranáři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'3,2iscoZamCZ'!$H$18:$O$18</c:f>
              <c:numCache>
                <c:formatCode>0%</c:formatCode>
                <c:ptCount val="8"/>
                <c:pt idx="0">
                  <c:v>0.15427509293680297</c:v>
                </c:pt>
                <c:pt idx="1">
                  <c:v>0.13590263691683571</c:v>
                </c:pt>
                <c:pt idx="2">
                  <c:v>0.18259023354564755</c:v>
                </c:pt>
                <c:pt idx="3">
                  <c:v>0.15331807780320367</c:v>
                </c:pt>
                <c:pt idx="4">
                  <c:v>0.20971867007672634</c:v>
                </c:pt>
                <c:pt idx="5">
                  <c:v>0.25748502994011974</c:v>
                </c:pt>
                <c:pt idx="6">
                  <c:v>0.20833333333333334</c:v>
                </c:pt>
                <c:pt idx="7">
                  <c:v>0.23249299719887956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3CC8-4785-8FBD-C49B18D29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6887568"/>
        <c:axId val="1836889648"/>
        <c:extLst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>
                      <c:ext uri="{02D57815-91ED-43cb-92C2-25804820EDAC}">
                        <c15:formulaRef>
                          <c15:sqref>'3,2iscoZamCZ'!$D$19</c15:sqref>
                        </c15:formulaRef>
                      </c:ext>
                    </c:extLst>
                    <c:strCache>
                      <c:ptCount val="1"/>
                      <c:pt idx="0">
                        <c:v>profese Příslušníci Hasičského záchranného sboru ČR a hasiči ostatních jednotek požární ochrany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'3,2iscoZamCZ'!$H$19:$O$19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0.12875318066157762</c:v>
                      </c:pt>
                      <c:pt idx="1">
                        <c:v>0.12438891906572515</c:v>
                      </c:pt>
                      <c:pt idx="2">
                        <c:v>9.763779527559055E-2</c:v>
                      </c:pt>
                      <c:pt idx="3">
                        <c:v>0.1134185303514377</c:v>
                      </c:pt>
                      <c:pt idx="4">
                        <c:v>0.1174221736755871</c:v>
                      </c:pt>
                      <c:pt idx="5">
                        <c:v>0.11768447837150127</c:v>
                      </c:pt>
                      <c:pt idx="6">
                        <c:v>0.12409638554216867</c:v>
                      </c:pt>
                      <c:pt idx="7">
                        <c:v>0.10542732376793512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3CC8-4785-8FBD-C49B18D29579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'3,2iscoZamCZ'!$D$20</c15:sqref>
                        </c15:formulaRef>
                      </c:ext>
                    </c:extLst>
                    <c:strCache>
                      <c:ptCount val="1"/>
                      <c:pt idx="0">
                        <c:v>profese Policisté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'3,2iscoZamCZ'!$H$20:$O$20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0.28905852417302796</c:v>
                      </c:pt>
                      <c:pt idx="1">
                        <c:v>0.32265073329712113</c:v>
                      </c:pt>
                      <c:pt idx="2">
                        <c:v>0.37060367454068244</c:v>
                      </c:pt>
                      <c:pt idx="3">
                        <c:v>0.33759318423855167</c:v>
                      </c:pt>
                      <c:pt idx="4">
                        <c:v>0.3107591480065538</c:v>
                      </c:pt>
                      <c:pt idx="5">
                        <c:v>0.2875318066157761</c:v>
                      </c:pt>
                      <c:pt idx="6">
                        <c:v>0.31204819277108437</c:v>
                      </c:pt>
                      <c:pt idx="7">
                        <c:v>0.31503431066749843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3CC8-4785-8FBD-C49B18D29579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3"/>
          <c:order val="3"/>
          <c:tx>
            <c:strRef>
              <c:f>'3,2iscoZamCZ'!$D$14</c:f>
              <c:strCache>
                <c:ptCount val="1"/>
                <c:pt idx="0">
                  <c:v>Ostatní odborní pracovníci v oblasti zdravotnictví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'3,2iscoZamCZ'!$H$14:$T$14</c:f>
              <c:numCache>
                <c:formatCode>0.0</c:formatCode>
                <c:ptCount val="13"/>
                <c:pt idx="0">
                  <c:v>18.925999999999998</c:v>
                </c:pt>
                <c:pt idx="1">
                  <c:v>20.759</c:v>
                </c:pt>
                <c:pt idx="2">
                  <c:v>22.111000000000001</c:v>
                </c:pt>
                <c:pt idx="3">
                  <c:v>22.966999999999999</c:v>
                </c:pt>
                <c:pt idx="4">
                  <c:v>23.565999999999999</c:v>
                </c:pt>
                <c:pt idx="5">
                  <c:v>24.440999999999999</c:v>
                </c:pt>
                <c:pt idx="6">
                  <c:v>25.629000000000001</c:v>
                </c:pt>
                <c:pt idx="7">
                  <c:v>26.888999999999999</c:v>
                </c:pt>
                <c:pt idx="8">
                  <c:v>28.103999999999999</c:v>
                </c:pt>
                <c:pt idx="9">
                  <c:v>29.260999999999999</c:v>
                </c:pt>
                <c:pt idx="10">
                  <c:v>30.384</c:v>
                </c:pt>
                <c:pt idx="11">
                  <c:v>31.495999999999999</c:v>
                </c:pt>
                <c:pt idx="12">
                  <c:v>32.884999999999998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3CC8-4785-8FBD-C49B18D29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3458112"/>
        <c:axId val="43347475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'3,2iscoZamCZ'!$D$11</c15:sqref>
                        </c15:formulaRef>
                      </c:ext>
                    </c:extLst>
                    <c:strCache>
                      <c:ptCount val="1"/>
                      <c:pt idx="0">
                        <c:v>Generálové a důstojníci v ozbrojených silách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'3,2iscoZamCZ'!$H$11:$T$11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7.1</c:v>
                      </c:pt>
                      <c:pt idx="1">
                        <c:v>7.1689999999999996</c:v>
                      </c:pt>
                      <c:pt idx="2">
                        <c:v>7.2850000000000001</c:v>
                      </c:pt>
                      <c:pt idx="3">
                        <c:v>7.391</c:v>
                      </c:pt>
                      <c:pt idx="4">
                        <c:v>7.47</c:v>
                      </c:pt>
                      <c:pt idx="5">
                        <c:v>7.54</c:v>
                      </c:pt>
                      <c:pt idx="6">
                        <c:v>7.5919999999999996</c:v>
                      </c:pt>
                      <c:pt idx="7">
                        <c:v>7.6159999999999997</c:v>
                      </c:pt>
                      <c:pt idx="8">
                        <c:v>7.6159999999999997</c:v>
                      </c:pt>
                      <c:pt idx="9">
                        <c:v>7.6079999999999997</c:v>
                      </c:pt>
                      <c:pt idx="10">
                        <c:v>7.5979999999999999</c:v>
                      </c:pt>
                      <c:pt idx="11">
                        <c:v>7.5890000000000004</c:v>
                      </c:pt>
                      <c:pt idx="12">
                        <c:v>7.9790000000000001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3CC8-4785-8FBD-C49B18D29579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'3,2iscoZamCZ'!$D$12</c15:sqref>
                        </c15:formulaRef>
                      </c:ext>
                    </c:extLst>
                    <c:strCache>
                      <c:ptCount val="1"/>
                      <c:pt idx="0">
                        <c:v>Poddůstojníci v ozbrojených silách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'3,2iscoZamCZ'!$H$12:$T$12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8.3699999999999992</c:v>
                      </c:pt>
                      <c:pt idx="1">
                        <c:v>8.8089999999999993</c:v>
                      </c:pt>
                      <c:pt idx="2">
                        <c:v>9.3160000000000007</c:v>
                      </c:pt>
                      <c:pt idx="3">
                        <c:v>9.8379999999999992</c:v>
                      </c:pt>
                      <c:pt idx="4">
                        <c:v>10.339</c:v>
                      </c:pt>
                      <c:pt idx="5">
                        <c:v>10.78</c:v>
                      </c:pt>
                      <c:pt idx="6">
                        <c:v>11.14</c:v>
                      </c:pt>
                      <c:pt idx="7">
                        <c:v>11.363</c:v>
                      </c:pt>
                      <c:pt idx="8">
                        <c:v>11.586</c:v>
                      </c:pt>
                      <c:pt idx="9">
                        <c:v>11.808</c:v>
                      </c:pt>
                      <c:pt idx="10">
                        <c:v>12.031000000000001</c:v>
                      </c:pt>
                      <c:pt idx="11">
                        <c:v>12.254</c:v>
                      </c:pt>
                      <c:pt idx="12">
                        <c:v>13.182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CC8-4785-8FBD-C49B18D29579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'3,2iscoZamCZ'!$D$13</c15:sqref>
                        </c15:formulaRef>
                      </c:ext>
                    </c:extLst>
                    <c:strCache>
                      <c:ptCount val="1"/>
                      <c:pt idx="0">
                        <c:v>Zaměstnanci v ozbrojených silách (kromě generálů, důstojníků a poddůstojníků)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'3,2iscoZamCZ'!$H$13:$T$13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9.31</c:v>
                      </c:pt>
                      <c:pt idx="1">
                        <c:v>9.6140000000000008</c:v>
                      </c:pt>
                      <c:pt idx="2">
                        <c:v>10.077999999999999</c:v>
                      </c:pt>
                      <c:pt idx="3">
                        <c:v>10.617000000000001</c:v>
                      </c:pt>
                      <c:pt idx="4">
                        <c:v>11.16</c:v>
                      </c:pt>
                      <c:pt idx="5">
                        <c:v>11.627000000000001</c:v>
                      </c:pt>
                      <c:pt idx="6">
                        <c:v>12.01</c:v>
                      </c:pt>
                      <c:pt idx="7">
                        <c:v>12.33</c:v>
                      </c:pt>
                      <c:pt idx="8">
                        <c:v>12.61</c:v>
                      </c:pt>
                      <c:pt idx="9">
                        <c:v>12.878</c:v>
                      </c:pt>
                      <c:pt idx="10">
                        <c:v>13.148</c:v>
                      </c:pt>
                      <c:pt idx="11">
                        <c:v>13.420999999999999</c:v>
                      </c:pt>
                      <c:pt idx="12">
                        <c:v>14.363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3CC8-4785-8FBD-C49B18D29579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'3,2iscoZamCZ'!$D$15</c15:sqref>
                        </c15:formulaRef>
                      </c:ext>
                    </c:extLst>
                    <c:strCache>
                      <c:ptCount val="1"/>
                      <c:pt idx="0">
                        <c:v>Pracovníci v oblasti ochrany a ostrahy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'3,2iscoZamCZ'!$H$15:$T$15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88.47</c:v>
                      </c:pt>
                      <c:pt idx="1">
                        <c:v>88.918999999999997</c:v>
                      </c:pt>
                      <c:pt idx="2">
                        <c:v>88.563000000000002</c:v>
                      </c:pt>
                      <c:pt idx="3">
                        <c:v>88.254999999999995</c:v>
                      </c:pt>
                      <c:pt idx="4">
                        <c:v>88.111999999999995</c:v>
                      </c:pt>
                      <c:pt idx="5">
                        <c:v>87.927999999999997</c:v>
                      </c:pt>
                      <c:pt idx="6">
                        <c:v>87.152000000000001</c:v>
                      </c:pt>
                      <c:pt idx="7">
                        <c:v>86.281999999999996</c:v>
                      </c:pt>
                      <c:pt idx="8">
                        <c:v>85.454999999999998</c:v>
                      </c:pt>
                      <c:pt idx="9">
                        <c:v>84.66</c:v>
                      </c:pt>
                      <c:pt idx="10">
                        <c:v>83.875</c:v>
                      </c:pt>
                      <c:pt idx="11">
                        <c:v>83.093999999999994</c:v>
                      </c:pt>
                      <c:pt idx="12">
                        <c:v>82.415000000000006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CC8-4785-8FBD-C49B18D29579}"/>
                  </c:ext>
                </c:extLst>
              </c15:ser>
            </c15:filteredLineSeries>
          </c:ext>
        </c:extLst>
      </c:lineChart>
      <c:catAx>
        <c:axId val="43345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3474752"/>
        <c:crosses val="autoZero"/>
        <c:auto val="1"/>
        <c:lblAlgn val="ctr"/>
        <c:lblOffset val="100"/>
        <c:noMultiLvlLbl val="0"/>
      </c:catAx>
      <c:valAx>
        <c:axId val="4334747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křivka: počet os. v tis.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3458112"/>
        <c:crosses val="autoZero"/>
        <c:crossBetween val="between"/>
        <c:majorUnit val="25"/>
      </c:valAx>
      <c:valAx>
        <c:axId val="1836889648"/>
        <c:scaling>
          <c:orientation val="minMax"/>
          <c:max val="0.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sloupec: podíl profese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36887568"/>
        <c:crosses val="max"/>
        <c:crossBetween val="between"/>
        <c:majorUnit val="5.000000000000001E-2"/>
      </c:valAx>
      <c:catAx>
        <c:axId val="1836887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68896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95312500000001"/>
          <c:y val="4.972416666666666E-2"/>
          <c:w val="0.71462760416666671"/>
          <c:h val="0.63909138888888883"/>
        </c:manualLayout>
      </c:layout>
      <c:barChart>
        <c:barDir val="col"/>
        <c:grouping val="clustered"/>
        <c:varyColors val="0"/>
        <c:ser>
          <c:idx val="6"/>
          <c:order val="6"/>
          <c:tx>
            <c:strRef>
              <c:f>'3,2iscoZamCZ'!$D$19</c:f>
              <c:strCache>
                <c:ptCount val="1"/>
                <c:pt idx="0">
                  <c:v>profese Příslušníci HZS ČR a hasiči ostatních JPO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'3,2iscoZamCZ'!$H$19:$O$19</c:f>
              <c:numCache>
                <c:formatCode>0%</c:formatCode>
                <c:ptCount val="8"/>
                <c:pt idx="0">
                  <c:v>0.12875318066157762</c:v>
                </c:pt>
                <c:pt idx="1">
                  <c:v>0.12438891906572515</c:v>
                </c:pt>
                <c:pt idx="2">
                  <c:v>9.763779527559055E-2</c:v>
                </c:pt>
                <c:pt idx="3">
                  <c:v>0.1134185303514377</c:v>
                </c:pt>
                <c:pt idx="4">
                  <c:v>0.1174221736755871</c:v>
                </c:pt>
                <c:pt idx="5">
                  <c:v>0.11768447837150127</c:v>
                </c:pt>
                <c:pt idx="6">
                  <c:v>0.12409638554216867</c:v>
                </c:pt>
                <c:pt idx="7">
                  <c:v>0.10542732376793512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744-4485-8809-8B10D03E4DC5}"/>
            </c:ext>
          </c:extLst>
        </c:ser>
        <c:ser>
          <c:idx val="7"/>
          <c:order val="7"/>
          <c:tx>
            <c:strRef>
              <c:f>'3,2iscoZamCZ'!$D$20</c:f>
              <c:strCache>
                <c:ptCount val="1"/>
                <c:pt idx="0">
                  <c:v>profese Policisté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'3,2iscoZamCZ'!$H$20:$O$20</c:f>
              <c:numCache>
                <c:formatCode>0%</c:formatCode>
                <c:ptCount val="8"/>
                <c:pt idx="0">
                  <c:v>0.28905852417302796</c:v>
                </c:pt>
                <c:pt idx="1">
                  <c:v>0.32265073329712113</c:v>
                </c:pt>
                <c:pt idx="2">
                  <c:v>0.37060367454068244</c:v>
                </c:pt>
                <c:pt idx="3">
                  <c:v>0.33759318423855167</c:v>
                </c:pt>
                <c:pt idx="4">
                  <c:v>0.3107591480065538</c:v>
                </c:pt>
                <c:pt idx="5">
                  <c:v>0.2875318066157761</c:v>
                </c:pt>
                <c:pt idx="6">
                  <c:v>0.31204819277108437</c:v>
                </c:pt>
                <c:pt idx="7">
                  <c:v>0.31503431066749843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C744-4485-8809-8B10D03E4D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6887568"/>
        <c:axId val="1836889648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'3,2iscoZamCZ'!$D$18</c15:sqref>
                        </c15:formulaRef>
                      </c:ext>
                    </c:extLst>
                    <c:strCache>
                      <c:ptCount val="1"/>
                      <c:pt idx="0">
                        <c:v>profese Zdravotničtí záchranáři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'3,2iscoZamCZ'!$H$18:$O$18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0.15427509293680297</c:v>
                      </c:pt>
                      <c:pt idx="1">
                        <c:v>0.13590263691683571</c:v>
                      </c:pt>
                      <c:pt idx="2">
                        <c:v>0.18259023354564755</c:v>
                      </c:pt>
                      <c:pt idx="3">
                        <c:v>0.15331807780320367</c:v>
                      </c:pt>
                      <c:pt idx="4">
                        <c:v>0.20971867007672634</c:v>
                      </c:pt>
                      <c:pt idx="5">
                        <c:v>0.25748502994011974</c:v>
                      </c:pt>
                      <c:pt idx="6">
                        <c:v>0.20833333333333334</c:v>
                      </c:pt>
                      <c:pt idx="7">
                        <c:v>0.23249299719887956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C744-4485-8809-8B10D03E4DC5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4"/>
          <c:order val="4"/>
          <c:tx>
            <c:strRef>
              <c:f>'3,2iscoZamCZ'!$D$15</c:f>
              <c:strCache>
                <c:ptCount val="1"/>
                <c:pt idx="0">
                  <c:v>Pracovníci v oblasti ochrany a ostrahy</c:v>
                </c:pt>
              </c:strCache>
            </c:strRef>
          </c:tx>
          <c:spPr>
            <a:ln w="349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'3,2iscoZamCZ'!$H$15:$T$15</c:f>
              <c:numCache>
                <c:formatCode>0.0</c:formatCode>
                <c:ptCount val="13"/>
                <c:pt idx="0">
                  <c:v>88.47</c:v>
                </c:pt>
                <c:pt idx="1">
                  <c:v>88.918999999999997</c:v>
                </c:pt>
                <c:pt idx="2">
                  <c:v>88.563000000000002</c:v>
                </c:pt>
                <c:pt idx="3">
                  <c:v>88.254999999999995</c:v>
                </c:pt>
                <c:pt idx="4">
                  <c:v>88.111999999999995</c:v>
                </c:pt>
                <c:pt idx="5">
                  <c:v>87.927999999999997</c:v>
                </c:pt>
                <c:pt idx="6">
                  <c:v>87.152000000000001</c:v>
                </c:pt>
                <c:pt idx="7">
                  <c:v>86.281999999999996</c:v>
                </c:pt>
                <c:pt idx="8">
                  <c:v>85.454999999999998</c:v>
                </c:pt>
                <c:pt idx="9">
                  <c:v>84.66</c:v>
                </c:pt>
                <c:pt idx="10">
                  <c:v>83.875</c:v>
                </c:pt>
                <c:pt idx="11">
                  <c:v>83.093999999999994</c:v>
                </c:pt>
                <c:pt idx="12">
                  <c:v>82.415000000000006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C744-4485-8809-8B10D03E4D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3458112"/>
        <c:axId val="43347475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'3,2iscoZamCZ'!$D$11</c15:sqref>
                        </c15:formulaRef>
                      </c:ext>
                    </c:extLst>
                    <c:strCache>
                      <c:ptCount val="1"/>
                      <c:pt idx="0">
                        <c:v>Generálové a důstojníci v ozbrojených silách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'3,2iscoZamCZ'!$H$11:$T$11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7.1</c:v>
                      </c:pt>
                      <c:pt idx="1">
                        <c:v>7.1689999999999996</c:v>
                      </c:pt>
                      <c:pt idx="2">
                        <c:v>7.2850000000000001</c:v>
                      </c:pt>
                      <c:pt idx="3">
                        <c:v>7.391</c:v>
                      </c:pt>
                      <c:pt idx="4">
                        <c:v>7.47</c:v>
                      </c:pt>
                      <c:pt idx="5">
                        <c:v>7.54</c:v>
                      </c:pt>
                      <c:pt idx="6">
                        <c:v>7.5919999999999996</c:v>
                      </c:pt>
                      <c:pt idx="7">
                        <c:v>7.6159999999999997</c:v>
                      </c:pt>
                      <c:pt idx="8">
                        <c:v>7.6159999999999997</c:v>
                      </c:pt>
                      <c:pt idx="9">
                        <c:v>7.6079999999999997</c:v>
                      </c:pt>
                      <c:pt idx="10">
                        <c:v>7.5979999999999999</c:v>
                      </c:pt>
                      <c:pt idx="11">
                        <c:v>7.5890000000000004</c:v>
                      </c:pt>
                      <c:pt idx="12">
                        <c:v>7.9790000000000001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C744-4485-8809-8B10D03E4DC5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'3,2iscoZamCZ'!$D$12</c15:sqref>
                        </c15:formulaRef>
                      </c:ext>
                    </c:extLst>
                    <c:strCache>
                      <c:ptCount val="1"/>
                      <c:pt idx="0">
                        <c:v>Poddůstojníci v ozbrojených silách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'3,2iscoZamCZ'!$H$12:$T$12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8.3699999999999992</c:v>
                      </c:pt>
                      <c:pt idx="1">
                        <c:v>8.8089999999999993</c:v>
                      </c:pt>
                      <c:pt idx="2">
                        <c:v>9.3160000000000007</c:v>
                      </c:pt>
                      <c:pt idx="3">
                        <c:v>9.8379999999999992</c:v>
                      </c:pt>
                      <c:pt idx="4">
                        <c:v>10.339</c:v>
                      </c:pt>
                      <c:pt idx="5">
                        <c:v>10.78</c:v>
                      </c:pt>
                      <c:pt idx="6">
                        <c:v>11.14</c:v>
                      </c:pt>
                      <c:pt idx="7">
                        <c:v>11.363</c:v>
                      </c:pt>
                      <c:pt idx="8">
                        <c:v>11.586</c:v>
                      </c:pt>
                      <c:pt idx="9">
                        <c:v>11.808</c:v>
                      </c:pt>
                      <c:pt idx="10">
                        <c:v>12.031000000000001</c:v>
                      </c:pt>
                      <c:pt idx="11">
                        <c:v>12.254</c:v>
                      </c:pt>
                      <c:pt idx="12">
                        <c:v>13.182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C744-4485-8809-8B10D03E4DC5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'3,2iscoZamCZ'!$D$13</c15:sqref>
                        </c15:formulaRef>
                      </c:ext>
                    </c:extLst>
                    <c:strCache>
                      <c:ptCount val="1"/>
                      <c:pt idx="0">
                        <c:v>Zaměstnanci v ozbrojených silách (kromě generálů, důstojníků a poddůstojníků)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'3,2iscoZamCZ'!$H$13:$T$13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9.31</c:v>
                      </c:pt>
                      <c:pt idx="1">
                        <c:v>9.6140000000000008</c:v>
                      </c:pt>
                      <c:pt idx="2">
                        <c:v>10.077999999999999</c:v>
                      </c:pt>
                      <c:pt idx="3">
                        <c:v>10.617000000000001</c:v>
                      </c:pt>
                      <c:pt idx="4">
                        <c:v>11.16</c:v>
                      </c:pt>
                      <c:pt idx="5">
                        <c:v>11.627000000000001</c:v>
                      </c:pt>
                      <c:pt idx="6">
                        <c:v>12.01</c:v>
                      </c:pt>
                      <c:pt idx="7">
                        <c:v>12.33</c:v>
                      </c:pt>
                      <c:pt idx="8">
                        <c:v>12.61</c:v>
                      </c:pt>
                      <c:pt idx="9">
                        <c:v>12.878</c:v>
                      </c:pt>
                      <c:pt idx="10">
                        <c:v>13.148</c:v>
                      </c:pt>
                      <c:pt idx="11">
                        <c:v>13.420999999999999</c:v>
                      </c:pt>
                      <c:pt idx="12">
                        <c:v>14.363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C744-4485-8809-8B10D03E4DC5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'3,2iscoZamCZ'!$D$14</c15:sqref>
                        </c15:formulaRef>
                      </c:ext>
                    </c:extLst>
                    <c:strCache>
                      <c:ptCount val="1"/>
                      <c:pt idx="0">
                        <c:v>Ostatní odborní pracovníci v oblasti zdravotnictví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'3,2iscoZamCZ'!$H$14:$T$14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18.925999999999998</c:v>
                      </c:pt>
                      <c:pt idx="1">
                        <c:v>20.759</c:v>
                      </c:pt>
                      <c:pt idx="2">
                        <c:v>22.111000000000001</c:v>
                      </c:pt>
                      <c:pt idx="3">
                        <c:v>22.966999999999999</c:v>
                      </c:pt>
                      <c:pt idx="4">
                        <c:v>23.565999999999999</c:v>
                      </c:pt>
                      <c:pt idx="5">
                        <c:v>24.440999999999999</c:v>
                      </c:pt>
                      <c:pt idx="6">
                        <c:v>25.629000000000001</c:v>
                      </c:pt>
                      <c:pt idx="7">
                        <c:v>26.888999999999999</c:v>
                      </c:pt>
                      <c:pt idx="8">
                        <c:v>28.103999999999999</c:v>
                      </c:pt>
                      <c:pt idx="9">
                        <c:v>29.260999999999999</c:v>
                      </c:pt>
                      <c:pt idx="10">
                        <c:v>30.384</c:v>
                      </c:pt>
                      <c:pt idx="11">
                        <c:v>31.495999999999999</c:v>
                      </c:pt>
                      <c:pt idx="12">
                        <c:v>32.884999999999998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C744-4485-8809-8B10D03E4DC5}"/>
                  </c:ext>
                </c:extLst>
              </c15:ser>
            </c15:filteredLineSeries>
          </c:ext>
        </c:extLst>
      </c:lineChart>
      <c:catAx>
        <c:axId val="43345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3474752"/>
        <c:crosses val="autoZero"/>
        <c:auto val="1"/>
        <c:lblAlgn val="ctr"/>
        <c:lblOffset val="100"/>
        <c:noMultiLvlLbl val="0"/>
      </c:catAx>
      <c:valAx>
        <c:axId val="4334747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křivka: počet os. v tis.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3458112"/>
        <c:crosses val="autoZero"/>
        <c:crossBetween val="between"/>
        <c:majorUnit val="25"/>
      </c:valAx>
      <c:valAx>
        <c:axId val="1836889648"/>
        <c:scaling>
          <c:orientation val="minMax"/>
          <c:max val="0.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sloupec: podíl profese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36887568"/>
        <c:crosses val="max"/>
        <c:crossBetween val="between"/>
      </c:valAx>
      <c:catAx>
        <c:axId val="1836887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68896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ayout>
        <c:manualLayout>
          <c:xMode val="edge"/>
          <c:yMode val="edge"/>
          <c:x val="0.10539913194444445"/>
          <c:y val="0.81767777777777773"/>
          <c:w val="0.78920173611111111"/>
          <c:h val="0.161155555555555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976568661160477E-2"/>
          <c:y val="6.4432626007248237E-2"/>
          <c:w val="0.57398989357551156"/>
          <c:h val="0.78617138644335816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6887568"/>
        <c:axId val="1836889648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'3,2iscoZamCZ'!$D$18</c15:sqref>
                        </c15:formulaRef>
                      </c:ext>
                    </c:extLst>
                    <c:strCache>
                      <c:ptCount val="1"/>
                      <c:pt idx="0">
                        <c:v>profese Zdravotničtí záchranáři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'3,2iscoZamCZ'!$H$18:$O$18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0.15427509293680297</c:v>
                      </c:pt>
                      <c:pt idx="1">
                        <c:v>0.13590263691683571</c:v>
                      </c:pt>
                      <c:pt idx="2">
                        <c:v>0.18259023354564755</c:v>
                      </c:pt>
                      <c:pt idx="3">
                        <c:v>0.15331807780320367</c:v>
                      </c:pt>
                      <c:pt idx="4">
                        <c:v>0.20971867007672634</c:v>
                      </c:pt>
                      <c:pt idx="5">
                        <c:v>0.25748502994011974</c:v>
                      </c:pt>
                      <c:pt idx="6">
                        <c:v>0.20833333333333334</c:v>
                      </c:pt>
                      <c:pt idx="7">
                        <c:v>0.23249299719887956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F19B-4A8A-AF50-FA20F347ACDD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'3,2iscoZamCZ'!$D$19</c15:sqref>
                        </c15:formulaRef>
                      </c:ext>
                    </c:extLst>
                    <c:strCache>
                      <c:ptCount val="1"/>
                      <c:pt idx="0">
                        <c:v>profese Příslušníci Hasičského záchranného sboru ČR a hasiči ostatních jednotek požární ochrany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'3,2iscoZamCZ'!$H$19:$O$19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0.12875318066157762</c:v>
                      </c:pt>
                      <c:pt idx="1">
                        <c:v>0.12438891906572515</c:v>
                      </c:pt>
                      <c:pt idx="2">
                        <c:v>9.763779527559055E-2</c:v>
                      </c:pt>
                      <c:pt idx="3">
                        <c:v>0.1134185303514377</c:v>
                      </c:pt>
                      <c:pt idx="4">
                        <c:v>0.1174221736755871</c:v>
                      </c:pt>
                      <c:pt idx="5">
                        <c:v>0.11768447837150127</c:v>
                      </c:pt>
                      <c:pt idx="6">
                        <c:v>0.12409638554216867</c:v>
                      </c:pt>
                      <c:pt idx="7">
                        <c:v>0.10542732376793512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19B-4A8A-AF50-FA20F347ACDD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'3,2iscoZamCZ'!$D$20</c15:sqref>
                        </c15:formulaRef>
                      </c:ext>
                    </c:extLst>
                    <c:strCache>
                      <c:ptCount val="1"/>
                      <c:pt idx="0">
                        <c:v>profese Policisté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'3,2iscoZamCZ'!$H$20:$O$20</c15:sqref>
                        </c15:formulaRef>
                      </c:ext>
                    </c:extLst>
                    <c:numCache>
                      <c:formatCode>0%</c:formatCode>
                      <c:ptCount val="8"/>
                      <c:pt idx="0">
                        <c:v>0.28905852417302796</c:v>
                      </c:pt>
                      <c:pt idx="1">
                        <c:v>0.32265073329712113</c:v>
                      </c:pt>
                      <c:pt idx="2">
                        <c:v>0.37060367454068244</c:v>
                      </c:pt>
                      <c:pt idx="3">
                        <c:v>0.33759318423855167</c:v>
                      </c:pt>
                      <c:pt idx="4">
                        <c:v>0.3107591480065538</c:v>
                      </c:pt>
                      <c:pt idx="5">
                        <c:v>0.2875318066157761</c:v>
                      </c:pt>
                      <c:pt idx="6">
                        <c:v>0.31204819277108437</c:v>
                      </c:pt>
                      <c:pt idx="7">
                        <c:v>0.31503431066749843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19B-4A8A-AF50-FA20F347ACDD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0"/>
          <c:order val="0"/>
          <c:tx>
            <c:strRef>
              <c:f>'3,2iscoZamCZ'!$D$11</c:f>
              <c:strCache>
                <c:ptCount val="1"/>
                <c:pt idx="0">
                  <c:v>Generálové a důstojníci v ozbrojených silách</c:v>
                </c:pt>
              </c:strCache>
            </c:strRef>
          </c:tx>
          <c:spPr>
            <a:ln w="3492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'3,2iscoZamCZ'!$H$11:$T$11</c:f>
              <c:numCache>
                <c:formatCode>0.0</c:formatCode>
                <c:ptCount val="13"/>
                <c:pt idx="0">
                  <c:v>7.1</c:v>
                </c:pt>
                <c:pt idx="1">
                  <c:v>7.1689999999999996</c:v>
                </c:pt>
                <c:pt idx="2">
                  <c:v>7.2850000000000001</c:v>
                </c:pt>
                <c:pt idx="3">
                  <c:v>7.391</c:v>
                </c:pt>
                <c:pt idx="4">
                  <c:v>7.47</c:v>
                </c:pt>
                <c:pt idx="5">
                  <c:v>7.54</c:v>
                </c:pt>
                <c:pt idx="6">
                  <c:v>7.5919999999999996</c:v>
                </c:pt>
                <c:pt idx="7">
                  <c:v>7.6159999999999997</c:v>
                </c:pt>
                <c:pt idx="8">
                  <c:v>7.6159999999999997</c:v>
                </c:pt>
                <c:pt idx="9">
                  <c:v>7.6079999999999997</c:v>
                </c:pt>
                <c:pt idx="10">
                  <c:v>7.5979999999999999</c:v>
                </c:pt>
                <c:pt idx="11">
                  <c:v>7.5890000000000004</c:v>
                </c:pt>
                <c:pt idx="12">
                  <c:v>7.9790000000000001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F19B-4A8A-AF50-FA20F347ACDD}"/>
            </c:ext>
          </c:extLst>
        </c:ser>
        <c:ser>
          <c:idx val="1"/>
          <c:order val="1"/>
          <c:tx>
            <c:strRef>
              <c:f>'3,2iscoZamCZ'!$D$12</c:f>
              <c:strCache>
                <c:ptCount val="1"/>
                <c:pt idx="0">
                  <c:v>Poddůstojníci v ozbrojených silách</c:v>
                </c:pt>
              </c:strCache>
            </c:strRef>
          </c:tx>
          <c:spPr>
            <a:ln w="3492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'3,2iscoZamCZ'!$H$12:$T$12</c:f>
              <c:numCache>
                <c:formatCode>0.0</c:formatCode>
                <c:ptCount val="13"/>
                <c:pt idx="0">
                  <c:v>8.3699999999999992</c:v>
                </c:pt>
                <c:pt idx="1">
                  <c:v>8.8089999999999993</c:v>
                </c:pt>
                <c:pt idx="2">
                  <c:v>9.3160000000000007</c:v>
                </c:pt>
                <c:pt idx="3">
                  <c:v>9.8379999999999992</c:v>
                </c:pt>
                <c:pt idx="4">
                  <c:v>10.339</c:v>
                </c:pt>
                <c:pt idx="5">
                  <c:v>10.78</c:v>
                </c:pt>
                <c:pt idx="6">
                  <c:v>11.14</c:v>
                </c:pt>
                <c:pt idx="7">
                  <c:v>11.363</c:v>
                </c:pt>
                <c:pt idx="8">
                  <c:v>11.586</c:v>
                </c:pt>
                <c:pt idx="9">
                  <c:v>11.808</c:v>
                </c:pt>
                <c:pt idx="10">
                  <c:v>12.031000000000001</c:v>
                </c:pt>
                <c:pt idx="11">
                  <c:v>12.254</c:v>
                </c:pt>
                <c:pt idx="12">
                  <c:v>13.182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F19B-4A8A-AF50-FA20F347ACDD}"/>
            </c:ext>
          </c:extLst>
        </c:ser>
        <c:ser>
          <c:idx val="2"/>
          <c:order val="2"/>
          <c:tx>
            <c:strRef>
              <c:f>'3,2iscoZamCZ'!$D$13</c:f>
              <c:strCache>
                <c:ptCount val="1"/>
                <c:pt idx="0">
                  <c:v>Zaměstnanci v ozbrojených silách (kromě generálů, důstojníků a poddůstojníků)</c:v>
                </c:pt>
              </c:strCache>
            </c:strRef>
          </c:tx>
          <c:spPr>
            <a:ln w="3492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'3,2iscoZamCZ'!$H$10:$T$10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</c:numCache>
              <c:extLst/>
            </c:numRef>
          </c:cat>
          <c:val>
            <c:numRef>
              <c:f>'3,2iscoZamCZ'!$H$13:$T$13</c:f>
              <c:numCache>
                <c:formatCode>0.0</c:formatCode>
                <c:ptCount val="13"/>
                <c:pt idx="0">
                  <c:v>9.31</c:v>
                </c:pt>
                <c:pt idx="1">
                  <c:v>9.6140000000000008</c:v>
                </c:pt>
                <c:pt idx="2">
                  <c:v>10.077999999999999</c:v>
                </c:pt>
                <c:pt idx="3">
                  <c:v>10.617000000000001</c:v>
                </c:pt>
                <c:pt idx="4">
                  <c:v>11.16</c:v>
                </c:pt>
                <c:pt idx="5">
                  <c:v>11.627000000000001</c:v>
                </c:pt>
                <c:pt idx="6">
                  <c:v>12.01</c:v>
                </c:pt>
                <c:pt idx="7">
                  <c:v>12.33</c:v>
                </c:pt>
                <c:pt idx="8">
                  <c:v>12.61</c:v>
                </c:pt>
                <c:pt idx="9">
                  <c:v>12.878</c:v>
                </c:pt>
                <c:pt idx="10">
                  <c:v>13.148</c:v>
                </c:pt>
                <c:pt idx="11">
                  <c:v>13.420999999999999</c:v>
                </c:pt>
                <c:pt idx="12">
                  <c:v>14.363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F19B-4A8A-AF50-FA20F347AC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3458112"/>
        <c:axId val="433474752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'3,2iscoZamCZ'!$D$14</c15:sqref>
                        </c15:formulaRef>
                      </c:ext>
                    </c:extLst>
                    <c:strCache>
                      <c:ptCount val="1"/>
                      <c:pt idx="0">
                        <c:v>Ostatní odborní pracovníci v oblasti zdravotnictví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'3,2iscoZamCZ'!$H$14:$T$14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18.925999999999998</c:v>
                      </c:pt>
                      <c:pt idx="1">
                        <c:v>20.759</c:v>
                      </c:pt>
                      <c:pt idx="2">
                        <c:v>22.111000000000001</c:v>
                      </c:pt>
                      <c:pt idx="3">
                        <c:v>22.966999999999999</c:v>
                      </c:pt>
                      <c:pt idx="4">
                        <c:v>23.565999999999999</c:v>
                      </c:pt>
                      <c:pt idx="5">
                        <c:v>24.440999999999999</c:v>
                      </c:pt>
                      <c:pt idx="6">
                        <c:v>25.629000000000001</c:v>
                      </c:pt>
                      <c:pt idx="7">
                        <c:v>26.888999999999999</c:v>
                      </c:pt>
                      <c:pt idx="8">
                        <c:v>28.103999999999999</c:v>
                      </c:pt>
                      <c:pt idx="9">
                        <c:v>29.260999999999999</c:v>
                      </c:pt>
                      <c:pt idx="10">
                        <c:v>30.384</c:v>
                      </c:pt>
                      <c:pt idx="11">
                        <c:v>31.495999999999999</c:v>
                      </c:pt>
                      <c:pt idx="12">
                        <c:v>32.884999999999998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F19B-4A8A-AF50-FA20F347ACDD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'3,2iscoZamCZ'!$D$15</c15:sqref>
                        </c15:formulaRef>
                      </c:ext>
                    </c:extLst>
                    <c:strCache>
                      <c:ptCount val="1"/>
                      <c:pt idx="0">
                        <c:v>Pracovníci v oblasti ochrany a ostrahy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'3,2iscoZamCZ'!$H$10:$T$10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  <c:pt idx="5">
                        <c:v>2019</c:v>
                      </c:pt>
                      <c:pt idx="6">
                        <c:v>2020</c:v>
                      </c:pt>
                      <c:pt idx="7">
                        <c:v>2021</c:v>
                      </c:pt>
                      <c:pt idx="8">
                        <c:v>2022</c:v>
                      </c:pt>
                      <c:pt idx="9">
                        <c:v>2023</c:v>
                      </c:pt>
                      <c:pt idx="10">
                        <c:v>2024</c:v>
                      </c:pt>
                      <c:pt idx="11">
                        <c:v>2025</c:v>
                      </c:pt>
                      <c:pt idx="12">
                        <c:v>2026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'3,2iscoZamCZ'!$H$15:$T$15</c15:sqref>
                        </c15:formulaRef>
                      </c:ext>
                    </c:extLst>
                    <c:numCache>
                      <c:formatCode>0.0</c:formatCode>
                      <c:ptCount val="13"/>
                      <c:pt idx="0">
                        <c:v>88.47</c:v>
                      </c:pt>
                      <c:pt idx="1">
                        <c:v>88.918999999999997</c:v>
                      </c:pt>
                      <c:pt idx="2">
                        <c:v>88.563000000000002</c:v>
                      </c:pt>
                      <c:pt idx="3">
                        <c:v>88.254999999999995</c:v>
                      </c:pt>
                      <c:pt idx="4">
                        <c:v>88.111999999999995</c:v>
                      </c:pt>
                      <c:pt idx="5">
                        <c:v>87.927999999999997</c:v>
                      </c:pt>
                      <c:pt idx="6">
                        <c:v>87.152000000000001</c:v>
                      </c:pt>
                      <c:pt idx="7">
                        <c:v>86.281999999999996</c:v>
                      </c:pt>
                      <c:pt idx="8">
                        <c:v>85.454999999999998</c:v>
                      </c:pt>
                      <c:pt idx="9">
                        <c:v>84.66</c:v>
                      </c:pt>
                      <c:pt idx="10">
                        <c:v>83.875</c:v>
                      </c:pt>
                      <c:pt idx="11">
                        <c:v>83.093999999999994</c:v>
                      </c:pt>
                      <c:pt idx="12">
                        <c:v>82.415000000000006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F19B-4A8A-AF50-FA20F347ACDD}"/>
                  </c:ext>
                </c:extLst>
              </c15:ser>
            </c15:filteredLineSeries>
          </c:ext>
        </c:extLst>
      </c:lineChart>
      <c:catAx>
        <c:axId val="43345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3474752"/>
        <c:crosses val="autoZero"/>
        <c:auto val="1"/>
        <c:lblAlgn val="ctr"/>
        <c:lblOffset val="100"/>
        <c:noMultiLvlLbl val="0"/>
      </c:catAx>
      <c:valAx>
        <c:axId val="433474752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křivka: počet os. v tis.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3458112"/>
        <c:crosses val="autoZero"/>
        <c:crossBetween val="between"/>
      </c:valAx>
      <c:valAx>
        <c:axId val="1836889648"/>
        <c:scaling>
          <c:orientation val="minMax"/>
        </c:scaling>
        <c:delete val="1"/>
        <c:axPos val="r"/>
        <c:numFmt formatCode="0%" sourceLinked="1"/>
        <c:majorTickMark val="none"/>
        <c:minorTickMark val="none"/>
        <c:tickLblPos val="nextTo"/>
        <c:crossAx val="1836887568"/>
        <c:crosses val="max"/>
        <c:crossBetween val="between"/>
      </c:valAx>
      <c:catAx>
        <c:axId val="1836887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68896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ayout>
        <c:manualLayout>
          <c:xMode val="edge"/>
          <c:yMode val="edge"/>
          <c:x val="0.66370778330796731"/>
          <c:y val="0.23141212088845817"/>
          <c:w val="0.32967763278451673"/>
          <c:h val="0.537175324040967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8A76E-4717-4E81-BE0F-FAF4AA41DD9C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83BD4-5C75-4F9F-881D-BE9895F955C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21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C0F6-AA5C-49A5-BBDA-10D0733E8DE6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945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C0F6-AA5C-49A5-BBDA-10D0733E8DE6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0161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C0F6-AA5C-49A5-BBDA-10D0733E8DE6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0135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C0F6-AA5C-49A5-BBDA-10D0733E8DE6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4781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8228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381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1304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5146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37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124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091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5557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8700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bílý">
            <a:extLst>
              <a:ext uri="{FF2B5EF4-FFF2-40B4-BE49-F238E27FC236}">
                <a16:creationId xmlns:a16="http://schemas.microsoft.com/office/drawing/2014/main" id="{D25021C6-DECA-4D59-A3FD-ABEC380E700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8" name="Obrázek titulní PNG 300 dpi" descr="Obsah obrázku hráč, modrá, míč&#10;&#10;Popis byl vytvořen automaticky">
            <a:extLst>
              <a:ext uri="{FF2B5EF4-FFF2-40B4-BE49-F238E27FC236}">
                <a16:creationId xmlns:a16="http://schemas.microsoft.com/office/drawing/2014/main" id="{9B356210-E464-4235-9FCE-244A42580D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45974" cy="5760732"/>
          </a:xfrm>
          <a:prstGeom prst="rect">
            <a:avLst/>
          </a:prstGeom>
        </p:spPr>
      </p:pic>
      <p:pic>
        <p:nvPicPr>
          <p:cNvPr id="9" name="Logo Kompas bílé EMF">
            <a:extLst>
              <a:ext uri="{FF2B5EF4-FFF2-40B4-BE49-F238E27FC236}">
                <a16:creationId xmlns:a16="http://schemas.microsoft.com/office/drawing/2014/main" id="{7A4CACEA-CE82-4B1A-B1A0-BE11394861D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00" y="1008000"/>
            <a:ext cx="2376000" cy="337188"/>
          </a:xfrm>
          <a:prstGeom prst="rect">
            <a:avLst/>
          </a:prstGeom>
        </p:spPr>
      </p:pic>
      <p:sp>
        <p:nvSpPr>
          <p:cNvPr id="25" name="Zástupné Logo">
            <a:extLst>
              <a:ext uri="{FF2B5EF4-FFF2-40B4-BE49-F238E27FC236}">
                <a16:creationId xmlns:a16="http://schemas.microsoft.com/office/drawing/2014/main" id="{DC472444-A582-4D4F-9CA6-1CE66A8AC87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826175" y="5842800"/>
            <a:ext cx="360000" cy="360363"/>
          </a:xfrm>
        </p:spPr>
        <p:txBody>
          <a:bodyPr>
            <a:normAutofit/>
          </a:bodyPr>
          <a:lstStyle>
            <a:lvl1pPr>
              <a:buFontTx/>
              <a:buNone/>
              <a:defRPr sz="1050"/>
            </a:lvl1pPr>
          </a:lstStyle>
          <a:p>
            <a:r>
              <a:rPr lang="cs-CZ" dirty="0"/>
              <a:t>Logo</a:t>
            </a:r>
          </a:p>
        </p:txBody>
      </p:sp>
      <p:sp>
        <p:nvSpPr>
          <p:cNvPr id="24" name="Zástupné Logo EU">
            <a:extLst>
              <a:ext uri="{FF2B5EF4-FFF2-40B4-BE49-F238E27FC236}">
                <a16:creationId xmlns:a16="http://schemas.microsoft.com/office/drawing/2014/main" id="{319F379B-ECBF-4A23-99A9-9882CAC814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67775" y="5842800"/>
            <a:ext cx="1735200" cy="360363"/>
          </a:xfrm>
        </p:spPr>
        <p:txBody>
          <a:bodyPr>
            <a:normAutofit/>
          </a:bodyPr>
          <a:lstStyle>
            <a:lvl1pPr>
              <a:buFontTx/>
              <a:buNone/>
              <a:defRPr sz="1050"/>
            </a:lvl1pPr>
          </a:lstStyle>
          <a:p>
            <a:r>
              <a:rPr lang="cs-CZ" dirty="0"/>
              <a:t>Logo (EU)</a:t>
            </a:r>
          </a:p>
        </p:txBody>
      </p:sp>
      <p:sp>
        <p:nvSpPr>
          <p:cNvPr id="22" name="Zástupné Datum">
            <a:extLst>
              <a:ext uri="{FF2B5EF4-FFF2-40B4-BE49-F238E27FC236}">
                <a16:creationId xmlns:a16="http://schemas.microsoft.com/office/drawing/2014/main" id="{89D7763D-D156-4FF8-B3EC-ECA7A00DBB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67773" y="5110080"/>
            <a:ext cx="2592390" cy="288000"/>
          </a:xfrm>
        </p:spPr>
        <p:txBody>
          <a:bodyPr anchor="ctr" anchorCtr="0"/>
          <a:lstStyle>
            <a:lvl1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cs-CZ" dirty="0"/>
              <a:t>Datum</a:t>
            </a:r>
          </a:p>
        </p:txBody>
      </p:sp>
      <p:sp>
        <p:nvSpPr>
          <p:cNvPr id="21" name="Zástupný E-mail">
            <a:extLst>
              <a:ext uri="{FF2B5EF4-FFF2-40B4-BE49-F238E27FC236}">
                <a16:creationId xmlns:a16="http://schemas.microsoft.com/office/drawing/2014/main" id="{BB0A164D-0696-45FB-822E-F1D10687FA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67774" y="4777080"/>
            <a:ext cx="2592389" cy="288000"/>
          </a:xfrm>
        </p:spPr>
        <p:txBody>
          <a:bodyPr anchor="ctr" anchorCtr="0"/>
          <a:lstStyle>
            <a:lvl1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cs-CZ" dirty="0"/>
              <a:t>E-mail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867775" y="4444080"/>
            <a:ext cx="2592387" cy="288000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Příjmení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31950" y="2565400"/>
            <a:ext cx="5759450" cy="2087563"/>
          </a:xfrm>
        </p:spPr>
        <p:txBody>
          <a:bodyPr anchor="t" anchorCtr="0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cxnSp>
        <p:nvCxnSpPr>
          <p:cNvPr id="19" name="Linka úč. Datum Y 14,77 cm" hidden="1">
            <a:extLst>
              <a:ext uri="{FF2B5EF4-FFF2-40B4-BE49-F238E27FC236}">
                <a16:creationId xmlns:a16="http://schemas.microsoft.com/office/drawing/2014/main" id="{2D4869BB-7DEA-4F02-AB01-9B2177E446EE}"/>
              </a:ext>
            </a:extLst>
          </p:cNvPr>
          <p:cNvCxnSpPr/>
          <p:nvPr userDrawn="1"/>
        </p:nvCxnSpPr>
        <p:spPr>
          <a:xfrm>
            <a:off x="0" y="53172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nka úč. E-mail Y 13,86 cm" hidden="1">
            <a:extLst>
              <a:ext uri="{FF2B5EF4-FFF2-40B4-BE49-F238E27FC236}">
                <a16:creationId xmlns:a16="http://schemas.microsoft.com/office/drawing/2014/main" id="{52F49EF9-4ADD-403E-ADDD-561202F59065}"/>
              </a:ext>
            </a:extLst>
          </p:cNvPr>
          <p:cNvCxnSpPr/>
          <p:nvPr userDrawn="1"/>
        </p:nvCxnSpPr>
        <p:spPr>
          <a:xfrm>
            <a:off x="0" y="49896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nka úč. Jméno Příjmení Y 12,95 cm" hidden="1">
            <a:extLst>
              <a:ext uri="{FF2B5EF4-FFF2-40B4-BE49-F238E27FC236}">
                <a16:creationId xmlns:a16="http://schemas.microsoft.com/office/drawing/2014/main" id="{BC1B9A5D-4A7C-41B1-9747-96CBBF8412FD}"/>
              </a:ext>
            </a:extLst>
          </p:cNvPr>
          <p:cNvCxnSpPr/>
          <p:nvPr userDrawn="1"/>
        </p:nvCxnSpPr>
        <p:spPr>
          <a:xfrm>
            <a:off x="0" y="4662000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Nadpis úč. Y 7,31 cm" hidden="1">
            <a:extLst>
              <a:ext uri="{FF2B5EF4-FFF2-40B4-BE49-F238E27FC236}">
                <a16:creationId xmlns:a16="http://schemas.microsoft.com/office/drawing/2014/main" id="{960826F8-E3D4-44D0-A884-B7A7AD0AF0EC}"/>
              </a:ext>
            </a:extLst>
          </p:cNvPr>
          <p:cNvCxnSpPr/>
          <p:nvPr userDrawn="1"/>
        </p:nvCxnSpPr>
        <p:spPr>
          <a:xfrm>
            <a:off x="0" y="2631600"/>
            <a:ext cx="121920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423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  <p15:guide id="3" pos="5586">
          <p15:clr>
            <a:srgbClr val="FBAE40"/>
          </p15:clr>
        </p15:guide>
        <p15:guide id="4" orient="horz" pos="1616">
          <p15:clr>
            <a:srgbClr val="FBAE40"/>
          </p15:clr>
        </p15:guide>
        <p15:guide id="5" orient="horz" pos="2931">
          <p15:clr>
            <a:srgbClr val="FBAE40"/>
          </p15:clr>
        </p15:guide>
        <p15:guide id="6" pos="1028">
          <p15:clr>
            <a:srgbClr val="FBAE40"/>
          </p15:clr>
        </p15:guide>
        <p15:guide id="7" pos="4656">
          <p15:clr>
            <a:srgbClr val="FBAE40"/>
          </p15:clr>
        </p15:guide>
        <p15:guide id="8" orient="horz" pos="3680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0054" y="262219"/>
            <a:ext cx="10957412" cy="116701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10053" y="1605002"/>
            <a:ext cx="5390909" cy="451389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4747" y="1605002"/>
            <a:ext cx="5392719" cy="451389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879250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869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05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0393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995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44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446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28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431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1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97CA25F-65EE-4357-BDAE-2C2B36B08D00}" type="datetimeFigureOut">
              <a:rPr lang="cs-CZ" smtClean="0"/>
              <a:t>01.11.2023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FBA2A40F-F48C-4578-B594-8AF1983310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876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  <p:sldLayoutId id="2147484046" r:id="rId16"/>
    <p:sldLayoutId id="2147484047" r:id="rId17"/>
    <p:sldLayoutId id="2147484048" r:id="rId18"/>
    <p:sldLayoutId id="2147484050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areers2030.cst.org/jobs/" TargetMode="External"/><Relationship Id="rId2" Type="http://schemas.openxmlformats.org/officeDocument/2006/relationships/hyperlink" Target="http://www.cst.org/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rbes.cz/10-profesi-budoucnosti-aneb-co-budeme-delat-v-roce-2030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dnes.cz/finance/prace-a-podnikani/prace-zamestnani-povolani-budoucnosti.A170724_105719_podnikani_kh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ightlife.cz/jake-profese-maji-budoucnos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predikcetrhuprace.cz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predikcetrhuprace.cz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mailto:janeckova@khkok.cz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zpravy.aktualne.cz/ekonomika/promeny-ceskych-regionu/zemetreseni-na-pracovnim-trhu-kdo-je-ohrozen-ptejte-se-rezle/r~ef688a9e75c611eb89ccac1f6b220ee8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t24.ceskatelevize.cz/veda/3262302-umela-inteligence-umi-na-sto-procent-predpovedet-nektere-druhy-autismu?fbclid=IwAR2M8ekFc5HO9gM5QT_FO0z5XSz6318IoMQ2znQro3nxtKp0x_ZMUUFDqN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skatelevize.cz/porady/13865880579-jak-tovarny-zmenily-svet/220382572020005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anpowergroup.cz/pruzkumy/hledame-lidi-roboti-vas-potrebuj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C65BC1-EFA9-4D01-9F8B-6C482F8253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7007" y="1702691"/>
            <a:ext cx="8825658" cy="1856447"/>
          </a:xfrm>
        </p:spPr>
        <p:txBody>
          <a:bodyPr>
            <a:normAutofit fontScale="90000"/>
          </a:bodyPr>
          <a:lstStyle/>
          <a:p>
            <a:br>
              <a:rPr lang="cs-CZ" b="1" dirty="0"/>
            </a:br>
            <a:r>
              <a:rPr lang="cs-CZ" b="1" dirty="0"/>
              <a:t>Trh práce, lidské zdroje </a:t>
            </a:r>
            <a:br>
              <a:rPr lang="cs-CZ" b="1" dirty="0"/>
            </a:br>
            <a:r>
              <a:rPr lang="cs-CZ" b="1" dirty="0"/>
              <a:t>a profese budoucnosti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7CA20B9-4331-4FAA-A3AD-A562AE601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035591"/>
          </a:xfrm>
        </p:spPr>
        <p:txBody>
          <a:bodyPr>
            <a:normAutofit fontScale="92500" lnSpcReduction="20000"/>
          </a:bodyPr>
          <a:lstStyle/>
          <a:p>
            <a:endParaRPr lang="cs-CZ" sz="1800" b="1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cs-CZ" sz="1800" b="1" dirty="0">
                <a:latin typeface="Calibri" panose="020F0502020204030204" pitchFamily="34" charset="0"/>
              </a:rPr>
              <a:t>01.11.2023</a:t>
            </a:r>
          </a:p>
          <a:p>
            <a:r>
              <a:rPr lang="cs-CZ" b="1" dirty="0">
                <a:latin typeface="Calibri" panose="020F0502020204030204" pitchFamily="34" charset="0"/>
              </a:rPr>
              <a:t>Mgr. Jitka Janečková </a:t>
            </a:r>
            <a:r>
              <a:rPr lang="cs-CZ" b="1" dirty="0" err="1">
                <a:latin typeface="Calibri" panose="020F0502020204030204" pitchFamily="34" charset="0"/>
              </a:rPr>
              <a:t>Moťková</a:t>
            </a:r>
            <a:endParaRPr lang="cs-CZ" sz="1800" b="1" dirty="0">
              <a:latin typeface="Calibri" panose="020F0502020204030204" pitchFamily="34" charset="0"/>
            </a:endParaRPr>
          </a:p>
          <a:p>
            <a:endParaRPr lang="cs-CZ" sz="6400" dirty="0"/>
          </a:p>
        </p:txBody>
      </p:sp>
    </p:spTree>
    <p:extLst>
      <p:ext uri="{BB962C8B-B14F-4D97-AF65-F5344CB8AC3E}">
        <p14:creationId xmlns:p14="http://schemas.microsoft.com/office/powerpoint/2010/main" val="959902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2749F6-42DB-4372-A369-E73BDD404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Profese budoucnosti dle kanadské nadace CST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13868D-7399-44BC-89FA-5631ADC88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706" y="2432115"/>
            <a:ext cx="10953946" cy="3978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000" dirty="0">
                <a:solidFill>
                  <a:srgbClr val="1B1B1B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kanadská stipendijní nadace </a:t>
            </a:r>
            <a:r>
              <a:rPr lang="cs-CZ" sz="2000" u="sng" dirty="0">
                <a:solidFill>
                  <a:srgbClr val="AA7E29"/>
                </a:solidFill>
                <a:ea typeface="Times New Roman" panose="02020603050405020304" pitchFamily="18" charset="0"/>
                <a:cs typeface="Helvetica" panose="020B0604020202020204" pitchFamily="34" charset="0"/>
                <a:hlinkClick r:id="rId2"/>
              </a:rPr>
              <a:t>CST</a:t>
            </a:r>
            <a:r>
              <a:rPr lang="cs-CZ" sz="2000" dirty="0">
                <a:solidFill>
                  <a:srgbClr val="1B1B1B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. Spustila proto projekt </a:t>
            </a:r>
            <a:r>
              <a:rPr lang="cs-CZ" sz="2000" u="sng" dirty="0" err="1">
                <a:solidFill>
                  <a:srgbClr val="AA7E29"/>
                </a:solidFill>
                <a:ea typeface="Times New Roman" panose="02020603050405020304" pitchFamily="18" charset="0"/>
                <a:cs typeface="Helvetica" panose="020B0604020202020204" pitchFamily="34" charset="0"/>
                <a:hlinkClick r:id="rId3"/>
              </a:rPr>
              <a:t>Inspired</a:t>
            </a:r>
            <a:r>
              <a:rPr lang="cs-CZ" sz="2000" u="sng" dirty="0">
                <a:solidFill>
                  <a:srgbClr val="AA7E29"/>
                </a:solidFill>
                <a:ea typeface="Times New Roman" panose="02020603050405020304" pitchFamily="18" charset="0"/>
                <a:cs typeface="Helvetica" panose="020B0604020202020204" pitchFamily="34" charset="0"/>
                <a:hlinkClick r:id="rId3"/>
              </a:rPr>
              <a:t> </a:t>
            </a:r>
            <a:r>
              <a:rPr lang="cs-CZ" sz="2000" u="sng" dirty="0" err="1">
                <a:solidFill>
                  <a:srgbClr val="AA7E29"/>
                </a:solidFill>
                <a:ea typeface="Times New Roman" panose="02020603050405020304" pitchFamily="18" charset="0"/>
                <a:cs typeface="Helvetica" panose="020B0604020202020204" pitchFamily="34" charset="0"/>
                <a:hlinkClick r:id="rId3"/>
              </a:rPr>
              <a:t>Minds</a:t>
            </a:r>
            <a:r>
              <a:rPr lang="cs-CZ" sz="2000" dirty="0">
                <a:solidFill>
                  <a:srgbClr val="1B1B1B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, ve kterém zkoumala jaké podnebné, technologické a demografické změny nás v nadcházejících letech čekají, přidala špetku představivosti</a:t>
            </a:r>
          </a:p>
          <a:p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Renovátor divočiny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b="1" dirty="0" err="1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Upcyklátor</a:t>
            </a:r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Nostalgik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Operátor dronů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Pracovník </a:t>
            </a:r>
            <a:r>
              <a:rPr lang="cs-CZ" sz="2000" b="1" dirty="0" err="1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aquaponické</a:t>
            </a:r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 farmy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Znalec robotů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b="1" dirty="0">
                <a:solidFill>
                  <a:srgbClr val="4A4A4A"/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Odborník na jednoduchost</a:t>
            </a:r>
          </a:p>
          <a:p>
            <a:pPr marL="0" indent="0">
              <a:buNone/>
            </a:pPr>
            <a:r>
              <a:rPr lang="cs-CZ" sz="1350" dirty="0">
                <a:latin typeface="Calibri" panose="020F0502020204030204" pitchFamily="34" charset="0"/>
                <a:cs typeface="Calibri" panose="020F0502020204030204" pitchFamily="34" charset="0"/>
              </a:rPr>
              <a:t>(zdroj: </a:t>
            </a:r>
            <a:r>
              <a:rPr lang="cs-CZ" sz="135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8 profesí budoucnosti aneb co bychom mohli dělat v roce 2030 (forbes.cz)</a:t>
            </a:r>
            <a:endParaRPr lang="cs-CZ" sz="13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123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914068-3043-458F-8639-7FFCC9DFA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PROFESE BUDOCNOSTI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029698-AA24-44D1-9D8A-10C28F47F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215299"/>
            <a:ext cx="10270332" cy="42137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2175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Velmi zajímavý pohled na vývoj pracovního trhu poskytl pro časopis Forbes </a:t>
            </a:r>
            <a:r>
              <a:rPr lang="cs-CZ" sz="2175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Graeme</a:t>
            </a:r>
            <a:r>
              <a:rPr lang="cs-CZ" sz="2175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175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Codrington</a:t>
            </a:r>
            <a:r>
              <a:rPr lang="cs-CZ" sz="2175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ze společnosti </a:t>
            </a:r>
            <a:r>
              <a:rPr lang="cs-CZ" sz="2175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TomorrowTodayGlobal</a:t>
            </a:r>
            <a:r>
              <a:rPr lang="cs-CZ" sz="2175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cs-CZ" sz="21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Brand poradce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Profesionální </a:t>
            </a:r>
            <a:r>
              <a:rPr lang="cs-CZ" sz="2625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teambuilder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Učitel na volné noze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Městský zemědělec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Plánovač konce života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Specialista na medicínu na dálku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Neurotechnolog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Údržbář chytré domácnosti</a:t>
            </a:r>
          </a:p>
          <a:p>
            <a:r>
              <a:rPr lang="cs-CZ" sz="26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VR designér</a:t>
            </a:r>
            <a:endParaRPr lang="cs-CZ" sz="2625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1537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F39D44-0431-4F49-983E-9EC6763DE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Které profese by měly být také In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49081C-11CD-4D1B-BE74-74748B9E9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0941" y="2660061"/>
            <a:ext cx="10072369" cy="3416300"/>
          </a:xfrm>
        </p:spPr>
        <p:txBody>
          <a:bodyPr>
            <a:normAutofit lnSpcReduction="10000"/>
          </a:bodyPr>
          <a:lstStyle/>
          <a:p>
            <a:r>
              <a:rPr lang="cs-CZ" sz="20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na pozicích digitálního marketingu a CRM neboli řízení vztahů se zákazníky,</a:t>
            </a:r>
          </a:p>
          <a:p>
            <a:r>
              <a:rPr lang="cs-CZ" sz="20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pozice operátorů se budou rozšiřovat o dovednost přímé nebo vzdálené obsluhy řídicích systémů př: u elektro údržeb se z klasických elektrikářů stávají spíše programátoři a analytici)</a:t>
            </a:r>
            <a:endParaRPr lang="cs-CZ" sz="2000" dirty="0">
              <a:cs typeface="Calibri" panose="020F0502020204030204" pitchFamily="34" charset="0"/>
            </a:endParaRPr>
          </a:p>
          <a:p>
            <a:r>
              <a:rPr lang="cs-CZ" sz="20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specialista na kybernetickou bezpečnost, vývojář a designér chytrých, tedy robotizovaných domácností, opravář robotů</a:t>
            </a:r>
          </a:p>
          <a:p>
            <a:r>
              <a:rPr lang="cs-CZ" sz="20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specialista na medicínu na dálku, </a:t>
            </a:r>
            <a:r>
              <a:rPr lang="cs-CZ" sz="2000" dirty="0" err="1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bioanalytik</a:t>
            </a:r>
            <a:r>
              <a:rPr lang="cs-CZ" sz="20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on-line pedagog nebo designér implantovaných orgánů.</a:t>
            </a:r>
            <a:endParaRPr lang="cs-CZ" sz="20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135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>
                <a:cs typeface="Calibri" panose="020F0502020204030204" pitchFamily="34" charset="0"/>
              </a:rPr>
              <a:t>(</a:t>
            </a:r>
            <a:r>
              <a:rPr lang="cs-CZ" sz="1125" dirty="0">
                <a:cs typeface="Calibri" panose="020F0502020204030204" pitchFamily="34" charset="0"/>
              </a:rPr>
              <a:t>zdroj: </a:t>
            </a:r>
            <a:r>
              <a:rPr lang="cs-CZ" sz="1125" dirty="0"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Povolání budoucnosti: Kdo se uplatní a kdo ne? - iDNES.cz</a:t>
            </a:r>
            <a:r>
              <a:rPr lang="cs-CZ" sz="1125" dirty="0"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17796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B20BB0-250F-49BA-918F-E1ABE3DD8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Šance? I zemědělství a kreativita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26D29B-39C4-4739-82D7-D90211A90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290713"/>
            <a:ext cx="10411734" cy="4119514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cs-CZ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Zemědělství  a </a:t>
            </a:r>
            <a:r>
              <a:rPr lang="cs-CZ" sz="16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potrvainářství</a:t>
            </a:r>
            <a:endParaRPr lang="cs-CZ" sz="1600" b="1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cs-CZ" sz="1600" dirty="0">
                <a:ea typeface="Times New Roman" panose="02020603050405020304" pitchFamily="18" charset="0"/>
                <a:cs typeface="Calibri" panose="020F0502020204030204" pitchFamily="34" charset="0"/>
              </a:rPr>
              <a:t>hmyz a udržitelné zdroje bílkovin, šlechtění rostlin, genetická manipulace, ochrana před škůdci atd.</a:t>
            </a:r>
          </a:p>
          <a:p>
            <a:pPr marL="0" indent="0" fontAlgn="base">
              <a:buNone/>
            </a:pPr>
            <a:r>
              <a:rPr lang="cs-CZ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Některá kreativní povolání </a:t>
            </a:r>
          </a:p>
          <a:p>
            <a:pPr marL="0" indent="0" fontAlgn="base">
              <a:buNone/>
            </a:pPr>
            <a:r>
              <a:rPr lang="cs-CZ" sz="1600" dirty="0">
                <a:ea typeface="Times New Roman" panose="02020603050405020304" pitchFamily="18" charset="0"/>
                <a:cs typeface="Calibri" panose="020F0502020204030204" pitchFamily="34" charset="0"/>
              </a:rPr>
              <a:t>Zatím těžko nahraditelné</a:t>
            </a:r>
          </a:p>
          <a:p>
            <a:pPr marL="0" indent="0" fontAlgn="base">
              <a:buNone/>
            </a:pPr>
            <a:r>
              <a:rPr lang="cs-CZ" sz="1600" dirty="0">
                <a:ea typeface="Times New Roman" panose="02020603050405020304" pitchFamily="18" charset="0"/>
                <a:cs typeface="Calibri" panose="020F0502020204030204" pitchFamily="34" charset="0"/>
              </a:rPr>
              <a:t>A to především v oblastech jako je věda, tvorba aplikací, vývojáři atd. </a:t>
            </a:r>
          </a:p>
          <a:p>
            <a:pPr marL="0" indent="0" fontAlgn="base">
              <a:buNone/>
            </a:pPr>
            <a:r>
              <a:rPr lang="cs-CZ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Vztahové profese </a:t>
            </a:r>
          </a:p>
          <a:p>
            <a:pPr marL="0" indent="0" fontAlgn="base">
              <a:buNone/>
            </a:pPr>
            <a:r>
              <a:rPr lang="cs-CZ" sz="1600" dirty="0">
                <a:ea typeface="Times New Roman" panose="02020603050405020304" pitchFamily="18" charset="0"/>
                <a:cs typeface="Calibri" panose="020F0502020204030204" pitchFamily="34" charset="0"/>
              </a:rPr>
              <a:t>Mj. učitelé, lékaři, psychologové nebo psychiatři a další pečující profese. Ovšem i sem budou výrazně promlouvat technologie a bude se náplň měnit. Dnes již např. telemedicína, výuka jazyků atd.</a:t>
            </a:r>
          </a:p>
          <a:p>
            <a:pPr marL="0" indent="0" fontAlgn="base">
              <a:buNone/>
            </a:pPr>
            <a:r>
              <a:rPr lang="cs-CZ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Další profese </a:t>
            </a:r>
          </a:p>
          <a:p>
            <a:pPr marL="0" indent="0" fontAlgn="base">
              <a:buNone/>
            </a:pPr>
            <a:r>
              <a:rPr lang="cs-CZ" sz="1600" dirty="0">
                <a:ea typeface="Times New Roman" panose="02020603050405020304" pitchFamily="18" charset="0"/>
                <a:cs typeface="Calibri" panose="020F0502020204030204" pitchFamily="34" charset="0"/>
              </a:rPr>
              <a:t>Např. záchranáři, hasiči nebo policisté – budou třeba i v budoucnu a zatím je AI nenahradí. V těchto oborech, ale technologie a roboti budou velkou pomo</a:t>
            </a:r>
          </a:p>
          <a:p>
            <a:pPr marL="0" indent="0">
              <a:buNone/>
            </a:pPr>
            <a:r>
              <a:rPr lang="cs-CZ" sz="1600" dirty="0">
                <a:cs typeface="Calibri" panose="020F0502020204030204" pitchFamily="34" charset="0"/>
              </a:rPr>
              <a:t>(ZDROJ:</a:t>
            </a:r>
            <a:r>
              <a:rPr lang="cs-CZ" sz="1600" dirty="0"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Jaké profese mají budoucnost? - Rightlife.cz</a:t>
            </a:r>
            <a:r>
              <a:rPr lang="cs-CZ" sz="1600" dirty="0"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43229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582A6E-E9F1-D58E-D389-9B7F3D7C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Ohrožené profese?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D00A40-CE2B-3F36-854C-A4310331C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cs-CZ" dirty="0"/>
          </a:p>
          <a:p>
            <a:r>
              <a:rPr lang="cs-CZ" dirty="0"/>
              <a:t>Podle analýzy „Budoucnost českého pracovního trhu“ od společností Boston </a:t>
            </a:r>
            <a:r>
              <a:rPr lang="cs-CZ" dirty="0" err="1"/>
              <a:t>Consulting</a:t>
            </a:r>
            <a:r>
              <a:rPr lang="cs-CZ" dirty="0"/>
              <a:t> Group a </a:t>
            </a:r>
            <a:r>
              <a:rPr lang="cs-CZ" dirty="0" err="1"/>
              <a:t>Aspen</a:t>
            </a:r>
            <a:r>
              <a:rPr lang="cs-CZ" dirty="0"/>
              <a:t> Institute CE přijde do roku 2030 o místo přibližně 330 tisíc pracujících. V příštích osmi letech jejich pozice totiž zanikne a nebudou ji moci dále vykonávat.</a:t>
            </a:r>
          </a:p>
          <a:p>
            <a:pPr marL="0" indent="0">
              <a:buNone/>
            </a:pPr>
            <a:r>
              <a:rPr lang="cs-CZ" dirty="0"/>
              <a:t>Kombinace důvodů</a:t>
            </a:r>
          </a:p>
          <a:p>
            <a:r>
              <a:rPr lang="cs-CZ" dirty="0"/>
              <a:t>Ekonomické vlivy</a:t>
            </a:r>
          </a:p>
          <a:p>
            <a:r>
              <a:rPr lang="cs-CZ" dirty="0"/>
              <a:t>Klimatické změny</a:t>
            </a:r>
          </a:p>
          <a:p>
            <a:r>
              <a:rPr lang="cs-CZ" dirty="0"/>
              <a:t>4. průmyslová revoluce – automatizace, robotizace, AI</a:t>
            </a:r>
          </a:p>
          <a:p>
            <a:r>
              <a:rPr lang="cs-CZ" dirty="0"/>
              <a:t>Dopady pandemie a proměn na trhu práce, válečné konflikty atd.</a:t>
            </a:r>
          </a:p>
        </p:txBody>
      </p:sp>
    </p:spTree>
    <p:extLst>
      <p:ext uri="{BB962C8B-B14F-4D97-AF65-F5344CB8AC3E}">
        <p14:creationId xmlns:p14="http://schemas.microsoft.com/office/powerpoint/2010/main" val="84540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0B8E87-4243-F09A-2C8A-254CCA803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Budoucnost českého pracovního trhu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F981450-5BCF-4CD3-D580-88D7806C4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Dle analýzy</a:t>
            </a:r>
          </a:p>
          <a:p>
            <a:r>
              <a:rPr lang="cs-CZ" dirty="0"/>
              <a:t>Do roku 2030 bude v ČR dle studie zanikat daných zhruba 330 pracovních míst organicky</a:t>
            </a:r>
          </a:p>
          <a:p>
            <a:r>
              <a:rPr lang="cs-CZ" dirty="0"/>
              <a:t>Ale současně postupně vznikne na 520 tisíc pracovních míst – (nezbytná změna povolání)</a:t>
            </a:r>
          </a:p>
          <a:p>
            <a:r>
              <a:rPr lang="cs-CZ" dirty="0"/>
              <a:t>Nelze přesně předvídat  odhadem ale podle odborníků na 270 tis najde práci</a:t>
            </a:r>
          </a:p>
          <a:p>
            <a:r>
              <a:rPr lang="cs-CZ" dirty="0"/>
              <a:t>I mezi pozicemi, kde dnes lidé chybí budou právě ty, které budou postupně zanikat (dlouhodobě ve výrobě, dopravě a skladování)</a:t>
            </a:r>
          </a:p>
        </p:txBody>
      </p:sp>
    </p:spTree>
    <p:extLst>
      <p:ext uri="{BB962C8B-B14F-4D97-AF65-F5344CB8AC3E}">
        <p14:creationId xmlns:p14="http://schemas.microsoft.com/office/powerpoint/2010/main" val="1637239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D0F88F-9D5E-4262-8755-3050C05E8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MOŽNÉ OHROŽENÉ PROFESE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B003BB-DA68-4888-B1E5-79F52B049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603500"/>
            <a:ext cx="10044088" cy="3721886"/>
          </a:xfrm>
        </p:spPr>
        <p:txBody>
          <a:bodyPr>
            <a:normAutofit/>
          </a:bodyPr>
          <a:lstStyle/>
          <a:p>
            <a:r>
              <a:rPr lang="cs-CZ" sz="2000" dirty="0">
                <a:solidFill>
                  <a:srgbClr val="05171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řidiči autobusů, taxi a ostatních dopravních prostředků (autonomní vozidla)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pokladní, recepční a vrátní</a:t>
            </a:r>
            <a:endParaRPr lang="cs-CZ" sz="20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Times New Roman" panose="02020603050405020304" pitchFamily="18" charset="0"/>
                <a:cs typeface="Calibri" panose="020F0502020204030204" pitchFamily="34" charset="0"/>
              </a:rPr>
              <a:t>obsluha malých strojů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Times New Roman" panose="02020603050405020304" pitchFamily="18" charset="0"/>
                <a:cs typeface="Calibri" panose="020F0502020204030204" pitchFamily="34" charset="0"/>
              </a:rPr>
              <a:t>zaměstnanec tiskárny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Times New Roman" panose="02020603050405020304" pitchFamily="18" charset="0"/>
                <a:cs typeface="Calibri" panose="020F0502020204030204" pitchFamily="34" charset="0"/>
              </a:rPr>
              <a:t>poštovní doručovatel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Times New Roman" panose="02020603050405020304" pitchFamily="18" charset="0"/>
                <a:cs typeface="Calibri" panose="020F0502020204030204" pitchFamily="34" charset="0"/>
              </a:rPr>
              <a:t>NĚKTERÉ kreativní obory např fotograf nebo grafik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Times New Roman" panose="02020603050405020304" pitchFamily="18" charset="0"/>
                <a:cs typeface="Calibri" panose="020F0502020204030204" pitchFamily="34" charset="0"/>
              </a:rPr>
              <a:t>novinový reportér (generativní AI)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r>
              <a:rPr lang="cs-CZ" sz="2000" dirty="0">
                <a:ea typeface="Times New Roman" panose="02020603050405020304" pitchFamily="18" charset="0"/>
                <a:cs typeface="Calibri" panose="020F0502020204030204" pitchFamily="34" charset="0"/>
              </a:rPr>
              <a:t>zaměstnanec cestovní kanceláře</a:t>
            </a:r>
          </a:p>
          <a:p>
            <a:pPr>
              <a:lnSpc>
                <a:spcPct val="107000"/>
              </a:lnSpc>
              <a:spcBef>
                <a:spcPts val="150"/>
              </a:spcBef>
            </a:pPr>
            <a:endParaRPr lang="cs-CZ" sz="1200" b="1" dirty="0">
              <a:solidFill>
                <a:srgbClr val="1F3763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150"/>
              </a:spcBef>
              <a:buNone/>
            </a:pPr>
            <a:r>
              <a:rPr lang="cs-CZ" sz="825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cs-CZ" sz="8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Zdroj: </a:t>
            </a:r>
            <a:r>
              <a:rPr lang="cs-CZ" sz="825" dirty="0">
                <a:solidFill>
                  <a:srgbClr val="FA2B5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https://www.idnes.cz/finance/prace-a-podnikani</a:t>
            </a:r>
            <a:r>
              <a:rPr lang="cs-CZ" sz="8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/prace-zamestnani-povolani-budoucnosti.A170724_105719_podnikani_kho</a:t>
            </a:r>
            <a:endParaRPr lang="cs-CZ" sz="825" dirty="0"/>
          </a:p>
        </p:txBody>
      </p:sp>
    </p:spTree>
    <p:extLst>
      <p:ext uri="{BB962C8B-B14F-4D97-AF65-F5344CB8AC3E}">
        <p14:creationId xmlns:p14="http://schemas.microsoft.com/office/powerpoint/2010/main" val="161866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0A5A52-3C36-4357-A368-2C9F6DBBE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Jaké profese možná budou na ústupu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E1D013-87BF-4FB6-A123-ECD08B7F6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Aft>
                <a:spcPts val="900"/>
              </a:spcAft>
            </a:pPr>
            <a:r>
              <a:rPr lang="cs-CZ" sz="3375" dirty="0">
                <a:ea typeface="Times New Roman" panose="02020603050405020304" pitchFamily="18" charset="0"/>
                <a:cs typeface="Calibri" panose="020F0502020204030204" pitchFamily="34" charset="0"/>
              </a:rPr>
              <a:t>Na ústupu opraváři přístrojů (zastaralých)</a:t>
            </a:r>
          </a:p>
          <a:p>
            <a:pPr>
              <a:spcAft>
                <a:spcPts val="900"/>
              </a:spcAft>
            </a:pPr>
            <a:r>
              <a:rPr lang="cs-CZ" sz="3375" dirty="0">
                <a:ea typeface="Times New Roman" panose="02020603050405020304" pitchFamily="18" charset="0"/>
                <a:cs typeface="Calibri" panose="020F0502020204030204" pitchFamily="34" charset="0"/>
              </a:rPr>
              <a:t>Horníci (trend obnovitelných a ekologičtějších zdrojů) </a:t>
            </a:r>
          </a:p>
          <a:p>
            <a:pPr>
              <a:spcAft>
                <a:spcPts val="900"/>
              </a:spcAft>
            </a:pPr>
            <a:r>
              <a:rPr lang="cs-CZ" sz="3375" dirty="0">
                <a:ea typeface="Times New Roman" panose="02020603050405020304" pitchFamily="18" charset="0"/>
                <a:cs typeface="Calibri" panose="020F0502020204030204" pitchFamily="34" charset="0"/>
              </a:rPr>
              <a:t>Některé nebezpečné úlohy např v armádě (náhrada stroji)</a:t>
            </a:r>
          </a:p>
          <a:p>
            <a:pPr>
              <a:spcAft>
                <a:spcPts val="900"/>
              </a:spcAft>
            </a:pPr>
            <a:r>
              <a:rPr lang="cs-CZ" sz="3375" dirty="0">
                <a:ea typeface="Times New Roman" panose="02020603050405020304" pitchFamily="18" charset="0"/>
                <a:cs typeface="Calibri" panose="020F0502020204030204" pitchFamily="34" charset="0"/>
              </a:rPr>
              <a:t>Sekretářky</a:t>
            </a:r>
          </a:p>
          <a:p>
            <a:pPr>
              <a:spcAft>
                <a:spcPts val="900"/>
              </a:spcAft>
            </a:pPr>
            <a:r>
              <a:rPr lang="cs-CZ" sz="3375" dirty="0">
                <a:ea typeface="Times New Roman" panose="02020603050405020304" pitchFamily="18" charset="0"/>
                <a:cs typeface="Calibri" panose="020F0502020204030204" pitchFamily="34" charset="0"/>
              </a:rPr>
              <a:t>Účetní</a:t>
            </a:r>
          </a:p>
          <a:p>
            <a:pPr>
              <a:spcAft>
                <a:spcPts val="900"/>
              </a:spcAft>
            </a:pPr>
            <a:r>
              <a:rPr lang="cs-CZ" sz="3375" dirty="0">
                <a:ea typeface="Times New Roman" panose="02020603050405020304" pitchFamily="18" charset="0"/>
                <a:cs typeface="Calibri" panose="020F0502020204030204" pitchFamily="34" charset="0"/>
              </a:rPr>
              <a:t>Práce u pásu, na pokladnách či u přepážek 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cs-CZ" sz="25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cs-CZ" sz="255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Zdroj</a:t>
            </a:r>
            <a:r>
              <a:rPr lang="cs-CZ" sz="17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 </a:t>
            </a:r>
            <a:r>
              <a:rPr lang="cs-CZ" sz="1725" dirty="0">
                <a:solidFill>
                  <a:srgbClr val="FA2B5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https://www.idnes.cz/finance/prace-a-podnikani</a:t>
            </a:r>
            <a:r>
              <a:rPr lang="cs-CZ" sz="172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/prace-zamestnani-povolani-budoucnosti.A170724_105719_podnikani_kho</a:t>
            </a:r>
          </a:p>
        </p:txBody>
      </p:sp>
    </p:spTree>
    <p:extLst>
      <p:ext uri="{BB962C8B-B14F-4D97-AF65-F5344CB8AC3E}">
        <p14:creationId xmlns:p14="http://schemas.microsoft.com/office/powerpoint/2010/main" val="3121252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467673-F198-45EF-9988-4C5B109BD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Predikce vývoje trhu práce KOMPAS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1593F0-0E21-4999-9B51-0F50AE7DF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2433711"/>
            <a:ext cx="10310214" cy="4206240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300" b="1" dirty="0">
                <a:solidFill>
                  <a:schemeClr val="accent5">
                    <a:lumMod val="75000"/>
                  </a:schemeClr>
                </a:solidFill>
              </a:rPr>
              <a:t>Model pro odhadování potřeb trhu práce</a:t>
            </a:r>
            <a:endParaRPr lang="cs-CZ" sz="3300" b="1" dirty="0"/>
          </a:p>
          <a:p>
            <a:pPr algn="just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cs-CZ" sz="3300" dirty="0"/>
              <a:t>Cílem je vytvoření udržitelného systému spolehlivých predikcí a monitoringu trhu práce, který bude propojovat národní a regionální úroveň a jehož výsledky budou reflektovat podstatné dopady technologických trendů na trh práce a specifika regionálního vývoje.</a:t>
            </a:r>
          </a:p>
          <a:p>
            <a:pPr algn="just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cs-CZ" sz="3300" b="1" dirty="0"/>
              <a:t>www.predikcetrhuprace.cz</a:t>
            </a:r>
          </a:p>
          <a:p>
            <a:pPr algn="just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cs-CZ" sz="3300" dirty="0"/>
              <a:t>Model vytváří predikce vývoje zaměstnanosti v Olomouckém kraji podle:</a:t>
            </a:r>
          </a:p>
          <a:p>
            <a:pPr marL="342900" indent="-342900" algn="just" eaLnBrk="1" fontAlgn="auto" hangingPunct="1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cs-CZ" sz="3300" b="1" dirty="0">
                <a:solidFill>
                  <a:schemeClr val="accent5">
                    <a:lumMod val="75000"/>
                  </a:schemeClr>
                </a:solidFill>
              </a:rPr>
              <a:t>Povolání </a:t>
            </a:r>
            <a:r>
              <a:rPr lang="cs-CZ" sz="3300" dirty="0"/>
              <a:t>(profesní klastry)</a:t>
            </a:r>
          </a:p>
          <a:p>
            <a:pPr marL="342900" indent="-342900" algn="just" eaLnBrk="1" fontAlgn="auto" hangingPunct="1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cs-CZ" sz="3300" b="1" dirty="0">
                <a:solidFill>
                  <a:schemeClr val="accent5">
                    <a:lumMod val="75000"/>
                  </a:schemeClr>
                </a:solidFill>
              </a:rPr>
              <a:t>Odvětví </a:t>
            </a:r>
            <a:r>
              <a:rPr lang="cs-CZ" sz="3300" dirty="0"/>
              <a:t>(odvětvové klastry)</a:t>
            </a:r>
          </a:p>
          <a:p>
            <a:pPr marL="342900" indent="-342900" algn="just" eaLnBrk="1" fontAlgn="auto" hangingPunct="1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cs-CZ" sz="3300" b="1" dirty="0">
                <a:solidFill>
                  <a:schemeClr val="accent5">
                    <a:lumMod val="75000"/>
                  </a:schemeClr>
                </a:solidFill>
              </a:rPr>
              <a:t>Vzdělání </a:t>
            </a:r>
            <a:r>
              <a:rPr lang="cs-CZ" sz="3300" dirty="0"/>
              <a:t>(vzdělanostní klastry)</a:t>
            </a:r>
          </a:p>
          <a:p>
            <a:pPr marL="0" indent="0" algn="just" eaLnBrk="1" fontAlgn="auto" hangingPunct="1">
              <a:lnSpc>
                <a:spcPct val="100000"/>
              </a:lnSpc>
              <a:spcAft>
                <a:spcPts val="0"/>
              </a:spcAft>
              <a:buNone/>
              <a:defRPr/>
            </a:pPr>
            <a:endParaRPr lang="cs-CZ" sz="2800" dirty="0"/>
          </a:p>
          <a:p>
            <a:pPr marL="342900" indent="-342900" algn="just" eaLnBrk="1" fontAlgn="auto" hangingPunct="1">
              <a:lnSpc>
                <a:spcPct val="100000"/>
              </a:lnSpc>
              <a:spcAft>
                <a:spcPts val="0"/>
              </a:spcAft>
              <a:buFontTx/>
              <a:buChar char="-"/>
              <a:defRPr/>
            </a:pPr>
            <a:r>
              <a:rPr lang="cs-CZ" sz="1700" dirty="0">
                <a:effectLst/>
                <a:ea typeface="Calibri" panose="020F0502020204030204" pitchFamily="34" charset="0"/>
              </a:rPr>
              <a:t>(projekt „Predikce trhu práce – Kompas“, </a:t>
            </a:r>
            <a:r>
              <a:rPr lang="cs-CZ" sz="1700" dirty="0" err="1">
                <a:effectLst/>
                <a:ea typeface="Calibri" panose="020F0502020204030204" pitchFamily="34" charset="0"/>
              </a:rPr>
              <a:t>reg</a:t>
            </a:r>
            <a:r>
              <a:rPr lang="cs-CZ" sz="1700" dirty="0">
                <a:effectLst/>
                <a:ea typeface="Calibri" panose="020F0502020204030204" pitchFamily="34" charset="0"/>
              </a:rPr>
              <a:t>. č. CZ.03.1.54/0.0/0.0/15_122/0006097)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9289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A417F7-575D-417B-B95F-764C3035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Predikce a jejich přínosy</a:t>
            </a:r>
            <a:endParaRPr lang="cs-CZ" dirty="0"/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967F2C67-6349-48C5-9D4A-14ECCD9F5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9" y="1485210"/>
            <a:ext cx="10728324" cy="49654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</a:rPr>
              <a:t>Výstupy uživatelům umožňují</a:t>
            </a:r>
            <a:endParaRPr lang="cs-CZ" b="1" dirty="0"/>
          </a:p>
          <a:p>
            <a:r>
              <a:rPr lang="cs-CZ" b="1" dirty="0"/>
              <a:t>popisovat pracovní trh</a:t>
            </a:r>
            <a:r>
              <a:rPr lang="cs-CZ" dirty="0"/>
              <a:t> z hlediska příslušnosti k vymezeným zaměstnaneckým </a:t>
            </a:r>
            <a:br>
              <a:rPr lang="cs-CZ" dirty="0"/>
            </a:br>
            <a:r>
              <a:rPr lang="cs-CZ" dirty="0"/>
              <a:t>a vzdělanostním skupinám</a:t>
            </a:r>
          </a:p>
          <a:p>
            <a:r>
              <a:rPr lang="cs-CZ" b="1" dirty="0"/>
              <a:t>vyhodnocovat</a:t>
            </a:r>
            <a:r>
              <a:rPr lang="cs-CZ" dirty="0"/>
              <a:t> vývoj vztahů na trhu práce</a:t>
            </a:r>
          </a:p>
          <a:p>
            <a:r>
              <a:rPr lang="cs-CZ" b="1" dirty="0"/>
              <a:t>propojovat</a:t>
            </a:r>
            <a:r>
              <a:rPr lang="cs-CZ" dirty="0"/>
              <a:t> kvantitativní a kvalitativní </a:t>
            </a:r>
            <a:r>
              <a:rPr lang="cs-CZ" b="1" dirty="0"/>
              <a:t>informace</a:t>
            </a:r>
            <a:r>
              <a:rPr lang="cs-CZ" dirty="0"/>
              <a:t> národní i regionální úrovně </a:t>
            </a:r>
            <a:r>
              <a:rPr lang="cs-CZ" b="1" dirty="0"/>
              <a:t>pro</a:t>
            </a:r>
            <a:r>
              <a:rPr lang="cs-CZ" dirty="0"/>
              <a:t> mapování, </a:t>
            </a:r>
            <a:r>
              <a:rPr lang="cs-CZ" b="1" dirty="0"/>
              <a:t>analyzování</a:t>
            </a:r>
            <a:r>
              <a:rPr lang="cs-CZ" dirty="0"/>
              <a:t> a modelování trhu práce (vč. vývoje klíčových odvětví, oborů a profesí) v krajích</a:t>
            </a:r>
          </a:p>
          <a:p>
            <a:r>
              <a:rPr lang="cs-CZ" dirty="0"/>
              <a:t>promítnout výstupy do vzdělávacích, inovačních a rozvojových politik v krajích na základě predikcí a střednědobých analýz</a:t>
            </a:r>
          </a:p>
          <a:p>
            <a:r>
              <a:rPr lang="cs-CZ" b="1" dirty="0"/>
              <a:t>vyvažovat</a:t>
            </a:r>
            <a:r>
              <a:rPr lang="cs-CZ" dirty="0"/>
              <a:t> kvantitativní i kvalitativní </a:t>
            </a:r>
            <a:r>
              <a:rPr lang="cs-CZ" b="1" dirty="0"/>
              <a:t>nabídku a poptávku </a:t>
            </a:r>
            <a:r>
              <a:rPr lang="cs-CZ" dirty="0"/>
              <a:t>absolventů / pracovníků pro trh práce na základě vyhodnocení údajů ze systému</a:t>
            </a:r>
          </a:p>
          <a:p>
            <a:r>
              <a:rPr lang="cs-CZ" b="1" dirty="0"/>
              <a:t>poskytovat informace </a:t>
            </a:r>
            <a:r>
              <a:rPr lang="cs-CZ" dirty="0"/>
              <a:t>o budoucích potřebách zaměstnavatelů s ohledem na demografický vývoj České republiky</a:t>
            </a:r>
          </a:p>
          <a:p>
            <a:r>
              <a:rPr lang="cs-CZ" b="1" dirty="0"/>
              <a:t>podpůrný systém </a:t>
            </a:r>
            <a:r>
              <a:rPr lang="cs-CZ" dirty="0"/>
              <a:t>pro strategické rozhodování resortů či malých a středních podniků</a:t>
            </a:r>
          </a:p>
          <a:p>
            <a:pPr marL="0" indent="0" algn="ctr">
              <a:buNone/>
            </a:pPr>
            <a:r>
              <a:rPr lang="cs-CZ" b="1" dirty="0">
                <a:solidFill>
                  <a:schemeClr val="accent2"/>
                </a:solidFill>
              </a:rPr>
              <a:t>Unikátní komplexní zdroj informací a dat o trhu práce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894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72CB06-3739-45FF-800E-F90DE03FD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SE MŮŽE TRH PRÁCE MĚNIT?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DC0405-B818-455C-95FA-388A88DB2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18995"/>
            <a:ext cx="10355173" cy="413836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3100" dirty="0"/>
              <a:t>Odhady: v nadcházejících 15 - 25 letech roboti a umělá inteligence nahradí čí výrazně promění obsah 35 až 40 procent dnešních profesí</a:t>
            </a:r>
          </a:p>
          <a:p>
            <a:r>
              <a:rPr lang="cs-CZ" sz="2900" dirty="0"/>
              <a:t>Vzniknou i zcela nové profese</a:t>
            </a:r>
          </a:p>
          <a:p>
            <a:r>
              <a:rPr lang="cs-CZ" sz="2900" dirty="0"/>
              <a:t>Firmy budou intenzivně hledat talenty </a:t>
            </a:r>
          </a:p>
          <a:p>
            <a:r>
              <a:rPr lang="cs-CZ" sz="2900" dirty="0"/>
              <a:t>Změny se dotknou struktury oborů a profesí</a:t>
            </a:r>
          </a:p>
          <a:p>
            <a:r>
              <a:rPr lang="cs-CZ" sz="2900" dirty="0"/>
              <a:t>Více využívat zkušenosti starší generace</a:t>
            </a:r>
          </a:p>
          <a:p>
            <a:r>
              <a:rPr lang="cs-CZ" sz="2900" dirty="0"/>
              <a:t>Debatovat o hybridních a nových formách práce</a:t>
            </a:r>
          </a:p>
          <a:p>
            <a:r>
              <a:rPr lang="cs-CZ" sz="2900" dirty="0"/>
              <a:t>Zvyšování kvalifikace a celoživotní učení</a:t>
            </a:r>
          </a:p>
          <a:p>
            <a:r>
              <a:rPr lang="cs-CZ" sz="2900" dirty="0"/>
              <a:t>Přinese i nové otázky typu: práva AI?</a:t>
            </a:r>
          </a:p>
          <a:p>
            <a:pPr marL="0" indent="0">
              <a:buNone/>
            </a:pPr>
            <a:r>
              <a:rPr lang="cs-CZ" sz="20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79110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92467673-F198-45EF-9988-4C5B109BD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641" y="1067936"/>
            <a:ext cx="8408710" cy="706964"/>
          </a:xfrm>
        </p:spPr>
        <p:txBody>
          <a:bodyPr/>
          <a:lstStyle/>
          <a:p>
            <a:pPr algn="ctr"/>
            <a:r>
              <a:rPr lang="cs-CZ" b="1" dirty="0"/>
              <a:t>Web KOMPAS </a:t>
            </a:r>
            <a:r>
              <a:rPr lang="cs-CZ" b="1" dirty="0">
                <a:hlinkClick r:id="rId2"/>
              </a:rPr>
              <a:t>www.predikcetrhuprace.cz</a:t>
            </a:r>
            <a:br>
              <a:rPr lang="cs-CZ" dirty="0"/>
            </a:b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/>
          <a:srcRect l="775" t="14509" r="5315" b="22068"/>
          <a:stretch/>
        </p:blipFill>
        <p:spPr>
          <a:xfrm>
            <a:off x="469817" y="2338754"/>
            <a:ext cx="11296357" cy="429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12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140677" y="112540"/>
            <a:ext cx="9107380" cy="3577459"/>
            <a:chOff x="140677" y="112540"/>
            <a:chExt cx="9107380" cy="3577459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 rotWithShape="1">
            <a:blip r:embed="rId2"/>
            <a:srcRect l="18973" t="25060" r="5315" b="22068"/>
            <a:stretch/>
          </p:blipFill>
          <p:spPr>
            <a:xfrm>
              <a:off x="140677" y="112540"/>
              <a:ext cx="9107380" cy="3577459"/>
            </a:xfrm>
            <a:prstGeom prst="rect">
              <a:avLst/>
            </a:prstGeom>
          </p:spPr>
        </p:pic>
        <p:sp>
          <p:nvSpPr>
            <p:cNvPr id="3" name="Ovál 2"/>
            <p:cNvSpPr/>
            <p:nvPr/>
          </p:nvSpPr>
          <p:spPr>
            <a:xfrm>
              <a:off x="590843" y="2194560"/>
              <a:ext cx="1505243" cy="137863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486645" y="4108744"/>
            <a:ext cx="8761412" cy="18278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Regiony</a:t>
            </a:r>
          </a:p>
          <a:p>
            <a:pPr>
              <a:lnSpc>
                <a:spcPct val="107000"/>
              </a:lnSpc>
            </a:pPr>
            <a:r>
              <a:rPr lang="cs-CZ" dirty="0"/>
              <a:t>Filtrování podle krajů ČR</a:t>
            </a:r>
          </a:p>
          <a:p>
            <a:r>
              <a:rPr lang="cs-CZ" dirty="0"/>
              <a:t>např. jen Olomoucký kraj nebo porovnání s ostatními kraji nebo ČR</a:t>
            </a:r>
          </a:p>
          <a:p>
            <a:r>
              <a:rPr lang="cs-CZ" dirty="0"/>
              <a:t>Data o </a:t>
            </a:r>
            <a:r>
              <a:rPr lang="cs-CZ" b="1" dirty="0"/>
              <a:t>trhu práce, vývoji obyvatel, ekonomické výkonnosti a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2427901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/>
          <a:srcRect l="36764" t="36667" r="24823" b="21025"/>
          <a:stretch/>
        </p:blipFill>
        <p:spPr>
          <a:xfrm>
            <a:off x="413873" y="2131183"/>
            <a:ext cx="7025054" cy="4352192"/>
          </a:xfrm>
          <a:prstGeom prst="rect">
            <a:avLst/>
          </a:prstGeom>
        </p:spPr>
      </p:pic>
      <p:sp>
        <p:nvSpPr>
          <p:cNvPr id="6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567044" y="736667"/>
            <a:ext cx="5474540" cy="12897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Regiony</a:t>
            </a:r>
          </a:p>
          <a:p>
            <a:pPr>
              <a:lnSpc>
                <a:spcPct val="107000"/>
              </a:lnSpc>
            </a:pPr>
            <a:r>
              <a:rPr lang="cs-CZ" dirty="0"/>
              <a:t>Např. Olomoucký kraj vs. Zlínský kraj</a:t>
            </a:r>
          </a:p>
          <a:p>
            <a:r>
              <a:rPr lang="cs-CZ" dirty="0"/>
              <a:t>Indikátor: Prognóza vývoje počtu obyvatel</a:t>
            </a:r>
          </a:p>
        </p:txBody>
      </p:sp>
    </p:spTree>
    <p:extLst>
      <p:ext uri="{BB962C8B-B14F-4D97-AF65-F5344CB8AC3E}">
        <p14:creationId xmlns:p14="http://schemas.microsoft.com/office/powerpoint/2010/main" val="27988041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140677" y="112540"/>
            <a:ext cx="9107380" cy="3577459"/>
            <a:chOff x="140677" y="112540"/>
            <a:chExt cx="9107380" cy="3577459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 rotWithShape="1">
            <a:blip r:embed="rId2"/>
            <a:srcRect l="18973" t="25060" r="5315" b="22068"/>
            <a:stretch/>
          </p:blipFill>
          <p:spPr>
            <a:xfrm>
              <a:off x="140677" y="112540"/>
              <a:ext cx="9107380" cy="3577459"/>
            </a:xfrm>
            <a:prstGeom prst="rect">
              <a:avLst/>
            </a:prstGeom>
          </p:spPr>
        </p:pic>
        <p:sp>
          <p:nvSpPr>
            <p:cNvPr id="3" name="Ovál 2"/>
            <p:cNvSpPr/>
            <p:nvPr/>
          </p:nvSpPr>
          <p:spPr>
            <a:xfrm>
              <a:off x="2250831" y="2311365"/>
              <a:ext cx="1505243" cy="137863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486645" y="4108743"/>
            <a:ext cx="8761412" cy="21654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Profese</a:t>
            </a:r>
          </a:p>
          <a:p>
            <a:pPr>
              <a:lnSpc>
                <a:spcPct val="107000"/>
              </a:lnSpc>
            </a:pPr>
            <a:r>
              <a:rPr lang="cs-CZ" dirty="0"/>
              <a:t>Filtrování podle profese a krajů ČR</a:t>
            </a:r>
          </a:p>
          <a:p>
            <a:r>
              <a:rPr lang="cs-CZ" dirty="0"/>
              <a:t>např. jen Olomoucký kraj nebo porovnání s ostatními kraji nebo ČR</a:t>
            </a:r>
          </a:p>
          <a:p>
            <a:r>
              <a:rPr lang="cs-CZ" dirty="0"/>
              <a:t>Vývoj v minulých letech a predikce počtu zaměstnaných ve vybrané profesi do roku 2025</a:t>
            </a:r>
          </a:p>
        </p:txBody>
      </p:sp>
    </p:spTree>
    <p:extLst>
      <p:ext uri="{BB962C8B-B14F-4D97-AF65-F5344CB8AC3E}">
        <p14:creationId xmlns:p14="http://schemas.microsoft.com/office/powerpoint/2010/main" val="2861513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510483" y="850203"/>
            <a:ext cx="10374367" cy="12897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Profese</a:t>
            </a:r>
          </a:p>
          <a:p>
            <a:pPr>
              <a:lnSpc>
                <a:spcPct val="107000"/>
              </a:lnSpc>
            </a:pPr>
            <a:r>
              <a:rPr lang="cs-CZ" dirty="0"/>
              <a:t>Např. Olomoucký kraj vs. Zlínský kraj</a:t>
            </a:r>
          </a:p>
          <a:p>
            <a:r>
              <a:rPr lang="cs-CZ" dirty="0"/>
              <a:t>Indikátor: Zaměstnanost v profesi Analytici a vývojáři softwaru a počítačových aplikací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/>
          <a:srcRect l="36667" t="45932" r="24333" b="13452"/>
          <a:stretch/>
        </p:blipFill>
        <p:spPr>
          <a:xfrm>
            <a:off x="391886" y="2335258"/>
            <a:ext cx="7132320" cy="417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527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140677" y="112540"/>
            <a:ext cx="9107380" cy="3577459"/>
            <a:chOff x="140677" y="112540"/>
            <a:chExt cx="9107380" cy="3577459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 rotWithShape="1">
            <a:blip r:embed="rId2"/>
            <a:srcRect l="18973" t="25060" r="5315" b="22068"/>
            <a:stretch/>
          </p:blipFill>
          <p:spPr>
            <a:xfrm>
              <a:off x="140677" y="112540"/>
              <a:ext cx="9107380" cy="3577459"/>
            </a:xfrm>
            <a:prstGeom prst="rect">
              <a:avLst/>
            </a:prstGeom>
          </p:spPr>
        </p:pic>
        <p:sp>
          <p:nvSpPr>
            <p:cNvPr id="3" name="Ovál 2"/>
            <p:cNvSpPr/>
            <p:nvPr/>
          </p:nvSpPr>
          <p:spPr>
            <a:xfrm>
              <a:off x="3798277" y="2212891"/>
              <a:ext cx="1505243" cy="137863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486645" y="4108743"/>
            <a:ext cx="8761412" cy="21654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Odvětví</a:t>
            </a:r>
          </a:p>
          <a:p>
            <a:pPr>
              <a:lnSpc>
                <a:spcPct val="107000"/>
              </a:lnSpc>
            </a:pPr>
            <a:r>
              <a:rPr lang="cs-CZ" dirty="0"/>
              <a:t>Filtrování podle profese a krajů ČR</a:t>
            </a:r>
          </a:p>
          <a:p>
            <a:r>
              <a:rPr lang="cs-CZ" dirty="0"/>
              <a:t>např. jen Olomoucký kraj nebo porovnání s ostatními kraji nebo ČR</a:t>
            </a:r>
          </a:p>
          <a:p>
            <a:r>
              <a:rPr lang="cs-CZ" dirty="0"/>
              <a:t>Vývoj v minulých letech a predikce počtu zaměstnaných ve vybraném odvětví do roku 2025</a:t>
            </a:r>
          </a:p>
        </p:txBody>
      </p:sp>
    </p:spTree>
    <p:extLst>
      <p:ext uri="{BB962C8B-B14F-4D97-AF65-F5344CB8AC3E}">
        <p14:creationId xmlns:p14="http://schemas.microsoft.com/office/powerpoint/2010/main" val="24065124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548190" y="463704"/>
            <a:ext cx="10374367" cy="12897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Odvětví</a:t>
            </a:r>
          </a:p>
          <a:p>
            <a:pPr>
              <a:lnSpc>
                <a:spcPct val="107000"/>
              </a:lnSpc>
            </a:pPr>
            <a:r>
              <a:rPr lang="cs-CZ" dirty="0"/>
              <a:t>Např. Olomoucký kraj vs. Zlínský kraj</a:t>
            </a:r>
          </a:p>
          <a:p>
            <a:r>
              <a:rPr lang="cs-CZ" dirty="0"/>
              <a:t>Indikátor: Zaměstnanost v odvětví Výroba dopravních prostředků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/>
          <a:srcRect l="37051" t="28206" r="24487" b="31368"/>
          <a:stretch/>
        </p:blipFill>
        <p:spPr>
          <a:xfrm>
            <a:off x="548190" y="2101361"/>
            <a:ext cx="7033847" cy="415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52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140677" y="112540"/>
            <a:ext cx="9107380" cy="3577459"/>
            <a:chOff x="140677" y="112540"/>
            <a:chExt cx="9107380" cy="3577459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 rotWithShape="1">
            <a:blip r:embed="rId2"/>
            <a:srcRect l="18973" t="25060" r="5315" b="22068"/>
            <a:stretch/>
          </p:blipFill>
          <p:spPr>
            <a:xfrm>
              <a:off x="140677" y="112540"/>
              <a:ext cx="9107380" cy="3577459"/>
            </a:xfrm>
            <a:prstGeom prst="rect">
              <a:avLst/>
            </a:prstGeom>
          </p:spPr>
        </p:pic>
        <p:sp>
          <p:nvSpPr>
            <p:cNvPr id="3" name="Ovál 2"/>
            <p:cNvSpPr/>
            <p:nvPr/>
          </p:nvSpPr>
          <p:spPr>
            <a:xfrm>
              <a:off x="5486400" y="2212891"/>
              <a:ext cx="1505243" cy="137863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486645" y="4108743"/>
            <a:ext cx="8761412" cy="21654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Vzdělání</a:t>
            </a:r>
          </a:p>
          <a:p>
            <a:pPr>
              <a:lnSpc>
                <a:spcPct val="107000"/>
              </a:lnSpc>
            </a:pPr>
            <a:r>
              <a:rPr lang="cs-CZ" dirty="0"/>
              <a:t>Filtrování podle profese a krajů ČR</a:t>
            </a:r>
          </a:p>
          <a:p>
            <a:r>
              <a:rPr lang="cs-CZ" dirty="0"/>
              <a:t>např. jen Olomoucký kraj nebo porovnání s ostatními kraji nebo ČR</a:t>
            </a:r>
          </a:p>
          <a:p>
            <a:r>
              <a:rPr lang="cs-CZ" dirty="0"/>
              <a:t>Vývoj v minulých letech a predikce počtu zaměstnaných podle vybraného oboru vzdělání do roku 2025</a:t>
            </a:r>
          </a:p>
        </p:txBody>
      </p:sp>
    </p:spTree>
    <p:extLst>
      <p:ext uri="{BB962C8B-B14F-4D97-AF65-F5344CB8AC3E}">
        <p14:creationId xmlns:p14="http://schemas.microsoft.com/office/powerpoint/2010/main" val="3699277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548190" y="850203"/>
            <a:ext cx="10374367" cy="12897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Vzdělání</a:t>
            </a:r>
          </a:p>
          <a:p>
            <a:pPr>
              <a:lnSpc>
                <a:spcPct val="107000"/>
              </a:lnSpc>
            </a:pPr>
            <a:r>
              <a:rPr lang="cs-CZ" dirty="0"/>
              <a:t>Např. Olomoucký kraj vs. Zlínský kraj</a:t>
            </a:r>
          </a:p>
          <a:p>
            <a:r>
              <a:rPr lang="cs-CZ" dirty="0"/>
              <a:t>Indikátor: VŠ – elektrotechnika, telekomunikace, výpočetní technika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/>
          <a:srcRect l="37244" t="43504" r="24680" b="13931"/>
          <a:stretch/>
        </p:blipFill>
        <p:spPr>
          <a:xfrm>
            <a:off x="548190" y="2206416"/>
            <a:ext cx="6963507" cy="43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42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92467673-F198-45EF-9988-4C5B109BD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641" y="1067936"/>
            <a:ext cx="8408710" cy="706964"/>
          </a:xfrm>
        </p:spPr>
        <p:txBody>
          <a:bodyPr/>
          <a:lstStyle/>
          <a:p>
            <a:pPr algn="ctr"/>
            <a:r>
              <a:rPr lang="cs-CZ" b="1" dirty="0"/>
              <a:t>Web KOMPAS </a:t>
            </a:r>
            <a:r>
              <a:rPr lang="cs-CZ" b="1" dirty="0">
                <a:hlinkClick r:id="rId2"/>
              </a:rPr>
              <a:t>www.predikcetrhuprace.cz</a:t>
            </a:r>
            <a:br>
              <a:rPr lang="cs-CZ" dirty="0"/>
            </a:br>
            <a:endParaRPr lang="cs-CZ" dirty="0"/>
          </a:p>
        </p:txBody>
      </p:sp>
      <p:sp>
        <p:nvSpPr>
          <p:cNvPr id="5" name="Zástupný obsah 6">
            <a:extLst>
              <a:ext uri="{FF2B5EF4-FFF2-40B4-BE49-F238E27FC236}">
                <a16:creationId xmlns:a16="http://schemas.microsoft.com/office/drawing/2014/main" id="{BC2866CE-B752-4344-AB32-5BC9A0664239}"/>
              </a:ext>
            </a:extLst>
          </p:cNvPr>
          <p:cNvSpPr txBox="1">
            <a:spLocks/>
          </p:cNvSpPr>
          <p:nvPr/>
        </p:nvSpPr>
        <p:spPr>
          <a:xfrm>
            <a:off x="348897" y="2691089"/>
            <a:ext cx="5043719" cy="31235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Font typeface="Wingdings 3" charset="2"/>
              <a:buNone/>
            </a:pPr>
            <a:r>
              <a:rPr lang="cs-CZ" b="1" dirty="0"/>
              <a:t>+ Karty profesí</a:t>
            </a:r>
          </a:p>
          <a:p>
            <a:pPr>
              <a:lnSpc>
                <a:spcPct val="107000"/>
              </a:lnSpc>
            </a:pPr>
            <a:r>
              <a:rPr lang="cs-CZ" dirty="0"/>
              <a:t>131 profesí</a:t>
            </a:r>
          </a:p>
          <a:p>
            <a:r>
              <a:rPr lang="cs-CZ" dirty="0"/>
              <a:t>Predikce vývoje každé profese</a:t>
            </a:r>
          </a:p>
          <a:p>
            <a:r>
              <a:rPr lang="cs-CZ" dirty="0"/>
              <a:t>Specializace v rámci profese</a:t>
            </a:r>
          </a:p>
          <a:p>
            <a:r>
              <a:rPr lang="cs-CZ" dirty="0"/>
              <a:t>Charakteristika profesí</a:t>
            </a:r>
          </a:p>
          <a:p>
            <a:r>
              <a:rPr lang="cs-CZ" dirty="0"/>
              <a:t>Odkaz na Národní soustavu povolání – např. hrubé měsíční mzdy za rok 2020</a:t>
            </a:r>
          </a:p>
        </p:txBody>
      </p:sp>
      <p:grpSp>
        <p:nvGrpSpPr>
          <p:cNvPr id="4" name="Skupina 3"/>
          <p:cNvGrpSpPr/>
          <p:nvPr/>
        </p:nvGrpSpPr>
        <p:grpSpPr>
          <a:xfrm>
            <a:off x="5985468" y="1919820"/>
            <a:ext cx="4940438" cy="4666093"/>
            <a:chOff x="5985468" y="1919820"/>
            <a:chExt cx="4940438" cy="4666093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 rotWithShape="1">
            <a:blip r:embed="rId3"/>
            <a:srcRect l="36410" t="19174" r="25369" b="16653"/>
            <a:stretch/>
          </p:blipFill>
          <p:spPr>
            <a:xfrm>
              <a:off x="5985468" y="1919820"/>
              <a:ext cx="4940438" cy="4666093"/>
            </a:xfrm>
            <a:prstGeom prst="rect">
              <a:avLst/>
            </a:prstGeom>
          </p:spPr>
        </p:pic>
        <p:sp>
          <p:nvSpPr>
            <p:cNvPr id="3" name="Ovál 2"/>
            <p:cNvSpPr/>
            <p:nvPr/>
          </p:nvSpPr>
          <p:spPr>
            <a:xfrm>
              <a:off x="5985468" y="4760536"/>
              <a:ext cx="2941716" cy="6787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733514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7FBC93-4C7B-4B4D-8ECC-B05ABDAC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256" y="980420"/>
            <a:ext cx="8761413" cy="706964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Rychlý pohled do současnosti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CA80A3-D67B-4B07-AE5F-C7ABA77B8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828" y="2125265"/>
            <a:ext cx="10162094" cy="4520631"/>
          </a:xfrm>
        </p:spPr>
        <p:txBody>
          <a:bodyPr>
            <a:normAutofit/>
          </a:bodyPr>
          <a:lstStyle/>
          <a:p>
            <a:r>
              <a:rPr lang="cs-CZ" sz="2000" dirty="0">
                <a:solidFill>
                  <a:srgbClr val="05171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Žádaní jsou nadále odborníci v oblasti Informačních technologií. A to mj. developeři, systémoví architekti, </a:t>
            </a:r>
            <a:r>
              <a:rPr lang="cs-CZ" sz="2000" dirty="0" err="1">
                <a:solidFill>
                  <a:srgbClr val="05171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solutions</a:t>
            </a:r>
            <a:r>
              <a:rPr lang="cs-CZ" sz="2000" dirty="0">
                <a:solidFill>
                  <a:srgbClr val="05171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architekti, kodéři, lidé z oblasti řízení projektů, technici</a:t>
            </a:r>
          </a:p>
          <a:p>
            <a:r>
              <a:rPr lang="cs-CZ" sz="2000" dirty="0">
                <a:solidFill>
                  <a:srgbClr val="05171F"/>
                </a:solidFill>
                <a:ea typeface="Times New Roman" panose="02020603050405020304" pitchFamily="18" charset="0"/>
              </a:rPr>
              <a:t>Současně je zájem i o základní dělnické, operátorské a manuální profese (operátoři výroby, CNC operátoři, brusiči, zámečníci, kontroloři kvality a svářeči).</a:t>
            </a:r>
          </a:p>
          <a:p>
            <a:r>
              <a:rPr lang="cs-CZ" sz="2000" dirty="0">
                <a:solidFill>
                  <a:srgbClr val="05171F"/>
                </a:solidFill>
                <a:ea typeface="Times New Roman" panose="02020603050405020304" pitchFamily="18" charset="0"/>
              </a:rPr>
              <a:t>Uplatnění najdou i řemeslníci - elektrikáři, opraváře a různé stavební profese</a:t>
            </a:r>
          </a:p>
          <a:p>
            <a:r>
              <a:rPr lang="cs-CZ" sz="2000" dirty="0">
                <a:solidFill>
                  <a:srgbClr val="05171F"/>
                </a:solidFill>
                <a:ea typeface="Times New Roman" panose="02020603050405020304" pitchFamily="18" charset="0"/>
              </a:rPr>
              <a:t>Chybí lékaři, další zdravotníci, psychologové, učitelé některých </a:t>
            </a:r>
            <a:r>
              <a:rPr lang="cs-CZ" sz="2000" dirty="0" err="1">
                <a:solidFill>
                  <a:srgbClr val="05171F"/>
                </a:solidFill>
                <a:ea typeface="Times New Roman" panose="02020603050405020304" pitchFamily="18" charset="0"/>
              </a:rPr>
              <a:t>předm</a:t>
            </a:r>
            <a:r>
              <a:rPr lang="cs-CZ" sz="2000" dirty="0">
                <a:solidFill>
                  <a:srgbClr val="05171F"/>
                </a:solidFill>
                <a:ea typeface="Times New Roman" panose="02020603050405020304" pitchFamily="18" charset="0"/>
              </a:rPr>
              <a:t>., technické profese – strojaři, vývojáři nových materiálů</a:t>
            </a:r>
            <a:endParaRPr lang="cs-CZ" sz="2000" dirty="0">
              <a:ea typeface="Times New Roman" panose="02020603050405020304" pitchFamily="18" charset="0"/>
            </a:endParaRPr>
          </a:p>
          <a:p>
            <a:r>
              <a:rPr lang="cs-CZ" sz="2000" dirty="0">
                <a:ea typeface="Times New Roman" panose="02020603050405020304" pitchFamily="18" charset="0"/>
              </a:rPr>
              <a:t>Naopak řada profesí v oborech cestovní ruch, gastronomie i oblasti spojené s rutinními operacemi atd. na tom nejspíš budou hůře</a:t>
            </a:r>
            <a:endParaRPr lang="cs-CZ" sz="2000" dirty="0">
              <a:solidFill>
                <a:srgbClr val="05171F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5171F"/>
                </a:solidFill>
                <a:cs typeface="Times New Roman" panose="02020603050405020304" pitchFamily="18" charset="0"/>
              </a:rPr>
              <a:t>(zdroj: ¨www. Ihned.cz - Hospodářské noviny příloha HN)</a:t>
            </a:r>
            <a:endParaRPr lang="cs-CZ" sz="1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1865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73C07F12-567E-4B54-BB57-EEB27C45D2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1950" y="2565400"/>
            <a:ext cx="5759450" cy="4151284"/>
          </a:xfrm>
        </p:spPr>
        <p:txBody>
          <a:bodyPr/>
          <a:lstStyle/>
          <a:p>
            <a:r>
              <a:rPr lang="cs-CZ" sz="3200" dirty="0"/>
              <a:t>Možné využití výstupů </a:t>
            </a:r>
            <a:br>
              <a:rPr lang="cs-CZ" sz="3200" dirty="0"/>
            </a:br>
            <a:r>
              <a:rPr lang="cs-CZ" sz="3200" dirty="0"/>
              <a:t>k zajišťování bezpečí obyvatelstva</a:t>
            </a:r>
            <a:br>
              <a:rPr lang="cs-CZ" sz="3200" dirty="0"/>
            </a:br>
            <a:r>
              <a:rPr lang="cs-CZ" sz="3200" dirty="0"/>
              <a:t> </a:t>
            </a:r>
            <a:br>
              <a:rPr lang="cs-CZ" sz="3200" dirty="0"/>
            </a:br>
            <a:br>
              <a:rPr lang="cs-CZ" sz="3200" dirty="0"/>
            </a:b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br>
              <a:rPr lang="cs-CZ" sz="2400" dirty="0">
                <a:solidFill>
                  <a:schemeClr val="accent2"/>
                </a:solidFill>
              </a:rPr>
            </a:br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7E000455-2E44-4C69-B986-C03DF3CAE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050" y="4085860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877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A417F7-575D-417B-B95F-764C3035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Příklady výstupů – Vlastní zabezpečení (odvětví)</a:t>
            </a:r>
            <a:endParaRPr lang="cs-CZ" dirty="0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8882C778-66B6-4ED4-8F7D-96D37FD42B44}"/>
              </a:ext>
            </a:extLst>
          </p:cNvPr>
          <p:cNvGraphicFramePr>
            <a:graphicFrameLocks/>
          </p:cNvGraphicFramePr>
          <p:nvPr/>
        </p:nvGraphicFramePr>
        <p:xfrm>
          <a:off x="336000" y="1099813"/>
          <a:ext cx="5760000" cy="3068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>
            <a:extLst>
              <a:ext uri="{FF2B5EF4-FFF2-40B4-BE49-F238E27FC236}">
                <a16:creationId xmlns:a16="http://schemas.microsoft.com/office/drawing/2014/main" id="{4206A556-F216-4EF2-A9D5-049FE0C97667}"/>
              </a:ext>
            </a:extLst>
          </p:cNvPr>
          <p:cNvGraphicFramePr>
            <a:graphicFrameLocks/>
          </p:cNvGraphicFramePr>
          <p:nvPr/>
        </p:nvGraphicFramePr>
        <p:xfrm>
          <a:off x="336000" y="4168111"/>
          <a:ext cx="2489046" cy="2639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id="{0A7C179E-4D4A-4382-850E-9344D294BB6A}"/>
              </a:ext>
            </a:extLst>
          </p:cNvPr>
          <p:cNvGraphicFramePr>
            <a:graphicFrameLocks/>
          </p:cNvGraphicFramePr>
          <p:nvPr/>
        </p:nvGraphicFramePr>
        <p:xfrm>
          <a:off x="3810000" y="4218074"/>
          <a:ext cx="4572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A79AB57A-E26F-43EA-AEBB-DECD5449B661}"/>
              </a:ext>
            </a:extLst>
          </p:cNvPr>
          <p:cNvGraphicFramePr>
            <a:graphicFrameLocks/>
          </p:cNvGraphicFramePr>
          <p:nvPr/>
        </p:nvGraphicFramePr>
        <p:xfrm>
          <a:off x="9366954" y="4218074"/>
          <a:ext cx="2489046" cy="2639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Obdélník 2">
            <a:extLst>
              <a:ext uri="{FF2B5EF4-FFF2-40B4-BE49-F238E27FC236}">
                <a16:creationId xmlns:a16="http://schemas.microsoft.com/office/drawing/2014/main" id="{228AED99-ECA4-4E16-8F2D-E504917E276B}"/>
              </a:ext>
            </a:extLst>
          </p:cNvPr>
          <p:cNvSpPr/>
          <p:nvPr/>
        </p:nvSpPr>
        <p:spPr>
          <a:xfrm>
            <a:off x="3694922" y="1240972"/>
            <a:ext cx="1568112" cy="1592224"/>
          </a:xfrm>
          <a:prstGeom prst="rect">
            <a:avLst/>
          </a:prstGeom>
          <a:solidFill>
            <a:srgbClr val="2891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A6AD241B-FA41-46AA-B605-EBFD4FF056EE}"/>
              </a:ext>
            </a:extLst>
          </p:cNvPr>
          <p:cNvGraphicFramePr>
            <a:graphicFrameLocks/>
          </p:cNvGraphicFramePr>
          <p:nvPr/>
        </p:nvGraphicFramePr>
        <p:xfrm>
          <a:off x="6096000" y="1099813"/>
          <a:ext cx="5760000" cy="3068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" name="Obdélník 10">
            <a:extLst>
              <a:ext uri="{FF2B5EF4-FFF2-40B4-BE49-F238E27FC236}">
                <a16:creationId xmlns:a16="http://schemas.microsoft.com/office/drawing/2014/main" id="{9E878E77-692F-4DFC-AE2F-EE0720472D82}"/>
              </a:ext>
            </a:extLst>
          </p:cNvPr>
          <p:cNvSpPr/>
          <p:nvPr/>
        </p:nvSpPr>
        <p:spPr>
          <a:xfrm>
            <a:off x="9557657" y="1240972"/>
            <a:ext cx="1568112" cy="1856591"/>
          </a:xfrm>
          <a:prstGeom prst="rect">
            <a:avLst/>
          </a:prstGeom>
          <a:solidFill>
            <a:srgbClr val="2891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066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4C69C30C-B4DE-4ADA-B97A-5594E286DB5C}"/>
              </a:ext>
            </a:extLst>
          </p:cNvPr>
          <p:cNvGraphicFramePr>
            <a:graphicFrameLocks/>
          </p:cNvGraphicFramePr>
          <p:nvPr/>
        </p:nvGraphicFramePr>
        <p:xfrm>
          <a:off x="336000" y="954819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Nadpis 1">
            <a:extLst>
              <a:ext uri="{FF2B5EF4-FFF2-40B4-BE49-F238E27FC236}">
                <a16:creationId xmlns:a16="http://schemas.microsoft.com/office/drawing/2014/main" id="{20A417F7-575D-417B-B95F-764C30359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538" y="540000"/>
            <a:ext cx="10080624" cy="829638"/>
          </a:xfrm>
        </p:spPr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Příklady výstupů – Vlastní zabezpečení (profese)</a:t>
            </a:r>
            <a:endParaRPr lang="cs-CZ" dirty="0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4304238D-836A-4205-9D3E-7F392E1C3321}"/>
              </a:ext>
            </a:extLst>
          </p:cNvPr>
          <p:cNvGraphicFramePr>
            <a:graphicFrameLocks/>
          </p:cNvGraphicFramePr>
          <p:nvPr/>
        </p:nvGraphicFramePr>
        <p:xfrm>
          <a:off x="6096000" y="954819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 6">
            <a:extLst>
              <a:ext uri="{FF2B5EF4-FFF2-40B4-BE49-F238E27FC236}">
                <a16:creationId xmlns:a16="http://schemas.microsoft.com/office/drawing/2014/main" id="{1F53F005-03B1-44BA-A6F2-8816E89D72A9}"/>
              </a:ext>
            </a:extLst>
          </p:cNvPr>
          <p:cNvGraphicFramePr>
            <a:graphicFrameLocks/>
          </p:cNvGraphicFramePr>
          <p:nvPr/>
        </p:nvGraphicFramePr>
        <p:xfrm>
          <a:off x="336000" y="4554819"/>
          <a:ext cx="11519999" cy="2303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Obdélník 7">
            <a:extLst>
              <a:ext uri="{FF2B5EF4-FFF2-40B4-BE49-F238E27FC236}">
                <a16:creationId xmlns:a16="http://schemas.microsoft.com/office/drawing/2014/main" id="{487AABC0-1C86-4389-A01F-F2A5E0FB9363}"/>
              </a:ext>
            </a:extLst>
          </p:cNvPr>
          <p:cNvSpPr/>
          <p:nvPr/>
        </p:nvSpPr>
        <p:spPr>
          <a:xfrm>
            <a:off x="3667759" y="1114425"/>
            <a:ext cx="1574801" cy="2380393"/>
          </a:xfrm>
          <a:prstGeom prst="rect">
            <a:avLst/>
          </a:prstGeom>
          <a:solidFill>
            <a:srgbClr val="2891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54DEBADB-C7A9-40C4-A7D9-843614B59A7F}"/>
              </a:ext>
            </a:extLst>
          </p:cNvPr>
          <p:cNvSpPr/>
          <p:nvPr/>
        </p:nvSpPr>
        <p:spPr>
          <a:xfrm>
            <a:off x="9427759" y="1114425"/>
            <a:ext cx="1574801" cy="2320943"/>
          </a:xfrm>
          <a:prstGeom prst="rect">
            <a:avLst/>
          </a:prstGeom>
          <a:solidFill>
            <a:srgbClr val="2891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EC3A5759-52D0-4237-88F3-E1A0806CCAFB}"/>
              </a:ext>
            </a:extLst>
          </p:cNvPr>
          <p:cNvSpPr/>
          <p:nvPr/>
        </p:nvSpPr>
        <p:spPr>
          <a:xfrm>
            <a:off x="5344160" y="4668540"/>
            <a:ext cx="2417719" cy="1845308"/>
          </a:xfrm>
          <a:prstGeom prst="rect">
            <a:avLst/>
          </a:prstGeom>
          <a:solidFill>
            <a:srgbClr val="2891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3284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FD7114-C58F-4250-BEF7-F231CB1D0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/>
              <a:t>REGIONÁLNÍ PROFIL OLOMOUCKÉHO KRAJE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81DBCF-5C14-4F25-A810-3D73F0563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2424391"/>
            <a:ext cx="11980985" cy="426864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7200" dirty="0">
                <a:solidFill>
                  <a:schemeClr val="accent5">
                    <a:lumMod val="75000"/>
                  </a:schemeClr>
                </a:solidFill>
              </a:rPr>
              <a:t>Obsáhlý analytický materiál, který mapuje a propojuje oblasti trhu práce, zaměstnanosti</a:t>
            </a:r>
            <a:br>
              <a:rPr lang="cs-CZ" sz="7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cs-CZ" sz="7200" dirty="0">
                <a:solidFill>
                  <a:schemeClr val="accent5">
                    <a:lumMod val="75000"/>
                  </a:schemeClr>
                </a:solidFill>
              </a:rPr>
              <a:t> a vzdělávání v Olomouckém kraji, zpracovaný v rámci projektu KOMPAS – Predikce trhu práce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cs-CZ" sz="4800" dirty="0"/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7200" dirty="0"/>
              <a:t>Analýza vlivu </a:t>
            </a:r>
            <a:r>
              <a:rPr lang="cs-CZ" sz="7200" b="1" dirty="0"/>
              <a:t>celorepublikových trendů a souvislostí </a:t>
            </a:r>
            <a:r>
              <a:rPr lang="cs-CZ" sz="7200" dirty="0"/>
              <a:t>na regionální trh práce (vývoj a dopad demografických, ekonomických a dalších aspektů)</a:t>
            </a:r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4800" dirty="0"/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7200" b="1" dirty="0"/>
              <a:t>Vymezení regionálních specifik </a:t>
            </a:r>
            <a:r>
              <a:rPr lang="cs-CZ" sz="7200" dirty="0"/>
              <a:t>– převažující odvětví a průmyslové obory, struktura lidských zdrojů, studentů a absolventů škol, oblasti s inovačním a výzkumným potenciálem atd.</a:t>
            </a:r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4800" dirty="0"/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7200" dirty="0"/>
              <a:t>Přínos pro </a:t>
            </a:r>
            <a:r>
              <a:rPr lang="cs-CZ" sz="7200" b="1" dirty="0"/>
              <a:t>I)</a:t>
            </a:r>
            <a:r>
              <a:rPr lang="cs-CZ" sz="7200" dirty="0"/>
              <a:t> </a:t>
            </a:r>
            <a:r>
              <a:rPr lang="cs-CZ" sz="7200" b="1" dirty="0"/>
              <a:t>predikce trhu práce </a:t>
            </a:r>
            <a:r>
              <a:rPr lang="cs-CZ" sz="7200" dirty="0"/>
              <a:t>(predikční model – hlavní výstup projektu Kompas), </a:t>
            </a:r>
            <a:r>
              <a:rPr lang="cs-CZ" sz="7200" b="1" dirty="0"/>
              <a:t>II)</a:t>
            </a:r>
            <a:r>
              <a:rPr lang="cs-CZ" sz="7200" dirty="0"/>
              <a:t> regionální zaměstnavatele, veřejnou správu, samosprávu, vzdělávací instituce, další regionální subjekty…</a:t>
            </a:r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4800" dirty="0"/>
          </a:p>
          <a:p>
            <a:pPr marL="432000" indent="-432000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7200" b="1" dirty="0"/>
              <a:t>Zdroje dat: I) veřejně dostupná data </a:t>
            </a:r>
            <a:r>
              <a:rPr lang="cs-CZ" sz="7200" dirty="0"/>
              <a:t>(ČSÚ, MPSV, MŠMT, krajské strategie, data NVF, VÚPSV, databáze projektů…), </a:t>
            </a:r>
            <a:r>
              <a:rPr lang="cs-CZ" sz="7200" b="1" dirty="0"/>
              <a:t>II) interní zdroje </a:t>
            </a:r>
            <a:r>
              <a:rPr lang="cs-CZ" sz="7200" dirty="0"/>
              <a:t>(data získaná prostřednictvím osobních návštěv ve firmách a institucích v rámci Olomouckého kraje; spolupráce s ÚP, KÚ…)</a:t>
            </a:r>
          </a:p>
          <a:p>
            <a:pPr marL="342900" indent="-342900"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cs-CZ" sz="2600" b="1" dirty="0">
                <a:solidFill>
                  <a:schemeClr val="tx1"/>
                </a:solidFill>
              </a:rPr>
              <a:t>Aktuální verze </a:t>
            </a:r>
            <a:r>
              <a:rPr lang="cs-CZ" sz="2600" dirty="0">
                <a:solidFill>
                  <a:schemeClr val="tx1"/>
                </a:solidFill>
              </a:rPr>
              <a:t>RP Olomouckého kraje byla zpracovaná k 31.12. 2021 (většina dat k 31.12. 2021)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02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09571F-7476-4B3D-9E9C-C76185AE5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8750" y="417513"/>
            <a:ext cx="8166100" cy="677862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cs-CZ" sz="3600" b="1" dirty="0">
                <a:solidFill>
                  <a:schemeClr val="accent5">
                    <a:lumMod val="75000"/>
                  </a:schemeClr>
                </a:solidFill>
              </a:rPr>
              <a:t>OBSAH REGIONÁLNÍHO PROFILU OK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A26DDDC-9B30-4D4A-BBFC-479690C2AA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8738" y="1300261"/>
            <a:ext cx="9985375" cy="5130800"/>
          </a:xfrm>
        </p:spPr>
        <p:txBody>
          <a:bodyPr rtlCol="0">
            <a:normAutofit fontScale="47500" lnSpcReduction="20000"/>
          </a:bodyPr>
          <a:lstStyle/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/>
              <a:t>Demografický vývoj</a:t>
            </a:r>
            <a:endParaRPr lang="cs-CZ" sz="3600" dirty="0"/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/>
              <a:t>Vzdělání 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/>
              <a:t>Ekonomická výkonnost 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/>
              <a:t>Trh práce </a:t>
            </a:r>
          </a:p>
          <a:p>
            <a:pPr marL="914400" lvl="1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dirty="0"/>
              <a:t>Mzdy</a:t>
            </a:r>
          </a:p>
          <a:p>
            <a:pPr marL="914400" lvl="1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dirty="0"/>
              <a:t>Zaměstnanost</a:t>
            </a:r>
          </a:p>
          <a:p>
            <a:pPr marL="914400" lvl="1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dirty="0"/>
              <a:t>Nezaměstnanost</a:t>
            </a:r>
          </a:p>
          <a:p>
            <a:pPr marL="914400" lvl="1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dirty="0"/>
              <a:t>Cizinci na trhu práce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/>
              <a:t>Nejvýznamnější zaměstnavatelé v Olomouckém kraji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/>
              <a:t>Rozvojové záměry</a:t>
            </a:r>
            <a:endParaRPr lang="cs-CZ" sz="3600" dirty="0"/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>
                <a:solidFill>
                  <a:schemeClr val="accent5">
                    <a:lumMod val="75000"/>
                  </a:schemeClr>
                </a:solidFill>
              </a:rPr>
              <a:t>Výzkumný a inovační potenciál 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>
                <a:solidFill>
                  <a:schemeClr val="accent5">
                    <a:lumMod val="75000"/>
                  </a:schemeClr>
                </a:solidFill>
              </a:rPr>
              <a:t>Firmy do 25 zaměstnanců</a:t>
            </a:r>
            <a:endParaRPr lang="cs-CZ" sz="3600" dirty="0"/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>
                <a:solidFill>
                  <a:schemeClr val="accent5">
                    <a:lumMod val="75000"/>
                  </a:schemeClr>
                </a:solidFill>
              </a:rPr>
              <a:t>Cestovní ruch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cs-CZ" sz="3600" b="1" dirty="0">
                <a:solidFill>
                  <a:schemeClr val="accent5">
                    <a:lumMod val="75000"/>
                  </a:schemeClr>
                </a:solidFill>
              </a:rPr>
              <a:t>Dopravní infrastruktura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endParaRPr lang="cs-CZ" dirty="0"/>
          </a:p>
        </p:txBody>
      </p:sp>
      <p:grpSp>
        <p:nvGrpSpPr>
          <p:cNvPr id="16389" name="Skupina 3">
            <a:extLst>
              <a:ext uri="{FF2B5EF4-FFF2-40B4-BE49-F238E27FC236}">
                <a16:creationId xmlns:a16="http://schemas.microsoft.com/office/drawing/2014/main" id="{A3A8F21C-3E56-4C98-9D11-4CACCC8D091B}"/>
              </a:ext>
            </a:extLst>
          </p:cNvPr>
          <p:cNvGrpSpPr>
            <a:grpSpLocks/>
          </p:cNvGrpSpPr>
          <p:nvPr/>
        </p:nvGrpSpPr>
        <p:grpSpPr bwMode="auto">
          <a:xfrm>
            <a:off x="1328738" y="4185464"/>
            <a:ext cx="10309292" cy="840649"/>
            <a:chOff x="1381918" y="4089628"/>
            <a:chExt cx="10307798" cy="1494972"/>
          </a:xfrm>
        </p:grpSpPr>
        <p:cxnSp>
          <p:nvCxnSpPr>
            <p:cNvPr id="6" name="Přímá spojnice 5">
              <a:extLst>
                <a:ext uri="{FF2B5EF4-FFF2-40B4-BE49-F238E27FC236}">
                  <a16:creationId xmlns:a16="http://schemas.microsoft.com/office/drawing/2014/main" id="{9A21B53D-8E59-48BD-B1A2-7032E13CEEEB}"/>
                </a:ext>
              </a:extLst>
            </p:cNvPr>
            <p:cNvCxnSpPr>
              <a:cxnSpLocks/>
            </p:cNvCxnSpPr>
            <p:nvPr/>
          </p:nvCxnSpPr>
          <p:spPr>
            <a:xfrm>
              <a:off x="1381918" y="4850837"/>
              <a:ext cx="9877581" cy="0"/>
            </a:xfrm>
            <a:prstGeom prst="line">
              <a:avLst/>
            </a:prstGeom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91" name="Skupina 11">
              <a:extLst>
                <a:ext uri="{FF2B5EF4-FFF2-40B4-BE49-F238E27FC236}">
                  <a16:creationId xmlns:a16="http://schemas.microsoft.com/office/drawing/2014/main" id="{73679E5E-B213-4D34-8900-048F8CB992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0619" y="4089628"/>
              <a:ext cx="4209097" cy="1494972"/>
              <a:chOff x="7543247" y="3652383"/>
              <a:chExt cx="4209712" cy="1495383"/>
            </a:xfrm>
          </p:grpSpPr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49A255FD-CC32-487C-B090-28FCECE51968}"/>
                  </a:ext>
                </a:extLst>
              </p:cNvPr>
              <p:cNvSpPr txBox="1"/>
              <p:nvPr/>
            </p:nvSpPr>
            <p:spPr>
              <a:xfrm>
                <a:off x="8028679" y="3652383"/>
                <a:ext cx="3724280" cy="400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cs-CZ" sz="2000" dirty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Závazná struktura kapitol ↑</a:t>
                </a:r>
              </a:p>
            </p:txBody>
          </p:sp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62A655F3-33C7-477B-B142-13BC99E4C2CE}"/>
                  </a:ext>
                </a:extLst>
              </p:cNvPr>
              <p:cNvSpPr txBox="1"/>
              <p:nvPr/>
            </p:nvSpPr>
            <p:spPr>
              <a:xfrm>
                <a:off x="7543247" y="4436033"/>
                <a:ext cx="4101697" cy="7117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cs-CZ" sz="2000" dirty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Rozšíření Regionálního profilu ↓</a:t>
                </a:r>
              </a:p>
            </p:txBody>
          </p:sp>
        </p:grp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>
            <a:extLst>
              <a:ext uri="{FF2B5EF4-FFF2-40B4-BE49-F238E27FC236}">
                <a16:creationId xmlns:a16="http://schemas.microsoft.com/office/drawing/2014/main" id="{9AB3CEDA-B0CE-46B9-BBAB-2C1C31B263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7825" y="322263"/>
            <a:ext cx="10515600" cy="5156200"/>
          </a:xfrm>
        </p:spPr>
        <p:txBody>
          <a:bodyPr/>
          <a:lstStyle/>
          <a:p>
            <a:pPr eaLnBrk="1" hangingPunct="1"/>
            <a:br>
              <a:rPr lang="cs-CZ" altLang="cs-CZ"/>
            </a:br>
            <a:endParaRPr lang="cs-CZ" altLang="cs-CZ"/>
          </a:p>
        </p:txBody>
      </p:sp>
      <p:grpSp>
        <p:nvGrpSpPr>
          <p:cNvPr id="17411" name="Skupina 6">
            <a:extLst>
              <a:ext uri="{FF2B5EF4-FFF2-40B4-BE49-F238E27FC236}">
                <a16:creationId xmlns:a16="http://schemas.microsoft.com/office/drawing/2014/main" id="{DC954D3F-3263-4C9D-B08C-AE4F065C8971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584917"/>
            <a:ext cx="11582400" cy="6860182"/>
            <a:chOff x="377466" y="791338"/>
            <a:chExt cx="11582882" cy="6859608"/>
          </a:xfrm>
        </p:grpSpPr>
        <p:sp>
          <p:nvSpPr>
            <p:cNvPr id="3" name="Nadpis 1">
              <a:extLst>
                <a:ext uri="{FF2B5EF4-FFF2-40B4-BE49-F238E27FC236}">
                  <a16:creationId xmlns:a16="http://schemas.microsoft.com/office/drawing/2014/main" id="{CD7C4D96-A1CF-4C7D-B1CB-78D541527CAE}"/>
                </a:ext>
              </a:extLst>
            </p:cNvPr>
            <p:cNvSpPr txBox="1">
              <a:spLocks/>
            </p:cNvSpPr>
            <p:nvPr/>
          </p:nvSpPr>
          <p:spPr>
            <a:xfrm>
              <a:off x="377466" y="879416"/>
              <a:ext cx="4948444" cy="677806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cs-CZ" sz="3000" b="1" dirty="0">
                  <a:solidFill>
                    <a:schemeClr val="accent5">
                      <a:lumMod val="75000"/>
                    </a:schemeClr>
                  </a:solidFill>
                </a:rPr>
                <a:t>1. DEMOGRAFICKÝ VÝVOJ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300F333A-1057-49DD-8891-3D5B5A302A94}"/>
                </a:ext>
              </a:extLst>
            </p:cNvPr>
            <p:cNvSpPr txBox="1"/>
            <p:nvPr/>
          </p:nvSpPr>
          <p:spPr>
            <a:xfrm>
              <a:off x="377466" y="1465155"/>
              <a:ext cx="5172290" cy="61857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cs-CZ" dirty="0">
                  <a:latin typeface="+mn-lt"/>
                </a:rPr>
                <a:t>Vývoj </a:t>
              </a:r>
              <a:r>
                <a:rPr lang="cs-CZ" b="1" dirty="0">
                  <a:latin typeface="+mn-lt"/>
                </a:rPr>
                <a:t>celkového počtu obyvatel</a:t>
              </a:r>
              <a:endParaRPr lang="cs-CZ" sz="1000" b="1" dirty="0">
                <a:latin typeface="+mn-lt"/>
              </a:endParaRPr>
            </a:p>
            <a:p>
              <a:pPr marL="285750" indent="-28575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cs-CZ" dirty="0">
                  <a:latin typeface="+mn-lt"/>
                </a:rPr>
                <a:t>Přirozený, migrační, celkový </a:t>
              </a:r>
              <a:r>
                <a:rPr lang="cs-CZ" b="1" dirty="0">
                  <a:latin typeface="+mn-lt"/>
                </a:rPr>
                <a:t>přírůstek/úbytek </a:t>
              </a:r>
              <a:r>
                <a:rPr lang="cs-CZ" dirty="0">
                  <a:latin typeface="+mn-lt"/>
                </a:rPr>
                <a:t>obyvatel</a:t>
              </a:r>
              <a:endParaRPr lang="cs-CZ" sz="1000" dirty="0">
                <a:latin typeface="+mn-lt"/>
              </a:endParaRPr>
            </a:p>
            <a:p>
              <a:pPr marL="285750" indent="-28575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cs-CZ" b="1" dirty="0">
                  <a:latin typeface="+mn-lt"/>
                </a:rPr>
                <a:t>Počty cizinců </a:t>
              </a:r>
              <a:endParaRPr lang="cs-CZ" sz="1000" b="1" dirty="0">
                <a:latin typeface="+mn-lt"/>
              </a:endParaRPr>
            </a:p>
            <a:p>
              <a:pPr marL="285750" indent="-28575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cs-CZ" b="1" dirty="0">
                  <a:latin typeface="+mn-lt"/>
                </a:rPr>
                <a:t>Věková struktura, index stáří</a:t>
              </a:r>
              <a:endParaRPr lang="cs-CZ" sz="1000" b="1" dirty="0">
                <a:latin typeface="+mn-lt"/>
              </a:endParaRPr>
            </a:p>
            <a:p>
              <a:pPr marL="285750" indent="-28575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cs-CZ" b="1" dirty="0">
                  <a:latin typeface="+mn-lt"/>
                </a:rPr>
                <a:t>Prognóza vývoje </a:t>
              </a:r>
              <a:r>
                <a:rPr lang="cs-CZ" dirty="0">
                  <a:latin typeface="+mn-lt"/>
                </a:rPr>
                <a:t>obyvatelstva do roku 2030</a:t>
              </a:r>
              <a:endParaRPr lang="cs-CZ" sz="800" dirty="0">
                <a:latin typeface="+mn-lt"/>
              </a:endParaRPr>
            </a:p>
            <a:p>
              <a:pPr lvl="1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b="1" dirty="0">
                  <a:latin typeface="+mn-lt"/>
                </a:rPr>
                <a:t>→</a:t>
              </a:r>
              <a:r>
                <a:rPr lang="cs-CZ" dirty="0">
                  <a:latin typeface="+mn-lt"/>
                </a:rPr>
                <a:t> v Olomouckém kraji</a:t>
              </a:r>
            </a:p>
            <a:p>
              <a:pPr lvl="1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b="1" dirty="0">
                  <a:latin typeface="+mn-lt"/>
                </a:rPr>
                <a:t>→</a:t>
              </a:r>
              <a:r>
                <a:rPr lang="cs-CZ" dirty="0">
                  <a:latin typeface="+mn-lt"/>
                </a:rPr>
                <a:t> v okresech Olomouckého kraje</a:t>
              </a:r>
            </a:p>
            <a:p>
              <a:pPr lvl="1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b="1" dirty="0">
                  <a:latin typeface="+mn-lt"/>
                </a:rPr>
                <a:t>→</a:t>
              </a:r>
              <a:r>
                <a:rPr lang="cs-CZ" dirty="0">
                  <a:latin typeface="+mn-lt"/>
                </a:rPr>
                <a:t> srovnání krajů ČR</a:t>
              </a:r>
            </a:p>
            <a:p>
              <a:pPr lvl="1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b="1" dirty="0">
                  <a:latin typeface="+mn-lt"/>
                </a:rPr>
                <a:t>→</a:t>
              </a:r>
              <a:r>
                <a:rPr lang="cs-CZ" dirty="0">
                  <a:latin typeface="+mn-lt"/>
                </a:rPr>
                <a:t> srovnání s průměrem ČR</a:t>
              </a:r>
            </a:p>
            <a:p>
              <a:pPr lvl="1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b="1" dirty="0">
                  <a:latin typeface="+mn-lt"/>
                </a:rPr>
                <a:t>→</a:t>
              </a:r>
              <a:r>
                <a:rPr lang="cs-CZ" dirty="0">
                  <a:latin typeface="+mn-lt"/>
                </a:rPr>
                <a:t> časová řada 2007 - 2019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sz="1400" b="1" dirty="0">
                  <a:ea typeface="Calibri" panose="020F0502020204030204" pitchFamily="34" charset="0"/>
                </a:rPr>
                <a:t>(projekt „Predikce trhu práce – Kompas“, </a:t>
              </a:r>
              <a:r>
                <a:rPr lang="cs-CZ" sz="1400" b="1" dirty="0" err="1">
                  <a:ea typeface="Calibri" panose="020F0502020204030204" pitchFamily="34" charset="0"/>
                </a:rPr>
                <a:t>reg</a:t>
              </a:r>
              <a:r>
                <a:rPr lang="cs-CZ" sz="1400" b="1" dirty="0">
                  <a:ea typeface="Calibri" panose="020F0502020204030204" pitchFamily="34" charset="0"/>
                </a:rPr>
                <a:t>. č. CZ.03.1.54/0.0/0.0/15_122/0006097)</a:t>
              </a:r>
              <a:endParaRPr lang="cs-CZ" sz="1400" dirty="0">
                <a:ea typeface="Calibri" panose="020F0502020204030204" pitchFamily="34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dirty="0">
                <a:latin typeface="+mn-lt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dirty="0">
                <a:latin typeface="+mn-lt"/>
              </a:endParaRPr>
            </a:p>
          </p:txBody>
        </p:sp>
        <p:sp>
          <p:nvSpPr>
            <p:cNvPr id="17415" name="Obdélník 5">
              <a:extLst>
                <a:ext uri="{FF2B5EF4-FFF2-40B4-BE49-F238E27FC236}">
                  <a16:creationId xmlns:a16="http://schemas.microsoft.com/office/drawing/2014/main" id="{602659C2-2ECC-416C-BC9B-14A6ED71B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4348" y="791338"/>
              <a:ext cx="60960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400" b="1" dirty="0">
                  <a:solidFill>
                    <a:srgbClr val="4F81BD"/>
                  </a:solidFill>
                  <a:cs typeface="Calibri" panose="020F0502020204030204" pitchFamily="34" charset="0"/>
                </a:rPr>
                <a:t>Vývoj počtu obyvatel v Olomouckém kraji (k 31. 12., v tis. obyv.) </a:t>
              </a:r>
            </a:p>
          </p:txBody>
        </p:sp>
        <p:sp>
          <p:nvSpPr>
            <p:cNvPr id="17416" name="Obdélník 3">
              <a:extLst>
                <a:ext uri="{FF2B5EF4-FFF2-40B4-BE49-F238E27FC236}">
                  <a16:creationId xmlns:a16="http://schemas.microsoft.com/office/drawing/2014/main" id="{DC06C2D3-D531-4571-96A7-A0D52086E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4250" y="3935527"/>
              <a:ext cx="51720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400" b="1" dirty="0">
                  <a:solidFill>
                    <a:srgbClr val="4F81BD"/>
                  </a:solidFill>
                  <a:cs typeface="Calibri" panose="020F0502020204030204" pitchFamily="34" charset="0"/>
                </a:rPr>
                <a:t>Vývoj indexu stáří v okresech Olomouckého kraje (2007–2020)</a:t>
              </a:r>
              <a:endParaRPr lang="cs-CZ" altLang="cs-CZ" sz="1400" dirty="0"/>
            </a:p>
          </p:txBody>
        </p:sp>
      </p:grpSp>
      <p:pic>
        <p:nvPicPr>
          <p:cNvPr id="10" name="Obrázek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87" y="891331"/>
            <a:ext cx="5551718" cy="2709708"/>
          </a:xfrm>
          <a:prstGeom prst="rect">
            <a:avLst/>
          </a:prstGeom>
          <a:noFill/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386" y="4046140"/>
            <a:ext cx="5761219" cy="2548349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>
            <a:extLst>
              <a:ext uri="{FF2B5EF4-FFF2-40B4-BE49-F238E27FC236}">
                <a16:creationId xmlns:a16="http://schemas.microsoft.com/office/drawing/2014/main" id="{DAD660D6-B1AD-43EB-AA06-F787855CA47D}"/>
              </a:ext>
            </a:extLst>
          </p:cNvPr>
          <p:cNvSpPr txBox="1">
            <a:spLocks/>
          </p:cNvSpPr>
          <p:nvPr/>
        </p:nvSpPr>
        <p:spPr>
          <a:xfrm>
            <a:off x="207963" y="225426"/>
            <a:ext cx="8166100" cy="6810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3000" b="1" dirty="0">
                <a:solidFill>
                  <a:schemeClr val="accent5">
                    <a:lumMod val="75000"/>
                  </a:schemeClr>
                </a:solidFill>
              </a:rPr>
              <a:t>2. VZDĚLÁNÍ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D55C118-55CB-4F1C-848E-C119592D2FF9}"/>
              </a:ext>
            </a:extLst>
          </p:cNvPr>
          <p:cNvSpPr txBox="1"/>
          <p:nvPr/>
        </p:nvSpPr>
        <p:spPr>
          <a:xfrm>
            <a:off x="4763" y="645319"/>
            <a:ext cx="6026150" cy="71096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01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Vzdělanostní struktura </a:t>
            </a:r>
            <a:r>
              <a:rPr lang="cs-CZ" dirty="0">
                <a:latin typeface="+mn-lt"/>
              </a:rPr>
              <a:t>obyvatel</a:t>
            </a:r>
          </a:p>
          <a:p>
            <a:pPr marL="5701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latin typeface="+mn-lt"/>
              </a:rPr>
              <a:t>Počty </a:t>
            </a:r>
            <a:r>
              <a:rPr lang="cs-CZ" b="1" dirty="0">
                <a:latin typeface="+mn-lt"/>
              </a:rPr>
              <a:t>žáků, studentů a absolventů </a:t>
            </a:r>
            <a:r>
              <a:rPr lang="cs-CZ" dirty="0">
                <a:latin typeface="+mn-lt"/>
              </a:rPr>
              <a:t>ZŠ, SŠ, VOŠ a VŠ</a:t>
            </a:r>
          </a:p>
          <a:p>
            <a:pPr marL="5701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Předčasné odchody ze vzdělávání</a:t>
            </a:r>
          </a:p>
          <a:p>
            <a:pPr marL="5701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latin typeface="+mn-lt"/>
              </a:rPr>
              <a:t>Struktura studentů a absolventů SŠ, VOŠ a VŠ podle </a:t>
            </a:r>
            <a:r>
              <a:rPr lang="cs-CZ" b="1" dirty="0">
                <a:latin typeface="+mn-lt"/>
              </a:rPr>
              <a:t>druhu vzdělávání a oborů</a:t>
            </a:r>
          </a:p>
          <a:p>
            <a:pPr marL="5701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Počty nově přijatých </a:t>
            </a:r>
            <a:r>
              <a:rPr lang="cs-CZ" dirty="0">
                <a:latin typeface="+mn-lt"/>
              </a:rPr>
              <a:t>na SŠ a VOŠ podle druhu vzdělávání a oborů</a:t>
            </a:r>
          </a:p>
          <a:p>
            <a:pPr marL="5701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latin typeface="+mn-lt"/>
              </a:rPr>
              <a:t>Analýza </a:t>
            </a:r>
            <a:r>
              <a:rPr lang="cs-CZ" b="1" dirty="0">
                <a:latin typeface="+mn-lt"/>
              </a:rPr>
              <a:t>studentů a absolventů VŠ </a:t>
            </a:r>
            <a:r>
              <a:rPr lang="cs-CZ" dirty="0">
                <a:latin typeface="+mn-lt"/>
              </a:rPr>
              <a:t>v Olomouckém kraji</a:t>
            </a:r>
            <a:endParaRPr lang="cs-CZ" sz="1200" dirty="0">
              <a:latin typeface="+mn-lt"/>
            </a:endParaRP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v Olomouckém kraji</a:t>
            </a: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v okresech Olomouckého kraje</a:t>
            </a: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srovnání krajů ČR</a:t>
            </a: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 </a:t>
            </a:r>
            <a:r>
              <a:rPr lang="cs-CZ" dirty="0">
                <a:latin typeface="+mn-lt"/>
              </a:rPr>
              <a:t>srovnání s průměrem ČR</a:t>
            </a: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časová řada 2007 – 2019</a:t>
            </a: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400" b="1" dirty="0">
                <a:ea typeface="Calibri" panose="020F0502020204030204" pitchFamily="34" charset="0"/>
              </a:rPr>
              <a:t>(projekt „Predikce trhu práce – Kompas“, </a:t>
            </a:r>
            <a:r>
              <a:rPr lang="cs-CZ" sz="1400" b="1" dirty="0" err="1">
                <a:ea typeface="Calibri" panose="020F0502020204030204" pitchFamily="34" charset="0"/>
              </a:rPr>
              <a:t>reg</a:t>
            </a:r>
            <a:r>
              <a:rPr lang="cs-CZ" sz="1400" b="1" dirty="0">
                <a:ea typeface="Calibri" panose="020F0502020204030204" pitchFamily="34" charset="0"/>
              </a:rPr>
              <a:t>. č. CZ.03.1.54/0.0/0.0/15_122/0006097)</a:t>
            </a:r>
            <a:endParaRPr lang="cs-CZ" sz="1400" dirty="0">
              <a:ea typeface="Calibri" panose="020F0502020204030204" pitchFamily="34" charset="0"/>
            </a:endParaRPr>
          </a:p>
          <a:p>
            <a:pPr marL="741600" lvl="2" indent="28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latin typeface="+mn-lt"/>
            </a:endParaRPr>
          </a:p>
        </p:txBody>
      </p:sp>
      <p:sp>
        <p:nvSpPr>
          <p:cNvPr id="18438" name="TextovéPole 6">
            <a:extLst>
              <a:ext uri="{FF2B5EF4-FFF2-40B4-BE49-F238E27FC236}">
                <a16:creationId xmlns:a16="http://schemas.microsoft.com/office/drawing/2014/main" id="{328AFB44-F7D0-4779-AF5B-8E6CF07CB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607713"/>
            <a:ext cx="6096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  <a:t>Studenti vysokých škol s místem výuky v Olomouckém kraji (2011–2020; </a:t>
            </a:r>
            <a:r>
              <a:rPr lang="cs-CZ" altLang="cs-CZ" sz="1400" b="1" dirty="0" err="1">
                <a:solidFill>
                  <a:srgbClr val="4F81BD"/>
                </a:solidFill>
                <a:cs typeface="Calibri" panose="020F0502020204030204" pitchFamily="34" charset="0"/>
              </a:rPr>
              <a:t>abs</a:t>
            </a:r>
            <a: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  <a:t>.)</a:t>
            </a:r>
          </a:p>
        </p:txBody>
      </p:sp>
      <p:sp>
        <p:nvSpPr>
          <p:cNvPr id="18439" name="TextovéPole 9">
            <a:extLst>
              <a:ext uri="{FF2B5EF4-FFF2-40B4-BE49-F238E27FC236}">
                <a16:creationId xmlns:a16="http://schemas.microsoft.com/office/drawing/2014/main" id="{1CA73104-30BC-4E61-8525-14F2889C9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8229" y="724084"/>
            <a:ext cx="4713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  <a:t>Struktura studentů studujících střední školy v OLK podle typu školy (2020; v %) 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898" y="3994919"/>
            <a:ext cx="6005017" cy="242411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/>
          <a:srcRect l="11126" t="3465" r="3605" b="16475"/>
          <a:stretch/>
        </p:blipFill>
        <p:spPr>
          <a:xfrm>
            <a:off x="6655323" y="1243274"/>
            <a:ext cx="4091233" cy="2324824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>
            <a:extLst>
              <a:ext uri="{FF2B5EF4-FFF2-40B4-BE49-F238E27FC236}">
                <a16:creationId xmlns:a16="http://schemas.microsoft.com/office/drawing/2014/main" id="{A28EE9FE-2528-4D8B-BB6D-E612973A8293}"/>
              </a:ext>
            </a:extLst>
          </p:cNvPr>
          <p:cNvSpPr txBox="1">
            <a:spLocks/>
          </p:cNvSpPr>
          <p:nvPr/>
        </p:nvSpPr>
        <p:spPr>
          <a:xfrm>
            <a:off x="215900" y="147146"/>
            <a:ext cx="2632075" cy="788276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3000" b="1" dirty="0">
                <a:solidFill>
                  <a:schemeClr val="accent5">
                    <a:lumMod val="75000"/>
                  </a:schemeClr>
                </a:solidFill>
              </a:rPr>
              <a:t>4. TRH PRÁCE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9116287-FB53-499A-929A-522D085FF249}"/>
              </a:ext>
            </a:extLst>
          </p:cNvPr>
          <p:cNvSpPr txBox="1"/>
          <p:nvPr/>
        </p:nvSpPr>
        <p:spPr>
          <a:xfrm>
            <a:off x="215900" y="817562"/>
            <a:ext cx="5114925" cy="584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Vývoj výše mezd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Vývoj a struktura zaměstnanosti: </a:t>
            </a: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dirty="0">
                <a:latin typeface="+mn-lt"/>
              </a:rPr>
              <a:t>obyvatelstvo podle ekonomického postavení, zaměstnanci podle postavení v zaměstnání, podle ISCO, podle věku, podle vzdělání…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Analýza OSVČ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Vývoj a struktura nezaměstnanosti:</a:t>
            </a:r>
            <a:endParaRPr lang="cs-CZ" sz="1000" b="1" dirty="0">
              <a:latin typeface="+mn-lt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dirty="0">
                <a:latin typeface="+mn-lt"/>
              </a:rPr>
              <a:t>podíl nezaměstnaných osob, počty uchazečů o zaměstnání</a:t>
            </a:r>
            <a:r>
              <a:rPr lang="cs-CZ" sz="1000" dirty="0">
                <a:latin typeface="+mn-lt"/>
              </a:rPr>
              <a:t>, </a:t>
            </a:r>
            <a:r>
              <a:rPr lang="cs-CZ" dirty="0">
                <a:latin typeface="+mn-lt"/>
              </a:rPr>
              <a:t>struktura volných pracovních míst</a:t>
            </a:r>
            <a:endParaRPr lang="cs-CZ" sz="1000" dirty="0">
              <a:latin typeface="+mn-lt"/>
            </a:endParaRP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>
                <a:latin typeface="+mn-lt"/>
              </a:rPr>
              <a:t>Cizinci na trhu práce</a:t>
            </a:r>
            <a:endParaRPr lang="cs-CZ" dirty="0">
              <a:latin typeface="+mn-lt"/>
            </a:endParaRPr>
          </a:p>
          <a:p>
            <a:pPr marL="741600" lvl="2" indent="28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v Olomouckém kraji</a:t>
            </a:r>
          </a:p>
          <a:p>
            <a:pPr marL="741600" lvl="2" indent="28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v okresech Olomouckého kraje</a:t>
            </a:r>
          </a:p>
          <a:p>
            <a:pPr marL="741600" lvl="2" indent="28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srovnání krajů ČR</a:t>
            </a:r>
          </a:p>
          <a:p>
            <a:pPr marL="741600" lvl="2" indent="28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 </a:t>
            </a:r>
            <a:r>
              <a:rPr lang="cs-CZ" dirty="0">
                <a:latin typeface="+mn-lt"/>
              </a:rPr>
              <a:t>srovnání s průměrem ČR</a:t>
            </a:r>
          </a:p>
          <a:p>
            <a:pPr marL="741600" lvl="2" indent="28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→</a:t>
            </a:r>
            <a:r>
              <a:rPr lang="cs-CZ" dirty="0">
                <a:latin typeface="+mn-lt"/>
              </a:rPr>
              <a:t> časová řada 2007 - 2019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 sz="1000" dirty="0">
              <a:latin typeface="+mn-lt"/>
            </a:endParaRPr>
          </a:p>
        </p:txBody>
      </p:sp>
      <p:sp>
        <p:nvSpPr>
          <p:cNvPr id="20486" name="TextovéPole 6">
            <a:extLst>
              <a:ext uri="{FF2B5EF4-FFF2-40B4-BE49-F238E27FC236}">
                <a16:creationId xmlns:a16="http://schemas.microsoft.com/office/drawing/2014/main" id="{475ACB76-DC6F-4EBF-A096-6F8E79547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8813" y="277813"/>
            <a:ext cx="58912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  <a:t>Průměrná hrubá měsíční mzda </a:t>
            </a:r>
            <a:r>
              <a:rPr lang="cs-CZ" altLang="cs-CZ" sz="1400" b="1" dirty="0" err="1">
                <a:solidFill>
                  <a:srgbClr val="4F81BD"/>
                </a:solidFill>
                <a:cs typeface="Calibri" panose="020F0502020204030204" pitchFamily="34" charset="0"/>
              </a:rPr>
              <a:t>přepoč</a:t>
            </a:r>
            <a: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  <a:t>. na plně zaměstnané </a:t>
            </a:r>
            <a:b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</a:br>
            <a:r>
              <a:rPr lang="cs-CZ" altLang="cs-CZ" sz="1400" b="1" dirty="0">
                <a:solidFill>
                  <a:srgbClr val="4F81BD"/>
                </a:solidFill>
                <a:cs typeface="Calibri" panose="020F0502020204030204" pitchFamily="34" charset="0"/>
              </a:rPr>
              <a:t>v Olomouckém, Zlínském kraji a ČR (2011–2020; v tis. Kč)</a:t>
            </a:r>
          </a:p>
        </p:txBody>
      </p:sp>
      <p:sp>
        <p:nvSpPr>
          <p:cNvPr id="20488" name="TextovéPole 9">
            <a:extLst>
              <a:ext uri="{FF2B5EF4-FFF2-40B4-BE49-F238E27FC236}">
                <a16:creationId xmlns:a16="http://schemas.microsoft.com/office/drawing/2014/main" id="{9819294E-F54E-4B48-BFA6-B09F8F419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8813" y="3500438"/>
            <a:ext cx="5621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1400" b="1">
                <a:solidFill>
                  <a:srgbClr val="4F81BD"/>
                </a:solidFill>
                <a:cs typeface="Calibri" panose="020F0502020204030204" pitchFamily="34" charset="0"/>
              </a:rPr>
              <a:t>Uchazeči o zaměstnání v okresech Olomouckého kraje (k 31. 12., v tis.)</a:t>
            </a:r>
          </a:p>
        </p:txBody>
      </p:sp>
      <p:pic>
        <p:nvPicPr>
          <p:cNvPr id="8" name="Obrázek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0" t="-485" r="4567" b="5341"/>
          <a:stretch/>
        </p:blipFill>
        <p:spPr bwMode="auto">
          <a:xfrm>
            <a:off x="5738813" y="800100"/>
            <a:ext cx="4831715" cy="26523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Obráze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" t="4277" r="9718" b="7248"/>
          <a:stretch/>
        </p:blipFill>
        <p:spPr bwMode="auto">
          <a:xfrm>
            <a:off x="5738813" y="3854878"/>
            <a:ext cx="5205852" cy="28030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Skupina 32">
            <a:extLst>
              <a:ext uri="{FF2B5EF4-FFF2-40B4-BE49-F238E27FC236}">
                <a16:creationId xmlns:a16="http://schemas.microsoft.com/office/drawing/2014/main" id="{FBBD1C75-89B5-4627-9CD2-5DD2DB65BA17}"/>
              </a:ext>
            </a:extLst>
          </p:cNvPr>
          <p:cNvGrpSpPr>
            <a:grpSpLocks/>
          </p:cNvGrpSpPr>
          <p:nvPr/>
        </p:nvGrpSpPr>
        <p:grpSpPr bwMode="auto">
          <a:xfrm>
            <a:off x="1517716" y="1609585"/>
            <a:ext cx="8917756" cy="4885483"/>
            <a:chOff x="1842968" y="1104293"/>
            <a:chExt cx="8979609" cy="5170179"/>
          </a:xfrm>
        </p:grpSpPr>
        <p:grpSp>
          <p:nvGrpSpPr>
            <p:cNvPr id="25605" name="Skupina 7">
              <a:extLst>
                <a:ext uri="{FF2B5EF4-FFF2-40B4-BE49-F238E27FC236}">
                  <a16:creationId xmlns:a16="http://schemas.microsoft.com/office/drawing/2014/main" id="{3E444B3A-3552-4536-A506-6C32140A4A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6435" y="1948029"/>
              <a:ext cx="3788241" cy="3255495"/>
              <a:chOff x="8670076" y="2918655"/>
              <a:chExt cx="2458583" cy="2400786"/>
            </a:xfrm>
          </p:grpSpPr>
          <p:sp>
            <p:nvSpPr>
              <p:cNvPr id="3" name="Šipka: zahnutá dolů 2">
                <a:extLst>
                  <a:ext uri="{FF2B5EF4-FFF2-40B4-BE49-F238E27FC236}">
                    <a16:creationId xmlns:a16="http://schemas.microsoft.com/office/drawing/2014/main" id="{51942C9A-DED8-4CF1-BE9E-C3BEE1C35CA5}"/>
                  </a:ext>
                </a:extLst>
              </p:cNvPr>
              <p:cNvSpPr/>
              <p:nvPr/>
            </p:nvSpPr>
            <p:spPr>
              <a:xfrm>
                <a:off x="8695027" y="2916986"/>
                <a:ext cx="2432716" cy="1107623"/>
              </a:xfrm>
              <a:prstGeom prst="curvedDownArrow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Šipka: zahnutá dolů 3">
                <a:extLst>
                  <a:ext uri="{FF2B5EF4-FFF2-40B4-BE49-F238E27FC236}">
                    <a16:creationId xmlns:a16="http://schemas.microsoft.com/office/drawing/2014/main" id="{D47AA1C8-CDF0-4504-8BB9-94DCEEE7A56F}"/>
                  </a:ext>
                </a:extLst>
              </p:cNvPr>
              <p:cNvSpPr/>
              <p:nvPr/>
            </p:nvSpPr>
            <p:spPr>
              <a:xfrm rot="10641589">
                <a:off x="8670298" y="4196724"/>
                <a:ext cx="2382227" cy="1121673"/>
              </a:xfrm>
              <a:prstGeom prst="curvedDownArrow">
                <a:avLst>
                  <a:gd name="adj1" fmla="val 25000"/>
                  <a:gd name="adj2" fmla="val 51426"/>
                  <a:gd name="adj3" fmla="val 25000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 sz="13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14B6F591-7A85-4A34-9A8A-76104F92C1DA}"/>
                </a:ext>
              </a:extLst>
            </p:cNvPr>
            <p:cNvSpPr txBox="1"/>
            <p:nvPr/>
          </p:nvSpPr>
          <p:spPr>
            <a:xfrm>
              <a:off x="5257951" y="2925368"/>
              <a:ext cx="1497130" cy="178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s-CZ" sz="2700" b="1" dirty="0">
                  <a:solidFill>
                    <a:schemeClr val="accent5">
                      <a:lumMod val="50000"/>
                    </a:schemeClr>
                  </a:solidFill>
                </a:rPr>
                <a:t>TRH PRÁCE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1CB26630-B201-4AF6-96F5-CCAFC4F6BB7D}"/>
                </a:ext>
              </a:extLst>
            </p:cNvPr>
            <p:cNvSpPr txBox="1"/>
            <p:nvPr/>
          </p:nvSpPr>
          <p:spPr>
            <a:xfrm>
              <a:off x="2698700" y="1104293"/>
              <a:ext cx="3235579" cy="430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DEMOGRAFICKÝ VÝVOJ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9DD74BA8-34BB-49A7-8803-87FCF667CE39}"/>
                </a:ext>
              </a:extLst>
            </p:cNvPr>
            <p:cNvSpPr txBox="1"/>
            <p:nvPr/>
          </p:nvSpPr>
          <p:spPr>
            <a:xfrm>
              <a:off x="2665358" y="2761837"/>
              <a:ext cx="2035335" cy="430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VZDĚLÁVÁNÍ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90675488-7101-46FC-8539-0CA7766EE650}"/>
                </a:ext>
              </a:extLst>
            </p:cNvPr>
            <p:cNvSpPr txBox="1"/>
            <p:nvPr/>
          </p:nvSpPr>
          <p:spPr>
            <a:xfrm>
              <a:off x="2535173" y="4532107"/>
              <a:ext cx="2033749" cy="738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ZAMĚSTNANOST</a:t>
              </a:r>
            </a:p>
          </p:txBody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BF5603C6-4E94-4A2F-BAAE-EB3841BCB991}"/>
                </a:ext>
              </a:extLst>
            </p:cNvPr>
            <p:cNvSpPr txBox="1"/>
            <p:nvPr/>
          </p:nvSpPr>
          <p:spPr>
            <a:xfrm>
              <a:off x="7517141" y="4503527"/>
              <a:ext cx="2271891" cy="738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NEZAMĚSTNANOST</a:t>
              </a:r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14A501B5-58C8-4969-844A-09D9E2C107E0}"/>
                </a:ext>
              </a:extLst>
            </p:cNvPr>
            <p:cNvSpPr txBox="1"/>
            <p:nvPr/>
          </p:nvSpPr>
          <p:spPr>
            <a:xfrm>
              <a:off x="6289907" y="1137636"/>
              <a:ext cx="2854549" cy="738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EKONOMICKÝ VÝVOJ</a:t>
              </a:r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C0EF666D-E239-4367-826C-9D9D3EED9122}"/>
                </a:ext>
              </a:extLst>
            </p:cNvPr>
            <p:cNvSpPr txBox="1"/>
            <p:nvPr/>
          </p:nvSpPr>
          <p:spPr>
            <a:xfrm>
              <a:off x="7879121" y="2738020"/>
              <a:ext cx="2271891" cy="738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ZAMĚSTNAVATELÉ</a:t>
              </a:r>
            </a:p>
          </p:txBody>
        </p:sp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EAB4A65E-DA3F-40FD-B554-071A23516597}"/>
                </a:ext>
              </a:extLst>
            </p:cNvPr>
            <p:cNvSpPr txBox="1"/>
            <p:nvPr/>
          </p:nvSpPr>
          <p:spPr>
            <a:xfrm>
              <a:off x="5154753" y="5395806"/>
              <a:ext cx="2271891" cy="430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s-CZ" sz="1500" b="1" dirty="0">
                  <a:solidFill>
                    <a:schemeClr val="accent5">
                      <a:lumMod val="50000"/>
                    </a:schemeClr>
                  </a:solidFill>
                </a:rPr>
                <a:t>DALŠÍ OBLASTI</a:t>
              </a:r>
            </a:p>
          </p:txBody>
        </p:sp>
        <p:sp>
          <p:nvSpPr>
            <p:cNvPr id="25614" name="TextovéPole 19">
              <a:extLst>
                <a:ext uri="{FF2B5EF4-FFF2-40B4-BE49-F238E27FC236}">
                  <a16:creationId xmlns:a16="http://schemas.microsoft.com/office/drawing/2014/main" id="{FF3CD4D0-C9E3-4B6B-A393-C7E62EEDF4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4415" y="1423682"/>
              <a:ext cx="2779053" cy="5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/>
                <a:t>porodnost, migrace, věková struktura obyvatel</a:t>
              </a:r>
            </a:p>
          </p:txBody>
        </p:sp>
        <p:sp>
          <p:nvSpPr>
            <p:cNvPr id="25615" name="TextovéPole 21">
              <a:extLst>
                <a:ext uri="{FF2B5EF4-FFF2-40B4-BE49-F238E27FC236}">
                  <a16:creationId xmlns:a16="http://schemas.microsoft.com/office/drawing/2014/main" id="{7E9EC518-0E92-42D6-A8C6-0663EED982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1485" y="3065263"/>
              <a:ext cx="2104748" cy="76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 dirty="0"/>
                <a:t>počty studentů, počty absolventů (úroveň x obor vzdělání)</a:t>
              </a:r>
            </a:p>
          </p:txBody>
        </p:sp>
        <p:sp>
          <p:nvSpPr>
            <p:cNvPr id="25616" name="TextovéPole 23">
              <a:extLst>
                <a:ext uri="{FF2B5EF4-FFF2-40B4-BE49-F238E27FC236}">
                  <a16:creationId xmlns:a16="http://schemas.microsoft.com/office/drawing/2014/main" id="{21BF2BD7-0803-4B94-8EC4-F9F9A1DDC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2968" y="4863160"/>
              <a:ext cx="2658753" cy="76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/>
                <a:t>počet zaměstnaných (kvalifikovaní vs. nekvalif.), počet zaměstnaných cizinců</a:t>
              </a:r>
            </a:p>
          </p:txBody>
        </p:sp>
        <p:sp>
          <p:nvSpPr>
            <p:cNvPr id="25617" name="TextovéPole 25">
              <a:extLst>
                <a:ext uri="{FF2B5EF4-FFF2-40B4-BE49-F238E27FC236}">
                  <a16:creationId xmlns:a16="http://schemas.microsoft.com/office/drawing/2014/main" id="{4C7684EB-1465-486B-9330-D576BCEFA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17475" y="4777906"/>
              <a:ext cx="2559214" cy="76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/>
                <a:t>počet a struktura nezaměstnaných vs. volná místa</a:t>
              </a:r>
            </a:p>
          </p:txBody>
        </p:sp>
        <p:sp>
          <p:nvSpPr>
            <p:cNvPr id="25618" name="TextovéPole 27">
              <a:extLst>
                <a:ext uri="{FF2B5EF4-FFF2-40B4-BE49-F238E27FC236}">
                  <a16:creationId xmlns:a16="http://schemas.microsoft.com/office/drawing/2014/main" id="{BF05D9FE-CBA9-4742-9A90-80D3278F0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2572" y="3095667"/>
              <a:ext cx="2940005" cy="98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/>
                <a:t>velcí zaměstnavatelé, MSP, mzdy, rozvojové záměry, inovace, příležitosti + automatizace, IT technologie</a:t>
              </a:r>
            </a:p>
          </p:txBody>
        </p:sp>
        <p:sp>
          <p:nvSpPr>
            <p:cNvPr id="25619" name="TextovéPole 29">
              <a:extLst>
                <a:ext uri="{FF2B5EF4-FFF2-40B4-BE49-F238E27FC236}">
                  <a16:creationId xmlns:a16="http://schemas.microsoft.com/office/drawing/2014/main" id="{ED81B398-76AF-426D-858C-9D9F53EE1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8578" y="1405979"/>
              <a:ext cx="2853608" cy="76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/>
                <a:t>makroekonomické indikátory (HDP, HPH, výdaje na VaV…)</a:t>
              </a:r>
            </a:p>
          </p:txBody>
        </p:sp>
        <p:sp>
          <p:nvSpPr>
            <p:cNvPr id="25620" name="TextovéPole 31">
              <a:extLst>
                <a:ext uri="{FF2B5EF4-FFF2-40B4-BE49-F238E27FC236}">
                  <a16:creationId xmlns:a16="http://schemas.microsoft.com/office/drawing/2014/main" id="{233CB585-BA61-4609-9A0E-7E3ADF165F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96763" y="5720410"/>
              <a:ext cx="2652261" cy="5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cs-CZ" altLang="cs-CZ" sz="1050"/>
                <a:t>doprava, cestovní ruch + např. bydlení, životní prostředí…</a:t>
              </a:r>
            </a:p>
          </p:txBody>
        </p:sp>
      </p:grpSp>
      <p:sp>
        <p:nvSpPr>
          <p:cNvPr id="37" name="Nadpis 1">
            <a:extLst>
              <a:ext uri="{FF2B5EF4-FFF2-40B4-BE49-F238E27FC236}">
                <a16:creationId xmlns:a16="http://schemas.microsoft.com/office/drawing/2014/main" id="{913CC7F6-062D-4EA4-BDA2-0EA0AD81CE1E}"/>
              </a:ext>
            </a:extLst>
          </p:cNvPr>
          <p:cNvSpPr txBox="1">
            <a:spLocks/>
          </p:cNvSpPr>
          <p:nvPr/>
        </p:nvSpPr>
        <p:spPr>
          <a:xfrm>
            <a:off x="1282046" y="1038225"/>
            <a:ext cx="4279768" cy="57136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250" b="1" dirty="0">
                <a:solidFill>
                  <a:schemeClr val="accent5">
                    <a:lumMod val="75000"/>
                  </a:schemeClr>
                </a:solidFill>
              </a:rPr>
              <a:t>11. SHRNUTÍ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937AF62-9AA5-4E03-9726-AE077F8204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6971" y="1411550"/>
            <a:ext cx="8218059" cy="4485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2800" dirty="0"/>
          </a:p>
          <a:p>
            <a:pPr marL="0" indent="0" algn="ctr">
              <a:buNone/>
            </a:pPr>
            <a:endParaRPr lang="cs-CZ" sz="280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cs-CZ" sz="2800" dirty="0">
                <a:latin typeface="Franklin Gothic Book" panose="020B0503020102020204" pitchFamily="34" charset="0"/>
              </a:rPr>
              <a:t>DĚKUJI ZA VAŠI POZORNOST.</a:t>
            </a:r>
          </a:p>
          <a:p>
            <a:pPr marL="0" indent="0" algn="ctr">
              <a:buNone/>
            </a:pPr>
            <a:endParaRPr lang="cs-CZ" sz="280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cs-CZ" sz="2800" dirty="0">
                <a:latin typeface="Franklin Gothic Book" panose="020B0503020102020204" pitchFamily="34" charset="0"/>
              </a:rPr>
              <a:t>Mgr. Jitka Janečková </a:t>
            </a:r>
            <a:r>
              <a:rPr lang="cs-CZ" sz="2800" dirty="0" err="1">
                <a:latin typeface="Franklin Gothic Book" panose="020B0503020102020204" pitchFamily="34" charset="0"/>
              </a:rPr>
              <a:t>Moťková</a:t>
            </a:r>
            <a:endParaRPr lang="cs-CZ" sz="280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cs-CZ" sz="2800" dirty="0">
                <a:latin typeface="Franklin Gothic Book" panose="020B0503020102020204" pitchFamily="34" charset="0"/>
              </a:rPr>
              <a:t>Krajská hospodářská komora </a:t>
            </a:r>
            <a:br>
              <a:rPr lang="cs-CZ" sz="2800" dirty="0">
                <a:latin typeface="Franklin Gothic Book" panose="020B0503020102020204" pitchFamily="34" charset="0"/>
              </a:rPr>
            </a:br>
            <a:r>
              <a:rPr lang="cs-CZ" sz="2800" dirty="0">
                <a:latin typeface="Franklin Gothic Book" panose="020B0503020102020204" pitchFamily="34" charset="0"/>
              </a:rPr>
              <a:t>Olomouckého kraje/Pakt zaměstnanosti OK</a:t>
            </a:r>
          </a:p>
          <a:p>
            <a:pPr marL="0" indent="0" algn="ctr">
              <a:buNone/>
            </a:pPr>
            <a:r>
              <a:rPr lang="cs-CZ" sz="2800" dirty="0">
                <a:latin typeface="Franklin Gothic Book" panose="020B0503020102020204" pitchFamily="34" charset="0"/>
              </a:rPr>
              <a:t>email: </a:t>
            </a:r>
            <a:r>
              <a:rPr lang="cs-CZ" sz="2800" dirty="0">
                <a:latin typeface="Franklin Gothic Book" panose="020B0503020102020204" pitchFamily="34" charset="0"/>
                <a:hlinkClick r:id="rId2"/>
              </a:rPr>
              <a:t>janeckova@khkok.cz</a:t>
            </a:r>
            <a:endParaRPr lang="cs-CZ" sz="280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endParaRPr lang="cs-CZ" sz="2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3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E6DAB9-C278-4A8D-BBD1-95C4B5329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Profese dnes nedostatkové na trhu práce obecně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F00BAB-22BE-40BC-8CFB-AC2E340A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000" dirty="0">
                <a:cs typeface="Calibri" panose="020F0502020204030204" pitchFamily="34" charset="0"/>
              </a:rPr>
              <a:t>celá škála technických profesí v informatice a výrobě, ale i určité obory v logistice, zákaznickém servisu, internetovém obchodu, zdravotnictví a sociálních službách</a:t>
            </a:r>
          </a:p>
          <a:p>
            <a:r>
              <a:rPr lang="cs-CZ" sz="2000" dirty="0">
                <a:cs typeface="Calibri" panose="020F0502020204030204" pitchFamily="34" charset="0"/>
              </a:rPr>
              <a:t>datoví analytici</a:t>
            </a:r>
          </a:p>
          <a:p>
            <a:r>
              <a:rPr lang="cs-CZ" sz="2000" dirty="0">
                <a:cs typeface="Calibri" panose="020F0502020204030204" pitchFamily="34" charset="0"/>
              </a:rPr>
              <a:t>vývoj softwaru</a:t>
            </a:r>
          </a:p>
          <a:p>
            <a:r>
              <a:rPr lang="cs-CZ" sz="2000" dirty="0">
                <a:cs typeface="Calibri" panose="020F0502020204030204" pitchFamily="34" charset="0"/>
              </a:rPr>
              <a:t>kybernetická bezpečnost</a:t>
            </a:r>
          </a:p>
          <a:p>
            <a:r>
              <a:rPr lang="cs-CZ" sz="2000" dirty="0">
                <a:cs typeface="Calibri" panose="020F0502020204030204" pitchFamily="34" charset="0"/>
              </a:rPr>
              <a:t>grafický design</a:t>
            </a:r>
          </a:p>
          <a:p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architekti, projektanti a oblast inženýringu a řada dalších dle aktuálního vývoje</a:t>
            </a:r>
            <a:endParaRPr lang="cs-CZ" sz="2000" dirty="0">
              <a:cs typeface="Calibri" panose="020F0502020204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2346034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4DBEEE-EDE7-4A7D-B641-9E9419CEF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Umělá inteligence a proměna práce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4AC0E3-56AA-46D6-B0FF-E3DA64E15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To, co bude umět umělá inteligence za deset, dvacet let lze jen spekulovat. </a:t>
            </a:r>
          </a:p>
          <a:p>
            <a:r>
              <a:rPr lang="cs-CZ" dirty="0"/>
              <a:t>Jisté je, že náplň řady profesí se výrazně promění</a:t>
            </a:r>
          </a:p>
          <a:p>
            <a:r>
              <a:rPr lang="cs-CZ" b="0" i="0" dirty="0">
                <a:effectLst/>
                <a:latin typeface="Open Sans"/>
              </a:rPr>
              <a:t>Automatizace je zaváděna nejprve především do rutinních činností, tam kde lze nahradit nějakým algoritmem</a:t>
            </a:r>
            <a:endParaRPr lang="cs-CZ" dirty="0"/>
          </a:p>
          <a:p>
            <a:r>
              <a:rPr lang="cs-CZ" dirty="0"/>
              <a:t>Umělá inteligence a roboti se postupně dostává do většiny oborů a odvětví a čím rychleji v nich budou, tím rychleji se dál bude tato oblast vyvíjet</a:t>
            </a:r>
          </a:p>
          <a:p>
            <a:pPr marL="0" indent="0">
              <a:buNone/>
            </a:pPr>
            <a:r>
              <a:rPr lang="cs-CZ" dirty="0"/>
              <a:t>Př: </a:t>
            </a:r>
            <a:r>
              <a:rPr lang="cs-CZ" dirty="0">
                <a:hlinkClick r:id="rId2"/>
              </a:rPr>
              <a:t>Umělá inteligence umí na sto procent předpovědět některé druhy autismu — ČT24 — Česká televize (ceskatelevize.cz)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442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A0473D-1F9E-B6FB-935E-7F06CE38B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Svět práce se mění raketovým tempem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1E17A3C-11C5-23CC-82F4-A9DCC93CE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10242051" cy="3882141"/>
          </a:xfrm>
        </p:spPr>
        <p:txBody>
          <a:bodyPr>
            <a:normAutofit lnSpcReduction="10000"/>
          </a:bodyPr>
          <a:lstStyle/>
          <a:p>
            <a:r>
              <a:rPr lang="cs-CZ" u="sng" dirty="0">
                <a:solidFill>
                  <a:schemeClr val="tx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 světě do roku 2025 převezme ve výrobní sféře až polovinu pracovních míst často podřadných</a:t>
            </a:r>
          </a:p>
          <a:p>
            <a:endParaRPr lang="cs-CZ" u="sng" dirty="0">
              <a:solidFill>
                <a:schemeClr val="tx1"/>
              </a:solidFill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cs-CZ" u="sng" dirty="0">
                <a:solidFill>
                  <a:schemeClr val="tx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Až 800 milionů lidí do roku 2030 muset změnit profesi </a:t>
            </a:r>
          </a:p>
          <a:p>
            <a:r>
              <a:rPr lang="cs-CZ" u="sng" dirty="0">
                <a:solidFill>
                  <a:schemeClr val="tx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 tím spojené pečlivé řízení těchto</a:t>
            </a:r>
            <a:r>
              <a:rPr lang="cs-CZ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procesů a investice</a:t>
            </a:r>
          </a:p>
          <a:p>
            <a:r>
              <a:rPr lang="cs-CZ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Přeškolování, rekvalifikace, </a:t>
            </a:r>
            <a:r>
              <a:rPr lang="cs-CZ" u="sng" dirty="0" err="1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upskilink</a:t>
            </a:r>
            <a:endParaRPr lang="cs-CZ" u="sng" dirty="0">
              <a:solidFill>
                <a:schemeClr val="tx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cs-CZ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Redukce v tradičních profesích a </a:t>
            </a:r>
            <a:r>
              <a:rPr lang="cs-CZ" u="sng" dirty="0">
                <a:solidFill>
                  <a:schemeClr val="tx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oproti tomu vznik nových profesí</a:t>
            </a:r>
          </a:p>
          <a:p>
            <a:pPr marL="0" indent="0">
              <a:buNone/>
            </a:pPr>
            <a:endParaRPr lang="cs-CZ" u="sng" dirty="0">
              <a:solidFill>
                <a:srgbClr val="C4E46E"/>
              </a:solidFill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cs-CZ" u="sng" dirty="0">
                <a:solidFill>
                  <a:schemeClr val="tx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Zajímavý odkaz:</a:t>
            </a:r>
          </a:p>
          <a:p>
            <a:r>
              <a:rPr lang="cs-CZ" dirty="0">
                <a:solidFill>
                  <a:srgbClr val="C4E46E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https://www.ceskatelevize.cz/porady/13865880579-jak-tovarny-zmenily-svet/220382572020005/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316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5DDD2D-7033-C7FE-83AE-E4B82A18D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Profese, které mění a změní AI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9C815F-0D7E-5B16-888C-35ECE88BF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998" y="1987719"/>
            <a:ext cx="10887959" cy="4068000"/>
          </a:xfrm>
        </p:spPr>
        <p:txBody>
          <a:bodyPr/>
          <a:lstStyle/>
          <a:p>
            <a:br>
              <a:rPr lang="cs-CZ" dirty="0"/>
            </a:br>
            <a:r>
              <a:rPr lang="cs-CZ" sz="2000" dirty="0"/>
              <a:t>Tvůrci některých typů textů Analytici dat</a:t>
            </a:r>
            <a:br>
              <a:rPr lang="cs-CZ" sz="2000" dirty="0"/>
            </a:br>
            <a:r>
              <a:rPr lang="cs-CZ" sz="2000" dirty="0"/>
              <a:t>Programátoři a kodéři- práce s generativní AI (studie Microsoftu)</a:t>
            </a:r>
          </a:p>
          <a:p>
            <a:r>
              <a:rPr lang="cs-CZ" sz="2000" dirty="0"/>
              <a:t>Právní koncipienti  (generování smluv a </a:t>
            </a:r>
            <a:r>
              <a:rPr lang="cs-CZ" sz="2000" dirty="0" err="1"/>
              <a:t>analýuy</a:t>
            </a:r>
            <a:r>
              <a:rPr lang="cs-CZ" sz="2000" dirty="0"/>
              <a:t> smluv)</a:t>
            </a:r>
          </a:p>
          <a:p>
            <a:r>
              <a:rPr lang="cs-CZ" sz="2000" dirty="0"/>
              <a:t>Grafici (cílené texty marketingu pro sociální sítě atd. některé typy žurnalistiky (sport statistiky atd.)</a:t>
            </a:r>
          </a:p>
          <a:p>
            <a:r>
              <a:rPr lang="cs-CZ" sz="2000" dirty="0"/>
              <a:t>Radiologové a lékařští diagnostici (</a:t>
            </a:r>
            <a:r>
              <a:rPr lang="cs-CZ" sz="2000" dirty="0" err="1"/>
              <a:t>ai</a:t>
            </a:r>
            <a:r>
              <a:rPr lang="cs-CZ" sz="2000" dirty="0"/>
              <a:t> diagnostika patologií na </a:t>
            </a:r>
            <a:r>
              <a:rPr lang="cs-CZ" sz="2000" dirty="0" err="1"/>
              <a:t>rentg</a:t>
            </a:r>
            <a:r>
              <a:rPr lang="cs-CZ" sz="2000" dirty="0"/>
              <a:t>. Snímcích</a:t>
            </a:r>
          </a:p>
          <a:p>
            <a:r>
              <a:rPr lang="cs-CZ" sz="2000" dirty="0"/>
              <a:t>AI podle  (zpracování obrovského množství dat) řadu mís </a:t>
            </a:r>
            <a:r>
              <a:rPr lang="cs-CZ" sz="2000" dirty="0" err="1"/>
              <a:t>tpromění</a:t>
            </a:r>
            <a:r>
              <a:rPr lang="cs-CZ" sz="2000" dirty="0"/>
              <a:t>, zatím spíše pracují s AI, než by je nahrazovala</a:t>
            </a:r>
          </a:p>
        </p:txBody>
      </p:sp>
    </p:spTree>
    <p:extLst>
      <p:ext uri="{BB962C8B-B14F-4D97-AF65-F5344CB8AC3E}">
        <p14:creationId xmlns:p14="http://schemas.microsoft.com/office/powerpoint/2010/main" val="110934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C53C41-0ADD-43DC-B025-F7B86FB21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AI, ROBOTI A TECHNOLOGIE PŘINÁŠEJÍ NOVÉ DRUHY PRÁCE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BEF2F9-D141-420B-A669-E3A3B700C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10308039" cy="4070677"/>
          </a:xfrm>
        </p:spPr>
        <p:txBody>
          <a:bodyPr/>
          <a:lstStyle/>
          <a:p>
            <a:endParaRPr lang="cs-CZ" b="0" i="0" dirty="0">
              <a:solidFill>
                <a:srgbClr val="05171F"/>
              </a:solidFill>
              <a:effectLst/>
              <a:latin typeface="Lora"/>
              <a:hlinkClick r:id="rId2"/>
            </a:endParaRPr>
          </a:p>
          <a:p>
            <a:endParaRPr lang="cs-CZ" dirty="0">
              <a:solidFill>
                <a:srgbClr val="05171F"/>
              </a:solidFill>
              <a:latin typeface="Lora"/>
              <a:hlinkClick r:id="rId2"/>
            </a:endParaRPr>
          </a:p>
          <a:p>
            <a:endParaRPr lang="cs-CZ" b="0" i="0" dirty="0">
              <a:solidFill>
                <a:srgbClr val="05171F"/>
              </a:solidFill>
              <a:effectLst/>
              <a:latin typeface="Lora"/>
              <a:hlinkClick r:id="rId2"/>
            </a:endParaRPr>
          </a:p>
          <a:p>
            <a:endParaRPr lang="cs-CZ" dirty="0">
              <a:solidFill>
                <a:srgbClr val="05171F"/>
              </a:solidFill>
              <a:latin typeface="Lora"/>
              <a:hlinkClick r:id="rId2"/>
            </a:endParaRPr>
          </a:p>
          <a:p>
            <a:endParaRPr lang="cs-CZ" b="0" i="0" dirty="0">
              <a:solidFill>
                <a:srgbClr val="05171F"/>
              </a:solidFill>
              <a:effectLst/>
              <a:latin typeface="Lora"/>
              <a:hlinkClick r:id="rId2"/>
            </a:endParaRPr>
          </a:p>
        </p:txBody>
      </p:sp>
      <p:pic>
        <p:nvPicPr>
          <p:cNvPr id="5" name="Obrázek 4" descr="Pozice budoucnosti">
            <a:extLst>
              <a:ext uri="{FF2B5EF4-FFF2-40B4-BE49-F238E27FC236}">
                <a16:creationId xmlns:a16="http://schemas.microsoft.com/office/drawing/2014/main" id="{54B8D49A-B898-4A2A-8ABD-29DFF0D4A6F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30" y="2603499"/>
            <a:ext cx="10053516" cy="407067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B688A339-30D7-9AC5-F99A-9D462407E141}"/>
              </a:ext>
            </a:extLst>
          </p:cNvPr>
          <p:cNvSpPr txBox="1"/>
          <p:nvPr/>
        </p:nvSpPr>
        <p:spPr>
          <a:xfrm>
            <a:off x="1074656" y="3098764"/>
            <a:ext cx="105108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05171F"/>
                </a:solidFill>
                <a:effectLst/>
                <a:latin typeface="Lora"/>
                <a:hlinkClick r:id="rId2"/>
              </a:rPr>
              <a:t>Zdroj: www.manpowergroup.cz/pruzkumy/hledame-lidi-roboti-va-potrebuji</a:t>
            </a:r>
            <a:endParaRPr lang="cs-CZ" b="0" i="0" dirty="0">
              <a:solidFill>
                <a:srgbClr val="05171F"/>
              </a:solidFill>
              <a:effectLst/>
              <a:latin typeface="Lora"/>
            </a:endParaRPr>
          </a:p>
        </p:txBody>
      </p:sp>
    </p:spTree>
    <p:extLst>
      <p:ext uri="{BB962C8B-B14F-4D97-AF65-F5344CB8AC3E}">
        <p14:creationId xmlns:p14="http://schemas.microsoft.com/office/powerpoint/2010/main" val="3827339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4CD7EF-DDF1-9BE1-335E-66EB25361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10 perspektivních oblastí podle časopisu Forbes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09D795-43E4-4E4E-A804-BDA409E29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403835"/>
            <a:ext cx="10176064" cy="3940404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Kyberbezpečnost</a:t>
            </a:r>
          </a:p>
          <a:p>
            <a:r>
              <a:rPr lang="cs-CZ" dirty="0"/>
              <a:t>Materiálové inženýrství pro mimozemské stavby</a:t>
            </a:r>
          </a:p>
          <a:p>
            <a:r>
              <a:rPr lang="cs-CZ" dirty="0"/>
              <a:t>Obnovitelné zdroje energie</a:t>
            </a:r>
          </a:p>
          <a:p>
            <a:r>
              <a:rPr lang="cs-CZ" dirty="0"/>
              <a:t>Multidisciplinární vědecké profese (zahrnující společně přírodní a sociální vědy)</a:t>
            </a:r>
          </a:p>
          <a:p>
            <a:r>
              <a:rPr lang="cs-CZ" dirty="0"/>
              <a:t>Softwarové inženýrství</a:t>
            </a:r>
          </a:p>
          <a:p>
            <a:r>
              <a:rPr lang="cs-CZ" dirty="0"/>
              <a:t>Robotizace a automatizace</a:t>
            </a:r>
          </a:p>
          <a:p>
            <a:r>
              <a:rPr lang="cs-CZ" dirty="0"/>
              <a:t>Zdravotnická a ošetřovatelská péče</a:t>
            </a:r>
          </a:p>
          <a:p>
            <a:r>
              <a:rPr lang="cs-CZ" dirty="0"/>
              <a:t>Umělá inteligence</a:t>
            </a:r>
          </a:p>
          <a:p>
            <a:r>
              <a:rPr lang="cs-CZ" dirty="0"/>
              <a:t>Biomedicínská technika a inženýrství</a:t>
            </a:r>
          </a:p>
          <a:p>
            <a:r>
              <a:rPr lang="cs-CZ" dirty="0"/>
              <a:t>Datová analytika</a:t>
            </a:r>
          </a:p>
          <a:p>
            <a:pPr marL="0" indent="0">
              <a:buNone/>
            </a:pPr>
            <a:r>
              <a:rPr lang="cs-CZ" dirty="0"/>
              <a:t>Zdroj: https://forbes.cz/lists/deset-jobu-budoucnosti/</a:t>
            </a:r>
          </a:p>
        </p:txBody>
      </p:sp>
    </p:spTree>
    <p:extLst>
      <p:ext uri="{BB962C8B-B14F-4D97-AF65-F5344CB8AC3E}">
        <p14:creationId xmlns:p14="http://schemas.microsoft.com/office/powerpoint/2010/main" val="1172972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905</TotalTime>
  <Words>2504</Words>
  <Application>Microsoft Office PowerPoint</Application>
  <PresentationFormat>Širokoúhlá obrazovka</PresentationFormat>
  <Paragraphs>312</Paragraphs>
  <Slides>39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8" baseType="lpstr">
      <vt:lpstr>Arial</vt:lpstr>
      <vt:lpstr>Calibri</vt:lpstr>
      <vt:lpstr>Century Gothic</vt:lpstr>
      <vt:lpstr>Franklin Gothic Book</vt:lpstr>
      <vt:lpstr>Lora</vt:lpstr>
      <vt:lpstr>Open Sans</vt:lpstr>
      <vt:lpstr>Wingdings</vt:lpstr>
      <vt:lpstr>Wingdings 3</vt:lpstr>
      <vt:lpstr>Ion Boardroom</vt:lpstr>
      <vt:lpstr> Trh práce, lidské zdroje  a profese budoucnosti</vt:lpstr>
      <vt:lpstr>JAK SE MŮŽE TRH PRÁCE MĚNIT?</vt:lpstr>
      <vt:lpstr>Rychlý pohled do současnosti</vt:lpstr>
      <vt:lpstr>Profese dnes nedostatkové na trhu práce obecně</vt:lpstr>
      <vt:lpstr>Umělá inteligence a proměna práce</vt:lpstr>
      <vt:lpstr>Svět práce se mění raketovým tempem</vt:lpstr>
      <vt:lpstr>Profese, které mění a změní AI</vt:lpstr>
      <vt:lpstr>AI, ROBOTI A TECHNOLOGIE PŘINÁŠEJÍ NOVÉ DRUHY PRÁCE</vt:lpstr>
      <vt:lpstr>10 perspektivních oblastí podle časopisu Forbes </vt:lpstr>
      <vt:lpstr>Profese budoucnosti dle kanadské nadace CST</vt:lpstr>
      <vt:lpstr>DALŠÍ PROFESE BUDOCNOSTI </vt:lpstr>
      <vt:lpstr>Které profese by měly být také In</vt:lpstr>
      <vt:lpstr>Šance? I zemědělství a kreativita </vt:lpstr>
      <vt:lpstr>Ohrožené profese?</vt:lpstr>
      <vt:lpstr>Budoucnost českého pracovního trhu </vt:lpstr>
      <vt:lpstr>MOŽNÉ OHROŽENÉ PROFESE</vt:lpstr>
      <vt:lpstr>Jaké profese možná budou na ústupu</vt:lpstr>
      <vt:lpstr>Predikce vývoje trhu práce KOMPAS </vt:lpstr>
      <vt:lpstr>Predikce a jejich přínosy</vt:lpstr>
      <vt:lpstr>Web KOMPAS www.predikcetrhuprace.cz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Web KOMPAS www.predikcetrhuprace.cz </vt:lpstr>
      <vt:lpstr>Možné využití výstupů  k zajišťování bezpečí obyvatelstva        </vt:lpstr>
      <vt:lpstr>Příklady výstupů – Vlastní zabezpečení (odvětví)</vt:lpstr>
      <vt:lpstr>Příklady výstupů – Vlastní zabezpečení (profese)</vt:lpstr>
      <vt:lpstr>REGIONÁLNÍ PROFIL OLOMOUCKÉHO KRAJE</vt:lpstr>
      <vt:lpstr>OBSAH REGIONÁLNÍHO PROFILU OK</vt:lpstr>
      <vt:lpstr> 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Jitka Janečková</dc:creator>
  <cp:lastModifiedBy>Vláčilová Bronislava</cp:lastModifiedBy>
  <cp:revision>195</cp:revision>
  <cp:lastPrinted>2022-11-14T08:54:35Z</cp:lastPrinted>
  <dcterms:created xsi:type="dcterms:W3CDTF">2022-04-25T07:14:17Z</dcterms:created>
  <dcterms:modified xsi:type="dcterms:W3CDTF">2023-11-01T06:23:31Z</dcterms:modified>
</cp:coreProperties>
</file>