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ms-powerpoint.presentation.macroEnabled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6" r:id="rId4"/>
    <p:sldId id="257" r:id="rId5"/>
    <p:sldId id="272" r:id="rId6"/>
    <p:sldId id="261" r:id="rId7"/>
    <p:sldId id="262" r:id="rId8"/>
    <p:sldId id="268" r:id="rId9"/>
    <p:sldId id="264" r:id="rId10"/>
    <p:sldId id="270" r:id="rId11"/>
    <p:sldId id="266" r:id="rId12"/>
    <p:sldId id="278" r:id="rId13"/>
    <p:sldId id="279" r:id="rId14"/>
    <p:sldId id="280" r:id="rId15"/>
    <p:sldId id="281" r:id="rId16"/>
    <p:sldId id="283" r:id="rId17"/>
    <p:sldId id="282" r:id="rId18"/>
    <p:sldId id="284" r:id="rId19"/>
    <p:sldId id="287" r:id="rId20"/>
    <p:sldId id="302" r:id="rId21"/>
    <p:sldId id="303" r:id="rId22"/>
    <p:sldId id="294" r:id="rId23"/>
    <p:sldId id="269" r:id="rId24"/>
  </p:sldIdLst>
  <p:sldSz cx="9144000" cy="6858000" type="screen4x3"/>
  <p:notesSz cx="6662738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337" autoAdjust="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JMojzis\Plocha\KRAJSK&#201;%20PROJEKTY%202009\Kampa&#328;_OLK\Komise_Zuzka\OlomocPodkladKomise_091020%20(2)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JMojzis\Plocha\KRAJSK&#201;%20PROJEKTY%202009\Kampa&#328;_OLK\Komise_Zuzka\OlomocPodkladKomise_091020%20(2).xls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JMojzis\Plocha\KRAJSK&#201;%20PROJEKTY%202009\Kampa&#328;_OLK\Komise_Zuzka\OlomocPodkladKomise_091020%20(2).xls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JMojzis\Plocha\KRAJSK&#201;%20PROJEKTY%202009\Kampa&#328;_OLK\Komise_Zuzka\OlomocPodkladKomise_091020%20(2).xls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JMojzis\Plocha\KRAJSK&#201;%20PROJEKTY%202009\Kampa&#328;_OLK\Komise_Zuzka\OlomocPodkladKomise_091020%20(2).xls" TargetMode="External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List2!$M$4</c:f>
              <c:strCache>
                <c:ptCount val="1"/>
                <c:pt idx="0">
                  <c:v>Nápojový karton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List2!$L$5:$L$13</c:f>
              <c:strCache>
                <c:ptCount val="9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</c:strCache>
            </c:strRef>
          </c:cat>
          <c:val>
            <c:numRef>
              <c:f>List2!$M$5:$M$13</c:f>
              <c:numCache>
                <c:formatCode>0.00</c:formatCode>
                <c:ptCount val="9"/>
                <c:pt idx="0">
                  <c:v>9.0665863789080557E-3</c:v>
                </c:pt>
                <c:pt idx="1">
                  <c:v>1.4232431452692422E-2</c:v>
                </c:pt>
                <c:pt idx="2">
                  <c:v>5.1696250928401404E-2</c:v>
                </c:pt>
                <c:pt idx="3">
                  <c:v>7.8097115518485263E-2</c:v>
                </c:pt>
                <c:pt idx="4">
                  <c:v>0.19442605083816772</c:v>
                </c:pt>
                <c:pt idx="5">
                  <c:v>0.24224899573017497</c:v>
                </c:pt>
                <c:pt idx="6">
                  <c:v>0.28791474619814345</c:v>
                </c:pt>
                <c:pt idx="7">
                  <c:v>0.3000000000000001</c:v>
                </c:pt>
                <c:pt idx="8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9873408"/>
        <c:axId val="149874944"/>
        <c:axId val="0"/>
      </c:bar3DChart>
      <c:catAx>
        <c:axId val="149873408"/>
        <c:scaling>
          <c:orientation val="minMax"/>
        </c:scaling>
        <c:delete val="0"/>
        <c:axPos val="b"/>
        <c:majorTickMark val="none"/>
        <c:minorTickMark val="none"/>
        <c:tickLblPos val="nextTo"/>
        <c:crossAx val="149874944"/>
        <c:crosses val="autoZero"/>
        <c:auto val="1"/>
        <c:lblAlgn val="ctr"/>
        <c:lblOffset val="100"/>
        <c:noMultiLvlLbl val="0"/>
      </c:catAx>
      <c:valAx>
        <c:axId val="149874944"/>
        <c:scaling>
          <c:orientation val="minMax"/>
          <c:max val="0.4"/>
        </c:scaling>
        <c:delete val="0"/>
        <c:axPos val="l"/>
        <c:majorGridlines/>
        <c:numFmt formatCode="0.00" sourceLinked="1"/>
        <c:majorTickMark val="none"/>
        <c:minorTickMark val="none"/>
        <c:tickLblPos val="nextTo"/>
        <c:crossAx val="149873408"/>
        <c:crosses val="autoZero"/>
        <c:crossBetween val="between"/>
        <c:majorUnit val="5.000000000000001E-2"/>
        <c:minorUnit val="5.000000000000001E-2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List2!$M$14</c:f>
              <c:strCache>
                <c:ptCount val="1"/>
                <c:pt idx="0">
                  <c:v>Plast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List2!$L$15:$L$23</c:f>
              <c:strCache>
                <c:ptCount val="9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</c:strCache>
            </c:strRef>
          </c:cat>
          <c:val>
            <c:numRef>
              <c:f>List2!$M$15:$M$23</c:f>
              <c:numCache>
                <c:formatCode>0.0</c:formatCode>
                <c:ptCount val="9"/>
                <c:pt idx="0">
                  <c:v>3.7639283294900165</c:v>
                </c:pt>
                <c:pt idx="1">
                  <c:v>4.489425032384232</c:v>
                </c:pt>
                <c:pt idx="2">
                  <c:v>4.8491083370840489</c:v>
                </c:pt>
                <c:pt idx="3">
                  <c:v>5.5948499538027336</c:v>
                </c:pt>
                <c:pt idx="4">
                  <c:v>6.4242956128872795</c:v>
                </c:pt>
                <c:pt idx="5">
                  <c:v>7.2636407723281193</c:v>
                </c:pt>
                <c:pt idx="6">
                  <c:v>8.0650835532102061</c:v>
                </c:pt>
                <c:pt idx="7">
                  <c:v>8.7000000000000011</c:v>
                </c:pt>
                <c:pt idx="8">
                  <c:v>9.4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0834176"/>
        <c:axId val="150852352"/>
        <c:axId val="0"/>
      </c:bar3DChart>
      <c:catAx>
        <c:axId val="150834176"/>
        <c:scaling>
          <c:orientation val="minMax"/>
        </c:scaling>
        <c:delete val="0"/>
        <c:axPos val="b"/>
        <c:majorTickMark val="out"/>
        <c:minorTickMark val="none"/>
        <c:tickLblPos val="nextTo"/>
        <c:crossAx val="150852352"/>
        <c:crosses val="autoZero"/>
        <c:auto val="1"/>
        <c:lblAlgn val="ctr"/>
        <c:lblOffset val="100"/>
        <c:noMultiLvlLbl val="0"/>
      </c:catAx>
      <c:valAx>
        <c:axId val="150852352"/>
        <c:scaling>
          <c:orientation val="minMax"/>
          <c:max val="10"/>
          <c:min val="2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150834176"/>
        <c:crosses val="autoZero"/>
        <c:crossBetween val="between"/>
        <c:majorUnit val="0.5"/>
        <c:minorUnit val="0.2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Sklo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List2!$M$28</c:f>
              <c:strCache>
                <c:ptCount val="1"/>
                <c:pt idx="0">
                  <c:v>Celkem z Sklo</c:v>
                </c:pt>
              </c:strCache>
            </c:strRef>
          </c:tx>
          <c:spPr>
            <a:solidFill>
              <a:srgbClr val="339933"/>
            </a:solidFill>
          </c:spPr>
          <c:invertIfNegative val="0"/>
          <c:cat>
            <c:strRef>
              <c:f>List2!$L$29:$L$37</c:f>
              <c:strCache>
                <c:ptCount val="9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</c:strCache>
            </c:strRef>
          </c:cat>
          <c:val>
            <c:numRef>
              <c:f>List2!$M$29:$M$37</c:f>
              <c:numCache>
                <c:formatCode>0.0</c:formatCode>
                <c:ptCount val="9"/>
                <c:pt idx="0">
                  <c:v>5.8296952942706044</c:v>
                </c:pt>
                <c:pt idx="1">
                  <c:v>6.6368177487183484</c:v>
                </c:pt>
                <c:pt idx="2">
                  <c:v>7.0978546970349976</c:v>
                </c:pt>
                <c:pt idx="3">
                  <c:v>7.5466070321102681</c:v>
                </c:pt>
                <c:pt idx="4">
                  <c:v>9.27902379058958</c:v>
                </c:pt>
                <c:pt idx="5">
                  <c:v>9.8019910054071815</c:v>
                </c:pt>
                <c:pt idx="6">
                  <c:v>11.206104760867131</c:v>
                </c:pt>
                <c:pt idx="7">
                  <c:v>10.7</c:v>
                </c:pt>
                <c:pt idx="8">
                  <c:v>11.1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1155840"/>
        <c:axId val="151157376"/>
        <c:axId val="0"/>
      </c:bar3DChart>
      <c:catAx>
        <c:axId val="151155840"/>
        <c:scaling>
          <c:orientation val="minMax"/>
        </c:scaling>
        <c:delete val="0"/>
        <c:axPos val="b"/>
        <c:majorTickMark val="out"/>
        <c:minorTickMark val="none"/>
        <c:tickLblPos val="nextTo"/>
        <c:crossAx val="151157376"/>
        <c:crosses val="autoZero"/>
        <c:auto val="1"/>
        <c:lblAlgn val="ctr"/>
        <c:lblOffset val="100"/>
        <c:noMultiLvlLbl val="0"/>
      </c:catAx>
      <c:valAx>
        <c:axId val="151157376"/>
        <c:scaling>
          <c:orientation val="minMax"/>
          <c:min val="4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151155840"/>
        <c:crosses val="autoZero"/>
        <c:crossBetween val="between"/>
        <c:majorUnit val="1"/>
        <c:minorUnit val="0.4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List2!$M$40</c:f>
              <c:strCache>
                <c:ptCount val="1"/>
                <c:pt idx="0">
                  <c:v>Papír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cat>
            <c:strRef>
              <c:f>List2!$L$41:$L$49</c:f>
              <c:strCache>
                <c:ptCount val="9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</c:strCache>
            </c:strRef>
          </c:cat>
          <c:val>
            <c:numRef>
              <c:f>List2!$M$41:$M$49</c:f>
              <c:numCache>
                <c:formatCode>0.0</c:formatCode>
                <c:ptCount val="9"/>
                <c:pt idx="0">
                  <c:v>4.6838447116141282</c:v>
                </c:pt>
                <c:pt idx="1">
                  <c:v>5.1344772711777846</c:v>
                </c:pt>
                <c:pt idx="2">
                  <c:v>6.3596360507595016</c:v>
                </c:pt>
                <c:pt idx="3">
                  <c:v>8.6232201394777768</c:v>
                </c:pt>
                <c:pt idx="4">
                  <c:v>11.675601734948314</c:v>
                </c:pt>
                <c:pt idx="5">
                  <c:v>18.625359570458432</c:v>
                </c:pt>
                <c:pt idx="6">
                  <c:v>21.855981835091569</c:v>
                </c:pt>
                <c:pt idx="7">
                  <c:v>19.2</c:v>
                </c:pt>
                <c:pt idx="8">
                  <c:v>19.5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1165952"/>
        <c:axId val="151192320"/>
        <c:axId val="0"/>
      </c:bar3DChart>
      <c:catAx>
        <c:axId val="151165952"/>
        <c:scaling>
          <c:orientation val="minMax"/>
        </c:scaling>
        <c:delete val="0"/>
        <c:axPos val="b"/>
        <c:majorTickMark val="out"/>
        <c:minorTickMark val="none"/>
        <c:tickLblPos val="nextTo"/>
        <c:crossAx val="151192320"/>
        <c:crosses val="autoZero"/>
        <c:auto val="1"/>
        <c:lblAlgn val="ctr"/>
        <c:lblOffset val="100"/>
        <c:noMultiLvlLbl val="0"/>
      </c:catAx>
      <c:valAx>
        <c:axId val="151192320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151165952"/>
        <c:crosses val="autoZero"/>
        <c:crossBetween val="between"/>
        <c:majorUnit val="2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List2!$M$52</c:f>
              <c:strCache>
                <c:ptCount val="1"/>
                <c:pt idx="0">
                  <c:v>Kov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List2!$L$53:$L$61</c:f>
              <c:strCache>
                <c:ptCount val="9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</c:strCache>
            </c:strRef>
          </c:cat>
          <c:val>
            <c:numRef>
              <c:f>List2!$M$53:$M$61</c:f>
              <c:numCache>
                <c:formatCode>0.0</c:formatCode>
                <c:ptCount val="9"/>
                <c:pt idx="0">
                  <c:v>1.64764850384218</c:v>
                </c:pt>
                <c:pt idx="1">
                  <c:v>3.1492085610760712</c:v>
                </c:pt>
                <c:pt idx="2">
                  <c:v>4.173340288722887</c:v>
                </c:pt>
                <c:pt idx="3">
                  <c:v>9.5792900175929372</c:v>
                </c:pt>
                <c:pt idx="4">
                  <c:v>21.508123461405628</c:v>
                </c:pt>
                <c:pt idx="5">
                  <c:v>28.081164589675016</c:v>
                </c:pt>
                <c:pt idx="6">
                  <c:v>32.7634093309901</c:v>
                </c:pt>
                <c:pt idx="7">
                  <c:v>18.2</c:v>
                </c:pt>
                <c:pt idx="8">
                  <c:v>32.300000000000004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1233664"/>
        <c:axId val="151235200"/>
        <c:axId val="0"/>
      </c:bar3DChart>
      <c:catAx>
        <c:axId val="151233664"/>
        <c:scaling>
          <c:orientation val="minMax"/>
        </c:scaling>
        <c:delete val="0"/>
        <c:axPos val="b"/>
        <c:majorTickMark val="out"/>
        <c:minorTickMark val="none"/>
        <c:tickLblPos val="nextTo"/>
        <c:crossAx val="151235200"/>
        <c:crosses val="autoZero"/>
        <c:auto val="1"/>
        <c:lblAlgn val="ctr"/>
        <c:lblOffset val="100"/>
        <c:noMultiLvlLbl val="0"/>
      </c:catAx>
      <c:valAx>
        <c:axId val="151235200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15123366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20BFA-4487-4FD6-A43E-E15B9CB77C5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A5E20-02DF-49C7-9E65-3D2F0D9D140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7D58F-19B0-430C-844F-205F51A8A9B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95CF8-90A4-4768-AF8B-F05A8EFF466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8AE60C-2E73-41B3-A177-EAACEB3DCC6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FE8F8-4175-42D4-98C0-9ECA4F13B4D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F58D6-5D8A-499E-85B3-D3E5979C829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A4615-7CF1-484A-9B1D-702D14A72B9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EDD47-5445-418C-9FD5-ADD51826A38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62E83-4E7B-42AA-BE77-54B51DE91BD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FF2E9-D061-4759-9C4D-34DBBE55843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CA3F905-B63E-4817-8B00-2F14325878A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772400" cy="4419600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lang="cs-CZ" sz="2800" b="1" dirty="0" smtClean="0"/>
              <a:t>SITUACE ODPADOVÉHO HOSPODÁŘSTVÍ	 V OLOMOUCKÉM KRAJI VE VAZBĚ </a:t>
            </a:r>
            <a:br>
              <a:rPr lang="cs-CZ" sz="2800" b="1" dirty="0" smtClean="0"/>
            </a:br>
            <a:r>
              <a:rPr lang="cs-CZ" sz="2800" b="1" dirty="0" smtClean="0"/>
              <a:t>NA LEGISLATIVU ČR A EU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f 5"/>
          <p:cNvGraphicFramePr/>
          <p:nvPr/>
        </p:nvGraphicFramePr>
        <p:xfrm>
          <a:off x="1029704" y="1602273"/>
          <a:ext cx="7082120" cy="4519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cs-CZ" smtClean="0"/>
              <a:t>                               </a:t>
            </a:r>
          </a:p>
        </p:txBody>
      </p:sp>
      <p:pic>
        <p:nvPicPr>
          <p:cNvPr id="12291" name="Graf 1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6216" y="1371600"/>
            <a:ext cx="9046894" cy="5340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2292" name="TextovéPole 1"/>
          <p:cNvSpPr txBox="1">
            <a:spLocks noChangeArrowheads="1"/>
          </p:cNvSpPr>
          <p:nvPr/>
        </p:nvSpPr>
        <p:spPr bwMode="auto">
          <a:xfrm>
            <a:off x="762000" y="1752600"/>
            <a:ext cx="2667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dirty="0"/>
              <a:t>Vytříděné množství odpadů v krajích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cs-CZ" sz="2800" b="1" dirty="0"/>
              <a:t>Novela </a:t>
            </a:r>
            <a:r>
              <a:rPr lang="cs-CZ" sz="2800" b="1" dirty="0" smtClean="0"/>
              <a:t>Plánu odpadového hospodářství ČR </a:t>
            </a:r>
            <a:r>
              <a:rPr lang="cs-CZ" sz="2400" dirty="0" smtClean="0"/>
              <a:t> </a:t>
            </a:r>
            <a:r>
              <a:rPr lang="cs-CZ" sz="2000" dirty="0" smtClean="0"/>
              <a:t>- podpora zařízení na energetické využití odpadů </a:t>
            </a:r>
            <a:r>
              <a:rPr lang="cs-CZ" sz="2000" dirty="0"/>
              <a:t>z </a:t>
            </a:r>
            <a:r>
              <a:rPr lang="cs-CZ" sz="2000" dirty="0" smtClean="0"/>
              <a:t>veřejných </a:t>
            </a:r>
            <a:r>
              <a:rPr lang="cs-CZ" sz="2000" dirty="0"/>
              <a:t>zdrojů 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endParaRPr lang="cs-CZ" sz="2400" dirty="0"/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lang="cs-CZ" sz="2000" dirty="0"/>
              <a:t>Zpracování studie „Možnosti energetického využívání směsného komunálního odpadu“- zpracovatel FITE a.s. listopad </a:t>
            </a:r>
            <a:r>
              <a:rPr lang="cs-CZ" sz="2000" dirty="0" smtClean="0"/>
              <a:t>2010</a:t>
            </a: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endParaRPr lang="cs-CZ" sz="2000" dirty="0"/>
          </a:p>
          <a:p>
            <a:pPr>
              <a:lnSpc>
                <a:spcPct val="80000"/>
              </a:lnSpc>
              <a:buFontTx/>
              <a:buChar char="-"/>
              <a:defRPr/>
            </a:pPr>
            <a:r>
              <a:rPr lang="cs-CZ" sz="2000" dirty="0"/>
              <a:t>Řešení variant - nulová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cs-CZ" sz="2000" dirty="0"/>
              <a:t>                            -  využití </a:t>
            </a:r>
            <a:r>
              <a:rPr lang="cs-CZ" sz="2000" dirty="0" smtClean="0"/>
              <a:t>SAKO </a:t>
            </a:r>
            <a:r>
              <a:rPr lang="cs-CZ" sz="2000" dirty="0"/>
              <a:t>Brno a KIC Ostrava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cs-CZ" sz="2000" dirty="0"/>
              <a:t>                            -  po vybudování ISNKO v Olomouckém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cs-CZ" sz="2000" dirty="0"/>
              <a:t>                               kraji řešit i termickou koncovku – </a:t>
            </a:r>
            <a:r>
              <a:rPr lang="cs-CZ" sz="2000" dirty="0" smtClean="0"/>
              <a:t>ZEVO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endParaRPr lang="cs-CZ" sz="2000" dirty="0"/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cs-CZ" sz="2000" dirty="0"/>
              <a:t>-  Základní podmínka spojit původce komunálních odpadů do ISNKO OK a řešit společně při množství min. 100 tis.t odpadů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endParaRPr lang="cs-CZ" sz="2400" dirty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cs-CZ" sz="1600" dirty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cs-CZ" sz="1600" dirty="0"/>
          </a:p>
          <a:p>
            <a:pPr>
              <a:lnSpc>
                <a:spcPct val="80000"/>
              </a:lnSpc>
              <a:buFontTx/>
              <a:buNone/>
              <a:defRPr/>
            </a:pPr>
            <a:endParaRPr lang="cs-CZ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cs-CZ" sz="2800" b="1" dirty="0" smtClean="0"/>
              <a:t>Integrovaný systém nakládání s odpady  </a:t>
            </a:r>
          </a:p>
          <a:p>
            <a:pPr>
              <a:buFontTx/>
              <a:buNone/>
            </a:pPr>
            <a:endParaRPr lang="cs-CZ" sz="4400" dirty="0" smtClean="0"/>
          </a:p>
          <a:p>
            <a:pPr>
              <a:buFontTx/>
              <a:buNone/>
            </a:pPr>
            <a:endParaRPr lang="cs-CZ" sz="4400" dirty="0" smtClean="0"/>
          </a:p>
          <a:p>
            <a:pPr>
              <a:buFontTx/>
              <a:buNone/>
            </a:pPr>
            <a:endParaRPr lang="cs-CZ" sz="4400" dirty="0" smtClean="0"/>
          </a:p>
          <a:p>
            <a:pPr>
              <a:buFontTx/>
              <a:buNone/>
            </a:pPr>
            <a:endParaRPr lang="cs-CZ" sz="4400" dirty="0" smtClean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286000"/>
            <a:ext cx="78486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r>
              <a:rPr lang="cs-CZ" sz="2800" b="1" dirty="0" smtClean="0"/>
              <a:t>Postupné přípravné kroky</a:t>
            </a:r>
          </a:p>
          <a:p>
            <a:pPr>
              <a:buFontTx/>
              <a:buChar char="-"/>
              <a:defRPr/>
            </a:pPr>
            <a:endParaRPr lang="cs-CZ" sz="2000" dirty="0" smtClean="0"/>
          </a:p>
          <a:p>
            <a:pPr>
              <a:buFontTx/>
              <a:buChar char="-"/>
              <a:defRPr/>
            </a:pPr>
            <a:r>
              <a:rPr lang="cs-CZ" sz="2000" dirty="0" smtClean="0"/>
              <a:t>Návrh strategie nakládání s komunálními odpady v Olomouckém kraji předložen ROK OK v únoru 2011 zákonu spolu s vytvořením pracovní skupiny k této problematice a k dalším krokům</a:t>
            </a:r>
          </a:p>
          <a:p>
            <a:pPr>
              <a:buFontTx/>
              <a:buChar char="-"/>
              <a:defRPr/>
            </a:pPr>
            <a:endParaRPr lang="cs-CZ" sz="2000" dirty="0" smtClean="0"/>
          </a:p>
          <a:p>
            <a:pPr>
              <a:buFontTx/>
              <a:buChar char="-"/>
              <a:defRPr/>
            </a:pPr>
            <a:r>
              <a:rPr lang="cs-CZ" sz="2000" dirty="0" smtClean="0"/>
              <a:t>Materiál předložen ZOK OK v únoru 2011 – ZOK vzalo na vědomí vytvoření pracovní skupiny a dalších přípravných kroků – deklarovaná politická podpora OK</a:t>
            </a:r>
          </a:p>
          <a:p>
            <a:pPr marL="0" indent="0">
              <a:buFontTx/>
              <a:buNone/>
              <a:defRPr/>
            </a:pPr>
            <a:endParaRPr lang="cs-CZ" sz="2000" dirty="0" smtClean="0"/>
          </a:p>
          <a:p>
            <a:pPr>
              <a:buFontTx/>
              <a:buChar char="-"/>
              <a:defRPr/>
            </a:pPr>
            <a:r>
              <a:rPr lang="cs-CZ" sz="2000" dirty="0" smtClean="0"/>
              <a:t>Březen 2011 zahájila práci pracovní skupina s cílem do podzimu roku 2011 sdružit obce k vybudování ISNKO</a:t>
            </a:r>
          </a:p>
          <a:p>
            <a:pPr>
              <a:buFontTx/>
              <a:buChar char="-"/>
              <a:defRPr/>
            </a:pPr>
            <a:r>
              <a:rPr lang="cs-CZ" sz="2000" dirty="0" smtClean="0"/>
              <a:t>Zahájit komunikační a osvětovou kampaň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srpen 2011 schválila ROK text Memoranda o spolupráci obcí</a:t>
            </a:r>
          </a:p>
          <a:p>
            <a:r>
              <a:rPr lang="cs-CZ" dirty="0" smtClean="0"/>
              <a:t>září, říjen, listopad 2011 – projednávání Memoranda v zastupitelstvech obcí</a:t>
            </a:r>
          </a:p>
          <a:p>
            <a:r>
              <a:rPr lang="cs-CZ" dirty="0" smtClean="0"/>
              <a:t>8.12.2011 slavnostní podpis Memoranda</a:t>
            </a:r>
            <a:br>
              <a:rPr lang="cs-CZ" dirty="0" smtClean="0"/>
            </a:br>
            <a:r>
              <a:rPr lang="cs-CZ" dirty="0" smtClean="0"/>
              <a:t>o spolupráci – přistoupily všechny obce ORP v Olomouckém kraji</a:t>
            </a:r>
          </a:p>
          <a:p>
            <a:r>
              <a:rPr lang="cs-CZ" dirty="0" smtClean="0"/>
              <a:t>8.12.2011 vznikl řídící tým ze zástupců obcí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7040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foto_výběr\122011 OLK memorandum odpady\IMG_42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728" y="1981200"/>
            <a:ext cx="678894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371600" y="1372978"/>
            <a:ext cx="655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Zástupci obcí po podpisu memoranda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60916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Cílem činnosti řídícího týmu je nechat zpracovat a schválit studii proveditelnosti “Integrovaný systém nakládání s odpady</a:t>
            </a:r>
            <a:br>
              <a:rPr lang="cs-CZ" dirty="0" smtClean="0"/>
            </a:br>
            <a:r>
              <a:rPr lang="cs-CZ" dirty="0" smtClean="0"/>
              <a:t>v Olomouckém kraji včetně vybudování zařízení k energetickému využívání odpadů“</a:t>
            </a:r>
          </a:p>
          <a:p>
            <a:r>
              <a:rPr lang="cs-CZ" dirty="0" smtClean="0"/>
              <a:t>Studie proveditelnosti by měla posoudit jednotlivé varianty řešení ISNO včetně technických parametrů ZEVO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1133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1444388"/>
            <a:ext cx="3886200" cy="1375012"/>
          </a:xfrm>
        </p:spPr>
        <p:txBody>
          <a:bodyPr/>
          <a:lstStyle/>
          <a:p>
            <a:r>
              <a:rPr lang="cs-CZ" sz="2600" b="1" dirty="0" smtClean="0"/>
              <a:t>Energetické využívání odpadů v Evropě</a:t>
            </a:r>
            <a:endParaRPr lang="cs-CZ" sz="2600" b="1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14800" y="1647351"/>
            <a:ext cx="4419600" cy="4981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3429000"/>
            <a:ext cx="3135104" cy="2279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481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5275" y="1828800"/>
            <a:ext cx="8553449" cy="437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468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cs-CZ" sz="2800" b="1" smtClean="0"/>
              <a:t>Evropská legislativa a související normy ČR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cs-CZ" sz="1800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cs-CZ" sz="1800" smtClean="0"/>
          </a:p>
          <a:p>
            <a:pPr marL="0" indent="0" eaLnBrk="1" hangingPunct="1">
              <a:buFontTx/>
              <a:buNone/>
            </a:pPr>
            <a:r>
              <a:rPr lang="cs-CZ" sz="2000" smtClean="0"/>
              <a:t>	- směrnice o odpadech 2008/98/ES</a:t>
            </a:r>
            <a:br>
              <a:rPr lang="cs-CZ" sz="2000" smtClean="0"/>
            </a:br>
            <a:r>
              <a:rPr lang="cs-CZ" sz="2000" smtClean="0"/>
              <a:t>		</a:t>
            </a:r>
            <a:r>
              <a:rPr lang="cs-CZ" sz="1800" smtClean="0"/>
              <a:t>(zákon o odpadech č. 185/2001 Sb.)</a:t>
            </a:r>
          </a:p>
          <a:p>
            <a:pPr marL="0" indent="0" eaLnBrk="1" hangingPunct="1">
              <a:buFontTx/>
              <a:buNone/>
            </a:pPr>
            <a:endParaRPr lang="cs-CZ" sz="1800" smtClean="0"/>
          </a:p>
          <a:p>
            <a:pPr marL="0" indent="0" eaLnBrk="1" hangingPunct="1">
              <a:buFontTx/>
              <a:buNone/>
            </a:pPr>
            <a:r>
              <a:rPr lang="cs-CZ" sz="1800" smtClean="0"/>
              <a:t>	</a:t>
            </a:r>
            <a:r>
              <a:rPr lang="cs-CZ" sz="2000" smtClean="0"/>
              <a:t>- směrnice o skládkách odpadů 1999/31/ES</a:t>
            </a:r>
            <a:br>
              <a:rPr lang="cs-CZ" sz="2000" smtClean="0"/>
            </a:br>
            <a:r>
              <a:rPr lang="cs-CZ" sz="2000" smtClean="0"/>
              <a:t>		</a:t>
            </a:r>
            <a:r>
              <a:rPr lang="cs-CZ" sz="1800" smtClean="0"/>
              <a:t>(vyhláška „o skládkování“ č. 294/2005 Sb.)</a:t>
            </a:r>
          </a:p>
          <a:p>
            <a:pPr marL="0" indent="0" eaLnBrk="1" hangingPunct="1">
              <a:buFontTx/>
              <a:buNone/>
            </a:pPr>
            <a:endParaRPr lang="cs-CZ" sz="1800" smtClean="0"/>
          </a:p>
          <a:p>
            <a:pPr marL="0" indent="0" eaLnBrk="1" hangingPunct="1">
              <a:buFontTx/>
              <a:buNone/>
            </a:pPr>
            <a:r>
              <a:rPr lang="cs-CZ" sz="2000" smtClean="0"/>
              <a:t>	- směrnice o podpoře využívání energie z obnovitelných</a:t>
            </a:r>
            <a:br>
              <a:rPr lang="cs-CZ" sz="2000" smtClean="0"/>
            </a:br>
            <a:r>
              <a:rPr lang="cs-CZ" sz="2000" smtClean="0"/>
              <a:t>	  zdrojů 2009/28/ES</a:t>
            </a:r>
            <a:br>
              <a:rPr lang="cs-CZ" sz="2000" smtClean="0"/>
            </a:br>
            <a:r>
              <a:rPr lang="cs-CZ" sz="2000" smtClean="0"/>
              <a:t>		</a:t>
            </a:r>
            <a:r>
              <a:rPr lang="cs-CZ" sz="1800" smtClean="0"/>
              <a:t>(zákon o podpoře využívání OZ č. 180/2005 Sb.)</a:t>
            </a:r>
          </a:p>
          <a:p>
            <a:pPr marL="0" indent="0" eaLnBrk="1" hangingPunct="1">
              <a:buFontTx/>
              <a:buNone/>
            </a:pPr>
            <a:r>
              <a:rPr lang="cs-CZ" sz="2000" smtClean="0"/>
              <a:t>	</a:t>
            </a:r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800" dirty="0" smtClean="0"/>
              <a:t>Výhody řešení pro občany Olomouckého kraje</a:t>
            </a:r>
          </a:p>
          <a:p>
            <a:pPr>
              <a:buFontTx/>
              <a:buChar char="-"/>
            </a:pPr>
            <a:r>
              <a:rPr lang="cs-CZ" sz="2400" dirty="0" smtClean="0"/>
              <a:t>stabilita odpadového hospodářství na území Olomouckého kraje</a:t>
            </a:r>
          </a:p>
          <a:p>
            <a:pPr>
              <a:buFontTx/>
              <a:buChar char="-"/>
            </a:pPr>
            <a:r>
              <a:rPr lang="cs-CZ" sz="2400" dirty="0" smtClean="0"/>
              <a:t>ISNO – ekonomicky silný subjekt na podnikatelském trhu (lepší vyjednávací podmínky pro obchodování s odpady)</a:t>
            </a:r>
          </a:p>
          <a:p>
            <a:pPr>
              <a:buFontTx/>
              <a:buChar char="-"/>
            </a:pPr>
            <a:r>
              <a:rPr lang="cs-CZ" sz="2400" dirty="0" smtClean="0"/>
              <a:t>ISNO včetně realizace ZEVO – pokud bude náhradou za existující zdroj znečištění ovzduší – snížení emisí, systém využívající smysluplně materiální zhodnocení odpadů – ochrana životního prostředí</a:t>
            </a:r>
          </a:p>
          <a:p>
            <a:pPr>
              <a:buFontTx/>
              <a:buChar char="-"/>
            </a:pPr>
            <a:r>
              <a:rPr lang="cs-CZ" sz="2400" dirty="0" smtClean="0"/>
              <a:t>ISNO – sociálně, ekonomicky a </a:t>
            </a:r>
            <a:r>
              <a:rPr lang="cs-CZ" sz="2400" dirty="0" err="1" smtClean="0"/>
              <a:t>environmentáně</a:t>
            </a:r>
            <a:r>
              <a:rPr lang="cs-CZ" sz="2400" dirty="0" smtClean="0"/>
              <a:t> nejlepší řešení</a:t>
            </a:r>
            <a:endParaRPr lang="cs-CZ" sz="2800" dirty="0"/>
          </a:p>
          <a:p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31331452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800" dirty="0" smtClean="0"/>
              <a:t>Výhody pro občany města s provozem ZEVO</a:t>
            </a:r>
          </a:p>
          <a:p>
            <a:pPr marL="0" indent="0">
              <a:buNone/>
            </a:pPr>
            <a:r>
              <a:rPr lang="cs-CZ" sz="2800" dirty="0" smtClean="0"/>
              <a:t>(mimo výhody výše uvedené)</a:t>
            </a:r>
          </a:p>
          <a:p>
            <a:pPr>
              <a:buFontTx/>
              <a:buChar char="-"/>
            </a:pPr>
            <a:r>
              <a:rPr lang="cs-CZ" sz="2000" dirty="0" smtClean="0"/>
              <a:t>zabezpečené palivo pro provoz ZEVA – kontinuální přísun paliva (odpadů) bez ohledu na vývoj a stabilitu ceny a dostupnosti fosilních paliv – výhodná cenová stabilita pro občany odebírající teplo v rámci CZT</a:t>
            </a:r>
          </a:p>
          <a:p>
            <a:pPr>
              <a:buFontTx/>
              <a:buChar char="-"/>
            </a:pPr>
            <a:r>
              <a:rPr lang="cs-CZ" sz="2000" dirty="0" smtClean="0"/>
              <a:t>pokud dojde k náhradě spalování fosilních paliv při zásobování CZT pak snížení emisí vypouštěných do ovzduší</a:t>
            </a:r>
          </a:p>
          <a:p>
            <a:pPr>
              <a:buFontTx/>
              <a:buChar char="-"/>
            </a:pPr>
            <a:r>
              <a:rPr lang="cs-CZ" sz="2000" dirty="0" smtClean="0"/>
              <a:t>limity dané legislativou v ochraně ovzduší jsou pro provoz ZEVA daleko přísnější (např.pro tuhé znečišťující látky 10x, pro oxid siřičitý 34x , pro oxidy dusíku 3x, pro těkavé organické látky 5x)</a:t>
            </a:r>
          </a:p>
          <a:p>
            <a:pPr>
              <a:buFontTx/>
              <a:buChar char="-"/>
            </a:pPr>
            <a:r>
              <a:rPr lang="cs-CZ" sz="2000" dirty="0" smtClean="0"/>
              <a:t>náhrada fosilních paliv cca 60 000 tun uhlí, což je cca 2300 vagonů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1900935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marL="0" indent="0" algn="ctr">
              <a:buNone/>
            </a:pPr>
            <a:r>
              <a:rPr lang="cs-CZ" sz="2400" b="1" dirty="0" smtClean="0"/>
              <a:t>A pokud nebudeme budovat ISNO</a:t>
            </a:r>
            <a:endParaRPr lang="cs-CZ" sz="2400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52601"/>
            <a:ext cx="8382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5715000" y="6334899"/>
            <a:ext cx="3157151" cy="380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dirty="0" smtClean="0"/>
              <a:t>Neapol, Itálie - 2010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1774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676400"/>
            <a:ext cx="7772400" cy="1066800"/>
          </a:xfrm>
        </p:spPr>
        <p:txBody>
          <a:bodyPr/>
          <a:lstStyle/>
          <a:p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Děkuji za pozornost.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sz="18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8600" y="2950191"/>
            <a:ext cx="8458200" cy="1545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cs-CZ" sz="2800" b="1" dirty="0" smtClean="0"/>
          </a:p>
          <a:p>
            <a:r>
              <a:rPr lang="cs-CZ" sz="2800" b="1" dirty="0" smtClean="0"/>
              <a:t>Ing. Pavel Horák</a:t>
            </a:r>
          </a:p>
          <a:p>
            <a:r>
              <a:rPr lang="cs-CZ" sz="1800" b="1" dirty="0"/>
              <a:t>náměstek hejtmana za regionální rozvoj, životní prostředí a </a:t>
            </a:r>
            <a:r>
              <a:rPr lang="cs-CZ" sz="1800" b="1" dirty="0" smtClean="0"/>
              <a:t>zemědělství</a:t>
            </a:r>
          </a:p>
          <a:p>
            <a:endParaRPr lang="cs-CZ" sz="1800" dirty="0" smtClean="0"/>
          </a:p>
          <a:p>
            <a:endParaRPr lang="cs-CZ" sz="1800" dirty="0"/>
          </a:p>
          <a:p>
            <a:endParaRPr lang="cs-CZ" sz="2800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28600" y="4724400"/>
            <a:ext cx="8458200" cy="1545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cs-CZ" sz="2800" b="1" dirty="0" smtClean="0"/>
          </a:p>
          <a:p>
            <a:r>
              <a:rPr lang="cs-CZ" sz="2000" b="1" smtClean="0"/>
              <a:t>Konference samospráv  2012, </a:t>
            </a:r>
            <a:r>
              <a:rPr lang="cs-CZ" sz="2000" b="1" dirty="0" smtClean="0"/>
              <a:t>RCO</a:t>
            </a:r>
            <a:r>
              <a:rPr lang="cs-CZ" sz="2000" b="1" smtClean="0"/>
              <a:t>, Olomouc, 27.února </a:t>
            </a:r>
            <a:r>
              <a:rPr lang="cs-CZ" sz="2000" b="1" dirty="0" smtClean="0"/>
              <a:t>2012</a:t>
            </a:r>
            <a:endParaRPr lang="cs-CZ" sz="2000" dirty="0" smtClean="0"/>
          </a:p>
          <a:p>
            <a:endParaRPr lang="cs-CZ" sz="1800" dirty="0"/>
          </a:p>
          <a:p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ástupný symbol pro obsah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cs-CZ" sz="2800" b="1" dirty="0" smtClean="0"/>
              <a:t>Cíle vyplývající z uvedených předpisů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cs-CZ" sz="2800" dirty="0" smtClean="0"/>
              <a:t>		(očekávaný stav)</a:t>
            </a:r>
          </a:p>
          <a:p>
            <a:pPr marL="0" indent="0" eaLnBrk="1" hangingPunct="1">
              <a:lnSpc>
                <a:spcPct val="150000"/>
              </a:lnSpc>
              <a:buFontTx/>
              <a:buNone/>
            </a:pPr>
            <a:endParaRPr lang="cs-CZ" sz="1050" b="1" dirty="0" smtClean="0"/>
          </a:p>
          <a:p>
            <a:pPr marL="0" indent="0" eaLnBrk="1" hangingPunct="1">
              <a:lnSpc>
                <a:spcPct val="150000"/>
              </a:lnSpc>
              <a:buFontTx/>
              <a:buNone/>
            </a:pPr>
            <a:endParaRPr lang="cs-CZ" sz="1400" b="1" dirty="0" smtClean="0"/>
          </a:p>
          <a:p>
            <a:pPr marL="0" indent="0" eaLnBrk="1" hangingPunct="1">
              <a:lnSpc>
                <a:spcPct val="150000"/>
              </a:lnSpc>
              <a:buFontTx/>
              <a:buNone/>
            </a:pPr>
            <a:r>
              <a:rPr lang="cs-CZ" sz="2000" b="1" dirty="0" smtClean="0"/>
              <a:t>Podíl </a:t>
            </a:r>
            <a:r>
              <a:rPr lang="cs-CZ" sz="2000" b="1" dirty="0"/>
              <a:t>biologicky rozložitelného komunálního odpadu (BRKO) ukládaného na </a:t>
            </a:r>
            <a:r>
              <a:rPr lang="cs-CZ" sz="2000" b="1" dirty="0" smtClean="0"/>
              <a:t>skládky:</a:t>
            </a:r>
            <a:endParaRPr lang="cs-CZ" sz="2000" b="1" dirty="0"/>
          </a:p>
          <a:p>
            <a:pPr marL="0" indent="0" eaLnBrk="1" hangingPunct="1">
              <a:lnSpc>
                <a:spcPct val="150000"/>
              </a:lnSpc>
              <a:buFontTx/>
              <a:buNone/>
            </a:pPr>
            <a:r>
              <a:rPr lang="cs-CZ" sz="2000" dirty="0" smtClean="0"/>
              <a:t>	- snížit skládkované BRKO na 75 % (2010 vs. 1995)</a:t>
            </a:r>
          </a:p>
          <a:p>
            <a:pPr marL="0" indent="0" eaLnBrk="1" hangingPunct="1">
              <a:lnSpc>
                <a:spcPct val="150000"/>
              </a:lnSpc>
              <a:buFontTx/>
              <a:buNone/>
            </a:pPr>
            <a:r>
              <a:rPr lang="cs-CZ" sz="2000" dirty="0" smtClean="0"/>
              <a:t>	- snížit skládkované BRKO na 50 % (2013 vs. 1995)</a:t>
            </a:r>
          </a:p>
          <a:p>
            <a:pPr marL="0" indent="0" eaLnBrk="1" hangingPunct="1">
              <a:lnSpc>
                <a:spcPct val="150000"/>
              </a:lnSpc>
              <a:buFontTx/>
              <a:buNone/>
            </a:pPr>
            <a:r>
              <a:rPr lang="cs-CZ" sz="2000" dirty="0" smtClean="0"/>
              <a:t>	- snížit skládkované BRKO na 35 % (2020 vs. 1995)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cs-CZ" sz="2800" b="1" dirty="0" smtClean="0"/>
              <a:t>Hierarchie nakládání s odpady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cs-CZ" sz="2800" dirty="0" smtClean="0"/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cs-CZ" sz="2000" dirty="0" smtClean="0"/>
              <a:t>předcházení vzniku odpadu</a:t>
            </a:r>
          </a:p>
          <a:p>
            <a:pPr marL="457200" lvl="1" indent="0" eaLnBrk="1" hangingPunct="1">
              <a:buFontTx/>
              <a:buNone/>
              <a:defRPr/>
            </a:pPr>
            <a:r>
              <a:rPr lang="cs-CZ" sz="1600" dirty="0" smtClean="0"/>
              <a:t>(bezodpadové technologie, komunitní kompostování, velká spotřebitelská balení)</a:t>
            </a:r>
          </a:p>
          <a:p>
            <a:pPr eaLnBrk="1" hangingPunct="1">
              <a:lnSpc>
                <a:spcPct val="300000"/>
              </a:lnSpc>
              <a:buFontTx/>
              <a:buChar char="-"/>
              <a:defRPr/>
            </a:pPr>
            <a:r>
              <a:rPr lang="cs-CZ" sz="2000" dirty="0" smtClean="0"/>
              <a:t>příprava k opětovnému použití (třídění) a recyklace odpadu	</a:t>
            </a:r>
          </a:p>
          <a:p>
            <a:pPr marL="400050" lvl="1" indent="0" eaLnBrk="1" hangingPunct="1">
              <a:buFontTx/>
              <a:buNone/>
              <a:defRPr/>
            </a:pPr>
            <a:r>
              <a:rPr lang="cs-CZ" sz="1600" dirty="0" smtClean="0"/>
              <a:t>(materiálové využití odpadů po primární separaci na složky odpadu – boj o zdroje</a:t>
            </a:r>
            <a:br>
              <a:rPr lang="cs-CZ" sz="1600" dirty="0" smtClean="0"/>
            </a:br>
            <a:r>
              <a:rPr lang="cs-CZ" sz="1600" dirty="0" smtClean="0"/>
              <a:t>a suroviny (AUDI,  Nošovice, nelegální vývozy Hamburk, mobilní telefony))</a:t>
            </a:r>
          </a:p>
          <a:p>
            <a:pPr marL="0" indent="0" eaLnBrk="1" hangingPunct="1">
              <a:lnSpc>
                <a:spcPct val="150000"/>
              </a:lnSpc>
              <a:buFontTx/>
              <a:buNone/>
              <a:defRPr/>
            </a:pPr>
            <a:endParaRPr lang="cs-CZ" sz="2000" dirty="0" smtClean="0"/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cs-CZ" sz="2000" dirty="0" smtClean="0"/>
              <a:t>energetické využití odpadu – ZEVO (Vídeň, Kodaň, Norimberk)</a:t>
            </a:r>
          </a:p>
          <a:p>
            <a:pPr marL="0" indent="0" eaLnBrk="1" hangingPunct="1">
              <a:lnSpc>
                <a:spcPct val="150000"/>
              </a:lnSpc>
              <a:buFontTx/>
              <a:buNone/>
              <a:defRPr/>
            </a:pPr>
            <a:endParaRPr lang="cs-CZ" sz="2000" dirty="0" smtClean="0"/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cs-CZ" sz="2000" dirty="0" smtClean="0"/>
              <a:t>odstranění odpadu (skládkování)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012" t="19751" r="1501" b="632"/>
          <a:stretch>
            <a:fillRect/>
          </a:stretch>
        </p:blipFill>
        <p:spPr>
          <a:xfrm>
            <a:off x="930275" y="2247900"/>
            <a:ext cx="7283450" cy="3848100"/>
          </a:xfrm>
          <a:noFill/>
        </p:spPr>
      </p:pic>
      <p:sp>
        <p:nvSpPr>
          <p:cNvPr id="4" name="TextovéPole 3"/>
          <p:cNvSpPr txBox="1"/>
          <p:nvPr/>
        </p:nvSpPr>
        <p:spPr>
          <a:xfrm>
            <a:off x="0" y="1447800"/>
            <a:ext cx="9144000" cy="1230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cs-CZ" sz="2400" b="1" dirty="0">
                <a:latin typeface="+mn-lt"/>
              </a:rPr>
              <a:t>Produkce směsného komunálního odpadu a vytříděný odpad v Olomouckém kraji</a:t>
            </a:r>
          </a:p>
          <a:p>
            <a:pPr>
              <a:defRPr/>
            </a:pPr>
            <a:endParaRPr lang="cs-C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af 6"/>
          <p:cNvGraphicFramePr/>
          <p:nvPr/>
        </p:nvGraphicFramePr>
        <p:xfrm>
          <a:off x="1428911" y="2637318"/>
          <a:ext cx="5728580" cy="3560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513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534400" cy="990600"/>
          </a:xfrm>
        </p:spPr>
        <p:txBody>
          <a:bodyPr/>
          <a:lstStyle/>
          <a:p>
            <a:pPr eaLnBrk="1" hangingPunct="1">
              <a:defRPr/>
            </a:pPr>
            <a:r>
              <a:rPr lang="cs-CZ" sz="2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Výsledky třídění 2002-2010 – v kg na 1 obyvatele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af 6"/>
          <p:cNvGraphicFramePr/>
          <p:nvPr/>
        </p:nvGraphicFramePr>
        <p:xfrm>
          <a:off x="710328" y="1606286"/>
          <a:ext cx="7721757" cy="45155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f 5"/>
          <p:cNvGraphicFramePr/>
          <p:nvPr/>
        </p:nvGraphicFramePr>
        <p:xfrm>
          <a:off x="797327" y="1606198"/>
          <a:ext cx="7545027" cy="4514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f 5"/>
          <p:cNvGraphicFramePr/>
          <p:nvPr/>
        </p:nvGraphicFramePr>
        <p:xfrm>
          <a:off x="643631" y="1602499"/>
          <a:ext cx="7857961" cy="4518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1326</TotalTime>
  <Words>497</Words>
  <Application>Microsoft Office PowerPoint</Application>
  <PresentationFormat>Předvádění na obrazovce (4:3)</PresentationFormat>
  <Paragraphs>88</Paragraphs>
  <Slides>23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4" baseType="lpstr">
      <vt:lpstr>Výchozí návrh</vt:lpstr>
      <vt:lpstr>SITUACE ODPADOVÉHO HOSPODÁŘSTVÍ  V OLOMOUCKÉM KRAJI VE VAZBĚ  NA LEGISLATIVU ČR A EU</vt:lpstr>
      <vt:lpstr>Prezentace aplikace PowerPoint</vt:lpstr>
      <vt:lpstr>Prezentace aplikace PowerPoint</vt:lpstr>
      <vt:lpstr>Prezentace aplikace PowerPoint</vt:lpstr>
      <vt:lpstr>Prezentace aplikace PowerPoint</vt:lpstr>
      <vt:lpstr>Výsledky třídění 2002-2010 – v kg na 1 obyvatele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Energetické využívání odpadů v Evropě</vt:lpstr>
      <vt:lpstr>Prezentace aplikace PowerPoint</vt:lpstr>
      <vt:lpstr>Prezentace aplikace PowerPoint</vt:lpstr>
      <vt:lpstr>Prezentace aplikace PowerPoint</vt:lpstr>
      <vt:lpstr>Prezentace aplikace PowerPoint</vt:lpstr>
      <vt:lpstr> Děkuji za pozornost.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ochmanova</cp:lastModifiedBy>
  <cp:revision>97</cp:revision>
  <dcterms:created xsi:type="dcterms:W3CDTF">2007-11-01T15:10:48Z</dcterms:created>
  <dcterms:modified xsi:type="dcterms:W3CDTF">2012-02-23T06:40:55Z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