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Polytechnické </a:t>
            </a:r>
            <a:r>
              <a:rPr lang="cs-CZ" dirty="0" smtClean="0"/>
              <a:t>vzdělávání v rámci </a:t>
            </a:r>
            <a:r>
              <a:rPr lang="cs-CZ" dirty="0" err="1" smtClean="0"/>
              <a:t>šap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9762606" cy="18796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rgbClr val="FFFF00"/>
                </a:solidFill>
              </a:rPr>
              <a:t>        Střední </a:t>
            </a:r>
            <a:r>
              <a:rPr lang="cs-CZ" sz="2400" dirty="0" smtClean="0">
                <a:solidFill>
                  <a:srgbClr val="FFFF00"/>
                </a:solidFill>
              </a:rPr>
              <a:t>škola polytechnická, Olomouc, Rooseveltova 79</a:t>
            </a:r>
            <a:endParaRPr lang="cs-CZ" sz="2400" dirty="0">
              <a:solidFill>
                <a:srgbClr val="FFFF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720" y="3004056"/>
            <a:ext cx="1535688" cy="153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21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3856" y="633984"/>
            <a:ext cx="9814560" cy="4913376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 rámci tohoto projektu se v kraji významně posílí podpora polytechnického vzdělávání, zapojení žáků a studentů do činností a aktivit podporujících rozvoj polytechnického vzdělávání, a to jak ve formálním, tak neformálním vzdělávání. Významně se posílí podpora spolupráce škol a zaměstnavatelů.</a:t>
            </a:r>
            <a:br>
              <a:rPr lang="cs-CZ" sz="2400" dirty="0" smtClean="0"/>
            </a:br>
            <a:r>
              <a:rPr lang="cs-CZ" sz="2400" dirty="0" smtClean="0"/>
              <a:t>Tuto činnost lze uplatnit ve všech oblastech života od předškolního věku až po vzdělávání seniorů.</a:t>
            </a:r>
            <a:br>
              <a:rPr lang="cs-CZ" sz="2400" dirty="0" smtClean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4625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6592" y="438912"/>
            <a:ext cx="10290048" cy="557174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Polytechnické vzdělávání si klade  dva základní cíle:</a:t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obecný cíl: </a:t>
            </a:r>
            <a:r>
              <a:rPr lang="cs-CZ" sz="2400" dirty="0" smtClean="0"/>
              <a:t>zkvalitnění </a:t>
            </a:r>
            <a:r>
              <a:rPr lang="cs-CZ" sz="2400" dirty="0" smtClean="0"/>
              <a:t>polytechnického </a:t>
            </a:r>
            <a:r>
              <a:rPr lang="cs-CZ" sz="2400" dirty="0" smtClean="0"/>
              <a:t>vzdělávání </a:t>
            </a:r>
            <a:r>
              <a:rPr lang="cs-CZ" sz="2400" dirty="0" smtClean="0"/>
              <a:t>a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                       rozšíření </a:t>
            </a:r>
            <a:r>
              <a:rPr lang="cs-CZ" sz="2400" dirty="0" smtClean="0"/>
              <a:t>povědomí </a:t>
            </a:r>
            <a:r>
              <a:rPr lang="cs-CZ" sz="2400" dirty="0" smtClean="0"/>
              <a:t>o </a:t>
            </a:r>
            <a:r>
              <a:rPr lang="cs-CZ" sz="2400" dirty="0" smtClean="0"/>
              <a:t>polytechnickém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                       vzdělávání u všech věkových kategorií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konkrétní cíl: </a:t>
            </a:r>
            <a:r>
              <a:rPr lang="cs-CZ" sz="2400" dirty="0" smtClean="0"/>
              <a:t>zkvalitnění </a:t>
            </a:r>
            <a:r>
              <a:rPr lang="cs-CZ" sz="2400" dirty="0" smtClean="0"/>
              <a:t>materiálně </a:t>
            </a:r>
            <a:r>
              <a:rPr lang="cs-CZ" sz="2400" dirty="0" smtClean="0"/>
              <a:t>technického </a:t>
            </a:r>
            <a:r>
              <a:rPr lang="cs-CZ" sz="2400" dirty="0" smtClean="0"/>
              <a:t>vybavení</a:t>
            </a:r>
            <a:br>
              <a:rPr lang="cs-CZ" sz="2400" dirty="0" smtClean="0"/>
            </a:br>
            <a:r>
              <a:rPr lang="cs-CZ" sz="2400" dirty="0"/>
              <a:t> </a:t>
            </a:r>
            <a:r>
              <a:rPr lang="cs-CZ" sz="2400" dirty="0" smtClean="0"/>
              <a:t>                          školy, pedagogům umožnit zkvalitnění </a:t>
            </a:r>
            <a:br>
              <a:rPr lang="cs-CZ" sz="2400" dirty="0" smtClean="0"/>
            </a:br>
            <a:r>
              <a:rPr lang="cs-CZ" sz="2400" dirty="0"/>
              <a:t> </a:t>
            </a:r>
            <a:r>
              <a:rPr lang="cs-CZ" sz="2400" dirty="0" smtClean="0"/>
              <a:t>                          polytechnické výuky </a:t>
            </a:r>
            <a:r>
              <a:rPr lang="cs-CZ" sz="2400" dirty="0" smtClean="0"/>
              <a:t>, v návaznosti na to </a:t>
            </a:r>
            <a:br>
              <a:rPr lang="cs-CZ" sz="2400" dirty="0" smtClean="0"/>
            </a:br>
            <a:r>
              <a:rPr lang="cs-CZ" sz="2400" dirty="0" smtClean="0"/>
              <a:t>                           zkvalitnění </a:t>
            </a:r>
            <a:r>
              <a:rPr lang="cs-CZ" sz="2400" dirty="0" err="1" smtClean="0"/>
              <a:t>švp</a:t>
            </a:r>
            <a:r>
              <a:rPr lang="cs-CZ" sz="2400" dirty="0" smtClean="0"/>
              <a:t>, a </a:t>
            </a:r>
            <a:r>
              <a:rPr lang="cs-CZ" sz="2400" dirty="0" smtClean="0"/>
              <a:t>rovněž podpořit rozvoj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                           polytechnického vzdělání </a:t>
            </a:r>
            <a:r>
              <a:rPr lang="cs-CZ" sz="2400" dirty="0" smtClean="0"/>
              <a:t>bez ohledu na věk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76446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2896" y="621792"/>
            <a:ext cx="9889172" cy="5340096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 rámci námi zpracovaného </a:t>
            </a:r>
            <a:r>
              <a:rPr lang="cs-CZ" sz="2400" dirty="0" err="1" smtClean="0"/>
              <a:t>šapu</a:t>
            </a:r>
            <a:r>
              <a:rPr lang="cs-CZ" sz="2400" dirty="0" smtClean="0"/>
              <a:t> jsme pro zkvalitnění materiálně technického vybavení školy stanovili 22 konkrétních </a:t>
            </a:r>
            <a:r>
              <a:rPr lang="cs-CZ" sz="2400" dirty="0" smtClean="0"/>
              <a:t>úkolů, </a:t>
            </a:r>
            <a:r>
              <a:rPr lang="cs-CZ" sz="2400" dirty="0" smtClean="0"/>
              <a:t>a to například od vybudování trenažérového pracoviště pro kominíky</a:t>
            </a:r>
            <a:r>
              <a:rPr lang="cs-CZ" sz="2400" dirty="0" smtClean="0"/>
              <a:t>, tesaře</a:t>
            </a:r>
            <a:r>
              <a:rPr lang="cs-CZ" sz="2400" dirty="0" smtClean="0"/>
              <a:t>, </a:t>
            </a:r>
            <a:r>
              <a:rPr lang="cs-CZ" sz="2400" dirty="0" smtClean="0"/>
              <a:t>instalatéry, zedníky </a:t>
            </a:r>
            <a:r>
              <a:rPr lang="cs-CZ" sz="2400" dirty="0" smtClean="0"/>
              <a:t>a </a:t>
            </a:r>
            <a:r>
              <a:rPr lang="cs-CZ" sz="2400" dirty="0" smtClean="0"/>
              <a:t>klempíře, </a:t>
            </a:r>
            <a:r>
              <a:rPr lang="cs-CZ" sz="2400" dirty="0" smtClean="0"/>
              <a:t>až </a:t>
            </a:r>
            <a:r>
              <a:rPr lang="cs-CZ" sz="2400" dirty="0" smtClean="0"/>
              <a:t>po výměny oken a   </a:t>
            </a:r>
            <a:r>
              <a:rPr lang="cs-CZ" sz="2400" dirty="0" smtClean="0"/>
              <a:t>zateplení fasád některých objektů, </a:t>
            </a:r>
            <a:r>
              <a:rPr lang="cs-CZ" sz="2400" dirty="0" smtClean="0"/>
              <a:t>včetně </a:t>
            </a:r>
            <a:r>
              <a:rPr lang="cs-CZ" sz="2400" dirty="0" smtClean="0"/>
              <a:t>vymalování  </a:t>
            </a:r>
            <a:r>
              <a:rPr lang="cs-CZ" sz="2400" dirty="0" smtClean="0"/>
              <a:t>dílen odborného </a:t>
            </a:r>
            <a:r>
              <a:rPr lang="cs-CZ" sz="2400" dirty="0" smtClean="0"/>
              <a:t>výcviku</a:t>
            </a:r>
            <a:r>
              <a:rPr lang="cs-CZ" sz="2400" dirty="0" smtClean="0"/>
              <a:t>.</a:t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součástí těchto úkolů je </a:t>
            </a:r>
            <a:r>
              <a:rPr lang="cs-CZ" sz="2400" dirty="0" smtClean="0"/>
              <a:t>také </a:t>
            </a:r>
            <a:r>
              <a:rPr lang="cs-CZ" sz="2400" dirty="0" smtClean="0"/>
              <a:t>poříz</a:t>
            </a:r>
            <a:r>
              <a:rPr lang="cs-CZ" sz="2400" dirty="0" smtClean="0"/>
              <a:t>ení potřebných </a:t>
            </a:r>
            <a:r>
              <a:rPr lang="cs-CZ" sz="2400" dirty="0" smtClean="0"/>
              <a:t>nástrojů a </a:t>
            </a:r>
            <a:r>
              <a:rPr lang="cs-CZ" sz="2400" dirty="0" smtClean="0"/>
              <a:t>software </a:t>
            </a:r>
            <a:r>
              <a:rPr lang="cs-CZ" sz="2400" dirty="0" smtClean="0"/>
              <a:t>pro výukové stroje </a:t>
            </a:r>
            <a:r>
              <a:rPr lang="cs-CZ" sz="2400" dirty="0" err="1" smtClean="0"/>
              <a:t>cnc</a:t>
            </a:r>
            <a:r>
              <a:rPr lang="cs-CZ" sz="2400" dirty="0" smtClean="0"/>
              <a:t> truhlářů a strojních </a:t>
            </a:r>
            <a:r>
              <a:rPr lang="cs-CZ" sz="2400" dirty="0" smtClean="0"/>
              <a:t>oborů </a:t>
            </a:r>
            <a:r>
              <a:rPr lang="cs-CZ" sz="2400" dirty="0" smtClean="0"/>
              <a:t>nebo pořízení </a:t>
            </a:r>
            <a:r>
              <a:rPr lang="cs-CZ" sz="2400" dirty="0" err="1" smtClean="0"/>
              <a:t>fotovoltaiky</a:t>
            </a:r>
            <a:r>
              <a:rPr lang="cs-CZ" sz="2400" dirty="0" smtClean="0"/>
              <a:t> pro výuku studijního oboru mechanik instalatérských a elektrotechnických zařízení.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9375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0704" y="658368"/>
            <a:ext cx="10082784" cy="544982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Pro realizaci </a:t>
            </a:r>
            <a:r>
              <a:rPr lang="cs-CZ" sz="2400" dirty="0"/>
              <a:t>investiční </a:t>
            </a:r>
            <a:r>
              <a:rPr lang="cs-CZ" sz="2400" dirty="0" smtClean="0"/>
              <a:t>záměrů i menších celků </a:t>
            </a:r>
            <a:r>
              <a:rPr lang="cs-CZ" sz="2400" dirty="0" smtClean="0"/>
              <a:t>se </a:t>
            </a:r>
            <a:r>
              <a:rPr lang="cs-CZ" sz="2400" dirty="0" smtClean="0"/>
              <a:t>budeme snažit využít </a:t>
            </a:r>
            <a:r>
              <a:rPr lang="cs-CZ" sz="2400" dirty="0" smtClean="0"/>
              <a:t>především projektových výzev, ve výjimečných </a:t>
            </a:r>
            <a:r>
              <a:rPr lang="cs-CZ" sz="2400" dirty="0" smtClean="0"/>
              <a:t>případech </a:t>
            </a:r>
            <a:r>
              <a:rPr lang="cs-CZ" sz="2400" dirty="0" smtClean="0"/>
              <a:t>použijeme i </a:t>
            </a:r>
            <a:r>
              <a:rPr lang="cs-CZ" sz="2400" dirty="0" smtClean="0"/>
              <a:t>provozní prostředky </a:t>
            </a:r>
            <a:r>
              <a:rPr lang="cs-CZ" sz="2400" dirty="0" smtClean="0"/>
              <a:t>školy.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1667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14272" y="731520"/>
            <a:ext cx="9729216" cy="536448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 rámci zkvalitnění polytechnické výuky u pedagogických pracovníků jsme tuto problematiku zpracovali do sedmi konkrétních úkolů, mezi které patří například motivace pracovníků ke </a:t>
            </a:r>
            <a:r>
              <a:rPr lang="cs-CZ" sz="2400" dirty="0" smtClean="0"/>
              <a:t>vzdělání </a:t>
            </a:r>
            <a:r>
              <a:rPr lang="cs-CZ" sz="2400" dirty="0" smtClean="0"/>
              <a:t>nebo realizace projektů se zaměřením na </a:t>
            </a:r>
            <a:r>
              <a:rPr lang="cs-CZ" sz="2400" dirty="0" smtClean="0"/>
              <a:t>stáže učitelů u spolupracujících firem.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v oblasti zkvalitnění </a:t>
            </a:r>
            <a:r>
              <a:rPr lang="cs-CZ" sz="2400" dirty="0" err="1" smtClean="0"/>
              <a:t>švp</a:t>
            </a:r>
            <a:r>
              <a:rPr lang="cs-CZ" sz="2400" dirty="0" smtClean="0"/>
              <a:t> jsme si rovněž stanovili několik konkrétních </a:t>
            </a:r>
            <a:r>
              <a:rPr lang="cs-CZ" sz="2400" dirty="0" smtClean="0"/>
              <a:t>úkolů, </a:t>
            </a:r>
            <a:r>
              <a:rPr lang="cs-CZ" sz="2400" dirty="0" smtClean="0"/>
              <a:t>zaměřených na tuto problematiku. například realizovat projektové vyučování u vybraných oborů </a:t>
            </a:r>
            <a:r>
              <a:rPr lang="cs-CZ" sz="2400" dirty="0" smtClean="0"/>
              <a:t> </a:t>
            </a:r>
            <a:r>
              <a:rPr lang="cs-CZ" sz="2400" dirty="0" smtClean="0"/>
              <a:t>nebo zajištění spolupráce s jinou střední školou podobného zaměření v </a:t>
            </a:r>
            <a:r>
              <a:rPr lang="cs-CZ" sz="2400" dirty="0" smtClean="0"/>
              <a:t>cizině.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42268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8512" y="548640"/>
            <a:ext cx="10192512" cy="544982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Samostatnou kapitolou je podpora rozvoje polytechnického vzdělávání bez ohledu na věk, kde jsme si stanovili realizační úkoly od předškolního věku, základních škol až po vzdělávání v polytechnické výchově pro seniory.</a:t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Sestavený tým pedagogů má již projednanou spolupráci se školkou sídlící na ulici </a:t>
            </a:r>
            <a:r>
              <a:rPr lang="cs-CZ" sz="2400" dirty="0" err="1" smtClean="0"/>
              <a:t>rooseveltova</a:t>
            </a:r>
            <a:r>
              <a:rPr lang="cs-CZ" sz="2400" dirty="0" smtClean="0"/>
              <a:t> . </a:t>
            </a:r>
            <a:r>
              <a:rPr lang="cs-CZ" sz="2400" dirty="0" smtClean="0"/>
              <a:t>v oblasti základních škol již několik roků intenzivně spolupracujeme se šesti základními školami, kdy jejich žáci vyšších ročníků chodí do našich odborných dílen </a:t>
            </a:r>
            <a:r>
              <a:rPr lang="cs-CZ" sz="2400" dirty="0" smtClean="0"/>
              <a:t>v rámci pracovní výuky.  </a:t>
            </a:r>
            <a:r>
              <a:rPr lang="cs-CZ" sz="2400" dirty="0" smtClean="0"/>
              <a:t>pravidelně pro ně </a:t>
            </a:r>
            <a:r>
              <a:rPr lang="cs-CZ" sz="2400" dirty="0" smtClean="0"/>
              <a:t>organizujeme </a:t>
            </a:r>
            <a:r>
              <a:rPr lang="cs-CZ" sz="2400" dirty="0" smtClean="0"/>
              <a:t>workshopy s možností </a:t>
            </a:r>
            <a:r>
              <a:rPr lang="cs-CZ" sz="2400" dirty="0" smtClean="0"/>
              <a:t>vyzkoušet si různé činnosti u všech našich </a:t>
            </a:r>
            <a:r>
              <a:rPr lang="cs-CZ" sz="2400" dirty="0" smtClean="0"/>
              <a:t>učebních </a:t>
            </a:r>
            <a:r>
              <a:rPr lang="cs-CZ" sz="2400" dirty="0" smtClean="0"/>
              <a:t>oborů.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7833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3440" y="524256"/>
            <a:ext cx="10399776" cy="5315712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Podpora odborného vzdělávání včetně spolupráce škol a zaměstnavatelů</a:t>
            </a:r>
            <a:br>
              <a:rPr lang="cs-CZ" sz="2400" dirty="0" smtClean="0"/>
            </a:b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konkrétní cíle v této spolupráci vidíme v zajištění odborného vzdělávání pedagogických pracovníků a realizaci krajských projektů zaměřených na spolupráci škol a zaměstnavatelů.</a:t>
            </a:r>
            <a:br>
              <a:rPr lang="cs-CZ" sz="2400" dirty="0" smtClean="0"/>
            </a:br>
            <a:r>
              <a:rPr lang="cs-CZ" sz="2400" dirty="0" smtClean="0"/>
              <a:t>V případě naší školy spatřujeme nespornou výhodu v dlouhodobé </a:t>
            </a:r>
            <a:r>
              <a:rPr lang="cs-CZ" sz="2400" dirty="0" smtClean="0"/>
              <a:t>spolupráci </a:t>
            </a:r>
            <a:r>
              <a:rPr lang="cs-CZ" sz="2400" dirty="0" smtClean="0"/>
              <a:t>školy s významnými firmami v </a:t>
            </a:r>
            <a:r>
              <a:rPr lang="cs-CZ" sz="2400" dirty="0" smtClean="0"/>
              <a:t>regionu, </a:t>
            </a:r>
            <a:r>
              <a:rPr lang="cs-CZ" sz="2400" dirty="0" smtClean="0"/>
              <a:t>a to v rámci provozního výcviku, který naši žáci druhých a především třetích ročníků u těchto firem absolvují.</a:t>
            </a:r>
            <a:br>
              <a:rPr lang="cs-CZ" sz="2400" dirty="0" smtClean="0"/>
            </a:br>
            <a:r>
              <a:rPr lang="cs-CZ" sz="2400" dirty="0" smtClean="0"/>
              <a:t>V současné době probíhají intenzivní jednání s firmami o </a:t>
            </a:r>
            <a:r>
              <a:rPr lang="cs-CZ" sz="2400" dirty="0" smtClean="0"/>
              <a:t>užší spolupráci </a:t>
            </a:r>
            <a:r>
              <a:rPr lang="cs-CZ" sz="2400" dirty="0" smtClean="0"/>
              <a:t>s naší školou a věříme že budeme úspěšní.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512463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40700" y="2524715"/>
            <a:ext cx="5400999" cy="1381939"/>
          </a:xfrm>
        </p:spPr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02804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136</TotalTime>
  <Words>224</Words>
  <Application>Microsoft Office PowerPoint</Application>
  <PresentationFormat>Širokoúhlá obrazovka</PresentationFormat>
  <Paragraphs>10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Řez</vt:lpstr>
      <vt:lpstr>    Polytechnické vzdělávání v rámci šap</vt:lpstr>
      <vt:lpstr>V rámci tohoto projektu se v kraji významně posílí podpora polytechnického vzdělávání, zapojení žáků a studentů do činností a aktivit podporujících rozvoj polytechnického vzdělávání, a to jak ve formálním, tak neformálním vzdělávání. Významně se posílí podpora spolupráce škol a zaměstnavatelů. Tuto činnost lze uplatnit ve všech oblastech života od předškolního věku až po vzdělávání seniorů. </vt:lpstr>
      <vt:lpstr>Polytechnické vzdělávání si klade  dva základní cíle:  obecný cíl: zkvalitnění polytechnického vzdělávání a                         rozšíření povědomí o polytechnickém                         vzdělávání u všech věkových kategorií  konkrétní cíl: zkvalitnění materiálně technického vybavení                            školy, pedagogům umožnit zkvalitnění                             polytechnické výuky , v návaznosti na to                             zkvalitnění švp, a rovněž podpořit rozvoj                             polytechnického vzdělání bez ohledu na věk</vt:lpstr>
      <vt:lpstr>V rámci námi zpracovaného šapu jsme pro zkvalitnění materiálně technického vybavení školy stanovili 22 konkrétních úkolů, a to například od vybudování trenažérového pracoviště pro kominíky, tesaře, instalatéry, zedníky a klempíře, až po výměny oken a   zateplení fasád některých objektů, včetně vymalování  dílen odborného výcviku.  součástí těchto úkolů je také pořízení potřebných nástrojů a software pro výukové stroje cnc truhlářů a strojních oborů nebo pořízení fotovoltaiky pro výuku studijního oboru mechanik instalatérských a elektrotechnických zařízení.</vt:lpstr>
      <vt:lpstr>Pro realizaci investiční záměrů i menších celků se budeme snažit využít především projektových výzev, ve výjimečných případech použijeme i provozní prostředky školy.</vt:lpstr>
      <vt:lpstr>V rámci zkvalitnění polytechnické výuky u pedagogických pracovníků jsme tuto problematiku zpracovali do sedmi konkrétních úkolů, mezi které patří například motivace pracovníků ke vzdělání nebo realizace projektů se zaměřením na stáže učitelů u spolupracujících firem.  v oblasti zkvalitnění švp jsme si rovněž stanovili několik konkrétních úkolů, zaměřených na tuto problematiku. například realizovat projektové vyučování u vybraných oborů  nebo zajištění spolupráce s jinou střední školou podobného zaměření v cizině.</vt:lpstr>
      <vt:lpstr>Samostatnou kapitolou je podpora rozvoje polytechnického vzdělávání bez ohledu na věk, kde jsme si stanovili realizační úkoly od předškolního věku, základních škol až po vzdělávání v polytechnické výchově pro seniory.  Sestavený tým pedagogů má již projednanou spolupráci se školkou sídlící na ulici rooseveltova . v oblasti základních škol již několik roků intenzivně spolupracujeme se šesti základními školami, kdy jejich žáci vyšších ročníků chodí do našich odborných dílen v rámci pracovní výuky.  pravidelně pro ně organizujeme workshopy s možností vyzkoušet si různé činnosti u všech našich učebních oborů.</vt:lpstr>
      <vt:lpstr>Podpora odborného vzdělávání včetně spolupráce škol a zaměstnavatelů  konkrétní cíle v této spolupráci vidíme v zajištění odborného vzdělávání pedagogických pracovníků a realizaci krajských projektů zaměřených na spolupráci škol a zaměstnavatelů. V případě naší školy spatřujeme nespornou výhodu v dlouhodobé spolupráci školy s významnými firmami v regionu, a to v rámci provozního výcviku, který naši žáci druhých a především třetích ročníků u těchto firem absolvují. V současné době probíhají intenzivní jednání s firmami o užší spolupráci s naší školou a věříme že budeme úspěšní. </vt:lpstr>
      <vt:lpstr>Děkuji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Polytechnické vzdělávání v rámci šap</dc:title>
  <dc:creator>Krejčiřík Pavel</dc:creator>
  <cp:lastModifiedBy>Krejčiřík Pavel</cp:lastModifiedBy>
  <cp:revision>22</cp:revision>
  <dcterms:created xsi:type="dcterms:W3CDTF">2017-03-21T15:05:58Z</dcterms:created>
  <dcterms:modified xsi:type="dcterms:W3CDTF">2017-03-22T07:47:04Z</dcterms:modified>
</cp:coreProperties>
</file>