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95"/>
  </p:notesMasterIdLst>
  <p:handoutMasterIdLst>
    <p:handoutMasterId r:id="rId96"/>
  </p:handoutMasterIdLst>
  <p:sldIdLst>
    <p:sldId id="1306" r:id="rId2"/>
    <p:sldId id="1307" r:id="rId3"/>
    <p:sldId id="1172" r:id="rId4"/>
    <p:sldId id="1236" r:id="rId5"/>
    <p:sldId id="1238" r:id="rId6"/>
    <p:sldId id="1249" r:id="rId7"/>
    <p:sldId id="1269" r:id="rId8"/>
    <p:sldId id="1270" r:id="rId9"/>
    <p:sldId id="1271" r:id="rId10"/>
    <p:sldId id="1297" r:id="rId11"/>
    <p:sldId id="1273" r:id="rId12"/>
    <p:sldId id="1174" r:id="rId13"/>
    <p:sldId id="1173" r:id="rId14"/>
    <p:sldId id="1267" r:id="rId15"/>
    <p:sldId id="1268" r:id="rId16"/>
    <p:sldId id="1136" r:id="rId17"/>
    <p:sldId id="1138" r:id="rId18"/>
    <p:sldId id="1293" r:id="rId19"/>
    <p:sldId id="1294" r:id="rId20"/>
    <p:sldId id="1295" r:id="rId21"/>
    <p:sldId id="1175" r:id="rId22"/>
    <p:sldId id="1176" r:id="rId23"/>
    <p:sldId id="1252" r:id="rId24"/>
    <p:sldId id="1253" r:id="rId25"/>
    <p:sldId id="1254" r:id="rId26"/>
    <p:sldId id="1258" r:id="rId27"/>
    <p:sldId id="1255" r:id="rId28"/>
    <p:sldId id="1256" r:id="rId29"/>
    <p:sldId id="1257" r:id="rId30"/>
    <p:sldId id="1186" r:id="rId31"/>
    <p:sldId id="1190" r:id="rId32"/>
    <p:sldId id="1191" r:id="rId33"/>
    <p:sldId id="1192" r:id="rId34"/>
    <p:sldId id="1194" r:id="rId35"/>
    <p:sldId id="1180" r:id="rId36"/>
    <p:sldId id="1195" r:id="rId37"/>
    <p:sldId id="1196" r:id="rId38"/>
    <p:sldId id="1197" r:id="rId39"/>
    <p:sldId id="1198" r:id="rId40"/>
    <p:sldId id="1199" r:id="rId41"/>
    <p:sldId id="1200" r:id="rId42"/>
    <p:sldId id="1274" r:id="rId43"/>
    <p:sldId id="1201" r:id="rId44"/>
    <p:sldId id="1275" r:id="rId45"/>
    <p:sldId id="1206" r:id="rId46"/>
    <p:sldId id="1203" r:id="rId47"/>
    <p:sldId id="1276" r:id="rId48"/>
    <p:sldId id="1277" r:id="rId49"/>
    <p:sldId id="1278" r:id="rId50"/>
    <p:sldId id="1207" r:id="rId51"/>
    <p:sldId id="1210" r:id="rId52"/>
    <p:sldId id="1209" r:id="rId53"/>
    <p:sldId id="1211" r:id="rId54"/>
    <p:sldId id="1212" r:id="rId55"/>
    <p:sldId id="1213" r:id="rId56"/>
    <p:sldId id="1214" r:id="rId57"/>
    <p:sldId id="1215" r:id="rId58"/>
    <p:sldId id="1217" r:id="rId59"/>
    <p:sldId id="1216" r:id="rId60"/>
    <p:sldId id="1222" r:id="rId61"/>
    <p:sldId id="1223" r:id="rId62"/>
    <p:sldId id="1280" r:id="rId63"/>
    <p:sldId id="1286" r:id="rId64"/>
    <p:sldId id="1305" r:id="rId65"/>
    <p:sldId id="1281" r:id="rId66"/>
    <p:sldId id="1288" r:id="rId67"/>
    <p:sldId id="1291" r:id="rId68"/>
    <p:sldId id="1292" r:id="rId69"/>
    <p:sldId id="1282" r:id="rId70"/>
    <p:sldId id="1095" r:id="rId71"/>
    <p:sldId id="1087" r:id="rId72"/>
    <p:sldId id="1088" r:id="rId73"/>
    <p:sldId id="1284" r:id="rId74"/>
    <p:sldId id="1285" r:id="rId75"/>
    <p:sldId id="1003" r:id="rId76"/>
    <p:sldId id="1283" r:id="rId77"/>
    <p:sldId id="1228" r:id="rId78"/>
    <p:sldId id="1265" r:id="rId79"/>
    <p:sldId id="1266" r:id="rId80"/>
    <p:sldId id="1298" r:id="rId81"/>
    <p:sldId id="1299" r:id="rId82"/>
    <p:sldId id="1300" r:id="rId83"/>
    <p:sldId id="1301" r:id="rId84"/>
    <p:sldId id="1302" r:id="rId85"/>
    <p:sldId id="1303" r:id="rId86"/>
    <p:sldId id="1304" r:id="rId87"/>
    <p:sldId id="1308" r:id="rId88"/>
    <p:sldId id="1310" r:id="rId89"/>
    <p:sldId id="1309" r:id="rId90"/>
    <p:sldId id="1311" r:id="rId91"/>
    <p:sldId id="1312" r:id="rId92"/>
    <p:sldId id="1242" r:id="rId93"/>
    <p:sldId id="1263" r:id="rId94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43051" autoAdjust="0"/>
    <p:restoredTop sz="99656" autoAdjust="0"/>
  </p:normalViewPr>
  <p:slideViewPr>
    <p:cSldViewPr>
      <p:cViewPr varScale="1">
        <p:scale>
          <a:sx n="67" d="100"/>
          <a:sy n="67" d="100"/>
        </p:scale>
        <p:origin x="-12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6" y="-6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85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t" anchorCtr="0" compatLnSpc="1">
            <a:prstTxWarp prst="textNoShape">
              <a:avLst/>
            </a:prstTxWarp>
          </a:bodyPr>
          <a:lstStyle>
            <a:lvl1pPr algn="l" defTabSz="913392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467" y="0"/>
            <a:ext cx="29485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t" anchorCtr="0" compatLnSpc="1">
            <a:prstTxWarp prst="textNoShape">
              <a:avLst/>
            </a:prstTxWarp>
          </a:bodyPr>
          <a:lstStyle>
            <a:lvl1pPr algn="r" defTabSz="913392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71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725"/>
            <a:ext cx="2948575" cy="49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b" anchorCtr="0" compatLnSpc="1">
            <a:prstTxWarp prst="textNoShape">
              <a:avLst/>
            </a:prstTxWarp>
          </a:bodyPr>
          <a:lstStyle>
            <a:lvl1pPr algn="l" defTabSz="913392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467" y="9440725"/>
            <a:ext cx="2948575" cy="49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b" anchorCtr="0" compatLnSpc="1">
            <a:prstTxWarp prst="textNoShape">
              <a:avLst/>
            </a:prstTxWarp>
          </a:bodyPr>
          <a:lstStyle>
            <a:lvl1pPr algn="r" defTabSz="913392">
              <a:defRPr sz="1200">
                <a:cs typeface="+mn-cs"/>
              </a:defRPr>
            </a:lvl1pPr>
          </a:lstStyle>
          <a:p>
            <a:pPr>
              <a:defRPr/>
            </a:pPr>
            <a:fld id="{0A1AC0EB-4940-44F3-B8F9-F392430055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6165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85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t" anchorCtr="0" compatLnSpc="1">
            <a:prstTxWarp prst="textNoShape">
              <a:avLst/>
            </a:prstTxWarp>
          </a:bodyPr>
          <a:lstStyle>
            <a:lvl1pPr algn="l" defTabSz="913392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809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038" y="0"/>
            <a:ext cx="29485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t" anchorCtr="0" compatLnSpc="1">
            <a:prstTxWarp prst="textNoShape">
              <a:avLst/>
            </a:prstTxWarp>
          </a:bodyPr>
          <a:lstStyle>
            <a:lvl1pPr algn="r" defTabSz="913392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8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09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891" y="4721147"/>
            <a:ext cx="4991831" cy="447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3809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292"/>
            <a:ext cx="29485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b" anchorCtr="0" compatLnSpc="1">
            <a:prstTxWarp prst="textNoShape">
              <a:avLst/>
            </a:prstTxWarp>
          </a:bodyPr>
          <a:lstStyle>
            <a:lvl1pPr algn="l" defTabSz="913392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809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038" y="9442292"/>
            <a:ext cx="29485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9" tIns="45664" rIns="91329" bIns="45664" numCol="1" anchor="b" anchorCtr="0" compatLnSpc="1">
            <a:prstTxWarp prst="textNoShape">
              <a:avLst/>
            </a:prstTxWarp>
          </a:bodyPr>
          <a:lstStyle>
            <a:lvl1pPr algn="r" defTabSz="913392">
              <a:defRPr sz="1200">
                <a:cs typeface="+mn-cs"/>
              </a:defRPr>
            </a:lvl1pPr>
          </a:lstStyle>
          <a:p>
            <a:pPr>
              <a:defRPr/>
            </a:pPr>
            <a:fld id="{FEDE5725-CC78-4CB5-BC17-60FBE41F97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5864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5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6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12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upravíte styl předlohy nadpisu.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cs-CZ"/>
              <a:t>Klepnutím upravíte styl předlohy podnadpisu.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4BED9-E18A-4AAC-A939-CAA65CEB499F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082C6-6C34-4A19-A2A9-F374ADBD9CD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0E0B0-79E3-4B01-AAA7-9264D22F8F03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E2D0F-0B45-46AF-B6EA-00A75278A3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0E2B9-0AA0-4ADF-9BD9-86E9052F50FF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B3273-CAD5-4E0D-979B-D27AD33A33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graf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1D5DC-3698-42F4-9165-531D970B0F24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A86A5-E204-4CC1-879C-5C7BD0D9B5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1C19E-6BAA-4CC2-94BB-7C714A23A194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1D7DC-A4B7-45ED-8861-9B1F3051A1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k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klip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1CEC9-712B-4D3D-B89D-3552901F115C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B771A-7032-4EAA-BBEA-E2D428347B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988840"/>
            <a:ext cx="8291264" cy="446449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Klepnutím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4617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Nadpis, klipar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klipart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3D277-22AF-4E38-9A04-D14835ACAEE3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2A33-35FD-4E4A-B667-8E899549D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063174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BFA76-29E5-45A9-BE1C-B396D4B26602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FFBEB-98D2-4B2F-9699-8AF1EC6A180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25B22-22D0-4FE2-B81C-43A6DB52DA4C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ADAE0-2DB9-46EC-AAD1-69D24A953F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75FF7-F3CF-4A14-83C9-1BADC976DB01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18D99-1062-4301-A02B-1FC25B632A0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1098-EECD-45BD-8463-E2AE4FA2A3E0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962BD-A5FA-411F-A04C-EE8706EBDE3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B6034-B05F-4D66-9FF7-788147F51C2E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F48EA-F3EC-4968-B5DB-ACBB3776AA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3C045-6F92-4250-A01A-6E157EC877F3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38F4F-763F-4F8B-83F7-3BB4BEA1B7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C4968-093D-41D0-ADA3-31DD20C1044C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27F7-B00F-4F01-B7FE-EB869434A2C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A36A7-553D-4A4A-B397-624E1E879BF6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5C3EC-57EE-4D94-BBA8-5CB8FE1A862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2051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2052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2053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2057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2058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defRPr/>
            </a:pPr>
            <a:endParaRPr lang="cs-CZ">
              <a:cs typeface="+mn-cs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upravíte styl předlohy nadpisu.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upravíte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297D51B5-CD01-47BD-8A33-8E35BB31C91C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cs-CZ"/>
              <a:t>Český a moravský účetní dvůr</a:t>
            </a:r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9DF62DA7-AC8A-4490-BF58-213F60A471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9" r:id="rId15"/>
    <p:sldLayoutId id="2147483710" r:id="rId16"/>
  </p:sldLayoutIdLst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24C070C-6A25-412F-841F-37DCB4D11845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6147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Český a moravský účetní dvůr</a:t>
            </a:r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6E202A-8A1C-4300-A1CF-9B0B6A09051C}" type="slidenum">
              <a:rPr lang="cs-CZ" smtClean="0"/>
              <a:pPr>
                <a:defRPr/>
              </a:pPr>
              <a:t>1</a:t>
            </a:fld>
            <a:endParaRPr lang="cs-CZ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/>
          <a:lstStyle/>
          <a:p>
            <a:pPr eaLnBrk="1" hangingPunct="1"/>
            <a:r>
              <a:rPr lang="cs-CZ" sz="4800" b="1" u="sng" dirty="0" smtClean="0">
                <a:solidFill>
                  <a:schemeClr val="folHlink"/>
                </a:solidFill>
              </a:rPr>
              <a:t>.</a:t>
            </a:r>
          </a:p>
        </p:txBody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736"/>
            <a:ext cx="9144000" cy="5255989"/>
          </a:xfrm>
        </p:spPr>
        <p:txBody>
          <a:bodyPr/>
          <a:lstStyle/>
          <a:p>
            <a:pPr marL="812800" indent="-812800" algn="ctr" eaLnBrk="1" hangingPunct="1">
              <a:lnSpc>
                <a:spcPct val="80000"/>
              </a:lnSpc>
              <a:buFontTx/>
              <a:buNone/>
              <a:defRPr/>
            </a:pPr>
            <a:endParaRPr lang="cs-CZ" sz="600" b="1" dirty="0" smtClean="0">
              <a:solidFill>
                <a:schemeClr val="folHlink"/>
              </a:solidFill>
            </a:endParaRPr>
          </a:p>
          <a:p>
            <a:pPr algn="ctr">
              <a:lnSpc>
                <a:spcPct val="85000"/>
              </a:lnSpc>
              <a:buNone/>
            </a:pPr>
            <a:r>
              <a:rPr lang="cs-CZ" sz="5400" b="1" u="sng" dirty="0" smtClean="0"/>
              <a:t>Zadávání veřejných zakázek </a:t>
            </a:r>
            <a:endParaRPr lang="cs-CZ" sz="5400" u="sng" dirty="0" smtClean="0"/>
          </a:p>
          <a:p>
            <a:pPr algn="ctr">
              <a:lnSpc>
                <a:spcPct val="85000"/>
              </a:lnSpc>
              <a:buNone/>
            </a:pPr>
            <a:r>
              <a:rPr lang="cs-CZ" sz="5400" b="1" u="sng" smtClean="0"/>
              <a:t>- rok </a:t>
            </a:r>
            <a:r>
              <a:rPr lang="cs-CZ" sz="5400" b="1" u="sng" dirty="0" smtClean="0"/>
              <a:t>s novelou zákona</a:t>
            </a:r>
            <a:endParaRPr lang="cs-CZ" sz="5400" u="sng" dirty="0" smtClean="0"/>
          </a:p>
          <a:p>
            <a:pPr marL="812800" indent="-812800" algn="ctr" eaLnBrk="1" hangingPunct="1">
              <a:lnSpc>
                <a:spcPct val="80000"/>
              </a:lnSpc>
              <a:buFontTx/>
              <a:buNone/>
              <a:defRPr/>
            </a:pPr>
            <a:endParaRPr lang="cs-CZ" sz="1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12800" indent="-812800" algn="ctr" eaLnBrk="1" hangingPunct="1">
              <a:lnSpc>
                <a:spcPct val="80000"/>
              </a:lnSpc>
              <a:buFontTx/>
              <a:buNone/>
              <a:defRPr/>
            </a:pPr>
            <a:endParaRPr lang="cs-CZ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12800" indent="-812800" algn="ctr" eaLnBrk="1" hangingPunct="1">
              <a:lnSpc>
                <a:spcPct val="80000"/>
              </a:lnSpc>
              <a:buFontTx/>
              <a:buNone/>
              <a:defRPr/>
            </a:pPr>
            <a:r>
              <a:rPr lang="cs-CZ" sz="4400" b="1" dirty="0" smtClean="0">
                <a:solidFill>
                  <a:schemeClr val="folHlink"/>
                </a:solidFill>
                <a:cs typeface="Times New Roman" pitchFamily="18" charset="0"/>
              </a:rPr>
              <a:t>Český a moravský účetní dvůr</a:t>
            </a:r>
            <a:r>
              <a:rPr lang="cs-CZ" sz="4400" b="1" u="sng" dirty="0" smtClean="0">
                <a:solidFill>
                  <a:schemeClr val="folHlink"/>
                </a:solidFill>
              </a:rPr>
              <a:t> </a:t>
            </a:r>
            <a:endParaRPr lang="cs-CZ" sz="4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12800" indent="-812800" algn="ctr" eaLnBrk="1" hangingPunct="1">
              <a:lnSpc>
                <a:spcPct val="80000"/>
              </a:lnSpc>
              <a:buFontTx/>
              <a:buNone/>
              <a:defRPr/>
            </a:pPr>
            <a:endParaRPr lang="cs-CZ" sz="3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12800" indent="-812800" algn="ctr" eaLnBrk="1" hangingPunct="1">
              <a:lnSpc>
                <a:spcPct val="80000"/>
              </a:lnSpc>
              <a:buFontTx/>
              <a:buNone/>
              <a:defRPr/>
            </a:pPr>
            <a:r>
              <a:rPr lang="cs-CZ" sz="4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Olomouc, 31. května 2013 </a:t>
            </a:r>
          </a:p>
          <a:p>
            <a:pPr marL="812800" indent="-812800" algn="ctr" eaLnBrk="1" hangingPunct="1">
              <a:lnSpc>
                <a:spcPct val="80000"/>
              </a:lnSpc>
              <a:buFontTx/>
              <a:buNone/>
              <a:defRPr/>
            </a:pPr>
            <a:endParaRPr lang="cs-CZ" sz="800" b="1" u="sng" dirty="0" smtClean="0">
              <a:solidFill>
                <a:schemeClr val="folHlink"/>
              </a:solidFill>
              <a:cs typeface="Times New Roman" pitchFamily="18" charset="0"/>
            </a:endParaRPr>
          </a:p>
          <a:p>
            <a:pPr marL="812800" indent="-812800" algn="ctr" eaLnBrk="1" hangingPunct="1">
              <a:lnSpc>
                <a:spcPct val="80000"/>
              </a:lnSpc>
              <a:buFontTx/>
              <a:buNone/>
              <a:defRPr/>
            </a:pPr>
            <a:endParaRPr lang="cs-CZ" sz="2000" b="1" u="sng" dirty="0" smtClean="0">
              <a:solidFill>
                <a:schemeClr val="folHlink"/>
              </a:solidFill>
              <a:cs typeface="Times New Roman" pitchFamily="18" charset="0"/>
            </a:endParaRPr>
          </a:p>
          <a:p>
            <a:pPr marL="812800" indent="-812800" eaLnBrk="1" hangingPunct="1">
              <a:lnSpc>
                <a:spcPct val="80000"/>
              </a:lnSpc>
              <a:buNone/>
              <a:defRPr/>
            </a:pPr>
            <a:r>
              <a:rPr lang="cs-CZ" sz="2600" b="1" dirty="0" smtClean="0">
                <a:solidFill>
                  <a:schemeClr val="folHlink"/>
                </a:solidFill>
              </a:rPr>
              <a:t>Lektor: Mgr. Bohdan Dvořák</a:t>
            </a:r>
            <a:endParaRPr lang="cs-CZ" sz="2600" b="1" u="sng" dirty="0" smtClean="0">
              <a:solidFill>
                <a:schemeClr val="folHlink"/>
              </a:solidFill>
            </a:endParaRPr>
          </a:p>
          <a:p>
            <a:pPr marL="812800" indent="-812800" eaLnBrk="1" hangingPunct="1">
              <a:lnSpc>
                <a:spcPct val="80000"/>
              </a:lnSpc>
              <a:buFontTx/>
              <a:buNone/>
              <a:defRPr/>
            </a:pPr>
            <a:endParaRPr lang="cs-CZ" sz="2400" b="1" dirty="0" smtClean="0">
              <a:solidFill>
                <a:schemeClr val="folHlink"/>
              </a:solidFill>
            </a:endParaRPr>
          </a:p>
        </p:txBody>
      </p:sp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endParaRPr lang="cs-CZ" sz="2400"/>
          </a:p>
        </p:txBody>
      </p:sp>
      <p:sp>
        <p:nvSpPr>
          <p:cNvPr id="4104" name="Rectangle 5"/>
          <p:cNvSpPr>
            <a:spLocks noChangeArrowheads="1"/>
          </p:cNvSpPr>
          <p:nvPr/>
        </p:nvSpPr>
        <p:spPr bwMode="auto">
          <a:xfrm>
            <a:off x="455613" y="1962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49263" algn="l"/>
                <a:tab pos="455613" algn="l"/>
              </a:tabLst>
            </a:pPr>
            <a:endParaRPr lang="cs-CZ" sz="2400"/>
          </a:p>
        </p:txBody>
      </p:sp>
      <p:pic>
        <p:nvPicPr>
          <p:cNvPr id="10" name="Obrázek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2195736" cy="93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0"/>
            <a:ext cx="230425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ázek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0"/>
            <a:ext cx="252028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EF0BD56-F7BF-465F-BC87-EC0B9F78B8A1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5939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Český a moravský účetní dvůr</a:t>
            </a:r>
          </a:p>
        </p:txBody>
      </p:sp>
      <p:sp>
        <p:nvSpPr>
          <p:cNvPr id="5939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54E156-74E1-4D73-B476-BCE41AAB81BF}" type="slidenum">
              <a:rPr lang="cs-CZ" smtClean="0"/>
              <a:pPr/>
              <a:t>10</a:t>
            </a:fld>
            <a:endParaRPr lang="cs-CZ" smtClean="0"/>
          </a:p>
        </p:txBody>
      </p:sp>
      <p:sp>
        <p:nvSpPr>
          <p:cNvPr id="593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 eaLnBrk="1" hangingPunct="1"/>
            <a:r>
              <a:rPr lang="cs-CZ" sz="4200" b="1" dirty="0" smtClean="0"/>
              <a:t>.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5435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cs-CZ" b="1" dirty="0" smtClean="0"/>
          </a:p>
        </p:txBody>
      </p:sp>
      <p:pic>
        <p:nvPicPr>
          <p:cNvPr id="8" name="Obrázek 7" descr="ISVZ US CPV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61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Zadávací dokumentace - § 48</a:t>
            </a:r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92DB99-B94A-47C1-871A-41594C742388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FFBEB-98D2-4B2F-9699-8AF1EC6A180E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 </a:t>
            </a:r>
            <a:endParaRPr lang="cs-CZ"/>
          </a:p>
        </p:txBody>
      </p:sp>
      <p:pic>
        <p:nvPicPr>
          <p:cNvPr id="8" name="Zástupný symbol pro obsah 7" descr="Věstník VZ00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4FD7D20-0AF5-4B69-A461-18DC74E42C2E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12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r>
              <a:rPr lang="cs-CZ" sz="3500" b="1" dirty="0" smtClean="0">
                <a:solidFill>
                  <a:srgbClr val="FFFF00"/>
                </a:solidFill>
              </a:rPr>
              <a:t>Předběžné oznámení veřejného zadavatele </a:t>
            </a:r>
            <a:r>
              <a:rPr lang="cs-CZ" sz="3200" b="1" dirty="0" smtClean="0">
                <a:solidFill>
                  <a:srgbClr val="FFFF00"/>
                </a:solidFill>
              </a:rPr>
              <a:t>§86</a:t>
            </a: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5472013"/>
          </a:xfrm>
        </p:spPr>
        <p:txBody>
          <a:bodyPr/>
          <a:lstStyle/>
          <a:p>
            <a:pPr marL="268288" indent="-268288">
              <a:buAutoNum type="arabicParenR"/>
            </a:pPr>
            <a:r>
              <a:rPr lang="cs-CZ" sz="3300" b="1" dirty="0" smtClean="0">
                <a:solidFill>
                  <a:srgbClr val="FFFF00"/>
                </a:solidFill>
              </a:rPr>
              <a:t>Veřejný zadavatel uveřejní </a:t>
            </a:r>
            <a:r>
              <a:rPr lang="cs-CZ" sz="3300" b="1" i="1" u="sng" dirty="0" smtClean="0"/>
              <a:t>(ve Věstníku VZ před zahájením zadávacího řízení!) </a:t>
            </a:r>
            <a:r>
              <a:rPr lang="cs-CZ" sz="3300" b="1" i="1" dirty="0" smtClean="0"/>
              <a:t> </a:t>
            </a:r>
            <a:r>
              <a:rPr lang="cs-CZ" sz="3300" b="1" dirty="0" smtClean="0">
                <a:solidFill>
                  <a:srgbClr val="FFFF00"/>
                </a:solidFill>
              </a:rPr>
              <a:t>formou předběžného oznámení </a:t>
            </a:r>
            <a:r>
              <a:rPr lang="cs-CZ" sz="3300" b="1" u="sng" dirty="0" smtClean="0">
                <a:solidFill>
                  <a:srgbClr val="FFFF00"/>
                </a:solidFill>
              </a:rPr>
              <a:t>nadlimitní a podlimitní veřejné zakázky</a:t>
            </a:r>
            <a:r>
              <a:rPr lang="cs-CZ" sz="3300" b="1" dirty="0" smtClean="0">
                <a:solidFill>
                  <a:srgbClr val="FFFF00"/>
                </a:solidFill>
              </a:rPr>
              <a:t>. </a:t>
            </a:r>
            <a:r>
              <a:rPr lang="cs-CZ" sz="3300" b="1" u="sng" dirty="0" smtClean="0">
                <a:solidFill>
                  <a:srgbClr val="FFFF00"/>
                </a:solidFill>
              </a:rPr>
              <a:t>Veřejný zadavatel je oprávněn zahájit zadávací řízení nejdříve 1 měsíc od odeslání předběžného oznámení.</a:t>
            </a:r>
          </a:p>
          <a:p>
            <a:pPr>
              <a:buNone/>
            </a:pPr>
            <a:r>
              <a:rPr lang="cs-CZ" sz="3300" b="1" dirty="0" smtClean="0">
                <a:solidFill>
                  <a:srgbClr val="FFFF00"/>
                </a:solidFill>
              </a:rPr>
              <a:t>2) Součástí předběžného oznámení </a:t>
            </a:r>
            <a:r>
              <a:rPr lang="cs-CZ" sz="3300" b="1" u="sng" dirty="0" smtClean="0">
                <a:solidFill>
                  <a:srgbClr val="FFFF00"/>
                </a:solidFill>
              </a:rPr>
              <a:t>je odůvodnění účelnosti veřejné zakázky. Podrobnosti rozsahu odůvodnění stanoví prováděcí právní předpis – vyhláška č. 232/2012 Sb. (</a:t>
            </a:r>
            <a:r>
              <a:rPr lang="cs-CZ" sz="3300" b="1" u="sng" smtClean="0">
                <a:solidFill>
                  <a:srgbClr val="FFFF00"/>
                </a:solidFill>
              </a:rPr>
              <a:t>viz ukázka</a:t>
            </a:r>
            <a:r>
              <a:rPr lang="cs-CZ" sz="3300" b="1" u="sng" dirty="0" smtClean="0">
                <a:solidFill>
                  <a:srgbClr val="FFFF00"/>
                </a:solidFill>
              </a:rPr>
              <a:t>)</a:t>
            </a:r>
          </a:p>
          <a:p>
            <a:pPr eaLnBrk="1" hangingPunct="1">
              <a:buFontTx/>
              <a:buNone/>
            </a:pPr>
            <a:endParaRPr lang="cs-CZ" sz="2000" b="1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023627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34A81D-2D23-4805-8843-AF11E3144036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3482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7621F-E2A6-4A29-9929-FFC249974D54}" type="slidenum">
              <a:rPr lang="cs-CZ" smtClean="0"/>
              <a:pPr>
                <a:defRPr/>
              </a:pPr>
              <a:t>13</a:t>
            </a:fld>
            <a:endParaRPr lang="cs-CZ" smtClean="0"/>
          </a:p>
        </p:txBody>
      </p:sp>
      <p:sp>
        <p:nvSpPr>
          <p:cNvPr id="972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>
              <a:defRPr/>
            </a:pPr>
            <a:r>
              <a:rPr lang="cs-CZ" sz="3200" b="1" dirty="0" smtClean="0">
                <a:solidFill>
                  <a:schemeClr val="folHlink"/>
                </a:solidFill>
              </a:rPr>
              <a:t>Profil zadavatele, Věstník VZ  - § 17</a:t>
            </a:r>
            <a:endParaRPr lang="cs-CZ" sz="3200" b="1" cap="small" dirty="0">
              <a:solidFill>
                <a:srgbClr val="FFFF00"/>
              </a:solidFill>
            </a:endParaRP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976962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x) </a:t>
            </a:r>
            <a:r>
              <a:rPr lang="cs-CZ" b="1" u="sng" dirty="0" smtClean="0">
                <a:solidFill>
                  <a:srgbClr val="FFFF00"/>
                </a:solidFill>
              </a:rPr>
              <a:t>profilem zadavatele </a:t>
            </a:r>
            <a:r>
              <a:rPr lang="cs-CZ" sz="2800" strike="sngStrike" dirty="0" smtClean="0"/>
              <a:t>konkrétní adresa elektronického nástroje v síti Internet, který zadavatel používá k uveřejňování informací týkajících se veřejných zakázek </a:t>
            </a:r>
            <a:r>
              <a:rPr lang="cs-CZ" sz="2800" dirty="0" smtClean="0"/>
              <a:t> </a:t>
            </a:r>
          </a:p>
          <a:p>
            <a:pPr>
              <a:buNone/>
            </a:pPr>
            <a:r>
              <a:rPr lang="cs-CZ" sz="2800" b="1" dirty="0">
                <a:solidFill>
                  <a:srgbClr val="FFFF00"/>
                </a:solidFill>
              </a:rPr>
              <a:t>	</a:t>
            </a:r>
            <a:r>
              <a:rPr lang="cs-CZ" b="1" u="sng" dirty="0" smtClean="0">
                <a:solidFill>
                  <a:srgbClr val="FFFF00"/>
                </a:solidFill>
              </a:rPr>
              <a:t>se rozumí elektronický nástroj, který zadavatel používá k uveřejňování informací o svých veřejných zakázkách,</a:t>
            </a:r>
            <a:r>
              <a:rPr lang="cs-CZ" b="1" dirty="0" smtClean="0">
                <a:solidFill>
                  <a:srgbClr val="FFFF00"/>
                </a:solidFill>
              </a:rPr>
              <a:t> který umožňuje dálkový přístup a jehož internetová adresa je uveřejněna ve Věstníku veřejných zakázek, přičemž </a:t>
            </a:r>
            <a:r>
              <a:rPr lang="cs-CZ" b="1" u="sng" dirty="0" smtClean="0">
                <a:solidFill>
                  <a:srgbClr val="FFFF00"/>
                </a:solidFill>
              </a:rPr>
              <a:t>požadavky na náležitosti profilu zadavatele stanoví vyhláška 133/2012 Sb.</a:t>
            </a:r>
            <a:r>
              <a:rPr lang="cs-CZ" b="1" dirty="0" smtClean="0">
                <a:solidFill>
                  <a:srgbClr val="FFFF00"/>
                </a:solidFill>
              </a:rPr>
              <a:t>, </a:t>
            </a:r>
            <a:r>
              <a:rPr lang="cs-CZ" b="1" i="1" dirty="0" smtClean="0">
                <a:solidFill>
                  <a:srgbClr val="FFFF00"/>
                </a:solidFill>
              </a:rPr>
              <a:t>(příloha č. 5 -struktura údajů platná od 1.1.2013)</a:t>
            </a:r>
            <a:endParaRPr lang="cs-CZ" i="1" dirty="0" smtClean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938796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B80BEE-98A9-49B7-9E11-93F3F1EFC330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3482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7621F-E2A6-4A29-9929-FFC249974D54}" type="slidenum">
              <a:rPr lang="cs-CZ" smtClean="0"/>
              <a:pPr>
                <a:defRPr/>
              </a:pPr>
              <a:t>14</a:t>
            </a:fld>
            <a:endParaRPr lang="cs-CZ" smtClean="0"/>
          </a:p>
        </p:txBody>
      </p:sp>
      <p:sp>
        <p:nvSpPr>
          <p:cNvPr id="972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>
              <a:defRPr/>
            </a:pPr>
            <a:r>
              <a:rPr lang="cs-CZ" sz="3200" b="1" dirty="0" smtClean="0">
                <a:solidFill>
                  <a:schemeClr val="folHlink"/>
                </a:solidFill>
              </a:rPr>
              <a:t>Profil zadavatele, Věstník VZ  - § 17</a:t>
            </a:r>
            <a:endParaRPr lang="cs-CZ" sz="3200" b="1" cap="small" dirty="0">
              <a:solidFill>
                <a:srgbClr val="FFFF00"/>
              </a:solidFill>
            </a:endParaRPr>
          </a:p>
        </p:txBody>
      </p:sp>
      <p:pic>
        <p:nvPicPr>
          <p:cNvPr id="10" name="Zástupný symbol pro obsah 9" descr="Věstník VZ00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00938796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Zástupný symbol pro obsah 7" descr="Věstník VZ00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225" t="26900"/>
          <a:stretch>
            <a:fillRect/>
          </a:stretch>
        </p:blipFill>
        <p:spPr>
          <a:xfrm>
            <a:off x="6142" y="0"/>
            <a:ext cx="9137858" cy="6858000"/>
          </a:xfrm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F7C300-86B2-40DD-AE39-D0BE34C378ED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FFBEB-98D2-4B2F-9699-8AF1EC6A180E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91DFD14-1BA6-4F46-AA36-0169BCFBF46E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6554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BF1B6E-8A25-4DEA-A965-ED1C235B6414}" type="slidenum">
              <a:rPr lang="cs-CZ" smtClean="0"/>
              <a:pPr/>
              <a:t>16</a:t>
            </a:fld>
            <a:endParaRPr lang="cs-CZ" dirty="0" smtClean="0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eaLnBrk="1" hangingPunct="1"/>
            <a:r>
              <a:rPr lang="cs-CZ" sz="3200" b="1" u="sng" dirty="0" smtClean="0">
                <a:solidFill>
                  <a:schemeClr val="folHlink"/>
                </a:solidFill>
              </a:rPr>
              <a:t>Co musíme zveřejnit na profilu zadavatele?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9"/>
            <a:ext cx="9144000" cy="5468962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cs-CZ" b="1" u="sng" dirty="0" smtClean="0"/>
              <a:t>Odůvodnění veřejné zakázky </a:t>
            </a:r>
            <a:r>
              <a:rPr lang="cs-CZ" b="1" dirty="0" smtClean="0"/>
              <a:t>podle § 156 </a:t>
            </a:r>
            <a:r>
              <a:rPr lang="cs-CZ" sz="2800" b="1" dirty="0" smtClean="0"/>
              <a:t>(+</a:t>
            </a:r>
            <a:r>
              <a:rPr lang="cs-CZ" sz="2800" b="1" dirty="0" err="1" smtClean="0"/>
              <a:t>vyhl</a:t>
            </a:r>
            <a:r>
              <a:rPr lang="cs-CZ" sz="2800" b="1" dirty="0" smtClean="0"/>
              <a:t>. 232/2012 Sb.) </a:t>
            </a:r>
            <a:r>
              <a:rPr lang="cs-CZ" sz="2600" b="1" i="1" dirty="0" smtClean="0">
                <a:solidFill>
                  <a:srgbClr val="FFFF00"/>
                </a:solidFill>
              </a:rPr>
              <a:t>(do 3 dnů od uveřejnění zahájení nebo výzvy)</a:t>
            </a:r>
          </a:p>
          <a:p>
            <a:pPr marL="514350" indent="-514350">
              <a:buAutoNum type="arabicParenR"/>
            </a:pPr>
            <a:r>
              <a:rPr lang="cs-CZ" b="1" u="sng" dirty="0" smtClean="0"/>
              <a:t>písemnou výzvu ve </a:t>
            </a:r>
            <a:r>
              <a:rPr lang="cs-CZ" b="1" u="sng" dirty="0" err="1" smtClean="0"/>
              <a:t>zjednod</a:t>
            </a:r>
            <a:r>
              <a:rPr lang="cs-CZ" b="1" u="sng" dirty="0" smtClean="0"/>
              <a:t>. podlimitním ří</a:t>
            </a:r>
            <a:r>
              <a:rPr lang="cs-CZ" b="1" dirty="0" smtClean="0"/>
              <a:t>zení,</a:t>
            </a:r>
          </a:p>
          <a:p>
            <a:pPr marL="514350" indent="-514350">
              <a:buAutoNum type="arabicParenR"/>
            </a:pPr>
            <a:r>
              <a:rPr lang="cs-CZ" b="1" u="sng" dirty="0" smtClean="0"/>
              <a:t>zadávací dokumentaci </a:t>
            </a:r>
            <a:r>
              <a:rPr lang="cs-CZ" b="1" dirty="0" smtClean="0"/>
              <a:t>- min. její textovou část,</a:t>
            </a:r>
          </a:p>
          <a:p>
            <a:pPr marL="514350" indent="-514350">
              <a:buAutoNum type="arabicParenR"/>
            </a:pPr>
            <a:r>
              <a:rPr lang="cs-CZ" b="1" u="sng" dirty="0" smtClean="0"/>
              <a:t>dodatečné informace a </a:t>
            </a:r>
            <a:r>
              <a:rPr lang="cs-CZ" b="1" dirty="0" smtClean="0"/>
              <a:t>informace o umožnění prohlídky místa plnění,</a:t>
            </a:r>
          </a:p>
          <a:p>
            <a:pPr marL="514350" indent="-514350">
              <a:buAutoNum type="arabicParenR"/>
            </a:pPr>
            <a:r>
              <a:rPr lang="cs-CZ" b="1" u="sng" dirty="0" smtClean="0"/>
              <a:t>písemnou zprávu zadavatele podle § 85 zákona</a:t>
            </a:r>
            <a:r>
              <a:rPr lang="cs-CZ" b="1" dirty="0" smtClean="0"/>
              <a:t>, </a:t>
            </a:r>
          </a:p>
          <a:p>
            <a:pPr marL="514350" indent="-514350">
              <a:buAutoNum type="arabicParenR"/>
            </a:pPr>
            <a:r>
              <a:rPr lang="cs-CZ" b="1" u="sng" dirty="0" smtClean="0"/>
              <a:t>smlouvu uzavřenou </a:t>
            </a:r>
            <a:r>
              <a:rPr lang="cs-CZ" b="1" dirty="0" smtClean="0"/>
              <a:t>na veřejnou zakázku </a:t>
            </a:r>
            <a:r>
              <a:rPr lang="cs-CZ" b="1" u="sng" dirty="0" smtClean="0"/>
              <a:t>včetně všech jejích změn a dodatků, </a:t>
            </a:r>
          </a:p>
          <a:p>
            <a:pPr marL="514350" indent="-514350">
              <a:buAutoNum type="arabicParenR"/>
            </a:pPr>
            <a:r>
              <a:rPr lang="cs-CZ" b="1" u="sng" dirty="0" smtClean="0"/>
              <a:t>výši skutečně uhrazené ceny </a:t>
            </a:r>
            <a:r>
              <a:rPr lang="cs-CZ" b="1" dirty="0" smtClean="0"/>
              <a:t>za plnění  zakázky, 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81CDEF1-770E-4492-9099-3CE8173DE9C7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6554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BF1B6E-8A25-4DEA-A965-ED1C235B6414}" type="slidenum">
              <a:rPr lang="cs-CZ" smtClean="0"/>
              <a:pPr/>
              <a:t>17</a:t>
            </a:fld>
            <a:endParaRPr lang="cs-CZ" dirty="0" smtClean="0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eaLnBrk="1" hangingPunct="1"/>
            <a:r>
              <a:rPr lang="cs-CZ" sz="3450" b="1" u="sng" dirty="0" smtClean="0">
                <a:solidFill>
                  <a:schemeClr val="folHlink"/>
                </a:solidFill>
              </a:rPr>
              <a:t>Co musí být zveřejněno na profilu zadavatele ?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9"/>
            <a:ext cx="9144000" cy="5468962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8) seznam subdodavatelů dodavatele veřejné zakázky podle § 147a zákona</a:t>
            </a:r>
          </a:p>
          <a:p>
            <a:pPr>
              <a:buNone/>
            </a:pPr>
            <a:r>
              <a:rPr lang="cs-CZ" b="1" dirty="0" smtClean="0"/>
              <a:t>	</a:t>
            </a:r>
            <a:r>
              <a:rPr lang="cs-CZ" b="1" u="sng" dirty="0" smtClean="0"/>
              <a:t>Na svém profilu zadavatele může zadavatel uveřejnit ve zjednodušeném podlimitním řízení </a:t>
            </a:r>
            <a:r>
              <a:rPr lang="cs-CZ" b="1" u="sng" dirty="0" smtClean="0">
                <a:solidFill>
                  <a:srgbClr val="FFFF00"/>
                </a:solidFill>
              </a:rPr>
              <a:t>rozhodnutí o vyloučení uchazeče </a:t>
            </a:r>
            <a:r>
              <a:rPr lang="cs-CZ" b="1" u="sng" dirty="0" smtClean="0"/>
              <a:t>podle §§ 60 a 76 ZVZ a </a:t>
            </a:r>
            <a:r>
              <a:rPr lang="cs-CZ" b="1" u="sng" dirty="0" smtClean="0">
                <a:solidFill>
                  <a:srgbClr val="FFFF00"/>
                </a:solidFill>
              </a:rPr>
              <a:t>oznámení o výběru nejvhodnější nabídky</a:t>
            </a:r>
            <a:r>
              <a:rPr lang="cs-CZ" b="1" u="sng" dirty="0" smtClean="0"/>
              <a:t> podle § 81 ZVZ. </a:t>
            </a:r>
            <a:endParaRPr lang="cs-CZ" dirty="0" smtClean="0"/>
          </a:p>
          <a:p>
            <a:r>
              <a:rPr lang="cs-CZ" b="1" dirty="0" smtClean="0"/>
              <a:t>Zadavatel na svém profilu zadavatele rovněž </a:t>
            </a:r>
            <a:r>
              <a:rPr lang="cs-CZ" b="1" u="sng" dirty="0" smtClean="0">
                <a:solidFill>
                  <a:srgbClr val="FFFF00"/>
                </a:solidFill>
              </a:rPr>
              <a:t>uveřejní informace o elektronickém tržišti </a:t>
            </a:r>
            <a:r>
              <a:rPr lang="cs-CZ" b="1" dirty="0" smtClean="0"/>
              <a:t>veřejné správy, jehož prostřednictvím zadává VZ </a:t>
            </a:r>
            <a:endParaRPr lang="cs-CZ" dirty="0" smtClean="0"/>
          </a:p>
          <a:p>
            <a:pPr marL="441325" indent="-441325" eaLnBrk="1" hangingPunct="1">
              <a:lnSpc>
                <a:spcPct val="90000"/>
              </a:lnSpc>
              <a:buNone/>
            </a:pPr>
            <a:endParaRPr lang="cs-CZ" b="1" dirty="0" smtClean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8687CCE-9DBD-497D-8DF1-8B05F5FD67D2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3481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3482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7621F-E2A6-4A29-9929-FFC249974D54}" type="slidenum">
              <a:rPr lang="cs-CZ" smtClean="0"/>
              <a:pPr>
                <a:defRPr/>
              </a:pPr>
              <a:t>18</a:t>
            </a:fld>
            <a:endParaRPr lang="cs-CZ" smtClean="0"/>
          </a:p>
        </p:txBody>
      </p:sp>
      <p:sp>
        <p:nvSpPr>
          <p:cNvPr id="972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>
              <a:defRPr/>
            </a:pPr>
            <a:r>
              <a:rPr lang="cs-CZ" sz="3200" b="1" dirty="0" smtClean="0">
                <a:solidFill>
                  <a:schemeClr val="folHlink"/>
                </a:solidFill>
              </a:rPr>
              <a:t>Příloha č. 5 vyhlášky 133/2012  Sb.  - struktura</a:t>
            </a:r>
            <a:endParaRPr lang="cs-CZ" sz="3200" b="1" cap="small" dirty="0">
              <a:solidFill>
                <a:srgbClr val="FFFF00"/>
              </a:solidFill>
            </a:endParaRP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476672"/>
            <a:ext cx="8964488" cy="6120978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Rozsah základních informací o veřejné zakázce na profilu zadavatele – </a:t>
            </a:r>
            <a:r>
              <a:rPr lang="cs-CZ" b="1" u="sng" dirty="0" smtClean="0">
                <a:solidFill>
                  <a:srgbClr val="FFFF00"/>
                </a:solidFill>
              </a:rPr>
              <a:t>povinnost zveřejnit v této struktuře vše nejpozději do 31.12.2012</a:t>
            </a:r>
            <a:r>
              <a:rPr lang="cs-CZ" b="1" u="sng" dirty="0" smtClean="0"/>
              <a:t>:</a:t>
            </a:r>
          </a:p>
          <a:p>
            <a:pPr>
              <a:buNone/>
            </a:pPr>
            <a:r>
              <a:rPr lang="cs-CZ" b="1" dirty="0" smtClean="0"/>
              <a:t> a) </a:t>
            </a:r>
            <a:r>
              <a:rPr lang="cs-CZ" b="1" u="sng" dirty="0" smtClean="0">
                <a:solidFill>
                  <a:srgbClr val="FFFF00"/>
                </a:solidFill>
              </a:rPr>
              <a:t>identifikátor profilu zadavatele </a:t>
            </a:r>
            <a:r>
              <a:rPr lang="cs-CZ" b="1" dirty="0" smtClean="0"/>
              <a:t>- jedná se o </a:t>
            </a:r>
            <a:r>
              <a:rPr lang="cs-CZ" b="1" u="sng" dirty="0" smtClean="0"/>
              <a:t>evidenční číslo profilu zadavatele </a:t>
            </a:r>
            <a:r>
              <a:rPr lang="cs-CZ" b="1" dirty="0" smtClean="0"/>
              <a:t>ve Věstníku veřejných zakázek přidělené na základě Oznámení profilu zadavatele,</a:t>
            </a:r>
          </a:p>
          <a:p>
            <a:pPr>
              <a:buNone/>
            </a:pPr>
            <a:r>
              <a:rPr lang="cs-CZ" b="1" dirty="0" smtClean="0"/>
              <a:t> b) </a:t>
            </a:r>
            <a:r>
              <a:rPr lang="cs-CZ" b="1" u="sng" dirty="0" smtClean="0">
                <a:solidFill>
                  <a:srgbClr val="FFFF00"/>
                </a:solidFill>
              </a:rPr>
              <a:t>IČO a název nebo obchodní firma zadavatele</a:t>
            </a:r>
            <a:r>
              <a:rPr lang="cs-CZ" b="1" dirty="0" smtClean="0"/>
              <a:t>,</a:t>
            </a:r>
          </a:p>
          <a:p>
            <a:pPr>
              <a:buNone/>
            </a:pPr>
            <a:r>
              <a:rPr lang="cs-CZ" b="1" dirty="0" smtClean="0"/>
              <a:t> c) </a:t>
            </a:r>
            <a:r>
              <a:rPr lang="cs-CZ" b="1" u="sng" dirty="0" smtClean="0"/>
              <a:t>jednoznačný identifikátor </a:t>
            </a:r>
            <a:r>
              <a:rPr lang="cs-CZ" b="1" u="sng" dirty="0" smtClean="0">
                <a:solidFill>
                  <a:srgbClr val="FFFF00"/>
                </a:solidFill>
              </a:rPr>
              <a:t>veřejné zakázky </a:t>
            </a:r>
            <a:r>
              <a:rPr lang="cs-CZ" b="1" dirty="0" smtClean="0"/>
              <a:t>evidované na profilu zadavatele odpovídající struktuře </a:t>
            </a:r>
            <a:r>
              <a:rPr lang="cs-CZ" b="1" u="sng" dirty="0" err="1" smtClean="0">
                <a:solidFill>
                  <a:srgbClr val="FFFF00"/>
                </a:solidFill>
              </a:rPr>
              <a:t>PrrVnnnnnnnn</a:t>
            </a:r>
            <a:r>
              <a:rPr lang="cs-CZ" b="1" dirty="0" smtClean="0"/>
              <a:t>: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8687CCE-9DBD-497D-8DF1-8B05F5FD67D2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3481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3482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7621F-E2A6-4A29-9929-FFC249974D54}" type="slidenum">
              <a:rPr lang="cs-CZ" smtClean="0"/>
              <a:pPr>
                <a:defRPr/>
              </a:pPr>
              <a:t>19</a:t>
            </a:fld>
            <a:endParaRPr lang="cs-CZ" smtClean="0"/>
          </a:p>
        </p:txBody>
      </p:sp>
      <p:sp>
        <p:nvSpPr>
          <p:cNvPr id="972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>
              <a:defRPr/>
            </a:pPr>
            <a:r>
              <a:rPr lang="cs-CZ" sz="3200" b="1" dirty="0" smtClean="0">
                <a:solidFill>
                  <a:schemeClr val="folHlink"/>
                </a:solidFill>
              </a:rPr>
              <a:t>Příloha č. 5 - povinná struktura od 1.1.2013</a:t>
            </a:r>
            <a:endParaRPr lang="cs-CZ" sz="3200" b="1" cap="small" dirty="0">
              <a:solidFill>
                <a:srgbClr val="FFFF00"/>
              </a:solidFill>
            </a:endParaRP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476672"/>
            <a:ext cx="9036050" cy="6120978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d) </a:t>
            </a:r>
            <a:r>
              <a:rPr lang="cs-CZ" sz="2800" b="1" u="sng" dirty="0" smtClean="0">
                <a:solidFill>
                  <a:srgbClr val="FFFF00"/>
                </a:solidFill>
              </a:rPr>
              <a:t>evidenční číslo veřejné zakázky ve Věstníku veřejných zakázek </a:t>
            </a:r>
            <a:r>
              <a:rPr lang="cs-CZ" sz="2800" b="1" dirty="0" smtClean="0">
                <a:solidFill>
                  <a:srgbClr val="FFFF00"/>
                </a:solidFill>
              </a:rPr>
              <a:t>- </a:t>
            </a:r>
            <a:r>
              <a:rPr lang="cs-CZ" sz="2800" b="1" dirty="0" smtClean="0"/>
              <a:t>je-li veřejná zakázka uveřejněna ve Věstníku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 e) </a:t>
            </a:r>
            <a:r>
              <a:rPr lang="cs-CZ" sz="2800" b="1" u="sng" dirty="0" smtClean="0">
                <a:solidFill>
                  <a:srgbClr val="FFFF00"/>
                </a:solidFill>
              </a:rPr>
              <a:t>název veřejné zakázky</a:t>
            </a:r>
            <a:r>
              <a:rPr lang="cs-CZ" sz="2800" b="1" dirty="0" smtClean="0">
                <a:solidFill>
                  <a:srgbClr val="FFFF00"/>
                </a:solidFill>
              </a:rPr>
              <a:t>,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 f) </a:t>
            </a:r>
            <a:r>
              <a:rPr lang="cs-CZ" sz="2800" b="1" u="sng" dirty="0" smtClean="0">
                <a:solidFill>
                  <a:srgbClr val="FFFF00"/>
                </a:solidFill>
              </a:rPr>
              <a:t>stav řízení</a:t>
            </a:r>
            <a:r>
              <a:rPr lang="cs-CZ" sz="2800" b="1" dirty="0" smtClean="0">
                <a:solidFill>
                  <a:srgbClr val="FFFF00"/>
                </a:solidFill>
              </a:rPr>
              <a:t>, </a:t>
            </a:r>
            <a:r>
              <a:rPr lang="cs-CZ" sz="2800" b="1" u="sng" dirty="0" smtClean="0">
                <a:solidFill>
                  <a:srgbClr val="FFFF00"/>
                </a:solidFill>
              </a:rPr>
              <a:t>který odpovídá </a:t>
            </a:r>
            <a:r>
              <a:rPr lang="cs-CZ" sz="2800" b="1" dirty="0" smtClean="0"/>
              <a:t>v souladu s XML schématy uveřejněnými na ISVZ </a:t>
            </a:r>
            <a:r>
              <a:rPr lang="cs-CZ" sz="2800" b="1" u="sng" dirty="0" smtClean="0">
                <a:solidFill>
                  <a:srgbClr val="FFFF00"/>
                </a:solidFill>
              </a:rPr>
              <a:t>jedné z možných hodnot: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1. </a:t>
            </a:r>
            <a:r>
              <a:rPr lang="cs-CZ" sz="2800" b="1" u="sng" dirty="0" smtClean="0">
                <a:solidFill>
                  <a:srgbClr val="FFFF00"/>
                </a:solidFill>
              </a:rPr>
              <a:t>veřejná zakázka neukončena </a:t>
            </a:r>
            <a:r>
              <a:rPr lang="cs-CZ" sz="2800" b="1" dirty="0" smtClean="0">
                <a:solidFill>
                  <a:srgbClr val="FFFF00"/>
                </a:solidFill>
              </a:rPr>
              <a:t>- </a:t>
            </a:r>
            <a:r>
              <a:rPr lang="cs-CZ" sz="2400" b="1" dirty="0" smtClean="0"/>
              <a:t>informace o VZ byly uveřejněny na profilu zadavatele, běží lhůta pro podání nabídek nebo probíhá hodnocení nabídek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2. </a:t>
            </a:r>
            <a:r>
              <a:rPr lang="cs-CZ" sz="2800" b="1" u="sng" dirty="0" smtClean="0">
                <a:solidFill>
                  <a:srgbClr val="FFFF00"/>
                </a:solidFill>
              </a:rPr>
              <a:t>veřejná zakázka byla zadána </a:t>
            </a:r>
            <a:r>
              <a:rPr lang="cs-CZ" sz="2800" b="1" dirty="0" smtClean="0">
                <a:solidFill>
                  <a:srgbClr val="FFFF00"/>
                </a:solidFill>
              </a:rPr>
              <a:t>- </a:t>
            </a:r>
            <a:r>
              <a:rPr lang="cs-CZ" sz="2400" b="1" dirty="0" smtClean="0"/>
              <a:t>byla uzavřena smlouva s dodavatelem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3. </a:t>
            </a:r>
            <a:r>
              <a:rPr lang="cs-CZ" sz="2800" b="1" u="sng" dirty="0" smtClean="0">
                <a:solidFill>
                  <a:srgbClr val="FFFF00"/>
                </a:solidFill>
              </a:rPr>
              <a:t>veřejná zakázka byla zrušena</a:t>
            </a:r>
          </a:p>
          <a:p>
            <a:pPr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4. </a:t>
            </a:r>
            <a:r>
              <a:rPr lang="cs-CZ" sz="2800" b="1" u="sng" dirty="0" smtClean="0">
                <a:solidFill>
                  <a:srgbClr val="FFFF00"/>
                </a:solidFill>
              </a:rPr>
              <a:t>ukončeno plnění smlouvy </a:t>
            </a:r>
            <a:r>
              <a:rPr lang="cs-CZ" sz="2800" b="1" dirty="0" smtClean="0"/>
              <a:t>na základě veřejné zakázky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2E42144-27C5-4738-83D6-B6B4EA3554AE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7171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7172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7F710-62DD-4C69-809E-3DC09723A65D}" type="slidenum">
              <a:rPr lang="cs-CZ" smtClean="0"/>
              <a:pPr>
                <a:defRPr/>
              </a:pPr>
              <a:t>2</a:t>
            </a:fld>
            <a:endParaRPr lang="cs-CZ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Program semináře</a:t>
            </a:r>
          </a:p>
        </p:txBody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00042"/>
            <a:ext cx="9144000" cy="6097608"/>
          </a:xfrm>
        </p:spPr>
        <p:txBody>
          <a:bodyPr/>
          <a:lstStyle/>
          <a:p>
            <a:r>
              <a:rPr lang="cs-CZ" sz="2800" b="1" dirty="0" smtClean="0">
                <a:solidFill>
                  <a:srgbClr val="FFFF00"/>
                </a:solidFill>
              </a:rPr>
              <a:t>09,00 - 10,15 </a:t>
            </a:r>
            <a:r>
              <a:rPr lang="cs-CZ" sz="2800" b="1" dirty="0" smtClean="0"/>
              <a:t>- Praktické postupy v rámci zadávání veřejných zakázek krok za krokem  - povinné zveřejňování – Věstník VZ, profil zadavatele, předběžné oznámení, odůvodnění účelnosti, správné zpracování ZD</a:t>
            </a:r>
            <a:endParaRPr lang="cs-CZ" sz="2800" dirty="0" smtClean="0"/>
          </a:p>
          <a:p>
            <a:r>
              <a:rPr lang="cs-CZ" sz="2800" b="1" dirty="0" smtClean="0">
                <a:solidFill>
                  <a:srgbClr val="FFFF00"/>
                </a:solidFill>
              </a:rPr>
              <a:t>10,15 - 10,30 </a:t>
            </a:r>
            <a:r>
              <a:rPr lang="cs-CZ" sz="2800" b="1" dirty="0" smtClean="0"/>
              <a:t>– přestávka</a:t>
            </a:r>
          </a:p>
          <a:p>
            <a:r>
              <a:rPr lang="cs-CZ" sz="2800" b="1" dirty="0" smtClean="0">
                <a:solidFill>
                  <a:srgbClr val="FFFF00"/>
                </a:solidFill>
              </a:rPr>
              <a:t>10,30 - 12,00 </a:t>
            </a:r>
            <a:r>
              <a:rPr lang="cs-CZ" sz="2800" b="1" dirty="0" smtClean="0"/>
              <a:t>– podmínky pro účast, kvalifikace, otevírání obálek, hodnotící komise, hodnocení nabídek, </a:t>
            </a:r>
          </a:p>
          <a:p>
            <a:r>
              <a:rPr lang="cs-CZ" sz="2800" b="1" dirty="0" smtClean="0">
                <a:solidFill>
                  <a:srgbClr val="FFFF00"/>
                </a:solidFill>
              </a:rPr>
              <a:t>12,00 – </a:t>
            </a:r>
            <a:r>
              <a:rPr lang="cs-CZ" sz="2800" b="1" dirty="0" smtClean="0">
                <a:solidFill>
                  <a:srgbClr val="FFFF00"/>
                </a:solidFill>
              </a:rPr>
              <a:t>12,45 </a:t>
            </a:r>
            <a:r>
              <a:rPr lang="cs-CZ" sz="2800" b="1" dirty="0" smtClean="0"/>
              <a:t>– přestávka na oběd</a:t>
            </a:r>
          </a:p>
          <a:p>
            <a:r>
              <a:rPr lang="cs-CZ" sz="2800" b="1" dirty="0" smtClean="0">
                <a:solidFill>
                  <a:srgbClr val="FFFF00"/>
                </a:solidFill>
              </a:rPr>
              <a:t>13,00 </a:t>
            </a:r>
            <a:r>
              <a:rPr lang="cs-CZ" sz="2800" b="1" smtClean="0">
                <a:solidFill>
                  <a:srgbClr val="FFFF00"/>
                </a:solidFill>
              </a:rPr>
              <a:t>- </a:t>
            </a:r>
            <a:r>
              <a:rPr lang="cs-CZ" sz="2800" b="1" smtClean="0">
                <a:solidFill>
                  <a:srgbClr val="FFFF00"/>
                </a:solidFill>
              </a:rPr>
              <a:t>14,45 </a:t>
            </a:r>
            <a:r>
              <a:rPr lang="cs-CZ" sz="2800" b="1" dirty="0" smtClean="0"/>
              <a:t>– prokazování kvalifikace v ZPŘ, jak postupovat při zveřejňování smluv, skutečně uhrazené ceny a subdodavatelů, nejčastější chyby po novele, očekávané změny ZVZ, ukázky praktických postupů. </a:t>
            </a:r>
            <a:endParaRPr lang="cs-CZ" sz="2800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84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4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84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84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84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4067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8687CCE-9DBD-497D-8DF1-8B05F5FD67D2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3481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3482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7621F-E2A6-4A29-9929-FFC249974D54}" type="slidenum">
              <a:rPr lang="cs-CZ" smtClean="0"/>
              <a:pPr>
                <a:defRPr/>
              </a:pPr>
              <a:t>20</a:t>
            </a:fld>
            <a:endParaRPr lang="cs-CZ" smtClean="0"/>
          </a:p>
        </p:txBody>
      </p:sp>
      <p:sp>
        <p:nvSpPr>
          <p:cNvPr id="972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>
              <a:defRPr/>
            </a:pPr>
            <a:r>
              <a:rPr lang="cs-CZ" sz="3200" b="1" dirty="0" smtClean="0">
                <a:solidFill>
                  <a:schemeClr val="folHlink"/>
                </a:solidFill>
              </a:rPr>
              <a:t>Příloha č. 5 - povinná struktura od 1.1.2013</a:t>
            </a:r>
            <a:endParaRPr lang="cs-CZ" sz="3200" b="1" cap="small" dirty="0">
              <a:solidFill>
                <a:srgbClr val="FFFF00"/>
              </a:solidFill>
            </a:endParaRP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672"/>
            <a:ext cx="9144000" cy="6120978"/>
          </a:xfrm>
        </p:spPr>
        <p:txBody>
          <a:bodyPr/>
          <a:lstStyle/>
          <a:p>
            <a:pPr>
              <a:buNone/>
            </a:pPr>
            <a:r>
              <a:rPr lang="cs-CZ" sz="3000" b="1" dirty="0" smtClean="0"/>
              <a:t>g) </a:t>
            </a:r>
            <a:r>
              <a:rPr lang="cs-CZ" sz="3000" b="1" u="sng" dirty="0" smtClean="0"/>
              <a:t>specifikace zadávacího řízení </a:t>
            </a:r>
            <a:r>
              <a:rPr lang="cs-CZ" sz="2400" b="1" i="1" dirty="0" smtClean="0">
                <a:solidFill>
                  <a:srgbClr val="FFFF00"/>
                </a:solidFill>
              </a:rPr>
              <a:t>(OŘ,UŘ,JŘBU,ZPŘ,VZMR)</a:t>
            </a:r>
          </a:p>
          <a:p>
            <a:pPr>
              <a:buNone/>
            </a:pPr>
            <a:r>
              <a:rPr lang="cs-CZ" sz="3000" b="1" dirty="0" smtClean="0"/>
              <a:t>h) </a:t>
            </a:r>
            <a:r>
              <a:rPr lang="cs-CZ" sz="3000" b="1" u="sng" dirty="0" smtClean="0"/>
              <a:t>seznam uchazečů </a:t>
            </a:r>
            <a:r>
              <a:rPr lang="cs-CZ" sz="3000" b="1" dirty="0" smtClean="0">
                <a:solidFill>
                  <a:srgbClr val="FFFF00"/>
                </a:solidFill>
              </a:rPr>
              <a:t>(IČ, název, sídlo, nabídková cena)</a:t>
            </a:r>
          </a:p>
          <a:p>
            <a:pPr>
              <a:buNone/>
            </a:pPr>
            <a:r>
              <a:rPr lang="cs-CZ" sz="3000" b="1" dirty="0" smtClean="0"/>
              <a:t>i) </a:t>
            </a:r>
            <a:r>
              <a:rPr lang="cs-CZ" sz="3000" b="1" u="sng" dirty="0" smtClean="0"/>
              <a:t>specifikace vybraného uchazeče </a:t>
            </a:r>
            <a:r>
              <a:rPr lang="cs-CZ" sz="3000" b="1" u="sng" dirty="0" smtClean="0">
                <a:solidFill>
                  <a:srgbClr val="FFFF00"/>
                </a:solidFill>
              </a:rPr>
              <a:t>(dle </a:t>
            </a:r>
            <a:r>
              <a:rPr lang="cs-CZ" sz="3000" b="1" u="sng" dirty="0" err="1" smtClean="0">
                <a:solidFill>
                  <a:srgbClr val="FFFF00"/>
                </a:solidFill>
              </a:rPr>
              <a:t>příl</a:t>
            </a:r>
            <a:r>
              <a:rPr lang="cs-CZ" sz="3000" b="1" u="sng" dirty="0" smtClean="0">
                <a:solidFill>
                  <a:srgbClr val="FFFF00"/>
                </a:solidFill>
              </a:rPr>
              <a:t>. 5 vyhlášky)</a:t>
            </a:r>
          </a:p>
          <a:p>
            <a:pPr>
              <a:buNone/>
            </a:pPr>
            <a:r>
              <a:rPr lang="cs-CZ" sz="3000" b="1" dirty="0" smtClean="0"/>
              <a:t>j) </a:t>
            </a:r>
            <a:r>
              <a:rPr lang="cs-CZ" sz="3000" b="1" u="sng" dirty="0" smtClean="0"/>
              <a:t>seznam subdodavatelů </a:t>
            </a:r>
          </a:p>
          <a:p>
            <a:pPr>
              <a:lnSpc>
                <a:spcPct val="90000"/>
              </a:lnSpc>
              <a:buNone/>
            </a:pPr>
            <a:r>
              <a:rPr lang="cs-CZ" sz="3000" b="1" dirty="0" smtClean="0">
                <a:solidFill>
                  <a:srgbClr val="FFFF00"/>
                </a:solidFill>
              </a:rPr>
              <a:t>2. </a:t>
            </a:r>
            <a:r>
              <a:rPr lang="cs-CZ" sz="2900" b="1" dirty="0" smtClean="0">
                <a:solidFill>
                  <a:srgbClr val="FFFF00"/>
                </a:solidFill>
              </a:rPr>
              <a:t>Informace o veřejné zakázce v rozsahu a struktuře dle této přílohy budou veřejně dostupné a budou </a:t>
            </a:r>
            <a:r>
              <a:rPr lang="cs-CZ" sz="2900" b="1" u="sng" dirty="0" smtClean="0">
                <a:solidFill>
                  <a:srgbClr val="FFFF00"/>
                </a:solidFill>
              </a:rPr>
              <a:t>aktualizovány minimálně jednou měsíčně</a:t>
            </a:r>
            <a:r>
              <a:rPr lang="cs-CZ" sz="2900" b="1" dirty="0" smtClean="0">
                <a:solidFill>
                  <a:srgbClr val="FFFF00"/>
                </a:solidFill>
              </a:rPr>
              <a:t>, nejpozději však do 3. dne měsíce následujícího po měsíci, ve kterém jsou informace na profilu uveřejňovány.</a:t>
            </a:r>
          </a:p>
          <a:p>
            <a:pPr>
              <a:lnSpc>
                <a:spcPct val="90000"/>
              </a:lnSpc>
              <a:buNone/>
            </a:pPr>
            <a:r>
              <a:rPr lang="cs-CZ" sz="2900" b="1" dirty="0" smtClean="0">
                <a:solidFill>
                  <a:srgbClr val="FFFF00"/>
                </a:solidFill>
              </a:rPr>
              <a:t>3. Technická specifikace uveřejněných dat</a:t>
            </a:r>
          </a:p>
          <a:p>
            <a:pPr marL="92075" indent="-92075">
              <a:lnSpc>
                <a:spcPct val="90000"/>
              </a:lnSpc>
              <a:buNone/>
            </a:pPr>
            <a:r>
              <a:rPr lang="cs-CZ" sz="2900" b="1" dirty="0" smtClean="0">
                <a:solidFill>
                  <a:srgbClr val="FFFF00"/>
                </a:solidFill>
              </a:rPr>
              <a:t> Podrobný popis XML schémat je uveřejněn na </a:t>
            </a:r>
            <a:r>
              <a:rPr lang="cs-CZ" sz="2900" b="1" dirty="0" err="1" smtClean="0">
                <a:solidFill>
                  <a:srgbClr val="FFFF00"/>
                </a:solidFill>
              </a:rPr>
              <a:t>intern</a:t>
            </a:r>
            <a:r>
              <a:rPr lang="cs-CZ" sz="2900" b="1" dirty="0" smtClean="0">
                <a:solidFill>
                  <a:srgbClr val="FFFF00"/>
                </a:solidFill>
              </a:rPr>
              <a:t>. stránkách ISVZ US. </a:t>
            </a:r>
            <a:r>
              <a:rPr lang="cs-CZ" sz="1600" b="1" u="sng" dirty="0" smtClean="0"/>
              <a:t>https://ezak.mmr.cz/contract_display_686.html?close=info  </a:t>
            </a:r>
            <a:r>
              <a:rPr lang="cs-CZ" sz="1600" b="1" dirty="0" smtClean="0"/>
              <a:t> </a:t>
            </a:r>
            <a:endParaRPr lang="cs-CZ" sz="16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A7013DA-BBD3-4D38-B272-08B89349FC25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21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548679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Prováděcí předpis -Vyhláška č. 232/2012 Sb.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616029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cs-CZ" sz="2800" b="1" u="sng" dirty="0" smtClean="0">
                <a:solidFill>
                  <a:srgbClr val="FFFF00"/>
                </a:solidFill>
              </a:rPr>
              <a:t>Odůvodnění účelnosti </a:t>
            </a:r>
            <a:r>
              <a:rPr lang="cs-CZ" sz="2800" b="1" dirty="0" smtClean="0">
                <a:solidFill>
                  <a:srgbClr val="FFFF00"/>
                </a:solidFill>
              </a:rPr>
              <a:t>veřejné zakázky </a:t>
            </a:r>
          </a:p>
          <a:p>
            <a:pPr marL="800100"/>
            <a:r>
              <a:rPr lang="cs-CZ" sz="2800" b="1" dirty="0" smtClean="0"/>
              <a:t>údaje podle § 1, </a:t>
            </a:r>
            <a:r>
              <a:rPr lang="cs-CZ" sz="2800" b="1" u="sng" dirty="0" smtClean="0"/>
              <a:t>pokud došlo ke změně </a:t>
            </a:r>
            <a:r>
              <a:rPr lang="cs-CZ" sz="2800" b="1" dirty="0" smtClean="0"/>
              <a:t>oproti skutečnostem podle § 1,</a:t>
            </a:r>
          </a:p>
          <a:p>
            <a:pPr marL="800100"/>
            <a:r>
              <a:rPr lang="cs-CZ" sz="2800" b="1" dirty="0" smtClean="0"/>
              <a:t>popis rizik souvisejících s plněním veřejné zakázky</a:t>
            </a:r>
            <a:endParaRPr lang="cs-CZ" sz="2800" b="1" dirty="0" smtClean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lphaLcParenR" startAt="2"/>
            </a:pPr>
            <a:r>
              <a:rPr lang="cs-CZ" sz="2800" b="1" u="sng" dirty="0" smtClean="0">
                <a:solidFill>
                  <a:srgbClr val="FFFF00"/>
                </a:solidFill>
              </a:rPr>
              <a:t>Odůvodnění přiměřenosti požadavků </a:t>
            </a:r>
            <a:r>
              <a:rPr lang="cs-CZ" sz="2800" b="1" dirty="0" smtClean="0">
                <a:solidFill>
                  <a:srgbClr val="FFFF00"/>
                </a:solidFill>
              </a:rPr>
              <a:t>na technické kvalifikační předpoklady – </a:t>
            </a:r>
            <a:r>
              <a:rPr lang="cs-CZ" sz="2800" b="1" dirty="0" smtClean="0"/>
              <a:t>zadavatel odůvodní všechny požadavky, které přesahují  § 3 vyhlášky, (?)</a:t>
            </a:r>
          </a:p>
          <a:p>
            <a:pPr marL="514350" indent="-514350">
              <a:buAutoNum type="alphaLcParenR" startAt="2"/>
            </a:pPr>
            <a:r>
              <a:rPr lang="cs-CZ" sz="2800" b="1" u="sng" dirty="0" smtClean="0">
                <a:solidFill>
                  <a:srgbClr val="FFFF00"/>
                </a:solidFill>
              </a:rPr>
              <a:t>Odůvodnění vymezení obchodních podmínek </a:t>
            </a:r>
            <a:r>
              <a:rPr lang="cs-CZ" sz="2800" b="1" dirty="0" smtClean="0">
                <a:solidFill>
                  <a:srgbClr val="FFFF00"/>
                </a:solidFill>
              </a:rPr>
              <a:t>veřejné zakázky ve vztahu k potřebám veřejného zadavatele  -</a:t>
            </a:r>
            <a:r>
              <a:rPr lang="cs-CZ" sz="2800" b="1" i="1" dirty="0" smtClean="0"/>
              <a:t>zadavatel odůvodní všechny požadavky, které přesahují  § 4 vyhlášky (pojistka = 2x, splatnost víc než 30 dnů , bankovní záruka &gt; 5% ceny, záruka &gt; 24 měsíce aj.) </a:t>
            </a:r>
            <a:endParaRPr lang="cs-CZ" sz="2800" b="1" i="1" dirty="0" smtClean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6041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885371-9E33-4E58-9CFF-76739E5FF140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22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548679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Prováděcí předpis -Vyhláška č. 232/2012 Sb.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616029"/>
          </a:xfrm>
        </p:spPr>
        <p:txBody>
          <a:bodyPr/>
          <a:lstStyle/>
          <a:p>
            <a:pPr>
              <a:buNone/>
            </a:pPr>
            <a:r>
              <a:rPr lang="cs-CZ" sz="2800" b="1" u="sng" dirty="0" smtClean="0"/>
              <a:t>Odůvodnění VZ obsahuje alespoň</a:t>
            </a:r>
          </a:p>
          <a:p>
            <a:pPr marL="514350" indent="-514350">
              <a:buFont typeface="+mj-lt"/>
              <a:buAutoNum type="alphaLcParenR" startAt="4"/>
            </a:pPr>
            <a:r>
              <a:rPr lang="cs-CZ" sz="2800" b="1" u="sng" dirty="0" smtClean="0">
                <a:solidFill>
                  <a:srgbClr val="FFFF00"/>
                </a:solidFill>
              </a:rPr>
              <a:t>Odůvodnění vymezení technických podmínek </a:t>
            </a:r>
            <a:r>
              <a:rPr lang="cs-CZ" sz="2800" b="1" dirty="0" smtClean="0">
                <a:solidFill>
                  <a:srgbClr val="FFFF00"/>
                </a:solidFill>
              </a:rPr>
              <a:t>veřejné zakázky ve vztahu k potřebám veřejného zadavatele – </a:t>
            </a:r>
            <a:r>
              <a:rPr lang="cs-CZ" sz="2800" b="1" dirty="0" smtClean="0"/>
              <a:t>u dodávek a služeb VŠECHNY (!) u stavebních prací jen to, co je nad rámec vyhlášky č. 231/2002</a:t>
            </a:r>
          </a:p>
          <a:p>
            <a:pPr marL="514350" indent="-514350">
              <a:buFontTx/>
              <a:buAutoNum type="alphaLcParenR" startAt="4"/>
            </a:pPr>
            <a:r>
              <a:rPr lang="cs-CZ" sz="2800" b="1" u="sng" dirty="0" smtClean="0">
                <a:solidFill>
                  <a:srgbClr val="FFFF00"/>
                </a:solidFill>
              </a:rPr>
              <a:t>Odůvodnění stanovení hodnotících kritérií a způsobu hodnocení nabídek </a:t>
            </a:r>
            <a:r>
              <a:rPr lang="cs-CZ" sz="2800" b="1" dirty="0" smtClean="0">
                <a:solidFill>
                  <a:srgbClr val="FFFF00"/>
                </a:solidFill>
              </a:rPr>
              <a:t>ve vztahu k potřebám zadavatele pokud má </a:t>
            </a:r>
            <a:r>
              <a:rPr lang="cs-CZ" sz="2800" b="1" u="sng" dirty="0" smtClean="0">
                <a:solidFill>
                  <a:srgbClr val="FFFF00"/>
                </a:solidFill>
              </a:rPr>
              <a:t>cena váhu nižší než: </a:t>
            </a:r>
            <a:r>
              <a:rPr lang="cs-CZ" sz="2800" b="1" u="sng" dirty="0" smtClean="0"/>
              <a:t>60% u služeb </a:t>
            </a:r>
          </a:p>
          <a:p>
            <a:pPr marL="514350" indent="-514350">
              <a:buNone/>
            </a:pPr>
            <a:r>
              <a:rPr lang="cs-CZ" sz="2800" b="1" dirty="0" smtClean="0"/>
              <a:t>	</a:t>
            </a:r>
            <a:r>
              <a:rPr lang="cs-CZ" sz="2800" b="1" u="sng" dirty="0" smtClean="0"/>
              <a:t>u dodávek a stavebních prací nižší než  80%</a:t>
            </a:r>
          </a:p>
          <a:p>
            <a:pPr marL="438150" indent="-438150"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f) 	 </a:t>
            </a:r>
            <a:r>
              <a:rPr lang="cs-CZ" sz="2800" b="1" u="sng" dirty="0" smtClean="0">
                <a:solidFill>
                  <a:srgbClr val="FFFF00"/>
                </a:solidFill>
              </a:rPr>
              <a:t>Odůvodnění stanovení předpokládané hodnoty </a:t>
            </a:r>
            <a:r>
              <a:rPr lang="cs-CZ" sz="2800" b="1" dirty="0" smtClean="0">
                <a:solidFill>
                  <a:srgbClr val="FFFF00"/>
                </a:solidFill>
              </a:rPr>
              <a:t>veřejné zakázky </a:t>
            </a:r>
            <a:r>
              <a:rPr lang="cs-CZ" sz="2800" b="1" i="1" dirty="0" smtClean="0"/>
              <a:t>(vždy – co bylo podkladem pro její výpočet a vždy jak se  hodnota vypočítala  - vyhláška je na CD) </a:t>
            </a:r>
            <a:endParaRPr lang="cs-CZ" sz="2800" i="1" dirty="0" smtClean="0"/>
          </a:p>
          <a:p>
            <a:pPr marL="514350" indent="-514350">
              <a:buFontTx/>
              <a:buAutoNum type="alphaLcParenR"/>
            </a:pPr>
            <a:endParaRPr lang="cs-CZ" sz="2800" dirty="0" smtClean="0"/>
          </a:p>
          <a:p>
            <a:pPr marL="514350" indent="-514350">
              <a:buFontTx/>
              <a:buAutoNum type="alphaLcParenR"/>
            </a:pPr>
            <a:endParaRPr lang="cs-CZ" dirty="0" smtClean="0"/>
          </a:p>
          <a:p>
            <a:pPr marL="514350" indent="-514350">
              <a:buAutoNum type="alphaLcParenR"/>
            </a:pPr>
            <a:endParaRPr lang="cs-CZ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cs-CZ" sz="31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cs-CZ" sz="3100" b="1" dirty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10185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9A71AFF-2C7C-4AFC-9868-33D40677CCAB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2355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Český a moravský účetní dvůr</a:t>
            </a:r>
          </a:p>
        </p:txBody>
      </p:sp>
      <p:sp>
        <p:nvSpPr>
          <p:cNvPr id="2355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440B62-B8BD-415C-910B-E184CA8FD272}" type="slidenum">
              <a:rPr lang="cs-CZ" smtClean="0"/>
              <a:pPr/>
              <a:t>23</a:t>
            </a:fld>
            <a:endParaRPr lang="cs-CZ" smtClean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/>
          <a:lstStyle/>
          <a:p>
            <a:pPr eaLnBrk="1" hangingPunct="1"/>
            <a:r>
              <a:rPr lang="cs-CZ" sz="4000" b="1" dirty="0" smtClean="0">
                <a:solidFill>
                  <a:srgbClr val="FFFF00"/>
                </a:solidFill>
              </a:rPr>
              <a:t>Začínáme tvořit zadávací dokumentaci </a:t>
            </a:r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468962"/>
          </a:xfrm>
        </p:spPr>
        <p:txBody>
          <a:bodyPr/>
          <a:lstStyle/>
          <a:p>
            <a:pPr>
              <a:buNone/>
            </a:pPr>
            <a:r>
              <a:rPr lang="cs-CZ" sz="3150" b="1" u="sng" dirty="0" smtClean="0">
                <a:solidFill>
                  <a:srgbClr val="FFFF00"/>
                </a:solidFill>
              </a:rPr>
              <a:t>§ 44 odst. 1) </a:t>
            </a:r>
            <a:r>
              <a:rPr lang="cs-CZ" sz="3150" b="1" dirty="0" smtClean="0"/>
              <a:t>Zadávací dokumentace je </a:t>
            </a:r>
            <a:r>
              <a:rPr lang="cs-CZ" sz="3150" b="1" u="sng" dirty="0" smtClean="0">
                <a:solidFill>
                  <a:srgbClr val="FFFF00"/>
                </a:solidFill>
              </a:rPr>
              <a:t>soubor dokumentů, údajů, požadavků a technických podmínek zadavatele vymezujících předmět veřejné zakázky v podrobnostech nezbytných pro zpracování nabídky.</a:t>
            </a:r>
            <a:r>
              <a:rPr lang="cs-CZ" sz="3150" b="1" dirty="0" smtClean="0"/>
              <a:t> </a:t>
            </a:r>
            <a:r>
              <a:rPr lang="cs-CZ" sz="3150" b="1" u="sng" dirty="0" smtClean="0"/>
              <a:t>Za správnost </a:t>
            </a:r>
            <a:r>
              <a:rPr lang="cs-CZ" sz="3150" b="1" dirty="0" smtClean="0"/>
              <a:t>a úplnost  zadávacích podmínek zadávací dokumentace </a:t>
            </a:r>
            <a:r>
              <a:rPr lang="cs-CZ" sz="3150" b="1" u="sng" dirty="0" smtClean="0"/>
              <a:t>odpovídá zadavatel</a:t>
            </a:r>
            <a:r>
              <a:rPr lang="cs-CZ" sz="3150" b="1" dirty="0" smtClean="0"/>
              <a:t>.</a:t>
            </a:r>
          </a:p>
          <a:p>
            <a:pPr>
              <a:buNone/>
            </a:pPr>
            <a:r>
              <a:rPr lang="cs-CZ" sz="2800" b="1" u="sng" dirty="0" smtClean="0">
                <a:solidFill>
                  <a:srgbClr val="FFFF00"/>
                </a:solidFill>
              </a:rPr>
              <a:t>§ 6 Zásady postupu zadavatele </a:t>
            </a:r>
          </a:p>
          <a:p>
            <a:pPr>
              <a:buNone/>
            </a:pPr>
            <a:r>
              <a:rPr lang="cs-CZ" sz="2800" b="1" dirty="0" smtClean="0"/>
              <a:t>	</a:t>
            </a:r>
            <a:r>
              <a:rPr lang="cs-CZ" sz="3150" b="1" dirty="0" smtClean="0"/>
              <a:t>Zadavatel je povinen při postupu podle tohoto zákona dodržovat </a:t>
            </a:r>
            <a:r>
              <a:rPr lang="cs-CZ" sz="3150" b="1" u="sng" dirty="0" smtClean="0">
                <a:solidFill>
                  <a:srgbClr val="FFFF00"/>
                </a:solidFill>
              </a:rPr>
              <a:t>zásady transparentnosti, rovného zacházení a zákazu diskriminace</a:t>
            </a:r>
            <a:r>
              <a:rPr lang="cs-CZ" sz="3150" b="1" dirty="0" smtClean="0"/>
              <a:t>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3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E5587EE-E6F3-4533-AE02-C93485DACF54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2355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Český a moravský účetní dvůr</a:t>
            </a:r>
          </a:p>
        </p:txBody>
      </p:sp>
      <p:sp>
        <p:nvSpPr>
          <p:cNvPr id="2355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440B62-B8BD-415C-910B-E184CA8FD272}" type="slidenum">
              <a:rPr lang="cs-CZ" smtClean="0"/>
              <a:pPr/>
              <a:t>24</a:t>
            </a:fld>
            <a:endParaRPr lang="cs-CZ" smtClean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300" b="1" smtClean="0">
                <a:solidFill>
                  <a:schemeClr val="folHlink"/>
                </a:solidFill>
              </a:rPr>
              <a:t>Nejčastější prohřešky proti základním principům</a:t>
            </a:r>
            <a:endParaRPr lang="cs-CZ" sz="3300" b="1" smtClean="0"/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403850"/>
          </a:xfrm>
        </p:spPr>
        <p:txBody>
          <a:bodyPr/>
          <a:lstStyle/>
          <a:p>
            <a:pPr marL="609600" indent="-609600" eaLnBrk="1" hangingPunct="1">
              <a:buFontTx/>
              <a:buAutoNum type="arabicParenR"/>
              <a:defRPr/>
            </a:pPr>
            <a:r>
              <a:rPr lang="cs-CZ" b="1" dirty="0" smtClean="0"/>
              <a:t>Za </a:t>
            </a:r>
            <a:r>
              <a:rPr lang="cs-CZ" b="1" u="sng" dirty="0" smtClean="0">
                <a:solidFill>
                  <a:srgbClr val="FFFF00"/>
                </a:solidFill>
              </a:rPr>
              <a:t>diskriminační požadavek </a:t>
            </a:r>
            <a:r>
              <a:rPr lang="cs-CZ" b="1" dirty="0" smtClean="0"/>
              <a:t>lze považovat vše, co je </a:t>
            </a:r>
            <a:r>
              <a:rPr lang="cs-CZ" b="1" u="sng" dirty="0" smtClean="0">
                <a:solidFill>
                  <a:srgbClr val="FFFF00"/>
                </a:solidFill>
              </a:rPr>
              <a:t>„</a:t>
            </a:r>
            <a:r>
              <a:rPr lang="cs-CZ" b="1" u="sng" cap="all" dirty="0" smtClean="0">
                <a:solidFill>
                  <a:srgbClr val="FFFF00"/>
                </a:solidFill>
              </a:rPr>
              <a:t>nepřiměřené předmětu nebo obsahu veřejné zakázky“!!</a:t>
            </a:r>
            <a:r>
              <a:rPr lang="cs-CZ" b="1" u="sng" dirty="0" smtClean="0">
                <a:solidFill>
                  <a:srgbClr val="FFFF00"/>
                </a:solidFill>
              </a:rPr>
              <a:t> </a:t>
            </a:r>
          </a:p>
          <a:p>
            <a:pPr marL="531813" indent="-531813" defTabSz="531813" eaLnBrk="1" hangingPunct="1">
              <a:buFontTx/>
              <a:buAutoNum type="alphaLcParenR"/>
              <a:defRPr/>
            </a:pPr>
            <a:r>
              <a:rPr lang="cs-CZ" sz="3100" b="1" dirty="0" smtClean="0"/>
              <a:t>nepřiměřená </a:t>
            </a:r>
            <a:r>
              <a:rPr lang="cs-CZ" sz="3100" b="1" u="sng" dirty="0" smtClean="0"/>
              <a:t>výše smluvně požadovaného pojištění </a:t>
            </a:r>
          </a:p>
          <a:p>
            <a:pPr marL="531813" indent="-531813" defTabSz="531813" eaLnBrk="1" hangingPunct="1">
              <a:buFontTx/>
              <a:buNone/>
              <a:defRPr/>
            </a:pPr>
            <a:r>
              <a:rPr lang="cs-CZ" sz="3100" b="1" dirty="0"/>
              <a:t>b) nepřiměřená </a:t>
            </a:r>
            <a:r>
              <a:rPr lang="cs-CZ" sz="3100" b="1" u="sng" dirty="0"/>
              <a:t>výše smluvně </a:t>
            </a:r>
            <a:r>
              <a:rPr lang="cs-CZ" sz="3100" b="1" u="sng" dirty="0" smtClean="0"/>
              <a:t>požadované bankovní záruky </a:t>
            </a:r>
            <a:endParaRPr lang="cs-CZ" sz="3100" b="1" dirty="0" smtClean="0"/>
          </a:p>
          <a:p>
            <a:pPr marL="903288" indent="-903288" defTabSz="531813" eaLnBrk="1" hangingPunct="1">
              <a:buFontTx/>
              <a:buNone/>
              <a:defRPr/>
            </a:pPr>
            <a:r>
              <a:rPr lang="cs-CZ" sz="3100" b="1" dirty="0" smtClean="0"/>
              <a:t>c)  nepřiměřené </a:t>
            </a:r>
            <a:r>
              <a:rPr lang="cs-CZ" sz="3100" b="1" u="sng" dirty="0" smtClean="0"/>
              <a:t>požadavky na vzdělání </a:t>
            </a:r>
          </a:p>
          <a:p>
            <a:pPr marL="531813" indent="-531813" defTabSz="531813" eaLnBrk="1" hangingPunct="1">
              <a:buFontTx/>
              <a:buNone/>
              <a:defRPr/>
            </a:pPr>
            <a:r>
              <a:rPr lang="cs-CZ" sz="3100" b="1" dirty="0" smtClean="0"/>
              <a:t>d)  nepřiměřený </a:t>
            </a:r>
            <a:r>
              <a:rPr lang="cs-CZ" sz="3100" b="1" u="sng" dirty="0" smtClean="0"/>
              <a:t>rozsah/objem referenčních zakázek, počtu zaměstnanců, nástrojů a pomůcek</a:t>
            </a:r>
            <a:endParaRPr lang="cs-CZ" sz="3100" b="1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0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3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9AA1F56-61F0-4F4B-AEF2-695F1E8FC0D7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25603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Český a moravský účetní dvůr</a:t>
            </a:r>
          </a:p>
        </p:txBody>
      </p:sp>
      <p:sp>
        <p:nvSpPr>
          <p:cNvPr id="2560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7E81B4-FE55-4B38-9F8F-DCB28A8E781B}" type="slidenum">
              <a:rPr lang="cs-CZ" smtClean="0"/>
              <a:pPr/>
              <a:t>25</a:t>
            </a:fld>
            <a:endParaRPr lang="cs-CZ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600" b="1" smtClean="0">
                <a:solidFill>
                  <a:srgbClr val="FFFF00"/>
                </a:solidFill>
              </a:rPr>
              <a:t>Za diskriminační požadavek lze považovat..</a:t>
            </a:r>
            <a:endParaRPr lang="cs-CZ" sz="3300" b="1" smtClean="0"/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403850"/>
          </a:xfrm>
        </p:spPr>
        <p:txBody>
          <a:bodyPr/>
          <a:lstStyle/>
          <a:p>
            <a:pPr marL="742950" indent="-742950" eaLnBrk="1" hangingPunct="1">
              <a:buFont typeface="+mj-lt"/>
              <a:buAutoNum type="alphaLcParenR" startAt="5"/>
            </a:pPr>
            <a:r>
              <a:rPr lang="cs-CZ" b="1" dirty="0"/>
              <a:t>nepřiměřený </a:t>
            </a:r>
            <a:r>
              <a:rPr lang="cs-CZ" b="1" u="sng" dirty="0"/>
              <a:t>způsob prokázání splnění kvalifikačních předpokladů </a:t>
            </a:r>
            <a:r>
              <a:rPr lang="cs-CZ" b="1" u="sng" dirty="0" smtClean="0"/>
              <a:t>(originály, ověřené kopie, </a:t>
            </a:r>
            <a:r>
              <a:rPr lang="cs-CZ" b="1" u="sng" dirty="0" smtClean="0">
                <a:solidFill>
                  <a:srgbClr val="FFFF00"/>
                </a:solidFill>
              </a:rPr>
              <a:t>požadavky nad rámec § 56 ZVZ </a:t>
            </a:r>
            <a:r>
              <a:rPr lang="cs-CZ" b="1" u="sng" dirty="0" smtClean="0"/>
              <a:t>a </a:t>
            </a:r>
            <a:r>
              <a:rPr lang="cs-CZ" b="1" u="sng" dirty="0"/>
              <a:t>pod.)</a:t>
            </a:r>
          </a:p>
          <a:p>
            <a:pPr marL="742950" indent="-742950" eaLnBrk="1" hangingPunct="1">
              <a:buFontTx/>
              <a:buAutoNum type="alphaLcParenR" startAt="5"/>
            </a:pPr>
            <a:r>
              <a:rPr lang="cs-CZ" b="1" u="sng" dirty="0" smtClean="0"/>
              <a:t>členství v</a:t>
            </a:r>
            <a:r>
              <a:rPr lang="cs-CZ" b="1" dirty="0" smtClean="0"/>
              <a:t> komorách a jiných </a:t>
            </a:r>
            <a:r>
              <a:rPr lang="cs-CZ" b="1" u="sng" dirty="0" smtClean="0"/>
              <a:t>organizacích</a:t>
            </a:r>
            <a:r>
              <a:rPr lang="cs-CZ" b="1" dirty="0" smtClean="0"/>
              <a:t>, </a:t>
            </a:r>
            <a:r>
              <a:rPr lang="cs-CZ" b="1" u="sng" dirty="0" smtClean="0"/>
              <a:t>není-li takové členství nezbytné </a:t>
            </a:r>
            <a:r>
              <a:rPr lang="cs-CZ" b="1" dirty="0" smtClean="0"/>
              <a:t>pro plnění veřejné zakázky </a:t>
            </a:r>
            <a:r>
              <a:rPr lang="cs-CZ" b="1" u="sng" dirty="0" smtClean="0"/>
              <a:t>na služby </a:t>
            </a:r>
            <a:r>
              <a:rPr lang="cs-CZ" b="1" dirty="0" smtClean="0"/>
              <a:t>(asociace aj.)</a:t>
            </a:r>
          </a:p>
          <a:p>
            <a:pPr marL="742950" indent="-742950" eaLnBrk="1" hangingPunct="1">
              <a:buFontTx/>
              <a:buAutoNum type="alphaLcParenR" startAt="5"/>
            </a:pPr>
            <a:r>
              <a:rPr lang="cs-CZ" b="1" u="sng" dirty="0" smtClean="0"/>
              <a:t>požadavek na tzv. technické podmínky </a:t>
            </a:r>
            <a:r>
              <a:rPr lang="cs-CZ" b="1" dirty="0" smtClean="0"/>
              <a:t>(výkon, funkce) - nesmí být použit v případech, kdy by takový požadavek předem vylučoval, nebo naopak prospíval pouze některému výrobku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3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7EC2C1D-2D33-4ED4-9527-67037D4368E0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2531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22532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17E96-14ED-4526-A7FE-271ED85EC4DC}" type="slidenum">
              <a:rPr lang="cs-CZ" smtClean="0"/>
              <a:pPr>
                <a:defRPr/>
              </a:pPr>
              <a:t>26</a:t>
            </a:fld>
            <a:endParaRPr lang="cs-CZ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600" b="1" smtClean="0">
                <a:solidFill>
                  <a:srgbClr val="FFFF00"/>
                </a:solidFill>
              </a:rPr>
              <a:t>Za diskriminační požadavek lze považovat..</a:t>
            </a:r>
            <a:endParaRPr lang="cs-CZ" sz="3300" b="1" smtClean="0"/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403850"/>
          </a:xfrm>
        </p:spPr>
        <p:txBody>
          <a:bodyPr/>
          <a:lstStyle/>
          <a:p>
            <a:pPr marL="531813" indent="-531813" eaLnBrk="1" hangingPunct="1">
              <a:buFontTx/>
              <a:buAutoNum type="alphaLcParenR" startAt="10"/>
              <a:defRPr/>
            </a:pPr>
            <a:r>
              <a:rPr lang="cs-CZ" sz="3600" b="1" u="sng" dirty="0" smtClean="0"/>
              <a:t>Zadavatel často vyžaduje kvalifikaci  nebo odbornou způsobilost, která je zcela </a:t>
            </a:r>
            <a:r>
              <a:rPr lang="cs-CZ" sz="3600" b="1" u="sng" dirty="0" smtClean="0">
                <a:solidFill>
                  <a:srgbClr val="FFFF00"/>
                </a:solidFill>
              </a:rPr>
              <a:t>NEPŘIMĚŘENÁ předmětu zakázky </a:t>
            </a:r>
            <a:r>
              <a:rPr lang="cs-CZ" sz="3600" b="1" u="sng" dirty="0" smtClean="0"/>
              <a:t>– nepřiměřené požadavky na nadbytečné certifikace, zkušenosti s realizací zakázek financovaných z evropských fondů, historických budov apod. </a:t>
            </a:r>
            <a:r>
              <a:rPr lang="cs-CZ" sz="3600" b="1" u="sng" dirty="0" smtClean="0">
                <a:solidFill>
                  <a:srgbClr val="FFFF00"/>
                </a:solidFill>
              </a:rPr>
              <a:t>Podle aktuální výkladové praxe ÚOHS se je o nepřípustný skrytě diskriminační  požadavek !!! </a:t>
            </a:r>
            <a:endParaRPr lang="cs-CZ" sz="3600" b="1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3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D8E9BF5-3CD3-474C-B657-79417D03587E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2867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Český a moravský účetní dvůr</a:t>
            </a:r>
          </a:p>
        </p:txBody>
      </p:sp>
      <p:sp>
        <p:nvSpPr>
          <p:cNvPr id="2867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880076-2015-4FC3-91B1-0B73AFE2AFDD}" type="slidenum">
              <a:rPr lang="cs-CZ" smtClean="0"/>
              <a:pPr/>
              <a:t>27</a:t>
            </a:fld>
            <a:endParaRPr lang="cs-CZ" smtClean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300" b="1" smtClean="0">
                <a:solidFill>
                  <a:schemeClr val="folHlink"/>
                </a:solidFill>
              </a:rPr>
              <a:t>Nejčastější prohřešky proti základním principům</a:t>
            </a:r>
            <a:endParaRPr lang="cs-CZ" sz="3300" b="1" smtClean="0"/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4038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cs-CZ" sz="3600" b="1" u="sng" dirty="0" smtClean="0"/>
              <a:t>Za </a:t>
            </a:r>
            <a:r>
              <a:rPr lang="cs-CZ" sz="3600" b="1" u="sng" dirty="0" smtClean="0">
                <a:solidFill>
                  <a:srgbClr val="FFFF00"/>
                </a:solidFill>
              </a:rPr>
              <a:t>netransparentní požadavek </a:t>
            </a:r>
            <a:r>
              <a:rPr lang="cs-CZ" sz="3600" b="1" u="sng" dirty="0" smtClean="0"/>
              <a:t>lze považovat:</a:t>
            </a:r>
          </a:p>
          <a:p>
            <a:pPr marL="742950" indent="-742950">
              <a:buFontTx/>
              <a:buAutoNum type="alphaLcParenR"/>
              <a:defRPr/>
            </a:pPr>
            <a:r>
              <a:rPr lang="cs-CZ" sz="3600" b="1" u="sng" dirty="0" smtClean="0"/>
              <a:t>Nejasné  či nekonkrétní kritérium  pro hodnocení </a:t>
            </a:r>
            <a:r>
              <a:rPr lang="cs-CZ" sz="3600" b="1" dirty="0" smtClean="0"/>
              <a:t>nabídek v rámci jejich „ekonomické výhodnosti“ – klasicky:</a:t>
            </a:r>
          </a:p>
          <a:p>
            <a:pPr marL="742950" indent="-742950">
              <a:buFontTx/>
              <a:buNone/>
              <a:defRPr/>
            </a:pPr>
            <a:r>
              <a:rPr lang="cs-CZ" sz="3600" b="1" dirty="0" smtClean="0"/>
              <a:t>       - </a:t>
            </a:r>
            <a:r>
              <a:rPr lang="cs-CZ" sz="3600" b="1" dirty="0" smtClean="0">
                <a:solidFill>
                  <a:srgbClr val="FFFF00"/>
                </a:solidFill>
              </a:rPr>
              <a:t>„</a:t>
            </a:r>
            <a:r>
              <a:rPr lang="cs-CZ" sz="3600" b="1" i="1" dirty="0" smtClean="0">
                <a:solidFill>
                  <a:srgbClr val="FFFF00"/>
                </a:solidFill>
              </a:rPr>
              <a:t>kvalita nabídky</a:t>
            </a:r>
            <a:r>
              <a:rPr lang="cs-CZ" sz="3600" b="1" dirty="0" smtClean="0">
                <a:solidFill>
                  <a:srgbClr val="FFFF00"/>
                </a:solidFill>
              </a:rPr>
              <a:t>“,</a:t>
            </a:r>
          </a:p>
          <a:p>
            <a:pPr marL="1077913" indent="-1077913">
              <a:buFontTx/>
              <a:buNone/>
              <a:defRPr/>
            </a:pPr>
            <a:r>
              <a:rPr lang="cs-CZ" sz="3600" b="1" dirty="0" smtClean="0"/>
              <a:t>       - </a:t>
            </a:r>
            <a:r>
              <a:rPr lang="cs-CZ" sz="3600" b="1" i="1" dirty="0" smtClean="0">
                <a:solidFill>
                  <a:srgbClr val="FFFF00"/>
                </a:solidFill>
              </a:rPr>
              <a:t>„nabídka nad rámec požadavků zadavatele</a:t>
            </a:r>
            <a:r>
              <a:rPr lang="cs-CZ" sz="3600" b="1" dirty="0" smtClean="0">
                <a:solidFill>
                  <a:srgbClr val="FFFF00"/>
                </a:solidFill>
              </a:rPr>
              <a:t>“, </a:t>
            </a:r>
            <a:r>
              <a:rPr lang="cs-CZ" sz="3600" b="1" dirty="0" smtClean="0"/>
              <a:t>či </a:t>
            </a:r>
            <a:r>
              <a:rPr lang="cs-CZ" sz="3600" b="1" i="1" dirty="0" smtClean="0">
                <a:solidFill>
                  <a:srgbClr val="FFFF00"/>
                </a:solidFill>
              </a:rPr>
              <a:t>„</a:t>
            </a:r>
            <a:r>
              <a:rPr lang="cs-CZ" sz="3600" b="1" i="1" dirty="0" err="1" smtClean="0">
                <a:solidFill>
                  <a:srgbClr val="FFFF00"/>
                </a:solidFill>
              </a:rPr>
              <a:t>benefity</a:t>
            </a:r>
            <a:r>
              <a:rPr lang="cs-CZ" sz="3600" b="1" i="1" dirty="0" smtClean="0">
                <a:solidFill>
                  <a:srgbClr val="FFFF00"/>
                </a:solidFill>
              </a:rPr>
              <a:t> “</a:t>
            </a:r>
          </a:p>
          <a:p>
            <a:pPr marL="531813" indent="-531813">
              <a:buFontTx/>
              <a:buNone/>
              <a:defRPr/>
            </a:pPr>
            <a:r>
              <a:rPr lang="cs-CZ" sz="3600" b="1" dirty="0" smtClean="0"/>
              <a:t>b) Každý </a:t>
            </a:r>
            <a:r>
              <a:rPr lang="cs-CZ" sz="3600" b="1" u="sng" dirty="0" smtClean="0"/>
              <a:t>požadavek, u něhož není jasné, co a jak bude hodnoceno  </a:t>
            </a:r>
            <a:r>
              <a:rPr lang="cs-CZ" sz="3600" b="1" i="1" dirty="0" smtClean="0">
                <a:solidFill>
                  <a:srgbClr val="FFFF00"/>
                </a:solidFill>
              </a:rPr>
              <a:t>(velikost, výška apod.)</a:t>
            </a:r>
          </a:p>
          <a:p>
            <a:pPr>
              <a:buFontTx/>
              <a:buNone/>
              <a:defRPr/>
            </a:pPr>
            <a:endParaRPr lang="cs-CZ" sz="3600" b="1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0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3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C5DC-25A8-4769-A5C3-69E668237341}" type="datetime1">
              <a:rPr lang="cs-CZ" smtClean="0"/>
              <a:pPr/>
              <a:t>31.5.2013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Český a moravský účetní dvůr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52EF-564E-48E1-828F-9C3FDC82490A}" type="slidenum">
              <a:rPr lang="cs-CZ"/>
              <a:pPr/>
              <a:t>28</a:t>
            </a:fld>
            <a:endParaRPr lang="cs-CZ"/>
          </a:p>
        </p:txBody>
      </p:sp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5"/>
          </a:xfrm>
        </p:spPr>
        <p:txBody>
          <a:bodyPr/>
          <a:lstStyle/>
          <a:p>
            <a:r>
              <a:rPr lang="cs-CZ" sz="4000" b="1" dirty="0" smtClean="0">
                <a:solidFill>
                  <a:schemeClr val="folHlink"/>
                </a:solidFill>
              </a:rPr>
              <a:t>Hodnotící kritéria - </a:t>
            </a:r>
            <a:r>
              <a:rPr lang="cs-CZ" sz="4000" b="1" dirty="0" err="1" smtClean="0">
                <a:solidFill>
                  <a:schemeClr val="folHlink"/>
                </a:solidFill>
              </a:rPr>
              <a:t>chromatograf</a:t>
            </a:r>
            <a:r>
              <a:rPr lang="cs-CZ" sz="4000" b="1" dirty="0" smtClean="0">
                <a:solidFill>
                  <a:schemeClr val="folHlink"/>
                </a:solidFill>
              </a:rPr>
              <a:t>  2008</a:t>
            </a:r>
            <a:endParaRPr lang="cs-CZ" sz="4000" b="1" dirty="0">
              <a:solidFill>
                <a:schemeClr val="folHlink"/>
              </a:solidFill>
            </a:endParaRP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7"/>
            <a:ext cx="9144000" cy="5403304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	</a:t>
            </a:r>
          </a:p>
        </p:txBody>
      </p:sp>
      <p:pic>
        <p:nvPicPr>
          <p:cNvPr id="8" name="Obrázek 7" descr="Hodnocení VZ005.bmp"/>
          <p:cNvPicPr>
            <a:picLocks noChangeAspect="1"/>
          </p:cNvPicPr>
          <p:nvPr/>
        </p:nvPicPr>
        <p:blipFill>
          <a:blip r:embed="rId2" cstate="print"/>
          <a:srcRect l="57875" t="24335" r="6897" b="53747"/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CDF-CFD8-4C36-AE5A-FA3A07AD2284}" type="datetime1">
              <a:rPr lang="cs-CZ" smtClean="0"/>
              <a:pPr/>
              <a:t>31.5.2013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Český a moravský účetní dvůr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52EF-564E-48E1-828F-9C3FDC82490A}" type="slidenum">
              <a:rPr lang="cs-CZ"/>
              <a:pPr/>
              <a:t>29</a:t>
            </a:fld>
            <a:endParaRPr lang="cs-CZ"/>
          </a:p>
        </p:txBody>
      </p:sp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548679"/>
          </a:xfrm>
        </p:spPr>
        <p:txBody>
          <a:bodyPr/>
          <a:lstStyle/>
          <a:p>
            <a:r>
              <a:rPr lang="cs-CZ" sz="4000" b="1" dirty="0" smtClean="0">
                <a:solidFill>
                  <a:schemeClr val="folHlink"/>
                </a:solidFill>
              </a:rPr>
              <a:t>Technická úroveň - </a:t>
            </a:r>
            <a:r>
              <a:rPr lang="cs-CZ" sz="4000" b="1" dirty="0" err="1" smtClean="0">
                <a:solidFill>
                  <a:schemeClr val="folHlink"/>
                </a:solidFill>
              </a:rPr>
              <a:t>chromatograf</a:t>
            </a:r>
            <a:r>
              <a:rPr lang="cs-CZ" sz="4000" b="1" dirty="0" smtClean="0">
                <a:solidFill>
                  <a:schemeClr val="folHlink"/>
                </a:solidFill>
              </a:rPr>
              <a:t>  2013</a:t>
            </a:r>
            <a:endParaRPr lang="cs-CZ" sz="4000" b="1" dirty="0">
              <a:solidFill>
                <a:schemeClr val="folHlink"/>
              </a:solidFill>
            </a:endParaRP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7"/>
            <a:ext cx="9144000" cy="5403304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	</a:t>
            </a:r>
          </a:p>
        </p:txBody>
      </p:sp>
      <p:pic>
        <p:nvPicPr>
          <p:cNvPr id="9" name="Obrázek 8" descr="Hodnocení VZ004.bmp"/>
          <p:cNvPicPr>
            <a:picLocks noChangeAspect="1"/>
          </p:cNvPicPr>
          <p:nvPr/>
        </p:nvPicPr>
        <p:blipFill>
          <a:blip r:embed="rId2" cstate="print"/>
          <a:srcRect l="6688" t="24555" r="55786" b="28870"/>
          <a:stretch>
            <a:fillRect/>
          </a:stretch>
        </p:blipFill>
        <p:spPr>
          <a:xfrm>
            <a:off x="0" y="548680"/>
            <a:ext cx="9144000" cy="630932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0" y="0"/>
            <a:ext cx="9144000" cy="6524625"/>
          </a:xfrm>
        </p:spPr>
        <p:txBody>
          <a:bodyPr>
            <a:normAutofit fontScale="92500" lnSpcReduction="20000"/>
          </a:bodyPr>
          <a:lstStyle/>
          <a:p>
            <a:pPr marL="609600" indent="-609600" algn="ctr">
              <a:defRPr/>
            </a:pPr>
            <a:r>
              <a:rPr lang="cs-CZ" sz="3900" b="1" dirty="0">
                <a:solidFill>
                  <a:srgbClr val="FFFF00"/>
                </a:solidFill>
                <a:latin typeface="+mn-lt"/>
              </a:rPr>
              <a:t>Předpokládaná hodnota veřejné zakázky </a:t>
            </a:r>
            <a:r>
              <a:rPr lang="cs-CZ" sz="2400" b="1" dirty="0">
                <a:solidFill>
                  <a:srgbClr val="FFFF00"/>
                </a:solidFill>
                <a:latin typeface="+mn-lt"/>
              </a:rPr>
              <a:t>(§13</a:t>
            </a:r>
            <a:r>
              <a:rPr lang="cs-CZ" sz="2400" b="1" dirty="0" smtClean="0">
                <a:solidFill>
                  <a:srgbClr val="FFFF00"/>
                </a:solidFill>
                <a:latin typeface="+mn-lt"/>
              </a:rPr>
              <a:t>)</a:t>
            </a:r>
            <a:endParaRPr lang="cs-CZ" sz="2400" dirty="0">
              <a:solidFill>
                <a:srgbClr val="FFFF00"/>
              </a:solidFill>
              <a:latin typeface="+mn-lt"/>
            </a:endParaRPr>
          </a:p>
          <a:p>
            <a:r>
              <a:rPr lang="cs-CZ" sz="3600" dirty="0" smtClean="0">
                <a:solidFill>
                  <a:srgbClr val="FFFF00"/>
                </a:solidFill>
                <a:latin typeface="+mn-lt"/>
              </a:rPr>
              <a:t>• 	</a:t>
            </a:r>
            <a:r>
              <a:rPr lang="cs-CZ" sz="3500" b="1" dirty="0" smtClean="0">
                <a:latin typeface="+mn-lt"/>
              </a:rPr>
              <a:t>zadavatel má </a:t>
            </a:r>
            <a:r>
              <a:rPr lang="cs-CZ" sz="3500" b="1" u="sng" dirty="0" smtClean="0">
                <a:solidFill>
                  <a:srgbClr val="FFFF00"/>
                </a:solidFill>
                <a:latin typeface="+mn-lt"/>
              </a:rPr>
              <a:t>povinnost stanovit předpokládanou hodnotu</a:t>
            </a:r>
            <a:r>
              <a:rPr lang="cs-CZ" sz="3500" b="1" dirty="0" smtClean="0">
                <a:latin typeface="+mn-lt"/>
              </a:rPr>
              <a:t>  ještě </a:t>
            </a:r>
            <a:r>
              <a:rPr lang="cs-CZ" sz="3500" b="1" u="sng" dirty="0" smtClean="0">
                <a:latin typeface="+mn-lt"/>
              </a:rPr>
              <a:t>před zahájením zadávacího řízení</a:t>
            </a:r>
            <a:r>
              <a:rPr lang="cs-CZ" sz="3500" b="1" dirty="0" smtClean="0">
                <a:latin typeface="+mn-lt"/>
              </a:rPr>
              <a:t>, </a:t>
            </a:r>
          </a:p>
          <a:p>
            <a:pPr>
              <a:buFont typeface="Arial" pitchFamily="34" charset="0"/>
              <a:buChar char="•"/>
            </a:pPr>
            <a:r>
              <a:rPr lang="cs-CZ" sz="3500" b="1" dirty="0" smtClean="0">
                <a:solidFill>
                  <a:srgbClr val="FFFF00"/>
                </a:solidFill>
                <a:latin typeface="+mn-lt"/>
              </a:rPr>
              <a:t>cena vždy bez </a:t>
            </a:r>
            <a:r>
              <a:rPr lang="cs-CZ" sz="3500" b="1" dirty="0">
                <a:solidFill>
                  <a:srgbClr val="FFFF00"/>
                </a:solidFill>
                <a:latin typeface="+mn-lt"/>
              </a:rPr>
              <a:t>DPH </a:t>
            </a:r>
            <a:r>
              <a:rPr lang="cs-CZ" sz="3500" b="1" i="1" dirty="0" smtClean="0">
                <a:latin typeface="+mn-lt"/>
              </a:rPr>
              <a:t>(</a:t>
            </a:r>
            <a:r>
              <a:rPr lang="cs-CZ" sz="3500" b="1" i="1" u="sng" dirty="0" smtClean="0">
                <a:latin typeface="+mn-lt"/>
              </a:rPr>
              <a:t>pro stanovení předpokládané hodnoty</a:t>
            </a:r>
            <a:r>
              <a:rPr lang="cs-CZ" sz="3500" b="1" i="1" dirty="0" smtClean="0">
                <a:latin typeface="+mn-lt"/>
              </a:rPr>
              <a:t> není </a:t>
            </a:r>
            <a:r>
              <a:rPr lang="cs-CZ" sz="3500" b="1" i="1" dirty="0">
                <a:latin typeface="+mn-lt"/>
              </a:rPr>
              <a:t>rozhodné, zda je zadavatel plátcem DPH</a:t>
            </a:r>
            <a:r>
              <a:rPr lang="cs-CZ" sz="3500" b="1" i="1" dirty="0" smtClean="0">
                <a:latin typeface="+mn-lt"/>
              </a:rPr>
              <a:t>)</a:t>
            </a:r>
            <a:r>
              <a:rPr lang="cs-CZ" sz="3500" b="1" dirty="0" smtClean="0">
                <a:solidFill>
                  <a:srgbClr val="FFFF00"/>
                </a:solidFill>
                <a:latin typeface="+mn-lt"/>
              </a:rPr>
              <a:t>;</a:t>
            </a:r>
            <a:endParaRPr lang="cs-CZ" sz="3500" b="1" dirty="0">
              <a:solidFill>
                <a:srgbClr val="FFFF00"/>
              </a:solidFill>
              <a:latin typeface="+mn-lt"/>
            </a:endParaRPr>
          </a:p>
          <a:p>
            <a:r>
              <a:rPr lang="cs-CZ" sz="3500" b="1" dirty="0">
                <a:solidFill>
                  <a:srgbClr val="FFFF00"/>
                </a:solidFill>
                <a:latin typeface="+mn-lt"/>
              </a:rPr>
              <a:t>• </a:t>
            </a:r>
            <a:r>
              <a:rPr lang="cs-CZ" sz="3500" b="1" dirty="0" smtClean="0">
                <a:solidFill>
                  <a:srgbClr val="FFFF00"/>
                </a:solidFill>
                <a:latin typeface="+mn-lt"/>
              </a:rPr>
              <a:t>	</a:t>
            </a:r>
            <a:r>
              <a:rPr lang="cs-CZ" sz="3500" b="1" dirty="0" smtClean="0">
                <a:latin typeface="+mn-lt"/>
              </a:rPr>
              <a:t>způsob stanovení předpokládané hodnoty </a:t>
            </a:r>
            <a:r>
              <a:rPr lang="cs-CZ" sz="3500" b="1" u="sng" dirty="0" smtClean="0">
                <a:latin typeface="+mn-lt"/>
              </a:rPr>
              <a:t>nutno </a:t>
            </a:r>
            <a:r>
              <a:rPr lang="cs-CZ" sz="3500" b="1" u="sng" dirty="0">
                <a:solidFill>
                  <a:srgbClr val="FFFF00"/>
                </a:solidFill>
                <a:latin typeface="+mn-lt"/>
              </a:rPr>
              <a:t>uvést do </a:t>
            </a:r>
            <a:r>
              <a:rPr lang="cs-CZ" sz="3500" b="1" u="sng" dirty="0" smtClean="0">
                <a:solidFill>
                  <a:srgbClr val="FFFF00"/>
                </a:solidFill>
                <a:latin typeface="+mn-lt"/>
              </a:rPr>
              <a:t>odůvodnění VZ </a:t>
            </a:r>
            <a:r>
              <a:rPr lang="cs-CZ" sz="3500" b="1" dirty="0" smtClean="0">
                <a:latin typeface="+mn-lt"/>
              </a:rPr>
              <a:t>(§ 7 </a:t>
            </a:r>
            <a:r>
              <a:rPr lang="cs-CZ" sz="3500" b="1" dirty="0" err="1" smtClean="0">
                <a:latin typeface="+mn-lt"/>
              </a:rPr>
              <a:t>vyhl</a:t>
            </a:r>
            <a:r>
              <a:rPr lang="cs-CZ" sz="3500" b="1" dirty="0" smtClean="0">
                <a:latin typeface="+mn-lt"/>
              </a:rPr>
              <a:t>. 232/2012 Sb.) </a:t>
            </a:r>
            <a:endParaRPr lang="cs-CZ" sz="3500" b="1" dirty="0">
              <a:latin typeface="+mn-lt"/>
            </a:endParaRPr>
          </a:p>
          <a:p>
            <a:r>
              <a:rPr lang="cs-CZ" sz="3500" b="1" dirty="0">
                <a:latin typeface="+mn-lt"/>
              </a:rPr>
              <a:t>• </a:t>
            </a:r>
            <a:r>
              <a:rPr lang="cs-CZ" sz="3500" b="1" dirty="0" smtClean="0">
                <a:latin typeface="+mn-lt"/>
              </a:rPr>
              <a:t>	</a:t>
            </a:r>
            <a:r>
              <a:rPr lang="cs-CZ" sz="3500" b="1" u="sng" dirty="0" smtClean="0">
                <a:latin typeface="+mn-lt"/>
              </a:rPr>
              <a:t>je </a:t>
            </a:r>
            <a:r>
              <a:rPr lang="cs-CZ" sz="3500" b="1" u="sng" dirty="0" smtClean="0">
                <a:solidFill>
                  <a:srgbClr val="FFFF00"/>
                </a:solidFill>
                <a:latin typeface="+mn-lt"/>
              </a:rPr>
              <a:t>zakázáno </a:t>
            </a:r>
            <a:r>
              <a:rPr lang="cs-CZ" sz="3500" b="1" u="sng" dirty="0">
                <a:solidFill>
                  <a:srgbClr val="FFFF00"/>
                </a:solidFill>
                <a:latin typeface="+mn-lt"/>
              </a:rPr>
              <a:t>dělit zakázky z důvodu snížení hodnoty </a:t>
            </a:r>
            <a:r>
              <a:rPr lang="cs-CZ" sz="3500" b="1" u="sng" dirty="0" smtClean="0">
                <a:latin typeface="+mn-lt"/>
              </a:rPr>
              <a:t>pod limity </a:t>
            </a:r>
            <a:r>
              <a:rPr lang="cs-CZ" sz="3500" b="1" dirty="0" smtClean="0">
                <a:latin typeface="+mn-lt"/>
              </a:rPr>
              <a:t>(VZMR, podlimitní)</a:t>
            </a:r>
            <a:endParaRPr lang="cs-CZ" sz="3500" b="1" dirty="0">
              <a:latin typeface="+mn-lt"/>
            </a:endParaRPr>
          </a:p>
          <a:p>
            <a:r>
              <a:rPr lang="cs-CZ" sz="3500" b="1" dirty="0">
                <a:latin typeface="+mn-lt"/>
              </a:rPr>
              <a:t>• </a:t>
            </a:r>
            <a:r>
              <a:rPr lang="cs-CZ" sz="3500" b="1" dirty="0" smtClean="0">
                <a:latin typeface="+mn-lt"/>
              </a:rPr>
              <a:t>	je-li v rámci VZ vyhrazeno </a:t>
            </a:r>
            <a:r>
              <a:rPr lang="cs-CZ" sz="3500" b="1" u="sng" dirty="0" smtClean="0">
                <a:solidFill>
                  <a:srgbClr val="FFFF00"/>
                </a:solidFill>
                <a:latin typeface="+mn-lt"/>
              </a:rPr>
              <a:t>opční </a:t>
            </a:r>
            <a:r>
              <a:rPr lang="cs-CZ" sz="3500" b="1" u="sng" dirty="0">
                <a:solidFill>
                  <a:srgbClr val="FFFF00"/>
                </a:solidFill>
                <a:latin typeface="+mn-lt"/>
              </a:rPr>
              <a:t>právo</a:t>
            </a:r>
            <a:r>
              <a:rPr lang="cs-CZ" sz="3500" b="1" dirty="0" smtClean="0">
                <a:latin typeface="+mn-lt"/>
              </a:rPr>
              <a:t>, je </a:t>
            </a:r>
            <a:r>
              <a:rPr lang="cs-CZ" sz="3500" b="1" dirty="0">
                <a:latin typeface="+mn-lt"/>
              </a:rPr>
              <a:t>nutno </a:t>
            </a:r>
            <a:r>
              <a:rPr lang="cs-CZ" sz="3500" b="1" u="sng" dirty="0" smtClean="0">
                <a:latin typeface="+mn-lt"/>
              </a:rPr>
              <a:t>započítat jej do </a:t>
            </a:r>
            <a:r>
              <a:rPr lang="cs-CZ" sz="3500" b="1" u="sng" dirty="0">
                <a:latin typeface="+mn-lt"/>
              </a:rPr>
              <a:t>předpokládané hodnoty </a:t>
            </a:r>
            <a:r>
              <a:rPr lang="cs-CZ" sz="3500" b="1" u="sng" dirty="0" smtClean="0">
                <a:latin typeface="+mn-lt"/>
              </a:rPr>
              <a:t>zakázk</a:t>
            </a:r>
            <a:r>
              <a:rPr lang="cs-CZ" sz="3500" b="1" dirty="0" smtClean="0">
                <a:latin typeface="+mn-lt"/>
              </a:rPr>
              <a:t>y; </a:t>
            </a:r>
            <a:endParaRPr lang="cs-CZ" sz="3500" b="1" dirty="0">
              <a:latin typeface="+mn-lt"/>
            </a:endParaRPr>
          </a:p>
          <a:p>
            <a:r>
              <a:rPr lang="cs-CZ" sz="3500" b="1" dirty="0">
                <a:latin typeface="+mn-lt"/>
              </a:rPr>
              <a:t>• v případě smluv </a:t>
            </a:r>
            <a:r>
              <a:rPr lang="cs-CZ" sz="3500" b="1" u="sng" dirty="0">
                <a:solidFill>
                  <a:srgbClr val="FFFF00"/>
                </a:solidFill>
                <a:latin typeface="+mn-lt"/>
              </a:rPr>
              <a:t>na dobu neurčitou </a:t>
            </a:r>
            <a:r>
              <a:rPr lang="cs-CZ" sz="3500" b="1" dirty="0">
                <a:latin typeface="+mn-lt"/>
              </a:rPr>
              <a:t>se stanoví hodnota peněžitého závazku </a:t>
            </a:r>
            <a:r>
              <a:rPr lang="cs-CZ" sz="3500" b="1" u="sng" dirty="0">
                <a:solidFill>
                  <a:srgbClr val="FFFF00"/>
                </a:solidFill>
                <a:latin typeface="+mn-lt"/>
              </a:rPr>
              <a:t>za dobu 48 měsíců </a:t>
            </a:r>
          </a:p>
          <a:p>
            <a:pPr>
              <a:defRPr/>
            </a:pPr>
            <a:endParaRPr lang="cs-CZ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233345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556EBFF-8552-47BF-B3BA-49F473A91E6D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30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</a:rPr>
              <a:t>Z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adávací  lhůta  - § 43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1"/>
            <a:ext cx="9144000" cy="5975944"/>
          </a:xfrm>
        </p:spPr>
        <p:txBody>
          <a:bodyPr/>
          <a:lstStyle/>
          <a:p>
            <a:pPr marL="171450" indent="-171450"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</a:t>
            </a: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Zadavatel </a:t>
            </a:r>
            <a:r>
              <a:rPr lang="cs-CZ" b="1" u="sng" cap="all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je povinen </a:t>
            </a: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 oznámení či výzvě o zahájení zadávacího řízení </a:t>
            </a:r>
            <a:r>
              <a:rPr lang="cs-CZ" b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stanovit délku zadávací lhůty</a:t>
            </a: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nebo její konec datem. </a:t>
            </a:r>
            <a:r>
              <a:rPr lang="cs-CZ" sz="2400" b="1" i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(</a:t>
            </a:r>
            <a:r>
              <a:rPr lang="cs-CZ" sz="2400" b="1" i="1" u="sng" dirty="0" err="1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srv</a:t>
            </a:r>
            <a:r>
              <a:rPr lang="cs-CZ" sz="2400" b="1" i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. dříve § 68 odst.2 !)</a:t>
            </a:r>
          </a:p>
          <a:p>
            <a:pPr>
              <a:buNone/>
            </a:pPr>
            <a:endParaRPr lang="cs-CZ" b="1" u="sng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cs-CZ" b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§ 40 –ZVZ  Lhůty pro podání nabídek</a:t>
            </a: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514350" indent="-514350">
              <a:buAutoNum type="arabicParenR"/>
            </a:pPr>
            <a:r>
              <a:rPr lang="cs-CZ" b="1" dirty="0" smtClean="0"/>
              <a:t>Pokud </a:t>
            </a:r>
            <a:r>
              <a:rPr lang="cs-CZ" b="1" dirty="0"/>
              <a:t>veřejný zadavatel uveřejní </a:t>
            </a:r>
            <a:r>
              <a:rPr lang="cs-CZ" b="1" u="sng" dirty="0"/>
              <a:t>na profilu zadavatele</a:t>
            </a:r>
            <a:r>
              <a:rPr lang="cs-CZ" b="1" dirty="0"/>
              <a:t> zadávací dokumentaci v plném rozsahu již ode dne uveřejnění oznámení otevřeného řízení nebo užšího řízení, může zkrátit lhůtu pro podání nabídek </a:t>
            </a:r>
            <a:r>
              <a:rPr lang="cs-CZ" sz="2800" b="1" dirty="0"/>
              <a:t>o 5 dnů</a:t>
            </a:r>
            <a:r>
              <a:rPr lang="cs-CZ" sz="2800" b="1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endParaRPr lang="cs-CZ" sz="30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8866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B13F7B1-AFDC-430C-88F4-5EFC8C97A1A5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31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</a:rPr>
              <a:t>Z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adávací  dokumentace  - § 44 odst. 6 -  </a:t>
            </a:r>
            <a:r>
              <a:rPr lang="cs-CZ" sz="3200" b="1" u="sng" dirty="0">
                <a:solidFill>
                  <a:schemeClr val="folHlink"/>
                </a:solidFill>
              </a:rPr>
              <a:t>novela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5975350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6</a:t>
            </a:r>
            <a:r>
              <a:rPr lang="cs-CZ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cs-CZ" sz="2900" b="1" dirty="0" smtClean="0"/>
              <a:t>Zadavatel může v zadávací dokumentaci požadovat, aby uchazeč ve své nabídce </a:t>
            </a:r>
            <a:r>
              <a:rPr lang="cs-CZ" sz="2900" b="1" u="sng" dirty="0" smtClean="0"/>
              <a:t>specifikoval části veřejné zakázky, které má v úmyslu zadat jednomu či více subdodavatelům, a aby uvedl identifikační údaje každého subdodavatele</a:t>
            </a:r>
            <a:r>
              <a:rPr lang="cs-CZ" sz="2900" b="1" dirty="0" smtClean="0"/>
              <a:t> </a:t>
            </a:r>
            <a:r>
              <a:rPr lang="cs-CZ" sz="2800" b="1" dirty="0" smtClean="0"/>
              <a:t>. </a:t>
            </a:r>
            <a:r>
              <a:rPr lang="cs-CZ" b="1" u="sng" dirty="0" smtClean="0"/>
              <a:t>Zadavatel si může v zadávací dokumentaci vyhradit požadavek, že určitá </a:t>
            </a:r>
            <a:r>
              <a:rPr lang="cs-CZ" b="1" dirty="0" smtClean="0"/>
              <a:t> </a:t>
            </a:r>
            <a:r>
              <a:rPr lang="cs-CZ" b="1" u="sng" dirty="0" smtClean="0">
                <a:solidFill>
                  <a:srgbClr val="FFFF00"/>
                </a:solidFill>
              </a:rPr>
              <a:t>věcně vymezená </a:t>
            </a:r>
            <a:r>
              <a:rPr lang="cs-CZ" b="1" i="1" u="sng" dirty="0" smtClean="0">
                <a:solidFill>
                  <a:srgbClr val="FFFF00"/>
                </a:solidFill>
              </a:rPr>
              <a:t>(tzn., že nelze vymezit  např. v procentech!) </a:t>
            </a:r>
            <a:r>
              <a:rPr lang="cs-CZ" b="1" u="sng" dirty="0" smtClean="0"/>
              <a:t>část plnění předmětu veřejné zakázky nesmí být plněna subdodavatelem</a:t>
            </a:r>
            <a:r>
              <a:rPr lang="cs-CZ" b="1" dirty="0" smtClean="0"/>
              <a:t>; </a:t>
            </a:r>
            <a:r>
              <a:rPr lang="cs-CZ" sz="3000" b="1" dirty="0" smtClean="0"/>
              <a:t>v takovém případě je zadavatel povinen v oznámení či výzvě o zahájení zadávacího řízení uvést, že má v úmyslu si tento požadavek vyhradit….</a:t>
            </a:r>
            <a:endParaRPr lang="cs-CZ" sz="3000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cs-CZ" b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29567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A292DBF-9D9B-4BFD-B712-BFC4688C692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83972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E9280-D5D9-4477-B726-37CCA478CA3A}" type="slidenum">
              <a:rPr lang="cs-CZ" smtClean="0"/>
              <a:pPr>
                <a:defRPr/>
              </a:pPr>
              <a:t>32</a:t>
            </a:fld>
            <a:endParaRPr lang="cs-CZ" smtClean="0"/>
          </a:p>
        </p:txBody>
      </p:sp>
      <p:sp>
        <p:nvSpPr>
          <p:cNvPr id="737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/>
            <a:r>
              <a:rPr lang="cs-CZ" sz="3600" b="1" smtClean="0">
                <a:solidFill>
                  <a:schemeClr val="folHlink"/>
                </a:solidFill>
              </a:rPr>
              <a:t>Zadávací dokumentace - § 44, odst.9 </a:t>
            </a:r>
          </a:p>
        </p:txBody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620689"/>
            <a:ext cx="9467850" cy="5468962"/>
          </a:xfrm>
        </p:spPr>
        <p:txBody>
          <a:bodyPr/>
          <a:lstStyle/>
          <a:p>
            <a:pPr marL="630238" lvl="1" indent="-173038" eaLnBrk="1" hangingPunct="1">
              <a:buFontTx/>
              <a:buNone/>
            </a:pPr>
            <a:r>
              <a:rPr lang="cs-CZ" b="1" dirty="0" smtClean="0"/>
              <a:t>	</a:t>
            </a:r>
            <a:r>
              <a:rPr lang="cs-CZ" sz="3200" b="1" dirty="0" smtClean="0"/>
              <a:t>Není-li to odůvodněno předmětem veřejné zakázky, </a:t>
            </a:r>
            <a:r>
              <a:rPr lang="cs-CZ" sz="3200" b="1" u="sng" dirty="0" smtClean="0"/>
              <a:t>nesmí zadávací dokumentace, zejména technické podmínky, obsahovat požadavky nebo odkazy na obchodní firmy, názvy nebo jména</a:t>
            </a:r>
            <a:r>
              <a:rPr lang="cs-CZ" sz="3200" b="1" dirty="0" smtClean="0"/>
              <a:t> a příjmení, specifická označení zboží a služeb … užitné vzory, průmyslové vzory, ochranné známky nebo označení původu, </a:t>
            </a:r>
            <a:r>
              <a:rPr lang="cs-CZ" sz="3200" b="1" u="sng" dirty="0" smtClean="0"/>
              <a:t>pokud by to vedlo ke zvýhodnění nebo vyloučení určitých dodavatelů nebo určitých výrobků.</a:t>
            </a:r>
            <a:r>
              <a:rPr lang="cs-CZ" b="1" dirty="0" smtClean="0"/>
              <a:t> </a:t>
            </a:r>
          </a:p>
          <a:p>
            <a:pPr marL="630238" lvl="1" indent="-173038" eaLnBrk="1" hangingPunct="1">
              <a:buFontTx/>
              <a:buNone/>
            </a:pPr>
            <a:r>
              <a:rPr lang="cs-CZ" sz="3100" b="1" dirty="0" smtClean="0"/>
              <a:t>	</a:t>
            </a:r>
            <a:r>
              <a:rPr lang="cs-CZ" sz="3200" b="1" dirty="0" smtClean="0"/>
              <a:t>Takový </a:t>
            </a:r>
            <a:r>
              <a:rPr lang="cs-CZ" sz="3200" b="1" u="sng" dirty="0" smtClean="0"/>
              <a:t>odkaz lze výjimečně připustit, není-li popis </a:t>
            </a:r>
            <a:r>
              <a:rPr lang="cs-CZ" sz="3200" b="1" dirty="0" smtClean="0"/>
              <a:t>předmětu veřejné zakázky ……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3756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63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C653B4A-9D61-4505-901A-875E80FFB8DA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8499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387A41-3E02-4F0D-AA41-77E8B2D05F59}" type="slidenum">
              <a:rPr lang="cs-CZ" smtClean="0"/>
              <a:pPr>
                <a:defRPr/>
              </a:pPr>
              <a:t>33</a:t>
            </a:fld>
            <a:endParaRPr lang="cs-CZ" smtClean="0"/>
          </a:p>
        </p:txBody>
      </p:sp>
      <p:sp>
        <p:nvSpPr>
          <p:cNvPr id="7475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chemeClr val="folHlink"/>
                </a:solidFill>
              </a:rPr>
              <a:t>Zadávací dokumentace - § 44, odst.11 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1"/>
            <a:ext cx="9144000" cy="5540970"/>
          </a:xfrm>
        </p:spPr>
        <p:txBody>
          <a:bodyPr/>
          <a:lstStyle/>
          <a:p>
            <a:pPr marL="173038" lvl="1" indent="0" eaLnBrk="1" hangingPunct="1">
              <a:buNone/>
            </a:pPr>
            <a:r>
              <a:rPr lang="cs-CZ" sz="2700" b="1" dirty="0" smtClean="0"/>
              <a:t>…..</a:t>
            </a:r>
            <a:r>
              <a:rPr lang="cs-CZ" sz="3200" b="1" dirty="0" smtClean="0"/>
              <a:t>dostatečně přesný a srozumitelný. </a:t>
            </a:r>
            <a:r>
              <a:rPr lang="cs-CZ" sz="3200" b="1" u="sng" dirty="0" smtClean="0"/>
              <a:t>Zadavatel v takovém případě umožní pro plnění veřejné zakázky použití i jiných, kvalitativně a technicky obdobných řešení.</a:t>
            </a:r>
          </a:p>
          <a:p>
            <a:pPr marL="173038" lvl="1" indent="0" eaLnBrk="1" hangingPunct="1">
              <a:buNone/>
            </a:pPr>
            <a:r>
              <a:rPr lang="cs-CZ" sz="3200" b="1" u="sng" dirty="0" smtClean="0"/>
              <a:t>OD 1.4.2012:</a:t>
            </a:r>
            <a:r>
              <a:rPr lang="cs-CZ" sz="3200" b="1" u="sng" dirty="0" smtClean="0">
                <a:solidFill>
                  <a:srgbClr val="FFFF00"/>
                </a:solidFill>
              </a:rPr>
              <a:t> V případě stavebních prací lze takový odkaz připustit,</a:t>
            </a:r>
            <a:r>
              <a:rPr lang="cs-CZ" sz="3200" b="1" dirty="0" smtClean="0">
                <a:solidFill>
                  <a:srgbClr val="FFFF00"/>
                </a:solidFill>
              </a:rPr>
              <a:t> pouze pokud nepovede k neodůvodněnému omezení hospodářské soutěže. Zadavatel v takových případech </a:t>
            </a:r>
            <a:r>
              <a:rPr lang="cs-CZ" sz="3200" b="1" u="sng" dirty="0" smtClean="0">
                <a:solidFill>
                  <a:srgbClr val="FFFF00"/>
                </a:solidFill>
              </a:rPr>
              <a:t>vždy výslovně umožní </a:t>
            </a:r>
            <a:r>
              <a:rPr lang="cs-CZ" sz="3200" b="1" i="1" u="sng" dirty="0" smtClean="0">
                <a:solidFill>
                  <a:srgbClr val="FFFF00"/>
                </a:solidFill>
              </a:rPr>
              <a:t>(tj. bez dodatečných omezení či podmínek) </a:t>
            </a:r>
            <a:r>
              <a:rPr lang="cs-CZ" sz="3200" b="1" dirty="0" smtClean="0">
                <a:solidFill>
                  <a:srgbClr val="FFFF00"/>
                </a:solidFill>
              </a:rPr>
              <a:t>pro plnění veřejné zakázky použití i jiných, kvalitativně a technicky obdobných řešení. 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1352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1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1187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4F37D59-58DB-492F-9FE0-6099370B58E0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8704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7D374E-94DF-4413-A6DE-4EB2F6FCB6C6}" type="slidenum">
              <a:rPr lang="cs-CZ" smtClean="0"/>
              <a:pPr>
                <a:defRPr/>
              </a:pPr>
              <a:t>34</a:t>
            </a:fld>
            <a:endParaRPr lang="cs-CZ" smtClean="0"/>
          </a:p>
        </p:txBody>
      </p: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/>
            <a:r>
              <a:rPr lang="cs-CZ" sz="3400" b="1" dirty="0" smtClean="0">
                <a:solidFill>
                  <a:schemeClr val="folHlink"/>
                </a:solidFill>
              </a:rPr>
              <a:t>Obchodní podmínky u stavebních prací - § 46d</a:t>
            </a:r>
          </a:p>
        </p:txBody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5472608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1) Veřejný zadavatel u veřejné zakázky na stavební práce stanoví </a:t>
            </a:r>
            <a:r>
              <a:rPr lang="cs-CZ" b="1" u="sng" dirty="0" smtClean="0">
                <a:solidFill>
                  <a:srgbClr val="FFFF00"/>
                </a:solidFill>
              </a:rPr>
              <a:t>obchodní podmínky v souladu s prováděcím právním předpisem</a:t>
            </a:r>
            <a:r>
              <a:rPr lang="cs-CZ" b="1" dirty="0" smtClean="0">
                <a:solidFill>
                  <a:srgbClr val="FFFF00"/>
                </a:solidFill>
              </a:rPr>
              <a:t>. </a:t>
            </a:r>
            <a:r>
              <a:rPr lang="cs-CZ" b="1" i="1" dirty="0" smtClean="0"/>
              <a:t>(Viz vyhláška 231/2012 Sb.)</a:t>
            </a:r>
          </a:p>
          <a:p>
            <a:pPr>
              <a:buNone/>
            </a:pPr>
            <a:r>
              <a:rPr lang="cs-CZ" sz="3600" b="1" dirty="0" smtClean="0">
                <a:solidFill>
                  <a:srgbClr val="FFFF00"/>
                </a:solidFill>
              </a:rPr>
              <a:t>2) Zadavatel v obchodních podmínkách stanoví, že </a:t>
            </a:r>
            <a:r>
              <a:rPr lang="cs-CZ" sz="3600" b="1" u="sng" dirty="0" smtClean="0">
                <a:solidFill>
                  <a:srgbClr val="FFFF00"/>
                </a:solidFill>
              </a:rPr>
              <a:t>technický dozor u téže stavby nesmí provádět dodavatel ani osoba s ním propojená</a:t>
            </a:r>
            <a:r>
              <a:rPr lang="cs-CZ" sz="3600" b="1" baseline="30000" dirty="0" smtClean="0">
                <a:solidFill>
                  <a:srgbClr val="FFFF00"/>
                </a:solidFill>
              </a:rPr>
              <a:t>13 - § 66 Obch. Zák.)</a:t>
            </a:r>
            <a:r>
              <a:rPr lang="cs-CZ" sz="3600" b="1" dirty="0" smtClean="0">
                <a:solidFill>
                  <a:srgbClr val="FFFF00"/>
                </a:solidFill>
              </a:rPr>
              <a:t>. To neplatí, pokud technický dozor provádí sám zadavatel.“.</a:t>
            </a:r>
          </a:p>
          <a:p>
            <a:pPr marL="990600" lvl="1" indent="-533400" eaLnBrk="1" hangingPunct="1">
              <a:buFontTx/>
              <a:buNone/>
            </a:pPr>
            <a:endParaRPr lang="cs-CZ" sz="3400" b="1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7563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122BFE2-C04E-4BDE-BB98-8017D246861B}" type="datetime1">
              <a:rPr lang="cs-CZ" smtClean="0"/>
              <a:pPr>
                <a:defRPr/>
              </a:pPr>
              <a:t>31.5.2013</a:t>
            </a:fld>
            <a:endParaRPr lang="cs-CZ" dirty="0" smtClean="0"/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35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5"/>
          </a:xfrm>
        </p:spPr>
        <p:txBody>
          <a:bodyPr/>
          <a:lstStyle/>
          <a:p>
            <a:r>
              <a:rPr lang="cs-CZ" sz="3500" b="1" dirty="0" smtClean="0">
                <a:solidFill>
                  <a:srgbClr val="FFFF00"/>
                </a:solidFill>
              </a:rPr>
              <a:t>Finalizace zadávací dokumentace a zahájení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5544021"/>
          </a:xfrm>
        </p:spPr>
        <p:txBody>
          <a:bodyPr/>
          <a:lstStyle/>
          <a:p>
            <a:r>
              <a:rPr lang="cs-CZ" sz="3100" b="1" u="sng" dirty="0" smtClean="0"/>
              <a:t>Veřejný zadavatel je oprávněn zahájit zadávací řízení </a:t>
            </a:r>
            <a:r>
              <a:rPr lang="cs-CZ" sz="3100" b="1" u="sng" dirty="0" smtClean="0">
                <a:solidFill>
                  <a:srgbClr val="FFFF00"/>
                </a:solidFill>
              </a:rPr>
              <a:t>nejdříve 1 měsíc od odeslání </a:t>
            </a:r>
            <a:r>
              <a:rPr lang="cs-CZ" sz="3100" b="1" u="sng" dirty="0" smtClean="0"/>
              <a:t>předběžného oznámení.</a:t>
            </a:r>
          </a:p>
          <a:p>
            <a:pPr>
              <a:buNone/>
            </a:pPr>
            <a:r>
              <a:rPr lang="cs-CZ" sz="3100" b="1" u="sng" dirty="0" smtClean="0">
                <a:solidFill>
                  <a:srgbClr val="FFFF00"/>
                </a:solidFill>
              </a:rPr>
              <a:t>Zadávací řízení zahajuje zadavatel odesláním</a:t>
            </a:r>
          </a:p>
          <a:p>
            <a:pPr>
              <a:buNone/>
            </a:pPr>
            <a:r>
              <a:rPr lang="cs-CZ" sz="3100" b="1" dirty="0" smtClean="0"/>
              <a:t>a) </a:t>
            </a:r>
            <a:r>
              <a:rPr lang="cs-CZ" sz="3100" b="1" u="sng" dirty="0" smtClean="0">
                <a:solidFill>
                  <a:srgbClr val="FFFF00"/>
                </a:solidFill>
              </a:rPr>
              <a:t>oznámení o zahájení </a:t>
            </a:r>
            <a:r>
              <a:rPr lang="cs-CZ" sz="3100" b="1" dirty="0" smtClean="0"/>
              <a:t>zadávacího řízení k uveřejnění  </a:t>
            </a:r>
            <a:r>
              <a:rPr lang="cs-CZ" sz="2800" b="1" i="1" u="sng" dirty="0" smtClean="0">
                <a:solidFill>
                  <a:srgbClr val="FFFF00"/>
                </a:solidFill>
              </a:rPr>
              <a:t>(Oznámení o zakázce na Věstník VZ), </a:t>
            </a:r>
            <a:r>
              <a:rPr lang="cs-CZ" sz="3100" b="1" dirty="0" smtClean="0"/>
              <a:t>nebo</a:t>
            </a:r>
          </a:p>
          <a:p>
            <a:pPr>
              <a:buNone/>
            </a:pPr>
            <a:r>
              <a:rPr lang="cs-CZ" sz="3100" b="1" dirty="0" smtClean="0"/>
              <a:t>b) </a:t>
            </a:r>
            <a:r>
              <a:rPr lang="cs-CZ" sz="3100" b="1" u="sng" dirty="0" smtClean="0">
                <a:solidFill>
                  <a:srgbClr val="FFFF00"/>
                </a:solidFill>
              </a:rPr>
              <a:t>výzvy o zahájení zadávacího řízení </a:t>
            </a:r>
            <a:r>
              <a:rPr lang="cs-CZ" sz="3100" b="1" dirty="0" smtClean="0">
                <a:solidFill>
                  <a:srgbClr val="FFFF00"/>
                </a:solidFill>
              </a:rPr>
              <a:t>(</a:t>
            </a:r>
            <a:r>
              <a:rPr lang="cs-CZ" sz="3100" b="1" i="1" dirty="0" smtClean="0">
                <a:solidFill>
                  <a:srgbClr val="FFFF00"/>
                </a:solidFill>
              </a:rPr>
              <a:t>vybraným dodavatelům + na profil zadavatele) - </a:t>
            </a:r>
            <a:r>
              <a:rPr lang="cs-CZ" sz="3100" b="1" u="sng" dirty="0" smtClean="0">
                <a:solidFill>
                  <a:srgbClr val="FFFF00"/>
                </a:solidFill>
              </a:rPr>
              <a:t>zjednodušené podlimitní řízení = výzva k podání nabí</a:t>
            </a:r>
            <a:r>
              <a:rPr lang="cs-CZ" b="1" u="sng" dirty="0" smtClean="0">
                <a:solidFill>
                  <a:srgbClr val="FFFF00"/>
                </a:solidFill>
              </a:rPr>
              <a:t>dky</a:t>
            </a:r>
          </a:p>
          <a:p>
            <a:pPr>
              <a:buNone/>
            </a:pPr>
            <a:r>
              <a:rPr lang="cs-CZ" b="1" i="1" dirty="0" smtClean="0">
                <a:solidFill>
                  <a:srgbClr val="FFFF00"/>
                </a:solidFill>
              </a:rPr>
              <a:t>	</a:t>
            </a:r>
            <a:r>
              <a:rPr lang="cs-CZ" b="1" u="sng" dirty="0" smtClean="0">
                <a:solidFill>
                  <a:srgbClr val="FFFF00"/>
                </a:solidFill>
              </a:rPr>
              <a:t>JŘBU = výzva k jednání </a:t>
            </a:r>
            <a:r>
              <a:rPr lang="cs-CZ" b="1" dirty="0" smtClean="0">
                <a:solidFill>
                  <a:srgbClr val="FFFF00"/>
                </a:solidFill>
              </a:rPr>
              <a:t>dle § 34 ZVZ.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31518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ADC9DD6-7F0A-4245-8809-91970C9E1223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36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</a:rPr>
              <a:t>Poskytování  z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adávací  dokumentace  - § 48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5975350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1) Zadavatel v otevřeném řízení, zjednodušeném podlimitním řízení, užším řízení a jednacím řízení s uveřejněním, </a:t>
            </a:r>
            <a:r>
              <a:rPr lang="cs-CZ" b="1" u="sng" dirty="0" smtClean="0">
                <a:solidFill>
                  <a:srgbClr val="FFFF00"/>
                </a:solidFill>
              </a:rPr>
              <a:t>uveřejní na profilu zadavatele alespoň textovou část zadávací dokumentace ode dne uveřejnění oznámení zadávacího řízení či výzvy k podání nabídek </a:t>
            </a:r>
            <a:r>
              <a:rPr lang="cs-CZ" b="1" dirty="0" smtClean="0">
                <a:solidFill>
                  <a:srgbClr val="FFFF00"/>
                </a:solidFill>
              </a:rPr>
              <a:t>ve zjednodušeném podlimitním řízení, </a:t>
            </a:r>
            <a:r>
              <a:rPr lang="cs-CZ" b="1" u="sng" dirty="0" smtClean="0">
                <a:solidFill>
                  <a:srgbClr val="FFFF00"/>
                </a:solidFill>
              </a:rPr>
              <a:t>a to alespoň do konce lhůty pro podání nabídek</a:t>
            </a:r>
            <a:r>
              <a:rPr lang="cs-CZ" b="1" dirty="0" smtClean="0">
                <a:solidFill>
                  <a:srgbClr val="FFFF00"/>
                </a:solidFill>
              </a:rPr>
              <a:t>; to neplatí, pokud by uveřejněním došlo k vyzrazení nebo ohrožení utajovaných informací</a:t>
            </a:r>
            <a:r>
              <a:rPr lang="cs-CZ" b="1" baseline="30000" dirty="0" smtClean="0">
                <a:solidFill>
                  <a:srgbClr val="FFFF00"/>
                </a:solidFill>
              </a:rPr>
              <a:t>16)</a:t>
            </a:r>
            <a:endParaRPr lang="cs-CZ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cs-CZ" b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57853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F8ADA7E-263F-4B67-A489-B79C85F30C9A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37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</a:rPr>
              <a:t>Poskytování  z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adávací  dokumentace  - § 48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5975350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2) Části zadávací dokumentace, </a:t>
            </a:r>
            <a:r>
              <a:rPr lang="cs-CZ" b="1" u="sng" dirty="0" smtClean="0">
                <a:solidFill>
                  <a:srgbClr val="FFFF00"/>
                </a:solidFill>
              </a:rPr>
              <a:t>které nebyly uveřejněny na profilu zadavatele</a:t>
            </a:r>
            <a:r>
              <a:rPr lang="cs-CZ" b="1" dirty="0" smtClean="0">
                <a:solidFill>
                  <a:srgbClr val="FFFF00"/>
                </a:solidFill>
              </a:rPr>
              <a:t>, předá či odešle zadavatel dodavateli v otevřeném řízení </a:t>
            </a:r>
            <a:r>
              <a:rPr lang="cs-CZ" b="1" u="sng" dirty="0" smtClean="0">
                <a:solidFill>
                  <a:srgbClr val="FFFF00"/>
                </a:solidFill>
              </a:rPr>
              <a:t>nejpozději do 3 pracovních dnů </a:t>
            </a:r>
            <a:r>
              <a:rPr lang="cs-CZ" b="1" dirty="0" smtClean="0">
                <a:solidFill>
                  <a:srgbClr val="FFFF00"/>
                </a:solidFill>
              </a:rPr>
              <a:t>a ve </a:t>
            </a:r>
            <a:r>
              <a:rPr lang="cs-CZ" b="1" u="sng" dirty="0" smtClean="0">
                <a:solidFill>
                  <a:srgbClr val="FFFF00"/>
                </a:solidFill>
              </a:rPr>
              <a:t>zjednodušeném podlimitním řízení nejpozději do 2 pracovních dnů ode dne doručení písemné žádosti dodavatele</a:t>
            </a:r>
            <a:r>
              <a:rPr lang="cs-CZ" b="1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r>
              <a:rPr lang="cs-CZ" dirty="0" smtClean="0"/>
              <a:t> </a:t>
            </a:r>
            <a:r>
              <a:rPr lang="cs-CZ" b="1" dirty="0" smtClean="0"/>
              <a:t>3) Nabídku může podat rovněž dodavatel, který nepožádal zadavatele o poskytnutí zadávací dokumentace nebo který si zadávací dokumentaci nevyzvedl.</a:t>
            </a:r>
          </a:p>
          <a:p>
            <a:pPr>
              <a:buNone/>
            </a:pPr>
            <a:endParaRPr lang="cs-CZ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cs-CZ" b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23466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F1ADBB2-8F62-4A8E-B19B-E41F2E50F066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38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Dodatečné informace k zadávacím podmínkám- §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49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7"/>
            <a:ext cx="9144000" cy="5881707"/>
          </a:xfrm>
        </p:spPr>
        <p:txBody>
          <a:bodyPr/>
          <a:lstStyle/>
          <a:p>
            <a:pPr marL="514350" indent="-514350">
              <a:buAutoNum type="arabicParenBoth"/>
            </a:pPr>
            <a:r>
              <a:rPr lang="cs-CZ" b="1" dirty="0" smtClean="0"/>
              <a:t>Dodavatel je oprávněn po zadavateli požadovat písemně dodatečné informace k zadávacím podmínkám. </a:t>
            </a:r>
            <a:r>
              <a:rPr lang="cs-CZ" b="1" u="sng" dirty="0" smtClean="0">
                <a:solidFill>
                  <a:srgbClr val="FFFF00"/>
                </a:solidFill>
              </a:rPr>
              <a:t>Písemná žádost musí být zadavateli doručena nejpozději  6 pracovních dnů před uplynutím lhůty pro podání nabídek</a:t>
            </a:r>
            <a:r>
              <a:rPr lang="cs-CZ" b="1" dirty="0" smtClean="0">
                <a:solidFill>
                  <a:srgbClr val="FFFF00"/>
                </a:solidFill>
              </a:rPr>
              <a:t>; jde-li o zadávací řízení, ve kterém jsou lhůty stanoveny podle § 39 odst. 3 písm. b) bodu 2 </a:t>
            </a:r>
            <a:r>
              <a:rPr lang="cs-CZ" b="1" i="1" dirty="0" smtClean="0">
                <a:solidFill>
                  <a:srgbClr val="FFFF00"/>
                </a:solidFill>
              </a:rPr>
              <a:t>(</a:t>
            </a:r>
            <a:r>
              <a:rPr lang="cs-CZ" b="1" i="1" u="sng" dirty="0" smtClean="0">
                <a:solidFill>
                  <a:srgbClr val="FFFF00"/>
                </a:solidFill>
              </a:rPr>
              <a:t>UŘ a ZPŘ), </a:t>
            </a:r>
            <a:r>
              <a:rPr lang="cs-CZ" b="1" u="sng" dirty="0" smtClean="0">
                <a:solidFill>
                  <a:srgbClr val="FFFF00"/>
                </a:solidFill>
              </a:rPr>
              <a:t>nejpozději 5 pracovních dnů</a:t>
            </a:r>
            <a:r>
              <a:rPr lang="cs-CZ" b="1" dirty="0" smtClean="0">
                <a:solidFill>
                  <a:srgbClr val="FFFF00"/>
                </a:solidFill>
              </a:rPr>
              <a:t> před uplynutím lhůty pro podání nabídek.</a:t>
            </a:r>
          </a:p>
          <a:p>
            <a:pPr marL="514350" indent="-514350">
              <a:buNone/>
            </a:pPr>
            <a:endParaRPr lang="cs-CZ" sz="1400" b="1" dirty="0" smtClean="0">
              <a:solidFill>
                <a:srgbClr val="FFFF00"/>
              </a:solidFill>
            </a:endParaRPr>
          </a:p>
          <a:p>
            <a:pPr marL="514350" indent="-514350" algn="ctr">
              <a:buNone/>
            </a:pPr>
            <a:r>
              <a:rPr lang="cs-CZ" sz="2800" b="1" i="1" u="sng" dirty="0" smtClean="0">
                <a:solidFill>
                  <a:srgbClr val="FFFF00"/>
                </a:solidFill>
              </a:rPr>
              <a:t>Návrat k původní dikci - důležité z hlediska procesního !!</a:t>
            </a:r>
            <a:endParaRPr lang="cs-CZ" sz="2800" b="1" i="1" u="sng" dirty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23376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23A35AC-1767-4C1C-A554-F3F8DE89BBA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39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Dodatečné informace k zadávacím podmínkám- §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49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7"/>
            <a:ext cx="9144000" cy="5881707"/>
          </a:xfrm>
        </p:spPr>
        <p:txBody>
          <a:bodyPr/>
          <a:lstStyle/>
          <a:p>
            <a:pPr marL="441325" indent="-441325">
              <a:buAutoNum type="arabicParenR" startAt="2"/>
            </a:pPr>
            <a:r>
              <a:rPr lang="cs-CZ" sz="3050" b="1" dirty="0" smtClean="0"/>
              <a:t>Zadavatel </a:t>
            </a:r>
            <a:r>
              <a:rPr lang="cs-CZ" sz="3050" b="1" u="sng" dirty="0" smtClean="0"/>
              <a:t>odešle dodatečné informace k zadávacím podmínkám</a:t>
            </a:r>
            <a:r>
              <a:rPr lang="cs-CZ" sz="3050" b="1" dirty="0" smtClean="0"/>
              <a:t>, případně související dokumenty, </a:t>
            </a:r>
            <a:r>
              <a:rPr lang="cs-CZ" sz="3050" b="1" u="sng" dirty="0" smtClean="0"/>
              <a:t>nejpozději do</a:t>
            </a:r>
            <a:r>
              <a:rPr lang="cs-CZ" sz="3050" b="1" u="sng" dirty="0" smtClean="0">
                <a:solidFill>
                  <a:srgbClr val="FFFF00"/>
                </a:solidFill>
              </a:rPr>
              <a:t> </a:t>
            </a:r>
            <a:r>
              <a:rPr lang="cs-CZ" sz="3050" b="1" u="sng" strike="sngStrike" dirty="0" smtClean="0"/>
              <a:t>5</a:t>
            </a:r>
            <a:r>
              <a:rPr lang="cs-CZ" sz="3050" b="1" u="sng" dirty="0" smtClean="0"/>
              <a:t> </a:t>
            </a:r>
            <a:r>
              <a:rPr lang="cs-CZ" sz="3050" b="1" u="sng" dirty="0" smtClean="0">
                <a:solidFill>
                  <a:srgbClr val="FFFF00"/>
                </a:solidFill>
              </a:rPr>
              <a:t>4 pracovních dnů po doručení žádosti </a:t>
            </a:r>
            <a:r>
              <a:rPr lang="cs-CZ" sz="3050" b="1" dirty="0" smtClean="0">
                <a:solidFill>
                  <a:srgbClr val="FFFF00"/>
                </a:solidFill>
              </a:rPr>
              <a:t>podle odstavce 1 a jde-li o zadávací řízení, ve kterém jsou lhůty stanoveny podle § 39 odst. 3 písm. b) bodu 2 </a:t>
            </a:r>
            <a:r>
              <a:rPr lang="cs-CZ" sz="3050" b="1" i="1" dirty="0" smtClean="0">
                <a:solidFill>
                  <a:srgbClr val="FFFF00"/>
                </a:solidFill>
              </a:rPr>
              <a:t>(</a:t>
            </a:r>
            <a:r>
              <a:rPr lang="cs-CZ" sz="3050" b="1" i="1" u="sng" dirty="0" smtClean="0">
                <a:solidFill>
                  <a:srgbClr val="FFFF00"/>
                </a:solidFill>
              </a:rPr>
              <a:t>UŘ a ZPŘ), </a:t>
            </a:r>
            <a:r>
              <a:rPr lang="cs-CZ" sz="3050" b="1" dirty="0" smtClean="0">
                <a:solidFill>
                  <a:srgbClr val="FFFF00"/>
                </a:solidFill>
              </a:rPr>
              <a:t> </a:t>
            </a:r>
            <a:r>
              <a:rPr lang="cs-CZ" sz="3050" b="1" u="sng" dirty="0" smtClean="0">
                <a:solidFill>
                  <a:srgbClr val="FFFF00"/>
                </a:solidFill>
              </a:rPr>
              <a:t>nejpozději do 3 pracovních dnů</a:t>
            </a:r>
            <a:r>
              <a:rPr lang="cs-CZ" sz="3050" b="1" dirty="0" smtClean="0">
                <a:solidFill>
                  <a:srgbClr val="FFFF00"/>
                </a:solidFill>
              </a:rPr>
              <a:t> po doručení žádosti podle odst. 1</a:t>
            </a:r>
          </a:p>
          <a:p>
            <a:pPr marL="441325" indent="-441325">
              <a:buAutoNum type="arabicParenR" startAt="2"/>
            </a:pPr>
            <a:r>
              <a:rPr lang="cs-CZ" sz="3050" b="1" dirty="0" smtClean="0"/>
              <a:t>Zadavatel vždy </a:t>
            </a:r>
            <a:r>
              <a:rPr lang="cs-CZ" sz="3050" b="1" u="sng" dirty="0" smtClean="0"/>
              <a:t>uveřejní dodatečné informace </a:t>
            </a:r>
            <a:r>
              <a:rPr lang="cs-CZ" sz="3050" b="1" dirty="0" smtClean="0"/>
              <a:t>včetně přesného znění žádosti </a:t>
            </a:r>
            <a:r>
              <a:rPr lang="cs-CZ" sz="3050" b="1" u="sng" dirty="0" smtClean="0">
                <a:solidFill>
                  <a:srgbClr val="FFFF00"/>
                </a:solidFill>
              </a:rPr>
              <a:t>stejným způsobem, jakým uveřejnil textovou část </a:t>
            </a:r>
            <a:r>
              <a:rPr lang="cs-CZ" sz="3050" b="1" dirty="0" smtClean="0">
                <a:solidFill>
                  <a:srgbClr val="FFFF00"/>
                </a:solidFill>
              </a:rPr>
              <a:t>zadávací dokumentace nebo kvalifikační dokumentaci.</a:t>
            </a:r>
            <a:endParaRPr lang="cs-CZ" sz="3050" b="1" u="sng" dirty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09483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54783C3-8466-4B92-8743-D697B9F15F24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5120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77A891-0A8D-49B4-AD87-F304F171D551}" type="slidenum">
              <a:rPr lang="cs-CZ" smtClean="0"/>
              <a:pPr>
                <a:defRPr/>
              </a:pPr>
              <a:t>4</a:t>
            </a:fld>
            <a:endParaRPr lang="cs-CZ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4000" b="1" dirty="0" smtClean="0">
                <a:solidFill>
                  <a:schemeClr val="folHlink"/>
                </a:solidFill>
              </a:rPr>
              <a:t>Dělení zakázek na části</a:t>
            </a:r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867400"/>
          </a:xfrm>
        </p:spPr>
        <p:txBody>
          <a:bodyPr/>
          <a:lstStyle/>
          <a:p>
            <a:pPr marL="361950" indent="-361950" eaLnBrk="1" hangingPunct="1">
              <a:buNone/>
            </a:pPr>
            <a:r>
              <a:rPr lang="cs-CZ" b="1" dirty="0" smtClean="0"/>
              <a:t>	Ve všech případech, kdy se jedná o předmět zakázky se </a:t>
            </a:r>
            <a:r>
              <a:rPr lang="cs-CZ" b="1" i="1" u="sng" dirty="0" smtClean="0">
                <a:solidFill>
                  <a:srgbClr val="FFFF00"/>
                </a:solidFill>
              </a:rPr>
              <a:t>stejným či podobným předmětem plnění,</a:t>
            </a:r>
            <a:r>
              <a:rPr lang="cs-CZ" b="1" dirty="0" smtClean="0"/>
              <a:t> </a:t>
            </a:r>
            <a:r>
              <a:rPr lang="cs-CZ" b="1" u="sng" dirty="0" smtClean="0">
                <a:solidFill>
                  <a:srgbClr val="FFFF00"/>
                </a:solidFill>
              </a:rPr>
              <a:t>např. autobusy, nebo kurzy</a:t>
            </a:r>
            <a:r>
              <a:rPr lang="cs-CZ" b="1" dirty="0" smtClean="0"/>
              <a:t>-  bychom měli všechna plnění  sečíst, ale my očekáváme pro každou část jiného dodavatele.  Potom je vhodné v souladu se zákonem </a:t>
            </a:r>
            <a:r>
              <a:rPr lang="cs-CZ" b="1" u="sng" dirty="0" smtClean="0"/>
              <a:t>všechna plnění sečíst – tím získáme předpokládanou hodnotu </a:t>
            </a:r>
            <a:r>
              <a:rPr lang="cs-CZ" b="1" dirty="0" smtClean="0"/>
              <a:t>celé zakázky (všech typů autobusů) a dodávku zadat jako </a:t>
            </a:r>
            <a:r>
              <a:rPr lang="cs-CZ" b="1" u="sng" dirty="0" smtClean="0"/>
              <a:t>jednu zakázku na autobusy, rozdělenou na jednotlivé části</a:t>
            </a:r>
            <a:r>
              <a:rPr lang="cs-CZ" b="1" dirty="0" smtClean="0"/>
              <a:t>. </a:t>
            </a:r>
            <a:r>
              <a:rPr lang="cs-CZ" sz="3100" b="1" i="1" dirty="0" smtClean="0"/>
              <a:t>(část 1 - autokary, část 2 - kloubové  autobusy, část 3- městské </a:t>
            </a:r>
            <a:r>
              <a:rPr lang="cs-CZ" sz="3100" b="1" i="1" dirty="0" err="1" smtClean="0"/>
              <a:t>low</a:t>
            </a:r>
            <a:r>
              <a:rPr lang="cs-CZ" sz="3100" b="1" i="1" dirty="0" smtClean="0"/>
              <a:t>-enter) = nadlimitní VZ</a:t>
            </a:r>
            <a:endParaRPr lang="cs-CZ" sz="3100" b="1" i="1" u="sng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50544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1683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A798218-9645-4C04-BCF4-7F3111FFB97D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99332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A701AD-800C-435C-9B75-B575E25C2073}" type="slidenum">
              <a:rPr lang="cs-CZ" smtClean="0"/>
              <a:pPr>
                <a:defRPr/>
              </a:pPr>
              <a:t>40</a:t>
            </a:fld>
            <a:endParaRPr lang="cs-CZ" smtClean="0"/>
          </a:p>
        </p:txBody>
      </p:sp>
      <p:sp>
        <p:nvSpPr>
          <p:cNvPr id="778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400" b="1" dirty="0" smtClean="0">
                <a:solidFill>
                  <a:schemeClr val="folHlink"/>
                </a:solidFill>
              </a:rPr>
              <a:t>Rozsah kvalifikace –  § 50</a:t>
            </a:r>
            <a:r>
              <a:rPr lang="cs-CZ" sz="3400" b="1" dirty="0" smtClean="0"/>
              <a:t>  </a:t>
            </a:r>
          </a:p>
        </p:txBody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4038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cs-CZ" b="1" dirty="0" smtClean="0"/>
              <a:t>1)   </a:t>
            </a:r>
            <a:r>
              <a:rPr lang="cs-CZ" b="1" u="sng" dirty="0" smtClean="0"/>
              <a:t>Kvalifikova</a:t>
            </a:r>
            <a:r>
              <a:rPr lang="cs-CZ" b="1" u="sng" dirty="0" smtClean="0">
                <a:solidFill>
                  <a:srgbClr val="FFFF00"/>
                </a:solidFill>
              </a:rPr>
              <a:t>ným</a:t>
            </a:r>
            <a:r>
              <a:rPr lang="cs-CZ" b="1" u="sng" dirty="0" smtClean="0"/>
              <a:t> </a:t>
            </a:r>
            <a:r>
              <a:rPr lang="cs-CZ" b="1" u="sng" dirty="0" smtClean="0">
                <a:solidFill>
                  <a:srgbClr val="FFFF00"/>
                </a:solidFill>
              </a:rPr>
              <a:t>pro plnění veřejné zakázky je dodavatel, který</a:t>
            </a:r>
          </a:p>
          <a:p>
            <a:pPr marL="441325" indent="-441325" eaLnBrk="1" hangingPunct="1">
              <a:lnSpc>
                <a:spcPct val="90000"/>
              </a:lnSpc>
              <a:buFontTx/>
              <a:buAutoNum type="alphaLcParenR"/>
            </a:pPr>
            <a:r>
              <a:rPr lang="cs-CZ" sz="3100" b="1" u="sng" dirty="0" smtClean="0">
                <a:solidFill>
                  <a:srgbClr val="FFFF00"/>
                </a:solidFill>
              </a:rPr>
              <a:t>splní </a:t>
            </a:r>
            <a:r>
              <a:rPr lang="cs-CZ" sz="3100" b="1" u="sng" dirty="0" smtClean="0"/>
              <a:t>základní kvalifikační předpoklady podle § 53 </a:t>
            </a:r>
          </a:p>
          <a:p>
            <a:pPr marL="441325" indent="-441325" eaLnBrk="1" hangingPunct="1">
              <a:lnSpc>
                <a:spcPct val="90000"/>
              </a:lnSpc>
              <a:buFontTx/>
              <a:buAutoNum type="alphaLcParenR"/>
            </a:pPr>
            <a:r>
              <a:rPr lang="cs-CZ" sz="3050" b="1" u="sng" dirty="0" smtClean="0">
                <a:solidFill>
                  <a:srgbClr val="FFFF00"/>
                </a:solidFill>
              </a:rPr>
              <a:t>splní</a:t>
            </a:r>
            <a:r>
              <a:rPr lang="cs-CZ" sz="3050" b="1" u="sng" dirty="0" smtClean="0"/>
              <a:t> profesní kvalifikační předpoklady podle § 54,</a:t>
            </a:r>
          </a:p>
          <a:p>
            <a:pPr marL="441325" indent="-441325" eaLnBrk="1" hangingPunct="1">
              <a:lnSpc>
                <a:spcPct val="90000"/>
              </a:lnSpc>
              <a:buFontTx/>
              <a:buAutoNum type="alphaLcParenR"/>
            </a:pPr>
            <a:r>
              <a:rPr lang="cs-CZ" b="1" u="sng" strike="sngStrike" dirty="0" smtClean="0"/>
              <a:t>ekonomických a finančních kvalifikačních předpokladů podle § 55 </a:t>
            </a:r>
            <a:r>
              <a:rPr lang="cs-CZ" b="1" dirty="0" smtClean="0"/>
              <a:t> </a:t>
            </a:r>
            <a:r>
              <a:rPr lang="cs-CZ" b="1" u="sng" dirty="0" smtClean="0">
                <a:solidFill>
                  <a:srgbClr val="FFFF00"/>
                </a:solidFill>
              </a:rPr>
              <a:t>předloží čestné prohlášení o své ekonomické a finanční způsobilosti splnit veřejnou zakázku </a:t>
            </a:r>
            <a:r>
              <a:rPr lang="cs-CZ" b="1" i="1" u="sng" dirty="0" smtClean="0"/>
              <a:t>(povinně jen nadlimitní) </a:t>
            </a:r>
            <a:r>
              <a:rPr lang="cs-CZ" b="1" u="sng" dirty="0" smtClean="0"/>
              <a:t>a</a:t>
            </a:r>
            <a:endParaRPr lang="cs-CZ" b="1" i="1" u="sng" dirty="0" smtClean="0">
              <a:solidFill>
                <a:schemeClr val="folHlink"/>
              </a:solidFill>
            </a:endParaRPr>
          </a:p>
          <a:p>
            <a:pPr marL="441325" indent="-441325" eaLnBrk="1" hangingPunct="1">
              <a:lnSpc>
                <a:spcPct val="90000"/>
              </a:lnSpc>
              <a:buFontTx/>
              <a:buAutoNum type="alphaLcParenR"/>
            </a:pPr>
            <a:r>
              <a:rPr lang="cs-CZ" b="1" u="sng" dirty="0" smtClean="0">
                <a:solidFill>
                  <a:srgbClr val="FFFF00"/>
                </a:solidFill>
              </a:rPr>
              <a:t>splní</a:t>
            </a:r>
            <a:r>
              <a:rPr lang="cs-CZ" b="1" u="sng" dirty="0" smtClean="0"/>
              <a:t> technické kvalifikační předpoklady podle § 56 </a:t>
            </a:r>
            <a:r>
              <a:rPr lang="cs-CZ" b="1" i="1" u="sng" dirty="0" smtClean="0"/>
              <a:t>(povinně jen nadlimitní)</a:t>
            </a:r>
            <a:r>
              <a:rPr lang="cs-CZ" b="1" i="1" u="sng" dirty="0" smtClean="0">
                <a:solidFill>
                  <a:schemeClr val="folHlink"/>
                </a:solidFill>
              </a:rPr>
              <a:t>.</a:t>
            </a:r>
            <a:endParaRPr lang="cs-CZ" b="1" i="1" u="sng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cs-CZ" b="1" u="sng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01987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03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BB72E43-0504-4E97-A4A0-FC48A03745A4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41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chemeClr val="folHlink"/>
                </a:solidFill>
              </a:rPr>
              <a:t>Rozsah kvalifikace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- </a:t>
            </a:r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§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50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7"/>
            <a:ext cx="9144000" cy="588170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4</a:t>
            </a:r>
            <a:r>
              <a:rPr lang="cs-CZ" sz="3400" b="1" dirty="0" smtClean="0"/>
              <a:t>) </a:t>
            </a:r>
            <a:r>
              <a:rPr lang="cs-CZ" sz="2200" b="1" u="sng" strike="sngStrike" dirty="0" smtClean="0"/>
              <a:t>Ekonomické a finanční kvalifikační předpoklady a technické kvalifikační předpoklady nemohou být předmětem hodnotících kritérií. 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4) Veřejný zadavatel </a:t>
            </a:r>
            <a:r>
              <a:rPr lang="cs-CZ" b="1" u="sng" dirty="0" smtClean="0">
                <a:solidFill>
                  <a:srgbClr val="FFFF00"/>
                </a:solidFill>
              </a:rPr>
              <a:t>není oprávněn stanovit takové kvalifikační předpoklady, které by vedly k podstatnému omezení hospodářské soutěže </a:t>
            </a:r>
            <a:r>
              <a:rPr lang="cs-CZ" b="1" dirty="0" smtClean="0">
                <a:solidFill>
                  <a:srgbClr val="FFFF00"/>
                </a:solidFill>
              </a:rPr>
              <a:t>a současně by kvalifikační předpoklady bylo vzhledem k potřebám zadavatele </a:t>
            </a:r>
            <a:r>
              <a:rPr lang="cs-CZ" b="1" u="sng" dirty="0" smtClean="0">
                <a:solidFill>
                  <a:srgbClr val="FFFF00"/>
                </a:solidFill>
              </a:rPr>
              <a:t>možné nahradit stanovením odpovídajících smluvních podmínek ??  </a:t>
            </a:r>
            <a:r>
              <a:rPr lang="cs-CZ" b="1" i="1" u="sng" dirty="0" smtClean="0">
                <a:solidFill>
                  <a:srgbClr val="FFFF00"/>
                </a:solidFill>
              </a:rPr>
              <a:t>Lze očekávat velmi sporný výklad !!</a:t>
            </a:r>
            <a:endParaRPr lang="cs-CZ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5) </a:t>
            </a:r>
            <a:r>
              <a:rPr lang="cs-CZ" b="1" u="sng" dirty="0" smtClean="0">
                <a:solidFill>
                  <a:srgbClr val="FFFF00"/>
                </a:solidFill>
              </a:rPr>
              <a:t>Kvalifikace dodavatele </a:t>
            </a:r>
            <a:r>
              <a:rPr lang="cs-CZ" b="1" dirty="0" smtClean="0">
                <a:solidFill>
                  <a:srgbClr val="FFFF00"/>
                </a:solidFill>
              </a:rPr>
              <a:t>nemůže být předmětem hodnotících kritérií. (</a:t>
            </a:r>
            <a:r>
              <a:rPr lang="cs-CZ" b="1" i="1" dirty="0" smtClean="0">
                <a:solidFill>
                  <a:srgbClr val="FFFF00"/>
                </a:solidFill>
              </a:rPr>
              <a:t>po novele už žádná</a:t>
            </a:r>
            <a:r>
              <a:rPr lang="cs-CZ" b="1" dirty="0" smtClean="0">
                <a:solidFill>
                  <a:srgbClr val="FFFF00"/>
                </a:solidFill>
              </a:rPr>
              <a:t>)</a:t>
            </a:r>
            <a:endParaRPr lang="cs-CZ" dirty="0" smtClean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42416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882739-B656-4A0E-ADD4-2010EA6FC663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99331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99332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A701AD-800C-435C-9B75-B575E25C2073}" type="slidenum">
              <a:rPr lang="cs-CZ" smtClean="0"/>
              <a:pPr>
                <a:defRPr/>
              </a:pPr>
              <a:t>42</a:t>
            </a:fld>
            <a:endParaRPr lang="cs-CZ" smtClean="0"/>
          </a:p>
        </p:txBody>
      </p:sp>
      <p:sp>
        <p:nvSpPr>
          <p:cNvPr id="778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pPr eaLnBrk="1" hangingPunct="1"/>
            <a:r>
              <a:rPr lang="cs-CZ" sz="3400" b="1" dirty="0" smtClean="0">
                <a:solidFill>
                  <a:schemeClr val="folHlink"/>
                </a:solidFill>
              </a:rPr>
              <a:t>Požadavky na kvalifikaci dodavatelů v ZD - § 50</a:t>
            </a:r>
            <a:r>
              <a:rPr lang="cs-CZ" sz="3400" b="1" dirty="0" smtClean="0"/>
              <a:t>  </a:t>
            </a:r>
          </a:p>
        </p:txBody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403850"/>
          </a:xfrm>
        </p:spPr>
        <p:txBody>
          <a:bodyPr/>
          <a:lstStyle/>
          <a:p>
            <a:pPr marL="95250" indent="0" eaLnBrk="1" hangingPunct="1">
              <a:lnSpc>
                <a:spcPct val="90000"/>
              </a:lnSpc>
              <a:buFontTx/>
              <a:buNone/>
            </a:pPr>
            <a:r>
              <a:rPr lang="cs-CZ" b="1" dirty="0" smtClean="0"/>
              <a:t>Po novele č. 55/2012 Sb. v podstatě zbývá jen jediné „volitelné“ kvalifikační kritérium a tím jsou technické kvalifikační předpoklady – </a:t>
            </a:r>
            <a:r>
              <a:rPr lang="cs-CZ" b="1" u="sng" dirty="0" smtClean="0"/>
              <a:t>zákonem jsou stanoveny požadavky na:</a:t>
            </a:r>
          </a:p>
          <a:p>
            <a:pPr marL="95250" indent="-95250" eaLnBrk="1" hangingPunct="1">
              <a:lnSpc>
                <a:spcPct val="90000"/>
              </a:lnSpc>
              <a:buFontTx/>
              <a:buChar char="-"/>
            </a:pPr>
            <a:r>
              <a:rPr lang="cs-CZ" b="1" dirty="0" smtClean="0">
                <a:solidFill>
                  <a:srgbClr val="FFFF00"/>
                </a:solidFill>
              </a:rPr>
              <a:t>  </a:t>
            </a:r>
            <a:r>
              <a:rPr lang="cs-CZ" b="1" u="sng" dirty="0" smtClean="0"/>
              <a:t>základní kvalifikační předpoklady </a:t>
            </a:r>
            <a:r>
              <a:rPr lang="cs-CZ" b="1" dirty="0" smtClean="0"/>
              <a:t>(§ 53 odst.1),</a:t>
            </a:r>
          </a:p>
          <a:p>
            <a:pPr marL="95250" indent="-95250" eaLnBrk="1" hangingPunct="1">
              <a:lnSpc>
                <a:spcPct val="90000"/>
              </a:lnSpc>
              <a:buFontTx/>
              <a:buChar char="-"/>
            </a:pPr>
            <a:r>
              <a:rPr lang="cs-CZ" b="1" dirty="0" smtClean="0"/>
              <a:t>  </a:t>
            </a:r>
            <a:r>
              <a:rPr lang="cs-CZ" b="1" u="sng" dirty="0" smtClean="0"/>
              <a:t>profesní kvalifikační předpoklady </a:t>
            </a:r>
            <a:r>
              <a:rPr lang="cs-CZ" b="1" dirty="0" smtClean="0"/>
              <a:t>(§ 54) </a:t>
            </a:r>
            <a:r>
              <a:rPr lang="cs-CZ" b="1" u="sng" dirty="0" smtClean="0">
                <a:solidFill>
                  <a:srgbClr val="FFFF00"/>
                </a:solidFill>
              </a:rPr>
              <a:t>a </a:t>
            </a:r>
          </a:p>
          <a:p>
            <a:pPr marL="361950" indent="-361950" eaLnBrk="1" hangingPunct="1">
              <a:lnSpc>
                <a:spcPct val="90000"/>
              </a:lnSpc>
              <a:buFontTx/>
              <a:buChar char="-"/>
            </a:pPr>
            <a:r>
              <a:rPr lang="cs-CZ" b="1" u="sng" dirty="0" smtClean="0">
                <a:solidFill>
                  <a:srgbClr val="FFFF00"/>
                </a:solidFill>
              </a:rPr>
              <a:t>čestné prohlášení o ekonomické a finanční způsobilosti dodavatele </a:t>
            </a:r>
            <a:r>
              <a:rPr lang="cs-CZ" b="1" dirty="0" smtClean="0"/>
              <a:t>(§ 50 odst.1 písm. c),</a:t>
            </a:r>
          </a:p>
          <a:p>
            <a:pPr marL="361950" indent="-361950" eaLnBrk="1" hangingPunct="1">
              <a:lnSpc>
                <a:spcPct val="90000"/>
              </a:lnSpc>
              <a:buFontTx/>
              <a:buChar char="-"/>
            </a:pPr>
            <a:r>
              <a:rPr lang="cs-CZ" b="1" u="sng" dirty="0" smtClean="0"/>
              <a:t>technické kvalifikační předpoklady </a:t>
            </a:r>
            <a:r>
              <a:rPr lang="cs-CZ" b="1" dirty="0" smtClean="0"/>
              <a:t>jsou </a:t>
            </a:r>
            <a:r>
              <a:rPr lang="cs-CZ" b="1" dirty="0" smtClean="0">
                <a:solidFill>
                  <a:srgbClr val="FFFF00"/>
                </a:solidFill>
              </a:rPr>
              <a:t>vymezeny taxativně </a:t>
            </a:r>
            <a:r>
              <a:rPr lang="cs-CZ" sz="2800" b="1" i="1" dirty="0" smtClean="0"/>
              <a:t>(nelze použít jiné, než ty, které jsou uvedeny v § 56), </a:t>
            </a:r>
            <a:r>
              <a:rPr lang="cs-CZ" sz="2800" b="1" dirty="0" smtClean="0"/>
              <a:t>z nich si však lze vybrat ty vhodné. </a:t>
            </a:r>
            <a:endParaRPr lang="cs-CZ" sz="2800" b="1" i="1" u="sng" dirty="0" smtClean="0">
              <a:solidFill>
                <a:srgbClr val="FFFF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cs-CZ" b="1" u="sng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03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0E6AEEB-28FF-4A11-B127-EAC546EAEA6A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43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Základní  kvalifikační předpoklady - </a:t>
            </a:r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§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53</a:t>
            </a:r>
            <a:endParaRPr lang="cs-CZ" sz="3200" b="1" u="sng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7"/>
            <a:ext cx="9144000" cy="5881707"/>
          </a:xfrm>
        </p:spPr>
        <p:txBody>
          <a:bodyPr/>
          <a:lstStyle/>
          <a:p>
            <a:pPr marL="457200" indent="-457200">
              <a:buNone/>
            </a:pP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(1) Základní kvalifikační předpoklady splňuje dodavatel,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který </a:t>
            </a:r>
            <a:r>
              <a:rPr lang="cs-CZ" b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v posledních 3 letech</a:t>
            </a:r>
            <a:r>
              <a:rPr lang="cs-CZ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nenaplnil skutkovou podstatu jednání nekalé soutěže formou podplácení podle zvláštního </a:t>
            </a:r>
            <a:r>
              <a:rPr lang="cs-CZ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</a:t>
            </a: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předpisu40),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d) vůči jehož </a:t>
            </a:r>
            <a:r>
              <a:rPr lang="cs-CZ" b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v posledních 3 letech</a:t>
            </a:r>
            <a:r>
              <a:rPr lang="cs-CZ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majetku neprobíhá </a:t>
            </a:r>
            <a:r>
              <a:rPr lang="cs-CZ" b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nebo neproběhlo </a:t>
            </a:r>
            <a:r>
              <a:rPr lang="cs-CZ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insolvenční řízení, </a:t>
            </a:r>
          </a:p>
          <a:p>
            <a:pPr marL="93663" indent="0">
              <a:buNone/>
            </a:pPr>
            <a:r>
              <a:rPr lang="cs-CZ" b="1" u="sng" dirty="0" smtClean="0">
                <a:solidFill>
                  <a:srgbClr val="FFFF00"/>
                </a:solidFill>
              </a:rPr>
              <a:t>Pozor na časté změny ve znění § 53 odst. 1 </a:t>
            </a:r>
            <a:r>
              <a:rPr lang="cs-CZ" b="1" i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– měly by být zohledněny v čestných prohlášeních!)</a:t>
            </a:r>
            <a:endParaRPr lang="cs-CZ" b="1" i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marL="457200" indent="-457200">
              <a:buNone/>
            </a:pPr>
            <a:endParaRPr lang="cs-CZ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marL="514350" indent="-514350">
              <a:buAutoNum type="alphaLcParenBoth" startAt="2"/>
            </a:pPr>
            <a:endParaRPr lang="cs-CZ" b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2019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8D57813-C266-4A04-8110-D9237686F097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69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44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Technické kvalifikační předpoklady  - </a:t>
            </a:r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§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56 odst.2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1"/>
            <a:ext cx="9144000" cy="5975944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U dodávek i služeb může zadavatel požadovat</a:t>
            </a:r>
            <a:r>
              <a:rPr lang="cs-CZ" sz="2800" dirty="0" smtClean="0"/>
              <a:t> </a:t>
            </a:r>
            <a:r>
              <a:rPr lang="cs-CZ" sz="2800" b="1" u="sng" dirty="0" smtClean="0">
                <a:solidFill>
                  <a:srgbClr val="FFFF00"/>
                </a:solidFill>
              </a:rPr>
              <a:t>seznam významných dodávek/služeb </a:t>
            </a:r>
            <a:r>
              <a:rPr lang="cs-CZ" sz="2800" b="1" dirty="0" smtClean="0"/>
              <a:t>realizovaných dodavatelem </a:t>
            </a:r>
            <a:r>
              <a:rPr lang="cs-CZ" sz="2800" b="1" u="sng" dirty="0" smtClean="0">
                <a:solidFill>
                  <a:srgbClr val="FFFF00"/>
                </a:solidFill>
              </a:rPr>
              <a:t>v posledních 3 letech, přílohou tohoto seznamu musí být</a:t>
            </a:r>
            <a:r>
              <a:rPr lang="cs-CZ" sz="2800" b="1" dirty="0" smtClean="0"/>
              <a:t>:</a:t>
            </a:r>
            <a:r>
              <a:rPr lang="cs-CZ" sz="2800" b="1" u="sng" dirty="0" smtClean="0">
                <a:solidFill>
                  <a:srgbClr val="FFFF00"/>
                </a:solidFill>
              </a:rPr>
              <a:t> </a:t>
            </a:r>
          </a:p>
          <a:p>
            <a:pPr>
              <a:buNone/>
            </a:pPr>
            <a:r>
              <a:rPr lang="cs-CZ" sz="2400" dirty="0" smtClean="0"/>
              <a:t>1</a:t>
            </a:r>
            <a:r>
              <a:rPr lang="cs-CZ" sz="2400" b="1" dirty="0" smtClean="0">
                <a:solidFill>
                  <a:srgbClr val="FFFF00"/>
                </a:solidFill>
              </a:rPr>
              <a:t>. </a:t>
            </a:r>
            <a:r>
              <a:rPr lang="cs-CZ" sz="2800" b="1" u="sng" dirty="0" smtClean="0">
                <a:solidFill>
                  <a:srgbClr val="FFFF00"/>
                </a:solidFill>
              </a:rPr>
              <a:t>osvědčení vydané veřejným zadavatelem</a:t>
            </a:r>
            <a:r>
              <a:rPr lang="cs-CZ" sz="2800" b="1" dirty="0" smtClean="0"/>
              <a:t>, pokud byly služby poskytovány veřejnému zadavateli, nebo</a:t>
            </a:r>
          </a:p>
          <a:p>
            <a:pPr>
              <a:buNone/>
            </a:pPr>
            <a:r>
              <a:rPr lang="cs-CZ" sz="2800" b="1" dirty="0" smtClean="0"/>
              <a:t>2. </a:t>
            </a:r>
            <a:r>
              <a:rPr lang="cs-CZ" sz="2800" b="1" u="sng" dirty="0" smtClean="0">
                <a:solidFill>
                  <a:srgbClr val="FFFF00"/>
                </a:solidFill>
              </a:rPr>
              <a:t>osvědčení vydané jinou osobou</a:t>
            </a:r>
            <a:r>
              <a:rPr lang="cs-CZ" sz="2800" b="1" u="sng" dirty="0" smtClean="0"/>
              <a:t>, pokud byly služby poskytovány jiné osobě než veřejnému zadavateli</a:t>
            </a:r>
            <a:r>
              <a:rPr lang="cs-CZ" sz="2800" dirty="0" smtClean="0"/>
              <a:t>, </a:t>
            </a:r>
            <a:r>
              <a:rPr lang="cs-CZ" sz="2800" b="1" u="sng" dirty="0" smtClean="0"/>
              <a:t>nebo (po novele)</a:t>
            </a:r>
            <a:endParaRPr lang="cs-CZ" sz="2800" b="1" strike="sngStrike" dirty="0" smtClean="0"/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3.</a:t>
            </a:r>
            <a:r>
              <a:rPr lang="cs-CZ" b="1" dirty="0" smtClean="0"/>
              <a:t> </a:t>
            </a:r>
            <a:r>
              <a:rPr lang="cs-CZ" b="1" u="sng" dirty="0" smtClean="0">
                <a:solidFill>
                  <a:srgbClr val="FFFF00"/>
                </a:solidFill>
              </a:rPr>
              <a:t>smlouva </a:t>
            </a:r>
            <a:r>
              <a:rPr lang="cs-CZ" sz="2400" b="1" u="sng" dirty="0" smtClean="0">
                <a:solidFill>
                  <a:srgbClr val="FFFF00"/>
                </a:solidFill>
              </a:rPr>
              <a:t>(</a:t>
            </a:r>
            <a:r>
              <a:rPr lang="cs-CZ" sz="2400" b="1" u="sng" strike="sngStrike" dirty="0" smtClean="0"/>
              <a:t>dříve </a:t>
            </a:r>
            <a:r>
              <a:rPr lang="cs-CZ" sz="2400" b="1" strike="sngStrike" dirty="0" smtClean="0"/>
              <a:t>čestné </a:t>
            </a:r>
            <a:r>
              <a:rPr lang="cs-CZ" sz="2400" b="1" dirty="0" smtClean="0"/>
              <a:t>prohlášení) </a:t>
            </a:r>
            <a:r>
              <a:rPr lang="cs-CZ" b="1" u="sng" dirty="0" smtClean="0">
                <a:solidFill>
                  <a:srgbClr val="FFFF00"/>
                </a:solidFill>
              </a:rPr>
              <a:t>s jinou osobou a </a:t>
            </a:r>
            <a:r>
              <a:rPr lang="cs-CZ" sz="3100" b="1" u="sng" dirty="0" smtClean="0">
                <a:solidFill>
                  <a:srgbClr val="FFFF00"/>
                </a:solidFill>
              </a:rPr>
              <a:t>doklad (?) o uskutečnění plnění dodavatele, </a:t>
            </a:r>
            <a:r>
              <a:rPr lang="cs-CZ" sz="3100" b="1" dirty="0" smtClean="0">
                <a:solidFill>
                  <a:srgbClr val="FFFF00"/>
                </a:solidFill>
              </a:rPr>
              <a:t>není-li současně možné osvědčení podle bodu 2 od této osoby získat </a:t>
            </a:r>
            <a:r>
              <a:rPr lang="cs-CZ" sz="3100" b="1" u="sng" dirty="0" smtClean="0">
                <a:solidFill>
                  <a:srgbClr val="FFFF00"/>
                </a:solidFill>
              </a:rPr>
              <a:t>z důvodů spočívajících na její straně</a:t>
            </a:r>
            <a:r>
              <a:rPr lang="cs-CZ" sz="3100" b="1" dirty="0" smtClean="0">
                <a:solidFill>
                  <a:srgbClr val="FFFF00"/>
                </a:solidFill>
              </a:rPr>
              <a:t>.</a:t>
            </a:r>
            <a:endParaRPr lang="cs-CZ" sz="3100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cs-CZ" b="1" u="sng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59001B2-28A6-4573-B679-E9D9F3AFAE1F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065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559EC-7CE4-4A39-9610-F864DF88FA3E}" type="slidenum">
              <a:rPr lang="cs-CZ" smtClean="0"/>
              <a:pPr>
                <a:defRPr/>
              </a:pPr>
              <a:t>45</a:t>
            </a:fld>
            <a:endParaRPr lang="cs-CZ" smtClean="0"/>
          </a:p>
        </p:txBody>
      </p:sp>
      <p:sp>
        <p:nvSpPr>
          <p:cNvPr id="829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chemeClr val="folHlink"/>
                </a:solidFill>
              </a:rPr>
              <a:t>Technická způsobilost  -   § 56 odst.7 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5688037"/>
          </a:xfrm>
        </p:spPr>
        <p:txBody>
          <a:bodyPr/>
          <a:lstStyle/>
          <a:p>
            <a:pPr marL="95250" lvl="1" indent="-15875" eaLnBrk="1" hangingPunct="1">
              <a:lnSpc>
                <a:spcPct val="90000"/>
              </a:lnSpc>
              <a:buNone/>
            </a:pPr>
            <a:r>
              <a:rPr lang="cs-CZ" sz="2400" b="1" dirty="0" smtClean="0"/>
              <a:t>Ve vztahu k technickým kvalifikačním předpokladům je veřejný zadavatel povinen v oznámení či výzvě o zahájení zadávacího řízení</a:t>
            </a:r>
          </a:p>
          <a:p>
            <a:pPr marL="361950" lvl="2" indent="-361950" eaLnBrk="1" hangingPunct="1">
              <a:lnSpc>
                <a:spcPct val="95000"/>
              </a:lnSpc>
            </a:pPr>
            <a:r>
              <a:rPr lang="cs-CZ" sz="2700" b="1" u="sng" dirty="0" smtClean="0"/>
              <a:t>stanovit rozsah požadovaných informací a dokladů,</a:t>
            </a:r>
          </a:p>
          <a:p>
            <a:pPr marL="361950" lvl="2" indent="-361950" eaLnBrk="1" hangingPunct="1">
              <a:lnSpc>
                <a:spcPct val="95000"/>
              </a:lnSpc>
            </a:pPr>
            <a:r>
              <a:rPr lang="cs-CZ" sz="2700" b="1" u="sng" dirty="0" smtClean="0"/>
              <a:t>uvést způsob prokázání splnění těchto předpokladů a</a:t>
            </a:r>
          </a:p>
          <a:p>
            <a:pPr marL="361950" lvl="2" indent="-361950" eaLnBrk="1" hangingPunct="1">
              <a:lnSpc>
                <a:spcPct val="95000"/>
              </a:lnSpc>
            </a:pPr>
            <a:r>
              <a:rPr lang="cs-CZ" sz="2700" b="1" u="sng" dirty="0" smtClean="0"/>
              <a:t>vymezit minimální úroveň těchto kvalifikačních předpokladů, </a:t>
            </a:r>
            <a:r>
              <a:rPr lang="cs-CZ" sz="2700" b="1" u="sng" cap="all" dirty="0" smtClean="0"/>
              <a:t>odpovídající druhu, rozsahu a složitosti předmětu plnění veřejné zakázky. </a:t>
            </a:r>
            <a:r>
              <a:rPr lang="cs-CZ" sz="2700" b="1" i="1" u="sng" dirty="0" smtClean="0">
                <a:solidFill>
                  <a:srgbClr val="FFFF00"/>
                </a:solidFill>
              </a:rPr>
              <a:t>(§ 56 určuje taxativně - jiné možnosti nejsou !)</a:t>
            </a:r>
          </a:p>
          <a:p>
            <a:pPr marL="361950" lvl="2" indent="-361950" eaLnBrk="1" hangingPunct="1">
              <a:lnSpc>
                <a:spcPct val="95000"/>
              </a:lnSpc>
            </a:pPr>
            <a:r>
              <a:rPr lang="cs-CZ" sz="2800" b="1" dirty="0" smtClean="0">
                <a:solidFill>
                  <a:srgbClr val="FFFF00"/>
                </a:solidFill>
              </a:rPr>
              <a:t>U kvalifikačního předpokladu podle § 56 odst. 3 písm. a) </a:t>
            </a:r>
            <a:r>
              <a:rPr lang="cs-CZ" sz="2800" b="1" u="sng" dirty="0" smtClean="0">
                <a:solidFill>
                  <a:srgbClr val="FFFF00"/>
                </a:solidFill>
              </a:rPr>
              <a:t>nesmí požadovaný rozsah stavebních prací u jednotlivé položky</a:t>
            </a:r>
            <a:r>
              <a:rPr lang="cs-CZ" sz="2800" b="1" dirty="0" smtClean="0">
                <a:solidFill>
                  <a:srgbClr val="FFFF00"/>
                </a:solidFill>
              </a:rPr>
              <a:t> v seznamu stavebních prací provedených dodavatelem </a:t>
            </a:r>
            <a:r>
              <a:rPr lang="cs-CZ" sz="2800" b="1" u="sng" dirty="0" smtClean="0">
                <a:solidFill>
                  <a:srgbClr val="FFFF00"/>
                </a:solidFill>
              </a:rPr>
              <a:t>překračovat 50 % předpokládané hodnoty veřejné zakázky</a:t>
            </a:r>
            <a:r>
              <a:rPr lang="cs-CZ" sz="2800" b="1" dirty="0" smtClean="0">
                <a:solidFill>
                  <a:srgbClr val="FFFF00"/>
                </a:solidFill>
              </a:rPr>
              <a:t>. (ZÁSADNÍ OMEZENÍ OBJEMU !)</a:t>
            </a:r>
            <a:endParaRPr lang="cs-CZ" sz="2800" dirty="0" smtClean="0">
              <a:solidFill>
                <a:srgbClr val="FFFF00"/>
              </a:solidFill>
            </a:endParaRPr>
          </a:p>
          <a:p>
            <a:pPr marL="536575" lvl="2" indent="-457200" eaLnBrk="1" hangingPunct="1">
              <a:lnSpc>
                <a:spcPct val="90000"/>
              </a:lnSpc>
            </a:pPr>
            <a:endParaRPr lang="cs-CZ" sz="2800" b="1" i="1" u="sng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51902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1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1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1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63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8FDA29A-257A-4D06-8541-6860119AF7AD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0138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39ACB-7989-4510-85CF-8800F027E287}" type="slidenum">
              <a:rPr lang="cs-CZ" smtClean="0"/>
              <a:pPr>
                <a:defRPr/>
              </a:pPr>
              <a:t>46</a:t>
            </a:fld>
            <a:endParaRPr lang="cs-CZ" smtClean="0"/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200" b="1" u="sng" smtClean="0">
                <a:solidFill>
                  <a:schemeClr val="folHlink"/>
                </a:solidFill>
              </a:rPr>
              <a:t>Splnění kvalifikace u podlimitní zakázky</a:t>
            </a:r>
            <a:r>
              <a:rPr lang="cs-CZ" sz="3600" b="1" smtClean="0">
                <a:solidFill>
                  <a:schemeClr val="folHlink"/>
                </a:solidFill>
              </a:rPr>
              <a:t> </a:t>
            </a: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541338" y="685800"/>
            <a:ext cx="9685338" cy="5551488"/>
          </a:xfrm>
        </p:spPr>
        <p:txBody>
          <a:bodyPr/>
          <a:lstStyle/>
          <a:p>
            <a:pPr marL="990600" lvl="1" indent="-533400" eaLnBrk="1" hangingPunct="1"/>
            <a:r>
              <a:rPr lang="cs-CZ" sz="3200" b="1" u="sng" dirty="0" smtClean="0"/>
              <a:t>Veřejný zadavatel je povinen požadovat vždy prokázání splnění základních kvalifikačních předpokladů a profesních kvalifikačních předpokladů. </a:t>
            </a:r>
          </a:p>
          <a:p>
            <a:pPr marL="990600" lvl="1" indent="-533400" eaLnBrk="1" hangingPunct="1"/>
            <a:r>
              <a:rPr lang="cs-CZ" sz="3200" b="1" dirty="0" smtClean="0"/>
              <a:t>Požaduje-li veřejný zadavatel rovněž prokázání splnění </a:t>
            </a:r>
            <a:r>
              <a:rPr lang="cs-CZ" b="1" strike="sngStrike" dirty="0" smtClean="0">
                <a:solidFill>
                  <a:srgbClr val="FFFF00"/>
                </a:solidFill>
              </a:rPr>
              <a:t>ekonomických a finančních kvalifikačních předpokladů </a:t>
            </a:r>
            <a:r>
              <a:rPr lang="cs-CZ" sz="3200" b="1" strike="sngStrike" dirty="0" smtClean="0">
                <a:solidFill>
                  <a:srgbClr val="FFFF00"/>
                </a:solidFill>
              </a:rPr>
              <a:t>nebo</a:t>
            </a:r>
            <a:r>
              <a:rPr lang="cs-CZ" sz="3200" b="1" dirty="0" smtClean="0">
                <a:solidFill>
                  <a:srgbClr val="FFFF00"/>
                </a:solidFill>
              </a:rPr>
              <a:t> </a:t>
            </a:r>
            <a:r>
              <a:rPr lang="cs-CZ" sz="3200" b="1" u="sng" dirty="0" smtClean="0"/>
              <a:t>technických kvalifikačních předpokladů, použije </a:t>
            </a:r>
            <a:r>
              <a:rPr lang="cs-CZ" sz="3200" b="1" dirty="0" smtClean="0"/>
              <a:t>se § </a:t>
            </a:r>
            <a:r>
              <a:rPr lang="cs-CZ" sz="3200" b="1" strike="sngStrike" dirty="0" smtClean="0">
                <a:solidFill>
                  <a:srgbClr val="FFFF00"/>
                </a:solidFill>
              </a:rPr>
              <a:t>55 a</a:t>
            </a:r>
            <a:r>
              <a:rPr lang="cs-CZ" sz="3200" b="1" dirty="0" smtClean="0">
                <a:solidFill>
                  <a:srgbClr val="FFFF00"/>
                </a:solidFill>
              </a:rPr>
              <a:t> </a:t>
            </a:r>
            <a:r>
              <a:rPr lang="cs-CZ" sz="3200" b="1" dirty="0" smtClean="0"/>
              <a:t>56 obdobně. </a:t>
            </a:r>
            <a:r>
              <a:rPr lang="cs-CZ" sz="3200" b="1" u="sng" dirty="0" smtClean="0">
                <a:solidFill>
                  <a:srgbClr val="FFFF00"/>
                </a:solidFill>
              </a:rPr>
              <a:t>Veřejný zadavatel může požadovat také prohlášení podle § 50 odst. 1 písm. c).</a:t>
            </a:r>
            <a:endParaRPr lang="cs-CZ" b="1" i="1" u="sng" dirty="0" smtClean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275687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48262EC-0C72-4FA4-A507-72E81E6A8D23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0137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0138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39ACB-7989-4510-85CF-8800F027E287}" type="slidenum">
              <a:rPr lang="cs-CZ" smtClean="0"/>
              <a:pPr>
                <a:defRPr/>
              </a:pPr>
              <a:t>47</a:t>
            </a:fld>
            <a:endParaRPr lang="cs-CZ" smtClean="0"/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200" b="1" u="sng" dirty="0" smtClean="0">
                <a:solidFill>
                  <a:schemeClr val="folHlink"/>
                </a:solidFill>
              </a:rPr>
              <a:t>Splnění kvalifikace u podlimitní zakázky - § 62</a:t>
            </a:r>
            <a:r>
              <a:rPr lang="cs-CZ" sz="3600" b="1" dirty="0" smtClean="0">
                <a:solidFill>
                  <a:schemeClr val="folHlink"/>
                </a:solidFill>
              </a:rPr>
              <a:t> </a:t>
            </a: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541338" y="685800"/>
            <a:ext cx="9685338" cy="5551488"/>
          </a:xfrm>
        </p:spPr>
        <p:txBody>
          <a:bodyPr/>
          <a:lstStyle/>
          <a:p>
            <a:pPr marL="990600" lvl="1" indent="-533400" eaLnBrk="1" hangingPunct="1">
              <a:buNone/>
            </a:pPr>
            <a:r>
              <a:rPr lang="cs-CZ" b="1" dirty="0" smtClean="0"/>
              <a:t>2)</a:t>
            </a:r>
            <a:r>
              <a:rPr lang="cs-CZ" b="1" dirty="0" smtClean="0">
                <a:solidFill>
                  <a:srgbClr val="FFFF00"/>
                </a:solidFill>
              </a:rPr>
              <a:t>	</a:t>
            </a:r>
            <a:r>
              <a:rPr lang="cs-CZ" sz="3000" b="1" dirty="0" smtClean="0"/>
              <a:t>Splnění </a:t>
            </a:r>
            <a:r>
              <a:rPr lang="cs-CZ" sz="3000" b="1" u="sng" dirty="0" smtClean="0">
                <a:solidFill>
                  <a:srgbClr val="FFFF00"/>
                </a:solidFill>
              </a:rPr>
              <a:t>základních kvalifikačních předpokladů </a:t>
            </a:r>
            <a:r>
              <a:rPr lang="cs-CZ" sz="3000" b="1" u="sng" dirty="0" smtClean="0"/>
              <a:t>se u podlimitní veřejné zakázky (otevřené řízení) prokazuje </a:t>
            </a:r>
            <a:r>
              <a:rPr lang="cs-CZ" sz="3000" b="1" u="sng" dirty="0" smtClean="0">
                <a:solidFill>
                  <a:srgbClr val="FFFF00"/>
                </a:solidFill>
              </a:rPr>
              <a:t>předložením čestného prohlášení</a:t>
            </a:r>
            <a:r>
              <a:rPr lang="cs-CZ" sz="3000" b="1" dirty="0" smtClean="0"/>
              <a:t>. Z obsahu čestného prohlášení musí být zřejmé, že dodavatel splňuje příslušné základní kvalifikační předpoklady.  </a:t>
            </a:r>
            <a:r>
              <a:rPr lang="cs-CZ" sz="3000" b="1" u="sng" dirty="0" smtClean="0"/>
              <a:t>Zadavatel může v oznámení či výzvě o zahájení řízení stanovit </a:t>
            </a:r>
            <a:r>
              <a:rPr lang="cs-CZ" sz="3000" b="1" u="sng" dirty="0" smtClean="0">
                <a:solidFill>
                  <a:srgbClr val="FFFF00"/>
                </a:solidFill>
              </a:rPr>
              <a:t>povinnost dodavatele prokázat splnění základních </a:t>
            </a:r>
            <a:r>
              <a:rPr lang="cs-CZ" sz="3000" b="1" u="sng" dirty="0" err="1" smtClean="0">
                <a:solidFill>
                  <a:srgbClr val="FFFF00"/>
                </a:solidFill>
              </a:rPr>
              <a:t>kval</a:t>
            </a:r>
            <a:r>
              <a:rPr lang="cs-CZ" sz="3000" b="1" u="sng" dirty="0" smtClean="0">
                <a:solidFill>
                  <a:srgbClr val="FFFF00"/>
                </a:solidFill>
              </a:rPr>
              <a:t>. předpokladů doklady</a:t>
            </a:r>
            <a:r>
              <a:rPr lang="cs-CZ" sz="3000" b="1" u="sng" dirty="0" smtClean="0"/>
              <a:t> uvedenými v § 53 odst. 3</a:t>
            </a:r>
            <a:r>
              <a:rPr lang="cs-CZ" sz="3000" b="1" dirty="0" smtClean="0"/>
              <a:t>, </a:t>
            </a:r>
            <a:r>
              <a:rPr lang="cs-CZ" sz="3000" b="1" u="sng" dirty="0" smtClean="0"/>
              <a:t>popřípadě</a:t>
            </a:r>
            <a:r>
              <a:rPr lang="cs-CZ" sz="3000" b="1" dirty="0" smtClean="0"/>
              <a:t> povinnost prokázat těmito doklady splnění </a:t>
            </a:r>
            <a:r>
              <a:rPr lang="cs-CZ" sz="3000" b="1" u="sng" dirty="0" smtClean="0"/>
              <a:t>některých základních kvalifikačních předpokladů</a:t>
            </a:r>
            <a:r>
              <a:rPr lang="cs-CZ" sz="3000" b="1" dirty="0" smtClean="0"/>
              <a:t>.</a:t>
            </a:r>
          </a:p>
          <a:p>
            <a:pPr marL="990600" lvl="1" indent="-533400" eaLnBrk="1" hangingPunct="1">
              <a:buNone/>
            </a:pPr>
            <a:endParaRPr lang="cs-CZ" b="1" dirty="0" smtClean="0">
              <a:solidFill>
                <a:srgbClr val="FFFF00"/>
              </a:solidFill>
            </a:endParaRPr>
          </a:p>
          <a:p>
            <a:pPr marL="990600" lvl="1" indent="-533400" eaLnBrk="1" hangingPunct="1"/>
            <a:endParaRPr lang="cs-CZ" b="1" i="1" u="sng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48262EC-0C72-4FA4-A507-72E81E6A8D23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0137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0138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39ACB-7989-4510-85CF-8800F027E287}" type="slidenum">
              <a:rPr lang="cs-CZ" smtClean="0"/>
              <a:pPr>
                <a:defRPr/>
              </a:pPr>
              <a:t>48</a:t>
            </a:fld>
            <a:endParaRPr lang="cs-CZ" smtClean="0"/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200" b="1" u="sng" dirty="0" smtClean="0">
                <a:solidFill>
                  <a:schemeClr val="folHlink"/>
                </a:solidFill>
              </a:rPr>
              <a:t>Splnění kvalifikace-zjednodušené podlimitní řízení</a:t>
            </a:r>
            <a:r>
              <a:rPr lang="cs-CZ" sz="3600" b="1" dirty="0" smtClean="0">
                <a:solidFill>
                  <a:schemeClr val="folHlink"/>
                </a:solidFill>
              </a:rPr>
              <a:t> </a:t>
            </a: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541338" y="685800"/>
            <a:ext cx="9685338" cy="5551488"/>
          </a:xfrm>
        </p:spPr>
        <p:txBody>
          <a:bodyPr/>
          <a:lstStyle/>
          <a:p>
            <a:pPr marL="990600" lvl="1" indent="-533400" eaLnBrk="1" hangingPunct="1">
              <a:buAutoNum type="arabicParenR" startAt="3"/>
            </a:pPr>
            <a:r>
              <a:rPr lang="cs-CZ" sz="3200" b="1" u="sng" dirty="0" smtClean="0"/>
              <a:t>Ve zjednodušeném podlimitním řízení </a:t>
            </a:r>
            <a:r>
              <a:rPr lang="cs-CZ" sz="3200" b="1" dirty="0" smtClean="0">
                <a:solidFill>
                  <a:srgbClr val="FFFF00"/>
                </a:solidFill>
              </a:rPr>
              <a:t>se splnění </a:t>
            </a:r>
            <a:r>
              <a:rPr lang="cs-CZ" sz="3200" b="1" u="sng" dirty="0" smtClean="0">
                <a:solidFill>
                  <a:srgbClr val="FFFF00"/>
                </a:solidFill>
              </a:rPr>
              <a:t>veškerých kvalifikačních předpokladů </a:t>
            </a:r>
            <a:r>
              <a:rPr lang="cs-CZ" sz="3200" b="1" dirty="0" smtClean="0">
                <a:solidFill>
                  <a:srgbClr val="FFFF00"/>
                </a:solidFill>
              </a:rPr>
              <a:t>prokazuje (</a:t>
            </a:r>
            <a:r>
              <a:rPr lang="cs-CZ" sz="3200" b="1" i="1" dirty="0" smtClean="0">
                <a:solidFill>
                  <a:srgbClr val="FFFF00"/>
                </a:solidFill>
              </a:rPr>
              <a:t>výhradně a pouze) </a:t>
            </a:r>
            <a:r>
              <a:rPr lang="cs-CZ" sz="3200" b="1" u="sng" dirty="0" smtClean="0">
                <a:solidFill>
                  <a:srgbClr val="FFFF00"/>
                </a:solidFill>
              </a:rPr>
              <a:t>předložením čestného prohlášení, </a:t>
            </a:r>
            <a:r>
              <a:rPr lang="cs-CZ" sz="3200" b="1" dirty="0" smtClean="0">
                <a:solidFill>
                  <a:srgbClr val="FFFF00"/>
                </a:solidFill>
              </a:rPr>
              <a:t>z jehož obsahu bude zřejmé, že dodavatel veškeré kvalifikační předpoklady požadované zadavatelem splňuje; </a:t>
            </a:r>
            <a:r>
              <a:rPr lang="cs-CZ" sz="3200" b="1" u="sng" cap="all" dirty="0" smtClean="0">
                <a:solidFill>
                  <a:srgbClr val="FFFF00"/>
                </a:solidFill>
              </a:rPr>
              <a:t>ustanovení odstavce 2 se nepoužije </a:t>
            </a:r>
          </a:p>
          <a:p>
            <a:pPr marL="990600" lvl="1" indent="-533400" eaLnBrk="1" hangingPunct="1">
              <a:buNone/>
            </a:pPr>
            <a:r>
              <a:rPr lang="cs-CZ" sz="3200" b="1" i="1" cap="all" dirty="0" smtClean="0">
                <a:solidFill>
                  <a:srgbClr val="FFFF00"/>
                </a:solidFill>
              </a:rPr>
              <a:t>	</a:t>
            </a:r>
            <a:r>
              <a:rPr lang="cs-CZ" sz="3200" b="1" i="1" u="sng" cap="all" dirty="0" smtClean="0"/>
              <a:t>(!!! nelze požadovat nic víc, než výše uvedené čestné prohlášení  !!! ). </a:t>
            </a:r>
            <a:endParaRPr lang="cs-CZ" sz="3200" b="1" i="1" u="sng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48262EC-0C72-4FA4-A507-72E81E6A8D23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0137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0138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39ACB-7989-4510-85CF-8800F027E287}" type="slidenum">
              <a:rPr lang="cs-CZ" smtClean="0"/>
              <a:pPr>
                <a:defRPr/>
              </a:pPr>
              <a:t>49</a:t>
            </a:fld>
            <a:endParaRPr lang="cs-CZ" smtClean="0"/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200" b="1" u="sng" dirty="0" smtClean="0">
                <a:solidFill>
                  <a:schemeClr val="folHlink"/>
                </a:solidFill>
              </a:rPr>
              <a:t>Splnění kvalifikace-zjednodušené podlimitní řízení</a:t>
            </a:r>
            <a:r>
              <a:rPr lang="cs-CZ" sz="3600" b="1" dirty="0" smtClean="0">
                <a:solidFill>
                  <a:schemeClr val="folHlink"/>
                </a:solidFill>
              </a:rPr>
              <a:t> </a:t>
            </a: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541338" y="685800"/>
            <a:ext cx="9685338" cy="5551488"/>
          </a:xfrm>
        </p:spPr>
        <p:txBody>
          <a:bodyPr/>
          <a:lstStyle/>
          <a:p>
            <a:pPr marL="990600" lvl="1" indent="-533400" eaLnBrk="1" hangingPunct="1">
              <a:buNone/>
            </a:pPr>
            <a:r>
              <a:rPr lang="cs-CZ" sz="3200" b="1" dirty="0" smtClean="0"/>
              <a:t>3)	Uchazeč, se kterým má být uzavřena smlouva podle § 82, je </a:t>
            </a:r>
            <a:r>
              <a:rPr lang="cs-CZ" sz="3200" b="1" u="sng" dirty="0" smtClean="0"/>
              <a:t>povinen před jejím uzavřením předložit zadavateli </a:t>
            </a:r>
            <a:r>
              <a:rPr lang="cs-CZ" sz="3200" b="1" u="sng" dirty="0" smtClean="0">
                <a:solidFill>
                  <a:srgbClr val="FFFF00"/>
                </a:solidFill>
              </a:rPr>
              <a:t>originály nebo úředně ověřené kopie dokladů prokazujících splnění kvalifikace</a:t>
            </a:r>
            <a:r>
              <a:rPr lang="cs-CZ" sz="3200" b="1" dirty="0" smtClean="0"/>
              <a:t>. </a:t>
            </a:r>
            <a:r>
              <a:rPr lang="cs-CZ" sz="3200" b="1" u="sng" dirty="0" smtClean="0">
                <a:solidFill>
                  <a:srgbClr val="FFFF00"/>
                </a:solidFill>
              </a:rPr>
              <a:t>Nesplnění</a:t>
            </a:r>
            <a:r>
              <a:rPr lang="cs-CZ" sz="3200" b="1" u="sng" dirty="0" smtClean="0"/>
              <a:t> </a:t>
            </a:r>
            <a:r>
              <a:rPr lang="cs-CZ" sz="3200" b="1" dirty="0" smtClean="0"/>
              <a:t>této povinnosti se </a:t>
            </a:r>
            <a:r>
              <a:rPr lang="cs-CZ" sz="3200" b="1" u="sng" dirty="0" smtClean="0">
                <a:solidFill>
                  <a:srgbClr val="FFFF00"/>
                </a:solidFill>
              </a:rPr>
              <a:t>považuje za neposkytnutí součinnosti </a:t>
            </a:r>
            <a:r>
              <a:rPr lang="cs-CZ" sz="3200" b="1" dirty="0" smtClean="0"/>
              <a:t>k uzavření smlouvy ve smyslu ustanovení § 82 odst. 4.</a:t>
            </a:r>
          </a:p>
          <a:p>
            <a:pPr marL="990600" lvl="1" indent="-533400" eaLnBrk="1" hangingPunct="1"/>
            <a:r>
              <a:rPr lang="cs-CZ" b="1" i="1" u="sng" dirty="0" smtClean="0">
                <a:solidFill>
                  <a:srgbClr val="FFFF00"/>
                </a:solidFill>
              </a:rPr>
              <a:t>PROBLÉM: !! Nejedná se již o posouzení kvalifikace  - ta byla již uzavřena – kdyby uchazeč nedoložil potřebné dokumenty  - nejedná se o nesplnění kvalifikace  ale o neposkytnutí součinnosti  - </a:t>
            </a:r>
            <a:r>
              <a:rPr lang="cs-CZ" b="1" i="1" u="sng" smtClean="0">
                <a:solidFill>
                  <a:srgbClr val="FFFF00"/>
                </a:solidFill>
              </a:rPr>
              <a:t>viz stanovisko ÚOHS !! </a:t>
            </a:r>
            <a:endParaRPr lang="cs-CZ" b="1" i="1" u="sng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23322C9-7234-4C31-BD4D-52CB77E36AB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5222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31C4AD-ED01-43BC-B48E-BFE4C7560800}" type="slidenum">
              <a:rPr lang="cs-CZ" smtClean="0"/>
              <a:pPr>
                <a:defRPr/>
              </a:pPr>
              <a:t>5</a:t>
            </a:fld>
            <a:endParaRPr lang="cs-CZ" smtClean="0"/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cs-CZ" b="1" smtClean="0"/>
          </a:p>
          <a:p>
            <a:pPr marL="609600" indent="-609600">
              <a:buFontTx/>
              <a:buNone/>
            </a:pPr>
            <a:endParaRPr lang="cs-CZ" b="1" u="sng" smtClean="0"/>
          </a:p>
        </p:txBody>
      </p:sp>
      <p:pic>
        <p:nvPicPr>
          <p:cNvPr id="33798" name="Obrázek 10" descr="ScreenShot072.bmp"/>
          <p:cNvPicPr>
            <a:picLocks noChangeAspect="1"/>
          </p:cNvPicPr>
          <p:nvPr/>
        </p:nvPicPr>
        <p:blipFill>
          <a:blip r:embed="rId2" cstate="print"/>
          <a:srcRect l="15625" t="14999" r="13281" b="7500"/>
          <a:stretch>
            <a:fillRect/>
          </a:stretch>
        </p:blipFill>
        <p:spPr bwMode="auto">
          <a:xfrm>
            <a:off x="0" y="0"/>
            <a:ext cx="9144000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8319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5C403B0-C81B-4A4B-89BB-2E1E0F334227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50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Změny v kvalifikaci - </a:t>
            </a:r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§ 58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1"/>
            <a:ext cx="9144000" cy="5975944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 </a:t>
            </a:r>
            <a:r>
              <a:rPr lang="cs-CZ" b="1" dirty="0" smtClean="0">
                <a:solidFill>
                  <a:srgbClr val="FFFF00"/>
                </a:solidFill>
              </a:rPr>
              <a:t>1) </a:t>
            </a:r>
            <a:r>
              <a:rPr lang="cs-CZ" b="1" u="sng" dirty="0" smtClean="0">
                <a:solidFill>
                  <a:srgbClr val="FFFF00"/>
                </a:solidFill>
              </a:rPr>
              <a:t>Pokud do doby rozhodnutí o výběru nejvhodnější nabídky přestane dodavatel splňovat kvalifikaci</a:t>
            </a:r>
            <a:r>
              <a:rPr lang="cs-CZ" b="1" dirty="0" smtClean="0">
                <a:solidFill>
                  <a:srgbClr val="FFFF00"/>
                </a:solidFill>
              </a:rPr>
              <a:t>, je dodavatel povinen nejpozději do 7 pracovních dnů tuto skutečnost veřejnému zadavateli písemně oznámit. Dodavatel je povinen předložit potřebné dokumenty prokazující splnění kvalifikace v plném rozsahu </a:t>
            </a:r>
            <a:r>
              <a:rPr lang="cs-CZ" b="1" u="sng" dirty="0" smtClean="0">
                <a:solidFill>
                  <a:srgbClr val="FFFF00"/>
                </a:solidFill>
              </a:rPr>
              <a:t>do 10 </a:t>
            </a:r>
            <a:r>
              <a:rPr lang="cs-CZ" b="1" u="sng" dirty="0" err="1" smtClean="0">
                <a:solidFill>
                  <a:srgbClr val="FFFF00"/>
                </a:solidFill>
              </a:rPr>
              <a:t>prac</a:t>
            </a:r>
            <a:r>
              <a:rPr lang="cs-CZ" b="1" u="sng" dirty="0" smtClean="0">
                <a:solidFill>
                  <a:srgbClr val="FFFF00"/>
                </a:solidFill>
              </a:rPr>
              <a:t>. dnů od oznámení této skutečnosti veřejnému zadavateli</a:t>
            </a:r>
            <a:r>
              <a:rPr lang="cs-CZ" b="1" dirty="0" smtClean="0">
                <a:solidFill>
                  <a:srgbClr val="FFFF00"/>
                </a:solidFill>
              </a:rPr>
              <a:t>. Veřejný zadavatel může na žádost dodavatele tuto lhůtu prodloužit. </a:t>
            </a:r>
            <a:r>
              <a:rPr lang="cs-CZ" b="1" i="1" dirty="0" smtClean="0">
                <a:solidFill>
                  <a:srgbClr val="FFFF00"/>
                </a:solidFill>
              </a:rPr>
              <a:t>(tento text by měl být uveden v ZD)</a:t>
            </a:r>
            <a:endParaRPr lang="cs-CZ" i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cs-CZ" b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0005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54406D8-6C15-4379-A2CA-C0BC6F40AA5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51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rgbClr val="FFFF00"/>
                </a:solidFill>
              </a:rPr>
              <a:t>Obsah nabídek - § 68 odst. 3</a:t>
            </a: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673"/>
            <a:ext cx="9144000" cy="6047952"/>
          </a:xfrm>
        </p:spPr>
        <p:txBody>
          <a:bodyPr/>
          <a:lstStyle/>
          <a:p>
            <a:pPr>
              <a:buNone/>
            </a:pPr>
            <a:r>
              <a:rPr lang="cs-CZ" b="1" u="sng" dirty="0" smtClean="0">
                <a:solidFill>
                  <a:srgbClr val="FFFF00"/>
                </a:solidFill>
              </a:rPr>
              <a:t>Součástí nabídky musí být rovněž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a)	</a:t>
            </a:r>
            <a:r>
              <a:rPr lang="cs-CZ" b="1" u="sng" dirty="0" smtClean="0">
                <a:solidFill>
                  <a:srgbClr val="FFFF00"/>
                </a:solidFill>
              </a:rPr>
              <a:t>seznam statutárních orgánů nebo členů statutárních orgánů, kteří </a:t>
            </a:r>
            <a:r>
              <a:rPr lang="cs-CZ" b="1" dirty="0" smtClean="0"/>
              <a:t>v posledních 3 letech od konce lhůty pro podání nabídek </a:t>
            </a:r>
            <a:r>
              <a:rPr lang="cs-CZ" b="1" u="sng" dirty="0" smtClean="0"/>
              <a:t>byli v pracovněprávním, funkčním či obdobném poměru u zadavatele</a:t>
            </a:r>
            <a:r>
              <a:rPr lang="cs-CZ" b="1" dirty="0" smtClean="0"/>
              <a:t>, </a:t>
            </a:r>
            <a:r>
              <a:rPr lang="cs-CZ" b="1" i="1" dirty="0" smtClean="0"/>
              <a:t>(původně § 53 odst.1 </a:t>
            </a:r>
            <a:r>
              <a:rPr lang="cs-CZ" b="1" i="1" dirty="0" err="1" smtClean="0"/>
              <a:t>písm.k</a:t>
            </a:r>
            <a:r>
              <a:rPr lang="cs-CZ" b="1" i="1" dirty="0" smtClean="0"/>
              <a:t>)</a:t>
            </a:r>
          </a:p>
          <a:p>
            <a:pPr>
              <a:buNone/>
            </a:pPr>
            <a:r>
              <a:rPr lang="cs-CZ" b="1" dirty="0" smtClean="0"/>
              <a:t>b)</a:t>
            </a:r>
            <a:r>
              <a:rPr lang="cs-CZ" dirty="0" smtClean="0"/>
              <a:t> </a:t>
            </a:r>
            <a:r>
              <a:rPr lang="cs-CZ" b="1" u="sng" dirty="0" smtClean="0">
                <a:solidFill>
                  <a:srgbClr val="FFFF00"/>
                </a:solidFill>
              </a:rPr>
              <a:t>má-li dodavatel formu akciové společnosti</a:t>
            </a:r>
            <a:r>
              <a:rPr lang="cs-CZ" b="1" dirty="0" smtClean="0"/>
              <a:t>, seznam vlastníků akcií, jejichž souhrnná jmenovitá hodnota přesahuje 10 % základního kapitálu, vyhotovený ve lhůtě pro podání nabídek,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40377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58C664A-A7F7-43E0-9D95-B4343AD87F13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52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Obsah nabídek - § 68</a:t>
            </a:r>
            <a:endParaRPr lang="cs-CZ" sz="36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7"/>
            <a:ext cx="9144000" cy="5881707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c) </a:t>
            </a:r>
            <a:r>
              <a:rPr lang="cs-CZ" b="1" u="sng" dirty="0" smtClean="0">
                <a:solidFill>
                  <a:srgbClr val="FFFF00"/>
                </a:solidFill>
              </a:rPr>
              <a:t>prohlášení uchazeče o tom, že neuzavřel a neuzavře zakázanou dohodu podle zvláštního právního předpisu </a:t>
            </a:r>
            <a:r>
              <a:rPr lang="cs-CZ" b="1" baseline="30000" dirty="0" smtClean="0">
                <a:solidFill>
                  <a:srgbClr val="FFFF00"/>
                </a:solidFill>
              </a:rPr>
              <a:t>82)</a:t>
            </a:r>
            <a:r>
              <a:rPr lang="cs-CZ" b="1" dirty="0" smtClean="0">
                <a:solidFill>
                  <a:srgbClr val="FFFF00"/>
                </a:solidFill>
              </a:rPr>
              <a:t> v souvislosti se zadávanou veřejnou zakázkou.</a:t>
            </a:r>
          </a:p>
          <a:p>
            <a:pPr algn="ctr">
              <a:buNone/>
            </a:pPr>
            <a:r>
              <a:rPr lang="cs-CZ" b="1" i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ctr">
              <a:buNone/>
            </a:pPr>
            <a:r>
              <a:rPr lang="cs-CZ" b="1" i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BID </a:t>
            </a:r>
            <a:r>
              <a:rPr lang="cs-CZ" b="1" i="1" dirty="0" smtClean="0">
                <a:solidFill>
                  <a:srgbClr val="FFFF00"/>
                </a:solidFill>
              </a:rPr>
              <a:t>RIGGING, k</a:t>
            </a:r>
            <a:r>
              <a:rPr lang="cs-CZ" b="1" i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artelové  dohody </a:t>
            </a:r>
          </a:p>
          <a:p>
            <a:pPr algn="ctr">
              <a:buNone/>
            </a:pPr>
            <a:r>
              <a:rPr lang="cs-CZ" b="1" dirty="0" err="1" smtClean="0"/>
              <a:t>Bid</a:t>
            </a:r>
            <a:r>
              <a:rPr lang="cs-CZ" b="1" dirty="0" smtClean="0"/>
              <a:t> </a:t>
            </a:r>
            <a:r>
              <a:rPr lang="cs-CZ" b="1" dirty="0" err="1" smtClean="0"/>
              <a:t>rigging</a:t>
            </a:r>
            <a:r>
              <a:rPr lang="cs-CZ" b="1" dirty="0" smtClean="0"/>
              <a:t> = tajná dohoda mezi uchazeči o</a:t>
            </a:r>
          </a:p>
          <a:p>
            <a:pPr algn="ctr">
              <a:buNone/>
            </a:pPr>
            <a:r>
              <a:rPr lang="cs-CZ" b="1" dirty="0" smtClean="0"/>
              <a:t>veřejnou zakázku - nelegální praktika podle českého soutěžního práva - § 3 </a:t>
            </a:r>
            <a:r>
              <a:rPr lang="cs-CZ" b="1" dirty="0" err="1" smtClean="0"/>
              <a:t>ZoOHS</a:t>
            </a:r>
            <a:endParaRPr lang="cs-CZ" b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29040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7907B24-5262-420C-8022-7DE3884AFED8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1878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52264-6F0B-4D73-8505-22D9CDDD302A}" type="slidenum">
              <a:rPr lang="cs-CZ" smtClean="0"/>
              <a:pPr>
                <a:defRPr/>
              </a:pPr>
              <a:t>53</a:t>
            </a:fld>
            <a:endParaRPr lang="cs-CZ" smtClean="0"/>
          </a:p>
        </p:txBody>
      </p:sp>
      <p:sp>
        <p:nvSpPr>
          <p:cNvPr id="849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/>
            <a:r>
              <a:rPr lang="cs-CZ" sz="3600" b="1" smtClean="0">
                <a:solidFill>
                  <a:schemeClr val="folHlink"/>
                </a:solidFill>
              </a:rPr>
              <a:t>Otevírání obálek</a:t>
            </a:r>
            <a:r>
              <a:rPr lang="cs-CZ" sz="4000" b="1" smtClean="0"/>
              <a:t> </a:t>
            </a:r>
            <a:endParaRPr lang="cs-CZ" b="1" smtClean="0">
              <a:solidFill>
                <a:schemeClr val="folHlink"/>
              </a:solidFill>
            </a:endParaRPr>
          </a:p>
        </p:txBody>
      </p:sp>
      <p:sp>
        <p:nvSpPr>
          <p:cNvPr id="849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9144000" cy="5905500"/>
          </a:xfrm>
        </p:spPr>
        <p:txBody>
          <a:bodyPr/>
          <a:lstStyle/>
          <a:p>
            <a:pPr marL="361950" lvl="1" indent="-361950" eaLnBrk="1" hangingPunct="1"/>
            <a:r>
              <a:rPr lang="cs-CZ" b="1" u="sng" dirty="0" smtClean="0"/>
              <a:t>Pro otevírání obálek s nabídkami ustanoví zadavatel nejméně tříčlennou komisi. </a:t>
            </a:r>
            <a:r>
              <a:rPr lang="cs-CZ" sz="2600" b="1" i="1" u="sng" dirty="0" smtClean="0">
                <a:solidFill>
                  <a:srgbClr val="FFFF00"/>
                </a:solidFill>
              </a:rPr>
              <a:t>(NE v JŘBU) </a:t>
            </a:r>
            <a:r>
              <a:rPr lang="cs-CZ" sz="2600" b="1" i="1" dirty="0" smtClean="0"/>
              <a:t>(</a:t>
            </a:r>
            <a:r>
              <a:rPr lang="cs-CZ" b="1" i="1" dirty="0" smtClean="0"/>
              <a:t>Stanoví-li tak veřejný zadavatel, plní funkci komise pro otevírání obálek s nabídkami hodnotící komise )</a:t>
            </a:r>
          </a:p>
          <a:p>
            <a:pPr marL="361950" lvl="1" indent="-361950" eaLnBrk="1" hangingPunct="1"/>
            <a:r>
              <a:rPr lang="cs-CZ" sz="3200" b="1" u="sng" dirty="0" smtClean="0">
                <a:solidFill>
                  <a:srgbClr val="FFFF00"/>
                </a:solidFill>
              </a:rPr>
              <a:t>Činí-li komise úkony podle tohoto zákona, platí, že tyto úkony činí jménem zadavatele.</a:t>
            </a:r>
            <a:endParaRPr lang="cs-CZ" sz="3200" u="sng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cs-CZ" sz="2800" b="1" dirty="0" smtClean="0"/>
              <a:t>4) Zadavatel ani komise nesmí otevřít obálku před uplynutím lhůty pro podání nabídek</a:t>
            </a:r>
            <a:r>
              <a:rPr lang="cs-CZ" dirty="0" smtClean="0"/>
              <a:t>. </a:t>
            </a:r>
            <a:r>
              <a:rPr lang="cs-CZ" sz="2400" strike="sngStrike" dirty="0" smtClean="0"/>
              <a:t>Obálky musí být otevřeny v termínu stanoveném zadavatelem, </a:t>
            </a:r>
            <a:r>
              <a:rPr lang="cs-CZ" sz="2800" b="1" u="sng" strike="sngStrike" dirty="0" smtClean="0"/>
              <a:t>nejpozději však do 30 dnů po uplynutí lhůty pro podání nabídek.</a:t>
            </a:r>
            <a:r>
              <a:rPr lang="cs-CZ" sz="2400" b="1" u="sng" strike="sngStrike" dirty="0" smtClean="0"/>
              <a:t> </a:t>
            </a:r>
            <a:r>
              <a:rPr lang="cs-CZ" b="1" u="sng" dirty="0" smtClean="0">
                <a:solidFill>
                  <a:srgbClr val="FFFF00"/>
                </a:solidFill>
              </a:rPr>
              <a:t>Otevírání obálek musí být zahájeno </a:t>
            </a:r>
            <a:r>
              <a:rPr lang="cs-CZ" sz="3600" b="1" u="sng" cap="all" dirty="0" smtClean="0">
                <a:solidFill>
                  <a:srgbClr val="FFFF00"/>
                </a:solidFill>
              </a:rPr>
              <a:t>ihned</a:t>
            </a:r>
            <a:r>
              <a:rPr lang="cs-CZ" b="1" u="sng" dirty="0" smtClean="0">
                <a:solidFill>
                  <a:srgbClr val="FFFF00"/>
                </a:solidFill>
              </a:rPr>
              <a:t> (!!)  po uplynutí lhůty pro podání nabídek.</a:t>
            </a:r>
            <a:endParaRPr lang="cs-CZ" sz="6600" b="1" u="sng" dirty="0" smtClean="0">
              <a:solidFill>
                <a:srgbClr val="FFFF00"/>
              </a:solidFill>
            </a:endParaRPr>
          </a:p>
          <a:p>
            <a:pPr marL="630238" lvl="1" indent="-363538" eaLnBrk="1" hangingPunct="1"/>
            <a:endParaRPr lang="cs-CZ" b="1" i="1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09508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BB000EE-2325-4288-A18F-134AED2B893F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1878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52264-6F0B-4D73-8505-22D9CDDD302A}" type="slidenum">
              <a:rPr lang="cs-CZ" smtClean="0"/>
              <a:pPr>
                <a:defRPr/>
              </a:pPr>
              <a:t>54</a:t>
            </a:fld>
            <a:endParaRPr lang="cs-CZ" dirty="0" smtClean="0"/>
          </a:p>
        </p:txBody>
      </p:sp>
      <p:sp>
        <p:nvSpPr>
          <p:cNvPr id="849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/>
            <a:r>
              <a:rPr lang="cs-CZ" sz="3600" b="1" smtClean="0">
                <a:solidFill>
                  <a:schemeClr val="folHlink"/>
                </a:solidFill>
              </a:rPr>
              <a:t>Otevírání obálek</a:t>
            </a:r>
            <a:r>
              <a:rPr lang="cs-CZ" sz="4000" b="1" smtClean="0"/>
              <a:t> </a:t>
            </a:r>
            <a:endParaRPr lang="cs-CZ" b="1" smtClean="0">
              <a:solidFill>
                <a:schemeClr val="folHlink"/>
              </a:solidFill>
            </a:endParaRPr>
          </a:p>
        </p:txBody>
      </p:sp>
      <p:sp>
        <p:nvSpPr>
          <p:cNvPr id="849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620688"/>
            <a:ext cx="9324975" cy="5761062"/>
          </a:xfrm>
        </p:spPr>
        <p:txBody>
          <a:bodyPr/>
          <a:lstStyle/>
          <a:p>
            <a:pPr marL="630238" lvl="1" indent="-363538" eaLnBrk="1" hangingPunct="1">
              <a:buNone/>
            </a:pPr>
            <a:r>
              <a:rPr lang="cs-CZ" sz="3200" b="1" dirty="0" smtClean="0">
                <a:solidFill>
                  <a:srgbClr val="FFFF00"/>
                </a:solidFill>
              </a:rPr>
              <a:t>7) </a:t>
            </a:r>
            <a:r>
              <a:rPr lang="cs-CZ" sz="3200" b="1" u="sng" cap="all" dirty="0" smtClean="0">
                <a:solidFill>
                  <a:srgbClr val="FFFF00"/>
                </a:solidFill>
              </a:rPr>
              <a:t>Pokud zadavatel obdrží ve lhůtě pro podání nabídek pouze jednu nabídku, obálka se neotevírá</a:t>
            </a:r>
            <a:r>
              <a:rPr lang="cs-CZ" sz="3200" b="1" dirty="0" smtClean="0">
                <a:solidFill>
                  <a:srgbClr val="FFFF00"/>
                </a:solidFill>
              </a:rPr>
              <a:t>; o této skutečnosti zadavatel bezodkladně vyrozumí uchazeče. To neplatí v případě, že zadavatel postupuje podle § 22 odst. 3 </a:t>
            </a:r>
            <a:r>
              <a:rPr lang="cs-CZ" sz="3200" b="1" i="1" dirty="0" smtClean="0">
                <a:solidFill>
                  <a:srgbClr val="FFFF00"/>
                </a:solidFill>
              </a:rPr>
              <a:t>(JŘSU na služby, staveb.práce v.v.i.), </a:t>
            </a:r>
            <a:r>
              <a:rPr lang="cs-CZ" sz="3200" b="1" u="sng" dirty="0" smtClean="0">
                <a:solidFill>
                  <a:srgbClr val="FFFF00"/>
                </a:solidFill>
              </a:rPr>
              <a:t>§ 23 odst. 4 až </a:t>
            </a:r>
            <a:r>
              <a:rPr lang="cs-CZ" sz="3200" b="1" i="1" u="sng" dirty="0" smtClean="0">
                <a:solidFill>
                  <a:srgbClr val="FFFF00"/>
                </a:solidFill>
              </a:rPr>
              <a:t>8 (</a:t>
            </a:r>
            <a:r>
              <a:rPr lang="cs-CZ" sz="3200" b="1" i="1" u="sng" dirty="0" err="1" smtClean="0">
                <a:solidFill>
                  <a:srgbClr val="FFFF00"/>
                </a:solidFill>
              </a:rPr>
              <a:t>tech</a:t>
            </a:r>
            <a:r>
              <a:rPr lang="cs-CZ" sz="3200" b="1" i="1" u="sng" dirty="0" smtClean="0">
                <a:solidFill>
                  <a:srgbClr val="FFFF00"/>
                </a:solidFill>
              </a:rPr>
              <a:t>. a um. důvody , dodávky + v.v.i., soutěž o návrh, vícepráce a opční právo)</a:t>
            </a:r>
            <a:r>
              <a:rPr lang="cs-CZ" sz="3200" b="1" dirty="0" smtClean="0">
                <a:solidFill>
                  <a:srgbClr val="FFFF00"/>
                </a:solidFill>
              </a:rPr>
              <a:t>a 10 </a:t>
            </a:r>
            <a:r>
              <a:rPr lang="cs-CZ" sz="3200" b="1" i="1" dirty="0" smtClean="0">
                <a:solidFill>
                  <a:srgbClr val="FFFF00"/>
                </a:solidFill>
              </a:rPr>
              <a:t>(bezpečnost a obrana)</a:t>
            </a:r>
            <a:r>
              <a:rPr lang="cs-CZ" sz="3200" b="1" dirty="0" smtClean="0">
                <a:solidFill>
                  <a:srgbClr val="FFFF00"/>
                </a:solidFill>
              </a:rPr>
              <a:t> nebo zadává veřejnou zakázku na základě rámcové smlouvy. </a:t>
            </a:r>
            <a:r>
              <a:rPr lang="cs-CZ" sz="3200" b="1" i="1" u="sng" dirty="0" smtClean="0"/>
              <a:t>!! Zásadní změna !!</a:t>
            </a:r>
          </a:p>
          <a:p>
            <a:pPr marL="630238" lvl="1" indent="-363538" eaLnBrk="1" hangingPunct="1">
              <a:buNone/>
            </a:pPr>
            <a:endParaRPr lang="cs-CZ" sz="3200" dirty="0" smtClean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40225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F916E70-6F21-4A0A-B901-D2385BB47848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19812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5A2E0-C1DB-4F58-8CFF-3B0D990201D6}" type="slidenum">
              <a:rPr lang="cs-CZ" smtClean="0"/>
              <a:pPr>
                <a:defRPr/>
              </a:pPr>
              <a:t>55</a:t>
            </a:fld>
            <a:endParaRPr lang="cs-CZ" smtClean="0"/>
          </a:p>
        </p:txBody>
      </p:sp>
      <p:sp>
        <p:nvSpPr>
          <p:cNvPr id="860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/>
            <a:r>
              <a:rPr lang="cs-CZ" b="1" smtClean="0">
                <a:solidFill>
                  <a:schemeClr val="folHlink"/>
                </a:solidFill>
              </a:rPr>
              <a:t>Otevírání obálek - § 71 ZVZ</a:t>
            </a:r>
            <a:r>
              <a:rPr lang="cs-CZ" b="1" smtClean="0"/>
              <a:t> </a:t>
            </a:r>
            <a:endParaRPr lang="cs-CZ" sz="4800" b="1" smtClean="0">
              <a:solidFill>
                <a:schemeClr val="folHlink"/>
              </a:solidFill>
            </a:endParaRPr>
          </a:p>
        </p:txBody>
      </p:sp>
      <p:sp>
        <p:nvSpPr>
          <p:cNvPr id="860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96875" y="549275"/>
            <a:ext cx="9540875" cy="5832475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</a:pPr>
            <a:r>
              <a:rPr lang="cs-CZ" sz="3200" b="1" u="sng" dirty="0" smtClean="0"/>
              <a:t>Komise otevírá obálky postupně podle pořadového čísla </a:t>
            </a:r>
            <a:r>
              <a:rPr lang="cs-CZ" sz="3200" b="1" i="1" u="sng" dirty="0" smtClean="0"/>
              <a:t>(! @  ?)</a:t>
            </a:r>
            <a:r>
              <a:rPr lang="cs-CZ" sz="3200" b="1" u="sng" dirty="0" smtClean="0"/>
              <a:t> a kontroluje, zda</a:t>
            </a:r>
          </a:p>
          <a:p>
            <a:pPr marL="1073150" lvl="2" indent="-363538" eaLnBrk="1" hangingPunct="1">
              <a:lnSpc>
                <a:spcPct val="90000"/>
              </a:lnSpc>
            </a:pPr>
            <a:r>
              <a:rPr lang="cs-CZ" sz="3200" b="1" u="sng" dirty="0" smtClean="0"/>
              <a:t>je nabídka zpracována v požadovaném jazyku,</a:t>
            </a:r>
          </a:p>
          <a:p>
            <a:pPr marL="1073150" lvl="2" indent="-363538" eaLnBrk="1" hangingPunct="1">
              <a:lnSpc>
                <a:spcPct val="90000"/>
              </a:lnSpc>
            </a:pPr>
            <a:r>
              <a:rPr lang="cs-CZ" sz="3200" b="1" u="sng" dirty="0" smtClean="0"/>
              <a:t>je návrh smlouvy podepsán osobou oprávněnou jednat a podepisovat </a:t>
            </a:r>
            <a:r>
              <a:rPr lang="cs-CZ" sz="3200" b="1" dirty="0" smtClean="0"/>
              <a:t>jménem či za uchazeče a</a:t>
            </a:r>
            <a:endParaRPr lang="cs-CZ" sz="3200" b="1" u="sng" dirty="0" smtClean="0"/>
          </a:p>
          <a:p>
            <a:pPr marL="1166813" lvl="2" indent="-457200" eaLnBrk="1" hangingPunct="1">
              <a:lnSpc>
                <a:spcPct val="90000"/>
              </a:lnSpc>
            </a:pPr>
            <a:r>
              <a:rPr lang="cs-CZ" b="1" u="sng" strike="sngStrike" dirty="0" smtClean="0">
                <a:solidFill>
                  <a:srgbClr val="FFFF00"/>
                </a:solidFill>
              </a:rPr>
              <a:t>nabídka obsahuje všechny součásti požadované zákonem či zadavatelem v zadávacích podmínkách</a:t>
            </a:r>
            <a:r>
              <a:rPr lang="cs-CZ" sz="2800" b="1" u="sng" strike="sngStrike" dirty="0" smtClean="0">
                <a:solidFill>
                  <a:srgbClr val="FFFF00"/>
                </a:solidFill>
              </a:rPr>
              <a:t>. </a:t>
            </a:r>
          </a:p>
          <a:p>
            <a:pPr marL="801688" lvl="2" indent="-439738" eaLnBrk="1" hangingPunct="1">
              <a:lnSpc>
                <a:spcPct val="90000"/>
              </a:lnSpc>
              <a:buNone/>
            </a:pPr>
            <a:r>
              <a:rPr lang="cs-CZ" sz="2800" b="1" i="1" dirty="0" smtClean="0"/>
              <a:t>     </a:t>
            </a:r>
            <a:r>
              <a:rPr lang="cs-CZ" sz="2800" b="1" i="1" u="sng" dirty="0" smtClean="0"/>
              <a:t>Důvod pro vypuštění  -  příliš časté vylučování uchazečů pro formální chyby – </a:t>
            </a:r>
            <a:r>
              <a:rPr lang="cs-CZ" sz="2800" b="1" i="1" u="sng" dirty="0" smtClean="0">
                <a:solidFill>
                  <a:srgbClr val="FFFF00"/>
                </a:solidFill>
              </a:rPr>
              <a:t>ALE  - hodnotící komise nejsou zvyklé na to, že nabídky mohou být neúplné a nežádají o doplnění chybějících dokumentů ( tabulky, popis plnění, čestná prohlášení ) nabídky potom ale nesplňují požadavky  zadavatele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47876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68D9454-1284-4309-B799-EDAA087470CA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2083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A7FF9-B0E4-4BB9-85FA-52056A025429}" type="slidenum">
              <a:rPr lang="cs-CZ" smtClean="0"/>
              <a:pPr>
                <a:defRPr/>
              </a:pPr>
              <a:t>56</a:t>
            </a:fld>
            <a:endParaRPr lang="cs-CZ" smtClean="0"/>
          </a:p>
        </p:txBody>
      </p:sp>
      <p:sp>
        <p:nvSpPr>
          <p:cNvPr id="8704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/>
            <a:r>
              <a:rPr lang="cs-CZ" b="1" dirty="0" smtClean="0">
                <a:solidFill>
                  <a:schemeClr val="folHlink"/>
                </a:solidFill>
              </a:rPr>
              <a:t>Otevírání obálek - § 71</a:t>
            </a:r>
            <a:endParaRPr lang="cs-CZ" sz="3600" b="1" dirty="0" smtClean="0">
              <a:solidFill>
                <a:schemeClr val="folHlink"/>
              </a:solidFill>
            </a:endParaRPr>
          </a:p>
        </p:txBody>
      </p:sp>
      <p:sp>
        <p:nvSpPr>
          <p:cNvPr id="1157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5689600"/>
          </a:xfrm>
        </p:spPr>
        <p:txBody>
          <a:bodyPr/>
          <a:lstStyle/>
          <a:p>
            <a:r>
              <a:rPr lang="cs-CZ" b="1" dirty="0" smtClean="0"/>
              <a:t>Po provedení kontroly každé nabídky podle odstavce  </a:t>
            </a:r>
            <a:r>
              <a:rPr lang="cs-CZ" b="1" u="sng" dirty="0" smtClean="0">
                <a:solidFill>
                  <a:srgbClr val="FFFF00"/>
                </a:solidFill>
              </a:rPr>
              <a:t>9</a:t>
            </a:r>
            <a:r>
              <a:rPr lang="cs-CZ" b="1" dirty="0" smtClean="0"/>
              <a:t> sdělí komise přítomným uchazečům identifikační údaje uchazeče a informaci o tom, zda nabídka splňuje požadavky podle odstavce 9 (</a:t>
            </a:r>
            <a:r>
              <a:rPr lang="cs-CZ" b="1" i="1" u="sng" dirty="0" smtClean="0">
                <a:solidFill>
                  <a:srgbClr val="FFFF00"/>
                </a:solidFill>
              </a:rPr>
              <a:t>už ne „úplná“</a:t>
            </a:r>
            <a:r>
              <a:rPr lang="cs-CZ" b="1" dirty="0" smtClean="0"/>
              <a:t>); </a:t>
            </a:r>
            <a:r>
              <a:rPr lang="cs-CZ" b="1" dirty="0" smtClean="0">
                <a:solidFill>
                  <a:srgbClr val="FFFF00"/>
                </a:solidFill>
              </a:rPr>
              <a:t>komise přítomným </a:t>
            </a:r>
            <a:r>
              <a:rPr lang="cs-CZ" b="1" u="sng" dirty="0" smtClean="0">
                <a:solidFill>
                  <a:srgbClr val="FFFF00"/>
                </a:solidFill>
              </a:rPr>
              <a:t>uchazečům sdělí rovněž informace o nabídkové ceně a informace </a:t>
            </a:r>
            <a:r>
              <a:rPr lang="cs-CZ" b="1" dirty="0" smtClean="0">
                <a:solidFill>
                  <a:srgbClr val="FFFF00"/>
                </a:solidFill>
              </a:rPr>
              <a:t>o údajích z nabídek </a:t>
            </a:r>
            <a:r>
              <a:rPr lang="cs-CZ" b="1" u="sng" dirty="0" smtClean="0">
                <a:solidFill>
                  <a:srgbClr val="FFFF00"/>
                </a:solidFill>
              </a:rPr>
              <a:t>odpovídající číselně vyjádřitelným dílčím hodnotícím kritériím. </a:t>
            </a:r>
            <a:r>
              <a:rPr lang="cs-CZ" sz="2800" b="1" i="1" u="sng" dirty="0" smtClean="0"/>
              <a:t>(Všechna </a:t>
            </a:r>
            <a:r>
              <a:rPr lang="cs-CZ" sz="2800" b="1" i="1" u="sng" dirty="0" err="1" smtClean="0"/>
              <a:t>čitatelná</a:t>
            </a:r>
            <a:r>
              <a:rPr lang="cs-CZ" sz="2800" b="1" i="1" u="sng" dirty="0" smtClean="0"/>
              <a:t>  kritéria , která budou předmětem hodnocení). Výstupem je vždy </a:t>
            </a:r>
            <a:r>
              <a:rPr lang="cs-CZ" sz="2800" b="1" i="1" dirty="0" smtClean="0"/>
              <a:t> protokol o otevírání obálek – náležitosti a obsah dle § 73 ZVZ.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584196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A94962-DBB4-4572-AE45-B1FF3481AC66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57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Posouzení kvalifikace - </a:t>
            </a:r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§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59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7"/>
            <a:ext cx="9144000" cy="5881707"/>
          </a:xfrm>
        </p:spPr>
        <p:txBody>
          <a:bodyPr/>
          <a:lstStyle/>
          <a:p>
            <a:pPr marL="360363" indent="-360363">
              <a:buNone/>
            </a:pPr>
            <a:r>
              <a:rPr lang="cs-CZ" b="1" dirty="0" smtClean="0"/>
              <a:t>1) Veřejný </a:t>
            </a:r>
            <a:r>
              <a:rPr lang="cs-CZ" b="1" dirty="0"/>
              <a:t>zadavatel posoudí prokázání splnění </a:t>
            </a:r>
            <a:r>
              <a:rPr lang="cs-CZ" b="1" dirty="0" smtClean="0"/>
              <a:t>kvalifikace dodavatele </a:t>
            </a:r>
            <a:r>
              <a:rPr lang="cs-CZ" b="1" dirty="0"/>
              <a:t>z hlediska požadavků stanovených </a:t>
            </a:r>
            <a:r>
              <a:rPr lang="cs-CZ" b="1" dirty="0" smtClean="0"/>
              <a:t>(</a:t>
            </a:r>
            <a:r>
              <a:rPr lang="cs-CZ" sz="3100" b="1" i="1" dirty="0" smtClean="0"/>
              <a:t>zadavatelem</a:t>
            </a:r>
            <a:r>
              <a:rPr lang="cs-CZ" b="1" dirty="0" smtClean="0"/>
              <a:t>) v </a:t>
            </a:r>
            <a:r>
              <a:rPr lang="cs-CZ" b="1" dirty="0"/>
              <a:t>souladu </a:t>
            </a:r>
            <a:r>
              <a:rPr lang="cs-CZ" b="1" dirty="0" smtClean="0"/>
              <a:t>se zákonem. </a:t>
            </a:r>
          </a:p>
          <a:p>
            <a:pPr marL="360363" indent="-360363">
              <a:buNone/>
            </a:pPr>
            <a:r>
              <a:rPr lang="cs-CZ" b="1" dirty="0" smtClean="0"/>
              <a:t>2</a:t>
            </a:r>
            <a:r>
              <a:rPr lang="cs-CZ" b="1" dirty="0"/>
              <a:t>) </a:t>
            </a:r>
            <a:r>
              <a:rPr lang="cs-CZ" b="1" u="sng" dirty="0">
                <a:solidFill>
                  <a:srgbClr val="FFFF00"/>
                </a:solidFill>
              </a:rPr>
              <a:t>Pro účely posouzení kvalifikace </a:t>
            </a:r>
            <a:r>
              <a:rPr lang="cs-CZ" b="1" dirty="0"/>
              <a:t>může veřejný </a:t>
            </a:r>
            <a:r>
              <a:rPr lang="cs-CZ" b="1" dirty="0" smtClean="0"/>
              <a:t>zadavatel ustanovit </a:t>
            </a:r>
            <a:r>
              <a:rPr lang="cs-CZ" b="1" u="sng" dirty="0">
                <a:solidFill>
                  <a:srgbClr val="FFFF00"/>
                </a:solidFill>
              </a:rPr>
              <a:t>zvláštní komisi</a:t>
            </a:r>
            <a:r>
              <a:rPr lang="cs-CZ" b="1" dirty="0"/>
              <a:t>. Ustanovení § </a:t>
            </a:r>
            <a:r>
              <a:rPr lang="cs-CZ" sz="2800" b="1" dirty="0"/>
              <a:t>74 odst. 7 a § 75 odst. </a:t>
            </a:r>
            <a:r>
              <a:rPr lang="cs-CZ" sz="2800" b="1" dirty="0" smtClean="0"/>
              <a:t>6  </a:t>
            </a:r>
            <a:r>
              <a:rPr lang="cs-CZ" b="1" i="1" dirty="0" smtClean="0"/>
              <a:t>(nepodjatost a mlčenlivost) </a:t>
            </a:r>
            <a:r>
              <a:rPr lang="cs-CZ" b="1" dirty="0" smtClean="0"/>
              <a:t>se </a:t>
            </a:r>
            <a:r>
              <a:rPr lang="cs-CZ" b="1" dirty="0"/>
              <a:t>na členy zvláštní komise použije obdobně.</a:t>
            </a:r>
          </a:p>
          <a:p>
            <a:pPr marL="360363" indent="-360363">
              <a:buNone/>
            </a:pPr>
            <a:r>
              <a:rPr lang="cs-CZ" b="1" dirty="0" smtClean="0"/>
              <a:t>3</a:t>
            </a:r>
            <a:r>
              <a:rPr lang="cs-CZ" b="1" dirty="0"/>
              <a:t>) V otevřeném řízení a ve zjednodušeném podlimitním </a:t>
            </a:r>
            <a:r>
              <a:rPr lang="cs-CZ" b="1" dirty="0" smtClean="0"/>
              <a:t>řízení </a:t>
            </a:r>
            <a:r>
              <a:rPr lang="cs-CZ" b="1" u="sng" dirty="0" smtClean="0">
                <a:solidFill>
                  <a:srgbClr val="FFFF00"/>
                </a:solidFill>
              </a:rPr>
              <a:t>může </a:t>
            </a:r>
            <a:r>
              <a:rPr lang="cs-CZ" b="1" u="sng" dirty="0">
                <a:solidFill>
                  <a:srgbClr val="FFFF00"/>
                </a:solidFill>
              </a:rPr>
              <a:t>kvalifikaci posoudit hodnotící komise, </a:t>
            </a:r>
            <a:r>
              <a:rPr lang="cs-CZ" b="1" u="sng" dirty="0" smtClean="0">
                <a:solidFill>
                  <a:srgbClr val="FFFF00"/>
                </a:solidFill>
              </a:rPr>
              <a:t>stanoví-li </a:t>
            </a:r>
            <a:r>
              <a:rPr lang="cs-CZ" b="1" u="sng" dirty="0">
                <a:solidFill>
                  <a:srgbClr val="FFFF00"/>
                </a:solidFill>
              </a:rPr>
              <a:t>tak </a:t>
            </a:r>
            <a:r>
              <a:rPr lang="cs-CZ" b="1" u="sng" dirty="0" smtClean="0">
                <a:solidFill>
                  <a:srgbClr val="FFFF00"/>
                </a:solidFill>
              </a:rPr>
              <a:t>veřejný zadavatel (POUZE TEHDY!- nutno ošetřit při jmenování!) .</a:t>
            </a:r>
            <a:endParaRPr lang="cs-CZ" b="1" u="sng" dirty="0">
              <a:solidFill>
                <a:srgbClr val="FFFF00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501673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A5387E1-0E76-4D38-AB2C-72CB65E6E229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58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Posouzení kvalifikace - </a:t>
            </a:r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§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59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7"/>
            <a:ext cx="9144000" cy="588170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4) Veřejný zadavatel může požadovat po dodavateli, aby písemně objasnil předložené informace či doklady nebo předložil další </a:t>
            </a:r>
            <a:r>
              <a:rPr lang="cs-CZ" b="1" strike="sngStrike" dirty="0" smtClean="0">
                <a:solidFill>
                  <a:srgbClr val="FFFF00"/>
                </a:solidFill>
              </a:rPr>
              <a:t>dodatečné</a:t>
            </a:r>
            <a:r>
              <a:rPr lang="cs-CZ" b="1" dirty="0" smtClean="0"/>
              <a:t> informace či doklady prokazující splnění kvalifikace. Dodavatel je povinen splnit tuto povinnost v přiměřené lhůtě stanovené veřejným zadavatelem.</a:t>
            </a:r>
          </a:p>
          <a:p>
            <a:pPr algn="ctr">
              <a:buNone/>
            </a:pPr>
            <a:r>
              <a:rPr lang="cs-CZ" b="1" i="1" u="sng" dirty="0" smtClean="0">
                <a:latin typeface="+mn-lt"/>
                <a:ea typeface="+mn-ea"/>
                <a:cs typeface="+mn-cs"/>
              </a:rPr>
              <a:t>!!!!!</a:t>
            </a:r>
          </a:p>
          <a:p>
            <a:pPr algn="ctr">
              <a:buNone/>
            </a:pPr>
            <a:r>
              <a:rPr lang="cs-CZ" b="1" i="1" u="sng" dirty="0" smtClean="0">
                <a:solidFill>
                  <a:srgbClr val="FFFF00"/>
                </a:solidFill>
              </a:rPr>
              <a:t>Zadavatel má právo takové informace požadovat , nemá však povinnost !! V každém případě je nutno dodržet princip rovného zacházení.  </a:t>
            </a:r>
            <a:endParaRPr lang="cs-CZ" b="1" i="1" u="sng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cs-CZ" b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311718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B0C1DDE-38E1-4C67-AA5A-8B8623A370BA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59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Posouzení kvalifikace - </a:t>
            </a:r>
            <a:r>
              <a:rPr lang="cs-CZ" sz="3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§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59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1"/>
            <a:ext cx="9144000" cy="5975944"/>
          </a:xfrm>
        </p:spPr>
        <p:txBody>
          <a:bodyPr/>
          <a:lstStyle/>
          <a:p>
            <a:pPr>
              <a:buNone/>
            </a:pPr>
            <a:r>
              <a:rPr lang="cs-CZ" b="1" u="sng" dirty="0" smtClean="0">
                <a:latin typeface="+mn-lt"/>
                <a:ea typeface="+mn-ea"/>
                <a:cs typeface="+mn-cs"/>
              </a:rPr>
              <a:t>5)</a:t>
            </a:r>
            <a:r>
              <a:rPr lang="cs-CZ" b="1" u="sng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000" b="1" u="sng" dirty="0" smtClean="0">
                <a:latin typeface="+mn-lt"/>
                <a:ea typeface="+mn-ea"/>
                <a:cs typeface="+mn-cs"/>
              </a:rPr>
              <a:t>O posouzení kvalifikace pořídí veřejný zadavatel  </a:t>
            </a:r>
            <a:r>
              <a:rPr lang="cs-CZ" sz="3000" b="1" u="sng" cap="all" dirty="0" smtClean="0">
                <a:latin typeface="+mn-lt"/>
                <a:ea typeface="+mn-ea"/>
                <a:cs typeface="+mn-cs"/>
              </a:rPr>
              <a:t>protokol</a:t>
            </a:r>
            <a:r>
              <a:rPr lang="cs-CZ" sz="3000" b="1" u="sng" dirty="0" smtClean="0">
                <a:latin typeface="+mn-lt"/>
                <a:ea typeface="+mn-ea"/>
                <a:cs typeface="+mn-cs"/>
              </a:rPr>
              <a:t>, ve kterém uvede identifikační údaje dodavatelů, jejichž kvalifikace byla posuzována, seznam dodavatelů, kteří prokázali splnění kvalifikace, a seznam dodavatelů, kteří splnění kvalifikace neprokázali, spolu s uvedením důvodu. 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6) Veřejný zadavatel</a:t>
            </a:r>
            <a:r>
              <a:rPr lang="cs-CZ" dirty="0" smtClean="0"/>
              <a:t> </a:t>
            </a:r>
            <a:r>
              <a:rPr lang="cs-CZ" b="1" dirty="0" smtClean="0">
                <a:solidFill>
                  <a:srgbClr val="FFFF00"/>
                </a:solidFill>
              </a:rPr>
              <a:t>v seznamu podle odstavce 5 uvede </a:t>
            </a:r>
            <a:r>
              <a:rPr lang="cs-CZ" b="1" u="sng" dirty="0" smtClean="0">
                <a:solidFill>
                  <a:srgbClr val="FFFF00"/>
                </a:solidFill>
              </a:rPr>
              <a:t>seznam dokladů, kterými uchazeči prokazovali technické kvalifikační předpoklady </a:t>
            </a:r>
            <a:r>
              <a:rPr lang="cs-CZ" b="1" dirty="0" smtClean="0">
                <a:solidFill>
                  <a:srgbClr val="FFFF00"/>
                </a:solidFill>
              </a:rPr>
              <a:t>a údaj o tom, zda uchazeč splnění kvalifikace prokázal nebo neprokázal.    </a:t>
            </a:r>
            <a:r>
              <a:rPr lang="cs-CZ" b="1" i="1" u="sng" dirty="0" smtClean="0">
                <a:latin typeface="+mn-lt"/>
                <a:ea typeface="+mn-ea"/>
                <a:cs typeface="+mn-cs"/>
              </a:rPr>
              <a:t>!!!!!</a:t>
            </a:r>
          </a:p>
          <a:p>
            <a:pPr>
              <a:buNone/>
            </a:pPr>
            <a:endParaRPr lang="cs-CZ" b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839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FF94885-13C5-45BE-8551-9CDD9A98CC9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7680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7715D-EF2F-4E2B-B9C6-9A3735385B74}" type="slidenum">
              <a:rPr lang="cs-CZ" smtClean="0"/>
              <a:pPr>
                <a:defRPr/>
              </a:pPr>
              <a:t>6</a:t>
            </a:fld>
            <a:endParaRPr lang="cs-CZ" smtClean="0"/>
          </a:p>
        </p:txBody>
      </p:sp>
      <p:sp>
        <p:nvSpPr>
          <p:cNvPr id="90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>
              <a:defRPr/>
            </a:pPr>
            <a:r>
              <a:rPr lang="cs-CZ" sz="36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 se stalo s Věstníkem veřejných zakázek ?</a:t>
            </a:r>
            <a:endParaRPr lang="cs-CZ" sz="3600" b="1" u="sng" dirty="0" smtClean="0">
              <a:solidFill>
                <a:schemeClr val="folHlink"/>
              </a:solidFill>
            </a:endParaRPr>
          </a:p>
        </p:txBody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38"/>
            <a:ext cx="9144000" cy="58102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None/>
            </a:pPr>
            <a:endParaRPr lang="cs-CZ" sz="1200" b="1" dirty="0" smtClean="0">
              <a:solidFill>
                <a:srgbClr val="FFFF00"/>
              </a:solidFill>
            </a:endParaRPr>
          </a:p>
          <a:p>
            <a:pPr marL="609600" eaLnBrk="1" hangingPunct="1">
              <a:lnSpc>
                <a:spcPct val="80000"/>
              </a:lnSpc>
              <a:buNone/>
            </a:pPr>
            <a:r>
              <a:rPr lang="cs-CZ" b="1" dirty="0" smtClean="0">
                <a:solidFill>
                  <a:srgbClr val="FFFF00"/>
                </a:solidFill>
              </a:rPr>
              <a:t>Momentálně  je Věstník  po změně provozovatele </a:t>
            </a:r>
          </a:p>
          <a:p>
            <a:pPr marL="266700" indent="0" eaLnBrk="1" hangingPunct="1">
              <a:lnSpc>
                <a:spcPct val="80000"/>
              </a:lnSpc>
              <a:buNone/>
            </a:pPr>
            <a:r>
              <a:rPr lang="cs-CZ" b="1" dirty="0" smtClean="0">
                <a:solidFill>
                  <a:srgbClr val="FFFF00"/>
                </a:solidFill>
              </a:rPr>
              <a:t>(NESS, s.r.o.) opět  zcela funkční – ale některé problémy při vyplňování formulářů přetrvávají.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cs-CZ" sz="9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cs-CZ" sz="28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cs-CZ" sz="4400" b="1" dirty="0" smtClean="0"/>
          </a:p>
          <a:p>
            <a:pPr marL="609600" indent="-247650" eaLnBrk="1" hangingPunct="1">
              <a:lnSpc>
                <a:spcPct val="90000"/>
              </a:lnSpc>
              <a:buFontTx/>
              <a:buNone/>
            </a:pPr>
            <a:r>
              <a:rPr lang="cs-CZ" b="1" dirty="0" smtClean="0"/>
              <a:t>§ 47 ZVZ - Zadavatel </a:t>
            </a:r>
            <a:r>
              <a:rPr lang="cs-CZ" b="1" u="sng" dirty="0" smtClean="0"/>
              <a:t>je povinen </a:t>
            </a:r>
          </a:p>
          <a:p>
            <a:pPr marL="609600" indent="-247650" eaLnBrk="1" hangingPunct="1">
              <a:lnSpc>
                <a:spcPct val="90000"/>
              </a:lnSpc>
              <a:buFontTx/>
              <a:buNone/>
            </a:pPr>
            <a:r>
              <a:rPr lang="cs-CZ" b="1" u="sng" dirty="0" smtClean="0"/>
              <a:t>při vymezení předmětu</a:t>
            </a:r>
            <a:r>
              <a:rPr lang="cs-CZ" b="1" dirty="0" smtClean="0"/>
              <a:t> plnění zakázky použít </a:t>
            </a:r>
          </a:p>
          <a:p>
            <a:pPr marL="609600" indent="-247650" eaLnBrk="1" hangingPunct="1">
              <a:lnSpc>
                <a:spcPct val="90000"/>
              </a:lnSpc>
              <a:buFontTx/>
              <a:buNone/>
            </a:pPr>
            <a:r>
              <a:rPr lang="cs-CZ" b="1" dirty="0" smtClean="0"/>
              <a:t>klasifikaci zboží, služeb a stavebních prací podle</a:t>
            </a:r>
          </a:p>
          <a:p>
            <a:pPr marL="361950" indent="0" eaLnBrk="1" hangingPunct="1">
              <a:lnSpc>
                <a:spcPct val="90000"/>
              </a:lnSpc>
              <a:buFontTx/>
              <a:buNone/>
            </a:pPr>
            <a:r>
              <a:rPr lang="cs-CZ" b="1" dirty="0" smtClean="0"/>
              <a:t>referenční klasifikace CPV (</a:t>
            </a:r>
            <a:r>
              <a:rPr lang="cs-CZ" b="1" dirty="0" err="1" smtClean="0"/>
              <a:t>Common</a:t>
            </a:r>
            <a:r>
              <a:rPr lang="cs-CZ" b="1" dirty="0" smtClean="0"/>
              <a:t> </a:t>
            </a:r>
            <a:r>
              <a:rPr lang="cs-CZ" b="1" dirty="0" err="1" smtClean="0"/>
              <a:t>Procurement</a:t>
            </a:r>
            <a:r>
              <a:rPr lang="cs-CZ" b="1" dirty="0" smtClean="0"/>
              <a:t> </a:t>
            </a:r>
            <a:r>
              <a:rPr lang="cs-CZ" b="1" dirty="0" err="1" smtClean="0"/>
              <a:t>Vocabulary</a:t>
            </a:r>
            <a:r>
              <a:rPr lang="cs-CZ" b="1" dirty="0" smtClean="0"/>
              <a:t>)</a:t>
            </a:r>
          </a:p>
        </p:txBody>
      </p:sp>
      <p:pic>
        <p:nvPicPr>
          <p:cNvPr id="904196" name="Picture 4" descr="j02857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348880"/>
            <a:ext cx="244951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041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9B5DCE7-228E-489D-9EB2-BBA4DDCA7F52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2390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9D0FD-0CF3-423F-A81A-60A00E5B7760}" type="slidenum">
              <a:rPr lang="cs-CZ" smtClean="0"/>
              <a:pPr>
                <a:defRPr/>
              </a:pPr>
              <a:t>60</a:t>
            </a:fld>
            <a:endParaRPr lang="cs-CZ" smtClean="0"/>
          </a:p>
        </p:txBody>
      </p:sp>
      <p:sp>
        <p:nvSpPr>
          <p:cNvPr id="901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"/>
            <a:ext cx="7772400" cy="476672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chemeClr val="folHlink"/>
                </a:solidFill>
              </a:rPr>
              <a:t>Posouzení nabídek - §76</a:t>
            </a:r>
          </a:p>
        </p:txBody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672"/>
            <a:ext cx="9144000" cy="5905078"/>
          </a:xfrm>
        </p:spPr>
        <p:txBody>
          <a:bodyPr/>
          <a:lstStyle/>
          <a:p>
            <a:pPr marL="514350" indent="-514350">
              <a:buFontTx/>
              <a:buAutoNum type="arabicParenR"/>
            </a:pPr>
            <a:r>
              <a:rPr lang="cs-CZ" sz="2400" b="1" dirty="0" smtClean="0"/>
              <a:t>Hodnotící komise posoudí nabídky uchazečů z hlediska splnění zákonných požadavků a požadavků zadavatele uvedených v zadávacích podmínkách </a:t>
            </a:r>
            <a:r>
              <a:rPr lang="cs-CZ" sz="2400" b="1" u="sng" dirty="0" smtClean="0"/>
              <a:t>a z hlediska toho, zda uchazeč nepodal nepřijatelnou nabídku podle § 22 odst. 1 písm. d) </a:t>
            </a:r>
            <a:r>
              <a:rPr lang="cs-CZ" sz="2400" b="1" i="1" dirty="0" smtClean="0"/>
              <a:t>(které jsou v rozporu s platnými právními předpisy)</a:t>
            </a:r>
            <a:r>
              <a:rPr lang="cs-CZ" sz="2400" b="1" dirty="0" smtClean="0"/>
              <a:t>. Nabídky, které tyto požadavky nesplňují, musí být vyřazeny....Ke zjevným početním chybám v nabídce, zjištěným při posouzení nabídek, které nemají vliv na nabídkovou cenu, hodnotící komise nepřihlíží.</a:t>
            </a:r>
          </a:p>
          <a:p>
            <a:pPr marL="514350" indent="-514350">
              <a:buFontTx/>
              <a:buAutoNum type="arabicParenR"/>
            </a:pPr>
            <a:r>
              <a:rPr lang="cs-CZ" sz="3000" b="1" dirty="0" smtClean="0">
                <a:solidFill>
                  <a:srgbClr val="FFFF00"/>
                </a:solidFill>
              </a:rPr>
              <a:t>V</a:t>
            </a:r>
            <a:r>
              <a:rPr lang="cs-CZ" sz="3000" b="1" u="sng" dirty="0" smtClean="0">
                <a:solidFill>
                  <a:srgbClr val="FFFF00"/>
                </a:solidFill>
              </a:rPr>
              <a:t> případě veřejné zakázky na stavební práce</a:t>
            </a:r>
            <a:r>
              <a:rPr lang="cs-CZ" sz="3000" b="1" dirty="0" smtClean="0">
                <a:solidFill>
                  <a:srgbClr val="FFFF00"/>
                </a:solidFill>
              </a:rPr>
              <a:t>, jejíž zadávací dokumentace obsahuje příslušnou dokumentaci podle § 44 odst. 4 písm. a), </a:t>
            </a:r>
            <a:r>
              <a:rPr lang="cs-CZ" sz="3000" b="1" u="sng" dirty="0" smtClean="0">
                <a:solidFill>
                  <a:srgbClr val="FFFF00"/>
                </a:solidFill>
              </a:rPr>
              <a:t>posoudí hodnotící komise nabídky v podrobnostech soupisu stavebních prací, dodávek a služeb a výkazu výměr.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377033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A4EF5A5-C9AF-4B68-8746-B6A0A9FC4AE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2390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9D0FD-0CF3-423F-A81A-60A00E5B7760}" type="slidenum">
              <a:rPr lang="cs-CZ" smtClean="0"/>
              <a:pPr>
                <a:defRPr/>
              </a:pPr>
              <a:t>61</a:t>
            </a:fld>
            <a:endParaRPr lang="cs-CZ" smtClean="0"/>
          </a:p>
        </p:txBody>
      </p:sp>
      <p:sp>
        <p:nvSpPr>
          <p:cNvPr id="901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"/>
            <a:ext cx="7772400" cy="548680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chemeClr val="folHlink"/>
                </a:solidFill>
              </a:rPr>
              <a:t>Posouzení nabídek - §76</a:t>
            </a:r>
          </a:p>
        </p:txBody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583307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3) </a:t>
            </a:r>
            <a:r>
              <a:rPr lang="cs-CZ" sz="2800" b="1" dirty="0" smtClean="0"/>
              <a:t>Hodnotící komise může v případě nejasností požádat uchazeče o písemné vysvětlení nabídky. </a:t>
            </a:r>
            <a:r>
              <a:rPr lang="cs-CZ" b="1" u="sng" dirty="0" smtClean="0">
                <a:solidFill>
                  <a:srgbClr val="FFFF00"/>
                </a:solidFill>
              </a:rPr>
              <a:t>Hodnotící komise může rovněž požádat o doplnění dokladů podle § 68 odst. 3. </a:t>
            </a:r>
            <a:r>
              <a:rPr lang="cs-CZ" sz="2800" b="1" dirty="0" smtClean="0"/>
              <a:t>V žádosti hodnotící komise uvede, v čem spatřuje nejasnosti nabídky, které má uchazeč vysvětlit</a:t>
            </a:r>
            <a:r>
              <a:rPr lang="cs-CZ" b="1" dirty="0" smtClean="0"/>
              <a:t>, </a:t>
            </a:r>
            <a:r>
              <a:rPr lang="cs-CZ" b="1" u="sng" dirty="0" smtClean="0">
                <a:solidFill>
                  <a:srgbClr val="FFFF00"/>
                </a:solidFill>
              </a:rPr>
              <a:t>nebo které doklady má uchazeč doplnit</a:t>
            </a:r>
            <a:r>
              <a:rPr lang="cs-CZ" b="1" dirty="0" smtClean="0"/>
              <a:t>. </a:t>
            </a:r>
            <a:r>
              <a:rPr lang="cs-CZ" sz="2800" b="1" dirty="0" smtClean="0"/>
              <a:t>Hodnotící komise nabídku vyřadí, pokud uchazeč nedoručí vysvětlení či doklady ve lhůtě 3 pracovních dnů ode dne doručení žádosti, nestanoví-li hodnotící komise lhůtu delší. </a:t>
            </a:r>
            <a:r>
              <a:rPr lang="cs-CZ" b="1" u="sng" dirty="0" smtClean="0">
                <a:solidFill>
                  <a:srgbClr val="FFFF00"/>
                </a:solidFill>
              </a:rPr>
              <a:t>Hodnotící komise může na žádost uchazeče tuto lhůtu prodloužit, nebo může zmeškání lhůty prominout.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8410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7679-5B3E-4079-B1AF-D2148F36E09C}" type="datetime1">
              <a:rPr lang="cs-CZ"/>
              <a:pPr/>
              <a:t>31.5.2013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Český a moravský účetní dvůr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52EF-564E-48E1-828F-9C3FDC82490A}" type="slidenum">
              <a:rPr lang="cs-CZ"/>
              <a:pPr/>
              <a:t>62</a:t>
            </a:fld>
            <a:endParaRPr lang="cs-CZ"/>
          </a:p>
        </p:txBody>
      </p:sp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5"/>
          </a:xfrm>
        </p:spPr>
        <p:txBody>
          <a:bodyPr/>
          <a:lstStyle/>
          <a:p>
            <a:r>
              <a:rPr lang="cs-CZ" sz="4000" b="1" dirty="0">
                <a:solidFill>
                  <a:schemeClr val="folHlink"/>
                </a:solidFill>
              </a:rPr>
              <a:t>Hodnocení </a:t>
            </a:r>
            <a:r>
              <a:rPr lang="cs-CZ" sz="4000" b="1" dirty="0" smtClean="0">
                <a:solidFill>
                  <a:schemeClr val="folHlink"/>
                </a:solidFill>
              </a:rPr>
              <a:t>podle ekonomické výhodnosti</a:t>
            </a:r>
            <a:endParaRPr lang="cs-CZ" sz="4000" b="1" dirty="0">
              <a:solidFill>
                <a:schemeClr val="folHlink"/>
              </a:solidFill>
            </a:endParaRP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554461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	</a:t>
            </a:r>
            <a:r>
              <a:rPr lang="cs-CZ" b="1" u="sng" dirty="0" smtClean="0"/>
              <a:t>Zejména u individuálně </a:t>
            </a:r>
            <a:r>
              <a:rPr lang="cs-CZ" b="1" u="sng" dirty="0" err="1" smtClean="0"/>
              <a:t>hodncených</a:t>
            </a:r>
            <a:r>
              <a:rPr lang="cs-CZ" b="1" u="sng" dirty="0" smtClean="0"/>
              <a:t> kritérií je však nutno vždy předem </a:t>
            </a:r>
            <a:r>
              <a:rPr lang="cs-CZ" sz="2400" b="1" u="sng" dirty="0" smtClean="0"/>
              <a:t>(popisem v ZD)  </a:t>
            </a:r>
            <a:r>
              <a:rPr lang="cs-CZ" b="1" u="sng" dirty="0" smtClean="0"/>
              <a:t>stanovit objektivní způsob hodnocení! </a:t>
            </a:r>
            <a:r>
              <a:rPr lang="cs-CZ" b="1" i="1" u="sng" dirty="0" smtClean="0"/>
              <a:t>(zpětně ověřitelný)</a:t>
            </a:r>
          </a:p>
          <a:p>
            <a:pPr>
              <a:buNone/>
            </a:pPr>
            <a:r>
              <a:rPr lang="cs-CZ" b="1" dirty="0" smtClean="0"/>
              <a:t>PO NOVELE </a:t>
            </a:r>
            <a:r>
              <a:rPr lang="cs-CZ" b="1" u="sng" dirty="0" smtClean="0"/>
              <a:t>§ 78 odst. 4</a:t>
            </a:r>
            <a:r>
              <a:rPr lang="cs-CZ" b="1" u="sng" dirty="0" smtClean="0">
                <a:solidFill>
                  <a:srgbClr val="FFFF00"/>
                </a:solidFill>
              </a:rPr>
              <a:t> </a:t>
            </a:r>
            <a:r>
              <a:rPr lang="cs-CZ" b="1" dirty="0" smtClean="0"/>
              <a:t>: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	</a:t>
            </a:r>
            <a:r>
              <a:rPr lang="cs-CZ" b="1" u="sng" dirty="0" smtClean="0">
                <a:solidFill>
                  <a:srgbClr val="FFFF00"/>
                </a:solidFill>
              </a:rPr>
              <a:t>Dílčím hodnotícím kritériem nemohou být smluvní podmínky, jejichž účelem je zajištění povinností dodavatele,nebo platební podmínky.</a:t>
            </a:r>
          </a:p>
          <a:p>
            <a:pPr indent="28575">
              <a:buNone/>
            </a:pPr>
            <a:r>
              <a:rPr lang="cs-CZ" b="1" i="1" u="sng" dirty="0" smtClean="0">
                <a:solidFill>
                  <a:srgbClr val="FFFF00"/>
                </a:solidFill>
              </a:rPr>
              <a:t>!! To znamená, že už by neměly být hodnoceny sankce, záruky, bankovní garance  či splatnost jako hodnotící kritérium !!!</a:t>
            </a:r>
            <a:r>
              <a:rPr lang="cs-CZ" b="1" u="sng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EEA0-469B-4A1C-98CE-CB0823F724AA}" type="datetime1">
              <a:rPr lang="cs-CZ" smtClean="0"/>
              <a:pPr/>
              <a:t>31.5.2013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Český a moravský účetní dvůr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52EF-564E-48E1-828F-9C3FDC82490A}" type="slidenum">
              <a:rPr lang="cs-CZ"/>
              <a:pPr/>
              <a:t>63</a:t>
            </a:fld>
            <a:endParaRPr lang="cs-CZ"/>
          </a:p>
        </p:txBody>
      </p:sp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5"/>
          </a:xfrm>
        </p:spPr>
        <p:txBody>
          <a:bodyPr/>
          <a:lstStyle/>
          <a:p>
            <a:r>
              <a:rPr lang="cs-CZ" sz="4000" b="1" dirty="0">
                <a:solidFill>
                  <a:schemeClr val="folHlink"/>
                </a:solidFill>
              </a:rPr>
              <a:t>Hodnocení </a:t>
            </a:r>
            <a:r>
              <a:rPr lang="cs-CZ" sz="4000" b="1" dirty="0" smtClean="0">
                <a:solidFill>
                  <a:schemeClr val="folHlink"/>
                </a:solidFill>
              </a:rPr>
              <a:t>podle ekonomické výhodnosti</a:t>
            </a:r>
            <a:endParaRPr lang="cs-CZ" sz="4000" b="1" dirty="0">
              <a:solidFill>
                <a:schemeClr val="folHlink"/>
              </a:solidFill>
            </a:endParaRP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7"/>
            <a:ext cx="9144000" cy="5403304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	</a:t>
            </a:r>
          </a:p>
        </p:txBody>
      </p:sp>
      <p:pic>
        <p:nvPicPr>
          <p:cNvPr id="8" name="Obrázek 7" descr="Hodnocení VZ011.bmp"/>
          <p:cNvPicPr>
            <a:picLocks noChangeAspect="1"/>
          </p:cNvPicPr>
          <p:nvPr/>
        </p:nvPicPr>
        <p:blipFill>
          <a:blip r:embed="rId2" cstate="print"/>
          <a:srcRect l="15351" t="23540" r="54724" b="52520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0DD15C0-1824-4B54-8AA5-F512A6755DAD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28675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Český a moravský účetní dvůr</a:t>
            </a:r>
          </a:p>
        </p:txBody>
      </p:sp>
      <p:sp>
        <p:nvSpPr>
          <p:cNvPr id="2867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880076-2015-4FC3-91B1-0B73AFE2AFDD}" type="slidenum">
              <a:rPr lang="cs-CZ" smtClean="0"/>
              <a:pPr/>
              <a:t>64</a:t>
            </a:fld>
            <a:endParaRPr lang="cs-CZ" smtClean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cs-CZ" sz="3300" b="1" dirty="0" smtClean="0">
                <a:solidFill>
                  <a:schemeClr val="folHlink"/>
                </a:solidFill>
              </a:rPr>
              <a:t>Jak postupovat transparentně ?</a:t>
            </a:r>
            <a:endParaRPr lang="cs-CZ" sz="3300" b="1" dirty="0" smtClean="0"/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554097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cs-CZ" sz="800" b="1" i="1" dirty="0" smtClean="0">
                <a:solidFill>
                  <a:srgbClr val="FFFF00"/>
                </a:solidFill>
              </a:rPr>
              <a:t>.</a:t>
            </a:r>
            <a:endParaRPr lang="cs-CZ" sz="800" b="1" i="1" dirty="0">
              <a:solidFill>
                <a:srgbClr val="FFFF00"/>
              </a:solidFill>
            </a:endParaRPr>
          </a:p>
        </p:txBody>
      </p:sp>
      <p:pic>
        <p:nvPicPr>
          <p:cNvPr id="7" name="Obrázek 6" descr="VVZ003.bmp"/>
          <p:cNvPicPr>
            <a:picLocks noChangeAspect="1"/>
          </p:cNvPicPr>
          <p:nvPr/>
        </p:nvPicPr>
        <p:blipFill>
          <a:blip r:embed="rId2" cstate="print"/>
          <a:srcRect t="11284"/>
          <a:stretch>
            <a:fillRect/>
          </a:stretch>
        </p:blipFill>
        <p:spPr>
          <a:xfrm>
            <a:off x="0" y="548680"/>
            <a:ext cx="9144000" cy="630932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35" grpId="0" build="p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B900-FCED-4AAE-B05B-A8F90C67D05B}" type="datetime1">
              <a:rPr lang="cs-CZ" smtClean="0"/>
              <a:pPr/>
              <a:t>31.5.2013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Český a moravský účetní dvůr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F38B-2258-4359-8FF9-F562895F5CB6}" type="slidenum">
              <a:rPr lang="cs-CZ"/>
              <a:pPr/>
              <a:t>65</a:t>
            </a:fld>
            <a:endParaRPr lang="cs-CZ"/>
          </a:p>
        </p:txBody>
      </p:sp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/>
          <a:lstStyle/>
          <a:p>
            <a:r>
              <a:rPr lang="cs-CZ" sz="3200" b="1" dirty="0" smtClean="0">
                <a:solidFill>
                  <a:schemeClr val="folHlink"/>
                </a:solidFill>
              </a:rPr>
              <a:t>Rizika některých kritérií při bodování a hodnocení</a:t>
            </a:r>
            <a:endParaRPr lang="cs-CZ" sz="3600" b="1" dirty="0">
              <a:solidFill>
                <a:schemeClr val="folHlink"/>
              </a:solidFill>
            </a:endParaRPr>
          </a:p>
        </p:txBody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5975945"/>
          </a:xfrm>
        </p:spPr>
        <p:txBody>
          <a:bodyPr/>
          <a:lstStyle/>
          <a:p>
            <a:pPr marL="361950" lvl="1" indent="-361950">
              <a:buFontTx/>
              <a:buNone/>
            </a:pPr>
            <a:r>
              <a:rPr lang="cs-CZ" b="1" dirty="0" smtClean="0"/>
              <a:t>a) </a:t>
            </a:r>
            <a:r>
              <a:rPr lang="cs-CZ" b="1" u="sng" dirty="0" smtClean="0">
                <a:solidFill>
                  <a:srgbClr val="FFFF00"/>
                </a:solidFill>
              </a:rPr>
              <a:t>doba provedení díla </a:t>
            </a:r>
            <a:r>
              <a:rPr lang="cs-CZ" b="1" dirty="0" smtClean="0"/>
              <a:t>(služby, staveb.prací, dodání zboží)</a:t>
            </a:r>
          </a:p>
          <a:p>
            <a:pPr marL="361950" lvl="1" indent="-6350">
              <a:buFontTx/>
              <a:buNone/>
            </a:pPr>
            <a:r>
              <a:rPr lang="cs-CZ" sz="3200" b="1" dirty="0" smtClean="0"/>
              <a:t>Termín dodání, nebo realizace stavby může být nabídnut uchazečem zcela nereálný. Na rozdíl od mimořádně nízké ceny zde už zákon nenabízí žádnou ochranu zadavatele.</a:t>
            </a:r>
          </a:p>
          <a:p>
            <a:pPr marL="361950" lvl="1" indent="-6350">
              <a:buFontTx/>
              <a:buNone/>
            </a:pPr>
            <a:r>
              <a:rPr lang="cs-CZ" sz="3200" b="1" dirty="0" smtClean="0"/>
              <a:t>Jediná možná </a:t>
            </a:r>
            <a:r>
              <a:rPr lang="cs-CZ" sz="3200" b="1" u="sng" dirty="0" smtClean="0"/>
              <a:t>ochrana je nastavit vysokou sankci za nedodržení termínu </a:t>
            </a:r>
            <a:r>
              <a:rPr lang="cs-CZ" sz="3200" b="1" dirty="0" smtClean="0"/>
              <a:t>(to ale nejde dodatečně – musí být stanoveno v zadávacích podmínkách, nebo ve smlouvě) </a:t>
            </a:r>
            <a:r>
              <a:rPr lang="cs-CZ" sz="3200" b="1" u="sng" dirty="0" smtClean="0">
                <a:solidFill>
                  <a:srgbClr val="FFFF00"/>
                </a:solidFill>
              </a:rPr>
              <a:t>nebo o termín nesoutěžit </a:t>
            </a:r>
            <a:r>
              <a:rPr lang="cs-CZ" sz="3200" b="1" dirty="0" smtClean="0"/>
              <a:t>!!</a:t>
            </a:r>
          </a:p>
          <a:p>
            <a:pPr marL="361950" lvl="1" indent="-361950">
              <a:buFontTx/>
              <a:buNone/>
            </a:pPr>
            <a:r>
              <a:rPr lang="cs-CZ" sz="3200" b="1" dirty="0" smtClean="0">
                <a:solidFill>
                  <a:srgbClr val="FFFF00"/>
                </a:solidFill>
              </a:rPr>
              <a:t> b) </a:t>
            </a:r>
            <a:r>
              <a:rPr lang="cs-CZ" sz="3200" b="1" u="sng" dirty="0" smtClean="0">
                <a:solidFill>
                  <a:srgbClr val="FFFF00"/>
                </a:solidFill>
              </a:rPr>
              <a:t>souhrnné hodnocení souboru cen</a:t>
            </a:r>
            <a:r>
              <a:rPr lang="cs-CZ" sz="3200" b="1" dirty="0" smtClean="0">
                <a:solidFill>
                  <a:srgbClr val="FFFF00"/>
                </a:solidFill>
              </a:rPr>
              <a:t> </a:t>
            </a:r>
            <a:r>
              <a:rPr lang="cs-CZ" sz="3200" b="1" dirty="0" smtClean="0"/>
              <a:t>(spotřební koš, náhradní díly apod. – </a:t>
            </a:r>
            <a:r>
              <a:rPr lang="cs-CZ" sz="3200" b="1" u="sng" dirty="0" smtClean="0">
                <a:solidFill>
                  <a:srgbClr val="FFFF00"/>
                </a:solidFill>
              </a:rPr>
              <a:t>riziko deformace ceny)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58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58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5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8115" grpId="0" build="p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8D57813-C266-4A04-8110-D9237686F097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69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66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rgbClr val="FFFF00"/>
                </a:solidFill>
              </a:rPr>
              <a:t>Průběh hodnocení – </a:t>
            </a:r>
            <a:r>
              <a:rPr lang="cs-CZ" sz="3600" b="1" dirty="0" err="1" smtClean="0">
                <a:solidFill>
                  <a:srgbClr val="FFFF00"/>
                </a:solidFill>
              </a:rPr>
              <a:t>multikriteriální</a:t>
            </a:r>
            <a:endParaRPr lang="cs-CZ" sz="34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1"/>
            <a:ext cx="9144000" cy="5975944"/>
          </a:xfrm>
        </p:spPr>
        <p:txBody>
          <a:bodyPr/>
          <a:lstStyle/>
          <a:p>
            <a:pPr marL="173038" indent="-173038">
              <a:buNone/>
            </a:pPr>
            <a:r>
              <a:rPr lang="cs-CZ" b="1" dirty="0" smtClean="0"/>
              <a:t>	</a:t>
            </a:r>
            <a:r>
              <a:rPr lang="cs-CZ" b="1" u="sng" dirty="0" smtClean="0">
                <a:solidFill>
                  <a:srgbClr val="FFFF00"/>
                </a:solidFill>
              </a:rPr>
              <a:t> Uchazeč odhadne, které komodity budou v rámci plnění frekventované a které budou jen ojedinělé a ocení je tak, že ty, které budeme v rámci plnění požadovat nejvíce, budou mít cenu nejvyšší – a naopak.</a:t>
            </a:r>
            <a:r>
              <a:rPr lang="cs-CZ" b="1" dirty="0" smtClean="0"/>
              <a:t> </a:t>
            </a:r>
          </a:p>
          <a:p>
            <a:pPr marL="173038" indent="-173038">
              <a:buNone/>
            </a:pPr>
            <a:r>
              <a:rPr lang="cs-CZ" b="1" dirty="0" smtClean="0"/>
              <a:t>	Tím dosáhne toho, že ačkoli jeho složená cena byla nízká, </a:t>
            </a:r>
            <a:r>
              <a:rPr lang="cs-CZ" b="1" u="sng" dirty="0" smtClean="0"/>
              <a:t>zaplatíme v rámci plnění za nejčastěji využívané komodity cenu vysokou</a:t>
            </a:r>
            <a:r>
              <a:rPr lang="cs-CZ" b="1" dirty="0" smtClean="0"/>
              <a:t>. </a:t>
            </a:r>
          </a:p>
          <a:p>
            <a:pPr marL="173038" indent="-173038">
              <a:buNone/>
            </a:pPr>
            <a:r>
              <a:rPr lang="cs-CZ" b="1" dirty="0" smtClean="0"/>
              <a:t>	Ochrana : individuální ocenění a hodnocení každé položky, nebo definováním </a:t>
            </a:r>
            <a:r>
              <a:rPr lang="cs-CZ" b="1" u="sng" dirty="0" smtClean="0">
                <a:solidFill>
                  <a:srgbClr val="FFFF00"/>
                </a:solidFill>
              </a:rPr>
              <a:t>„spotřebního koše“.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8D57813-C266-4A04-8110-D9237686F097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69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67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rgbClr val="FFFF00"/>
                </a:solidFill>
              </a:rPr>
              <a:t>Průběh hodnocení - </a:t>
            </a:r>
            <a:r>
              <a:rPr lang="cs-CZ" sz="3600" b="1" dirty="0" err="1" smtClean="0">
                <a:solidFill>
                  <a:srgbClr val="FFFF00"/>
                </a:solidFill>
              </a:rPr>
              <a:t>vícekriteriální</a:t>
            </a:r>
            <a:endParaRPr lang="cs-CZ" sz="34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1"/>
            <a:ext cx="9144000" cy="5975944"/>
          </a:xfrm>
        </p:spPr>
        <p:txBody>
          <a:bodyPr/>
          <a:lstStyle/>
          <a:p>
            <a:pPr>
              <a:buNone/>
            </a:pPr>
            <a:r>
              <a:rPr lang="cs-CZ" sz="3150" b="1" dirty="0" smtClean="0"/>
              <a:t>         (</a:t>
            </a:r>
            <a:endParaRPr lang="cs-CZ" sz="3150" b="1" i="1" dirty="0" smtClean="0">
              <a:solidFill>
                <a:srgbClr val="FFFF00"/>
              </a:solidFill>
            </a:endParaRPr>
          </a:p>
        </p:txBody>
      </p:sp>
      <p:pic>
        <p:nvPicPr>
          <p:cNvPr id="7" name="Obrázek 6" descr="Hodnocení VZ003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9143999" cy="6237312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8D57813-C266-4A04-8110-D9237686F097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69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68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rgbClr val="FFFF00"/>
                </a:solidFill>
              </a:rPr>
              <a:t>Průběh hodnocení - </a:t>
            </a:r>
            <a:r>
              <a:rPr lang="cs-CZ" sz="3600" b="1" dirty="0" err="1" smtClean="0">
                <a:solidFill>
                  <a:srgbClr val="FFFF00"/>
                </a:solidFill>
              </a:rPr>
              <a:t>vícekriteriální</a:t>
            </a:r>
            <a:endParaRPr lang="cs-CZ" sz="3400" b="1" dirty="0" smtClean="0">
              <a:solidFill>
                <a:srgbClr val="FFFF00"/>
              </a:solidFill>
            </a:endParaRP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1"/>
            <a:ext cx="9144000" cy="5975944"/>
          </a:xfrm>
        </p:spPr>
        <p:txBody>
          <a:bodyPr/>
          <a:lstStyle/>
          <a:p>
            <a:pPr>
              <a:buNone/>
            </a:pPr>
            <a:r>
              <a:rPr lang="cs-CZ" sz="3150" b="1" dirty="0" smtClean="0"/>
              <a:t>         (</a:t>
            </a:r>
            <a:endParaRPr lang="cs-CZ" sz="3150" b="1" i="1" dirty="0" smtClean="0">
              <a:solidFill>
                <a:srgbClr val="FFFF00"/>
              </a:solidFill>
            </a:endParaRPr>
          </a:p>
        </p:txBody>
      </p:sp>
      <p:pic>
        <p:nvPicPr>
          <p:cNvPr id="7" name="Obrázek 6" descr="Hodnocení VZ003C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9144000" cy="6237311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7B1BB-ED9F-4BC5-A7EA-540CAE24F4D7}" type="datetime1">
              <a:rPr lang="cs-CZ" smtClean="0"/>
              <a:pPr/>
              <a:t>31.5.2013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Český a moravský účetní dvůr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F38B-2258-4359-8FF9-F562895F5CB6}" type="slidenum">
              <a:rPr lang="cs-CZ"/>
              <a:pPr/>
              <a:t>69</a:t>
            </a:fld>
            <a:endParaRPr lang="cs-CZ"/>
          </a:p>
        </p:txBody>
      </p:sp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r>
              <a:rPr lang="cs-CZ" sz="3200" b="1" dirty="0" smtClean="0">
                <a:solidFill>
                  <a:schemeClr val="folHlink"/>
                </a:solidFill>
              </a:rPr>
              <a:t>Hodnocení nabídek bodovací metodou</a:t>
            </a:r>
            <a:endParaRPr lang="cs-CZ" sz="3600" b="1" dirty="0">
              <a:solidFill>
                <a:schemeClr val="folHlink"/>
              </a:solidFill>
            </a:endParaRPr>
          </a:p>
        </p:txBody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5975350"/>
          </a:xfrm>
        </p:spPr>
        <p:txBody>
          <a:bodyPr/>
          <a:lstStyle/>
          <a:p>
            <a:pPr marL="361950" lvl="1" indent="-361950">
              <a:buFontTx/>
              <a:buNone/>
            </a:pPr>
            <a:r>
              <a:rPr lang="cs-CZ" sz="3000" b="1" dirty="0" smtClean="0"/>
              <a:t>3) </a:t>
            </a:r>
            <a:r>
              <a:rPr lang="cs-CZ" sz="3150" b="1" dirty="0" smtClean="0"/>
              <a:t>Pro hodnocení nabídek použije hodnotící komise </a:t>
            </a:r>
            <a:r>
              <a:rPr lang="cs-CZ" sz="3150" b="1" u="sng" dirty="0" smtClean="0">
                <a:solidFill>
                  <a:srgbClr val="FFFF00"/>
                </a:solidFill>
              </a:rPr>
              <a:t>bodovací stupnici v rozsahu 0 až 100</a:t>
            </a:r>
            <a:r>
              <a:rPr lang="cs-CZ" sz="3150" b="1" dirty="0" smtClean="0"/>
              <a:t>. Každé jednotlivé nabídce je dle dílčího kritéria přidělena bodová </a:t>
            </a:r>
            <a:r>
              <a:rPr lang="cs-CZ" sz="3150" b="1" u="sng" dirty="0" smtClean="0">
                <a:solidFill>
                  <a:srgbClr val="FFFF00"/>
                </a:solidFill>
              </a:rPr>
              <a:t>hodnota, která odráží úspěšnost příslušné nabídky v rámci dílčího kritéria</a:t>
            </a:r>
            <a:r>
              <a:rPr lang="cs-CZ" sz="3150" b="1" dirty="0" smtClean="0"/>
              <a:t>. Pro číselně vyjádřitelná kritéria, pro která má </a:t>
            </a:r>
            <a:r>
              <a:rPr lang="cs-CZ" sz="3150" b="1" u="sng" dirty="0" smtClean="0">
                <a:solidFill>
                  <a:srgbClr val="FFFF00"/>
                </a:solidFill>
              </a:rPr>
              <a:t>nejvhodnější nabídka maximální hodnotu </a:t>
            </a:r>
            <a:r>
              <a:rPr lang="cs-CZ" sz="3150" b="1" dirty="0" smtClean="0"/>
              <a:t>kritéria, například doba záruky, výše smluvní pokuty, získá hodnocená nabídka bodovou hodnotu, která vznikne </a:t>
            </a:r>
            <a:r>
              <a:rPr lang="cs-CZ" sz="3150" b="1" u="sng" dirty="0" smtClean="0"/>
              <a:t>násobkem 100 a poměru hodnoty nabídky k hodnotě nejvhodnější nabídky</a:t>
            </a:r>
            <a:r>
              <a:rPr lang="cs-CZ" sz="3150" b="1" dirty="0" smtClean="0"/>
              <a:t>. </a:t>
            </a:r>
            <a:endParaRPr lang="cs-CZ" sz="315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811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B9071C9-1673-4BA9-8C03-B720BE07D579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6042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C2C8F9-9EFA-4B54-8635-7A8578BF5A45}" type="slidenum">
              <a:rPr lang="cs-CZ" smtClean="0"/>
              <a:pPr/>
              <a:t>7</a:t>
            </a:fld>
            <a:endParaRPr lang="cs-CZ" smtClean="0"/>
          </a:p>
        </p:txBody>
      </p:sp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 eaLnBrk="1" hangingPunct="1"/>
            <a:r>
              <a:rPr lang="cs-CZ" sz="4200" b="1" smtClean="0"/>
              <a:t>Zadávací dokumentace - § 48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5435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cs-CZ" b="1" dirty="0" smtClean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  <p:pic>
        <p:nvPicPr>
          <p:cNvPr id="9" name="Obrázek 8" descr="Věstník VZ00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611" grpId="0" build="p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8D2A-C327-4D26-833C-B875C8A981CD}" type="datetime1">
              <a:rPr lang="cs-CZ" smtClean="0"/>
              <a:pPr/>
              <a:t>31.5.2013</a:t>
            </a:fld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52EF-564E-48E1-828F-9C3FDC82490A}" type="slidenum">
              <a:rPr lang="cs-CZ"/>
              <a:pPr/>
              <a:t>70</a:t>
            </a:fld>
            <a:endParaRPr lang="cs-CZ"/>
          </a:p>
        </p:txBody>
      </p:sp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20688"/>
          </a:xfrm>
        </p:spPr>
        <p:txBody>
          <a:bodyPr/>
          <a:lstStyle/>
          <a:p>
            <a:r>
              <a:rPr lang="cs-CZ" sz="4000" b="1" dirty="0" smtClean="0">
                <a:solidFill>
                  <a:srgbClr val="FFFF00"/>
                </a:solidFill>
              </a:rPr>
              <a:t>Nejčastější triky dodavatelů</a:t>
            </a:r>
            <a:endParaRPr lang="cs-CZ" sz="4000" b="1" dirty="0">
              <a:solidFill>
                <a:schemeClr val="folHlink"/>
              </a:solidFill>
            </a:endParaRP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475313"/>
          </a:xfrm>
        </p:spPr>
        <p:txBody>
          <a:bodyPr/>
          <a:lstStyle/>
          <a:p>
            <a:pPr marL="0" indent="0">
              <a:buNone/>
            </a:pPr>
            <a:r>
              <a:rPr lang="cs-CZ" b="1" i="1" dirty="0" smtClean="0">
                <a:solidFill>
                  <a:srgbClr val="FFFF00"/>
                </a:solidFill>
              </a:rPr>
              <a:t>(pokud zadavatel dovolí, nebo zapomene na obranu)</a:t>
            </a:r>
          </a:p>
          <a:p>
            <a:pPr marL="514350" indent="-514350">
              <a:buAutoNum type="alphaLcParenR"/>
            </a:pPr>
            <a:r>
              <a:rPr lang="cs-CZ" b="1" dirty="0" smtClean="0"/>
              <a:t>Nulové hodnoty kritérií </a:t>
            </a:r>
            <a:r>
              <a:rPr lang="cs-CZ" b="1" i="1" dirty="0" smtClean="0"/>
              <a:t>(vzdálenost, rychlost aj.)</a:t>
            </a:r>
          </a:p>
          <a:p>
            <a:pPr marL="514350" indent="-514350">
              <a:buAutoNum type="alphaLcParenR"/>
            </a:pPr>
            <a:r>
              <a:rPr lang="cs-CZ" b="1" dirty="0" smtClean="0"/>
              <a:t>Nulové , nebo nulitní hodnoty v cenách (0,01 Kč)</a:t>
            </a:r>
          </a:p>
          <a:p>
            <a:pPr marL="514350" indent="-514350">
              <a:buAutoNum type="alphaLcParenR"/>
            </a:pPr>
            <a:r>
              <a:rPr lang="cs-CZ" b="1" dirty="0" smtClean="0"/>
              <a:t>Používání  nereálných jednotek (0,016 hodin,  0,003 km) </a:t>
            </a:r>
            <a:r>
              <a:rPr lang="cs-CZ" b="1" i="1" dirty="0" smtClean="0">
                <a:solidFill>
                  <a:srgbClr val="FFFF00"/>
                </a:solidFill>
              </a:rPr>
              <a:t>(určili jsme minimální hodnoty?)</a:t>
            </a:r>
          </a:p>
          <a:p>
            <a:pPr marL="514350" indent="-514350">
              <a:buAutoNum type="alphaLcParenR"/>
            </a:pPr>
            <a:r>
              <a:rPr lang="cs-CZ" b="1" dirty="0" smtClean="0"/>
              <a:t>Spřízněné firmy podávají více nabídek a podle situace po hodnocení odstupují </a:t>
            </a:r>
            <a:r>
              <a:rPr lang="cs-CZ" sz="2800" b="1" i="1" dirty="0" smtClean="0">
                <a:solidFill>
                  <a:srgbClr val="FFFF00"/>
                </a:solidFill>
              </a:rPr>
              <a:t>(co s tím?)</a:t>
            </a:r>
          </a:p>
          <a:p>
            <a:pPr marL="0" indent="0">
              <a:buNone/>
            </a:pPr>
            <a:r>
              <a:rPr lang="cs-CZ" b="1" dirty="0" smtClean="0"/>
              <a:t>e)  Mimořádně nízké nabídkové ceny </a:t>
            </a:r>
            <a:r>
              <a:rPr lang="cs-CZ" sz="2800" b="1" i="1" dirty="0" smtClean="0">
                <a:solidFill>
                  <a:srgbClr val="FFFF00"/>
                </a:solidFill>
              </a:rPr>
              <a:t>(§77 -povinnost)</a:t>
            </a:r>
          </a:p>
          <a:p>
            <a:pPr marL="0" indent="0">
              <a:buNone/>
            </a:pPr>
            <a:r>
              <a:rPr lang="cs-CZ" b="1" dirty="0" smtClean="0"/>
              <a:t>Nesmíme zapomenout  i na ošetření možnosti stejného hodnocení, nebo stejné ceny (</a:t>
            </a:r>
            <a:r>
              <a:rPr lang="cs-CZ" sz="3000" b="1" i="1" dirty="0" smtClean="0">
                <a:solidFill>
                  <a:srgbClr val="FFFF00"/>
                </a:solidFill>
              </a:rPr>
              <a:t>řešení předem)</a:t>
            </a:r>
            <a:endParaRPr lang="cs-CZ" sz="3000" b="1" i="1" dirty="0">
              <a:solidFill>
                <a:srgbClr val="FFFF00"/>
              </a:solidFill>
            </a:endParaRP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DB17-CA21-4F43-BC60-CFE1F629B64C}" type="datetime1">
              <a:rPr lang="cs-CZ" smtClean="0"/>
              <a:pPr/>
              <a:t>31.5.2013</a:t>
            </a:fld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CC26-FA58-414E-9D5B-BF9E5075A467}" type="slidenum">
              <a:rPr lang="cs-CZ"/>
              <a:pPr/>
              <a:t>71</a:t>
            </a:fld>
            <a:endParaRPr lang="cs-CZ"/>
          </a:p>
        </p:txBody>
      </p:sp>
      <p:sp>
        <p:nvSpPr>
          <p:cNvPr id="93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r>
              <a:rPr lang="cs-CZ" sz="3600" b="1" u="sng" dirty="0">
                <a:solidFill>
                  <a:schemeClr val="folHlink"/>
                </a:solidFill>
              </a:rPr>
              <a:t>Nejčastější pochybení při </a:t>
            </a:r>
            <a:r>
              <a:rPr lang="cs-CZ" sz="3600" b="1" u="sng" dirty="0" smtClean="0">
                <a:solidFill>
                  <a:schemeClr val="folHlink"/>
                </a:solidFill>
              </a:rPr>
              <a:t>hodnocení nabídek</a:t>
            </a:r>
            <a:endParaRPr lang="cs-CZ" sz="3600" b="1" u="sng" dirty="0">
              <a:solidFill>
                <a:schemeClr val="folHlink"/>
              </a:solidFill>
            </a:endParaRP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688037"/>
          </a:xfrm>
        </p:spPr>
        <p:txBody>
          <a:bodyPr/>
          <a:lstStyle/>
          <a:p>
            <a:pPr marL="355600" indent="-355600">
              <a:buFontTx/>
              <a:buChar char="-"/>
            </a:pPr>
            <a:r>
              <a:rPr lang="cs-CZ" b="1" u="sng" dirty="0"/>
              <a:t>Nezveřejnění</a:t>
            </a:r>
            <a:r>
              <a:rPr lang="cs-CZ" b="1" dirty="0"/>
              <a:t> </a:t>
            </a:r>
            <a:r>
              <a:rPr lang="cs-CZ" b="1" dirty="0" smtClean="0"/>
              <a:t>nebo </a:t>
            </a:r>
            <a:r>
              <a:rPr lang="cs-CZ" b="1" u="sng" dirty="0" smtClean="0"/>
              <a:t>nedostatečný popis způsobu </a:t>
            </a:r>
            <a:r>
              <a:rPr lang="cs-CZ" sz="3100" b="1" u="sng" dirty="0" smtClean="0"/>
              <a:t>hodnocení</a:t>
            </a:r>
            <a:r>
              <a:rPr lang="cs-CZ" sz="3100" b="1" dirty="0" smtClean="0"/>
              <a:t> </a:t>
            </a:r>
            <a:r>
              <a:rPr lang="cs-CZ" sz="3100" b="1" i="1" dirty="0" smtClean="0">
                <a:solidFill>
                  <a:srgbClr val="FFFF00"/>
                </a:solidFill>
              </a:rPr>
              <a:t>(ÚOHS často ruší pro </a:t>
            </a:r>
            <a:r>
              <a:rPr lang="cs-CZ" sz="3100" b="1" i="1" u="sng" dirty="0" smtClean="0">
                <a:solidFill>
                  <a:srgbClr val="FFFF00"/>
                </a:solidFill>
              </a:rPr>
              <a:t>netransparentnost</a:t>
            </a:r>
            <a:r>
              <a:rPr lang="cs-CZ" sz="3100" b="1" i="1" dirty="0" smtClean="0">
                <a:solidFill>
                  <a:srgbClr val="FFFF00"/>
                </a:solidFill>
              </a:rPr>
              <a:t>) </a:t>
            </a:r>
            <a:endParaRPr lang="cs-CZ" sz="3100" b="1" i="1" u="sng" dirty="0">
              <a:solidFill>
                <a:srgbClr val="FFFF00"/>
              </a:solidFill>
            </a:endParaRPr>
          </a:p>
          <a:p>
            <a:pPr marL="355600" indent="-355600">
              <a:buFontTx/>
              <a:buChar char="-"/>
            </a:pPr>
            <a:r>
              <a:rPr lang="cs-CZ" b="1" u="sng" dirty="0" smtClean="0"/>
              <a:t>Netransparentní hodnotící </a:t>
            </a:r>
            <a:r>
              <a:rPr lang="cs-CZ" b="1" dirty="0" smtClean="0"/>
              <a:t>kritéria </a:t>
            </a:r>
            <a:r>
              <a:rPr lang="cs-CZ" b="1" i="1" dirty="0" smtClean="0">
                <a:solidFill>
                  <a:srgbClr val="FFFF00"/>
                </a:solidFill>
              </a:rPr>
              <a:t>(kvalita, kompatibilita, vhodnost určitého postupu apod.)</a:t>
            </a:r>
            <a:endParaRPr lang="cs-CZ" b="1" i="1" dirty="0">
              <a:solidFill>
                <a:srgbClr val="FFFF00"/>
              </a:solidFill>
            </a:endParaRPr>
          </a:p>
          <a:p>
            <a:pPr marL="355600" indent="-355600">
              <a:buFontTx/>
              <a:buChar char="-"/>
            </a:pPr>
            <a:r>
              <a:rPr lang="cs-CZ" b="1" u="sng" dirty="0" smtClean="0"/>
              <a:t>Netransparentní </a:t>
            </a:r>
            <a:r>
              <a:rPr lang="cs-CZ" b="1" u="sng" dirty="0"/>
              <a:t>hodnocení </a:t>
            </a:r>
            <a:r>
              <a:rPr lang="cs-CZ" b="1" u="sng" dirty="0" smtClean="0"/>
              <a:t>nabídek </a:t>
            </a:r>
            <a:r>
              <a:rPr lang="cs-CZ" b="1" i="1" dirty="0" smtClean="0">
                <a:solidFill>
                  <a:srgbClr val="FFFF00"/>
                </a:solidFill>
              </a:rPr>
              <a:t>(pouhé „obodování“ bez jakéhokoli zdůvodnění, bez jasných parametrů pro hodnocení, výrazné a </a:t>
            </a:r>
            <a:r>
              <a:rPr lang="cs-CZ" b="1" i="1" u="sng" dirty="0" smtClean="0">
                <a:solidFill>
                  <a:srgbClr val="FFFF00"/>
                </a:solidFill>
              </a:rPr>
              <a:t>zpětně neodůvodnitelné rozdíly mezi hodnocením </a:t>
            </a:r>
            <a:r>
              <a:rPr lang="cs-CZ" b="1" i="1" dirty="0" smtClean="0">
                <a:solidFill>
                  <a:srgbClr val="FFFF00"/>
                </a:solidFill>
              </a:rPr>
              <a:t>jednotlivých členů komise – chybí možnost posouzení  objektivity hodnocení při následné kontrole zadávacího řízení)</a:t>
            </a:r>
            <a:endParaRPr lang="cs-CZ" b="1" i="1" dirty="0">
              <a:solidFill>
                <a:srgbClr val="FFFF00"/>
              </a:solidFill>
            </a:endParaRP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DCCD6-3377-4EB1-B356-0223A35B6BA1}" type="datetime1">
              <a:rPr lang="cs-CZ" smtClean="0"/>
              <a:pPr/>
              <a:t>31.5.2013</a:t>
            </a:fld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CC26-FA58-414E-9D5B-BF9E5075A467}" type="slidenum">
              <a:rPr lang="cs-CZ"/>
              <a:pPr/>
              <a:t>72</a:t>
            </a:fld>
            <a:endParaRPr lang="cs-CZ"/>
          </a:p>
        </p:txBody>
      </p:sp>
      <p:sp>
        <p:nvSpPr>
          <p:cNvPr id="93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r>
              <a:rPr lang="cs-CZ" sz="3600" b="1" u="sng" dirty="0">
                <a:solidFill>
                  <a:schemeClr val="folHlink"/>
                </a:solidFill>
              </a:rPr>
              <a:t>Nejčastější pochybení při </a:t>
            </a:r>
            <a:r>
              <a:rPr lang="cs-CZ" sz="3600" b="1" u="sng" dirty="0" smtClean="0">
                <a:solidFill>
                  <a:schemeClr val="folHlink"/>
                </a:solidFill>
              </a:rPr>
              <a:t>hodnocení nabídek</a:t>
            </a:r>
            <a:endParaRPr lang="cs-CZ" sz="3600" b="1" u="sng" dirty="0">
              <a:solidFill>
                <a:schemeClr val="folHlink"/>
              </a:solidFill>
            </a:endParaRP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688037"/>
          </a:xfrm>
        </p:spPr>
        <p:txBody>
          <a:bodyPr/>
          <a:lstStyle/>
          <a:p>
            <a:pPr marL="355600" indent="-355600">
              <a:buFontTx/>
              <a:buChar char="-"/>
            </a:pPr>
            <a:r>
              <a:rPr lang="cs-CZ" b="1" u="sng" dirty="0" smtClean="0"/>
              <a:t>Nedostatečná dokumentace </a:t>
            </a:r>
            <a:r>
              <a:rPr lang="cs-CZ" b="1" i="1" dirty="0" smtClean="0">
                <a:solidFill>
                  <a:srgbClr val="FFFF00"/>
                </a:solidFill>
              </a:rPr>
              <a:t>(chybějící hodnotící tabulky jednotlivých členů komise, chybějící podpisy, chybějící nebo neúplně závazné dokumenty – protokol o jednání komise, zpráva o posouzení a hodnocení  nabídek podle § 80 ZVZ)</a:t>
            </a:r>
          </a:p>
          <a:p>
            <a:pPr marL="355600" indent="-355600">
              <a:buFontTx/>
              <a:buChar char="-"/>
            </a:pPr>
            <a:r>
              <a:rPr lang="cs-CZ" b="1" u="sng" dirty="0" smtClean="0"/>
              <a:t>Chyby v dokumentaci </a:t>
            </a:r>
            <a:r>
              <a:rPr lang="cs-CZ" b="1" dirty="0" smtClean="0"/>
              <a:t>VZ </a:t>
            </a:r>
            <a:r>
              <a:rPr lang="cs-CZ" b="1" i="1" dirty="0" smtClean="0">
                <a:solidFill>
                  <a:srgbClr val="FFFF00"/>
                </a:solidFill>
              </a:rPr>
              <a:t>(špatné součty, špatný přenos z dílčích tabulek do celkového hodnocení) </a:t>
            </a:r>
          </a:p>
          <a:p>
            <a:pPr marL="355600" indent="-355600">
              <a:buFontTx/>
              <a:buChar char="-"/>
            </a:pPr>
            <a:r>
              <a:rPr lang="cs-CZ" b="1" u="sng" dirty="0" smtClean="0"/>
              <a:t>Nedostatečná archivace </a:t>
            </a:r>
            <a:r>
              <a:rPr lang="cs-CZ" b="1" i="1" dirty="0" smtClean="0">
                <a:solidFill>
                  <a:srgbClr val="FFFF00"/>
                </a:solidFill>
              </a:rPr>
              <a:t>(pokud je zákonem předepsána a vyžadována konkrétní dokumentace k zadávacímu řízení, bude její absence považována za porušení principu </a:t>
            </a:r>
            <a:r>
              <a:rPr lang="cs-CZ" b="1" i="1" dirty="0" err="1" smtClean="0">
                <a:solidFill>
                  <a:srgbClr val="FFFF00"/>
                </a:solidFill>
              </a:rPr>
              <a:t>trasparentnosti</a:t>
            </a:r>
            <a:r>
              <a:rPr lang="cs-CZ" b="1" i="1" dirty="0" smtClean="0">
                <a:solidFill>
                  <a:srgbClr val="FFFF00"/>
                </a:solidFill>
              </a:rPr>
              <a:t>)</a:t>
            </a:r>
            <a:endParaRPr lang="cs-CZ" b="1" i="1" dirty="0">
              <a:solidFill>
                <a:srgbClr val="FFFF00"/>
              </a:solidFill>
            </a:endParaRP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rgbClr val="FFFF00"/>
                </a:solidFill>
              </a:rPr>
              <a:t>Postupy a chyby při hodnocení 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5616624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cs-CZ" b="1" dirty="0" smtClean="0"/>
              <a:t>Byly nabídky hodnoceny v souladu s původním zadáním a s § 79 ZVZ – kritéria, váha, způsob hodnocení a další požadavky ?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cs-CZ" b="1" i="1" dirty="0" smtClean="0">
                <a:solidFill>
                  <a:srgbClr val="FFFF00"/>
                </a:solidFill>
              </a:rPr>
              <a:t>Častá porušení  zejména  z hlediska nedodržení  původních  zadávacích podmínek - např. nedodržení požadavků na smluvní úpravu některých požadavků, v průběhu hodnocení byly změněny nebo nedodrženy váhy kritérií, způsob  hodnocení , nulové hodnoty apod.</a:t>
            </a:r>
            <a:endParaRPr lang="cs-CZ" b="1" i="1" u="sng" dirty="0" smtClean="0">
              <a:solidFill>
                <a:srgbClr val="FFFF00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cs-CZ" b="1" u="sng" dirty="0" smtClean="0"/>
              <a:t>KONTROLA: Nejnáročnější fáze kontroly – vyžaduje velmi detailní posouzení průběhu hodnocení a porovnání jednotlivých postupů.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3B258-57B8-4C8E-83A3-61182C4F3D6D}" type="datetime1">
              <a:rPr lang="cs-CZ" smtClean="0"/>
              <a:pPr/>
              <a:t>31.5.2013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EEB07-8B33-47BB-9870-FBEF5E7B2EB0}" type="slidenum">
              <a:rPr lang="cs-CZ" smtClean="0"/>
              <a:pPr/>
              <a:t>73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3" grpId="0" build="p" autoUpdateAnimBg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2C6D306-BF03-4828-9791-A0183951F9AF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65539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smtClean="0"/>
              <a:t>Český a moravský účetní dvůr</a:t>
            </a:r>
          </a:p>
        </p:txBody>
      </p:sp>
      <p:sp>
        <p:nvSpPr>
          <p:cNvPr id="6554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BF1B6E-8A25-4DEA-A965-ED1C235B6414}" type="slidenum">
              <a:rPr lang="cs-CZ" smtClean="0"/>
              <a:pPr/>
              <a:t>74</a:t>
            </a:fld>
            <a:endParaRPr lang="cs-CZ" smtClean="0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rgbClr val="FFFF00"/>
                </a:solidFill>
              </a:rPr>
              <a:t>Postupy a chyby při hodnocení </a:t>
            </a:r>
            <a:endParaRPr lang="cs-CZ" sz="3600" b="1" u="sng" dirty="0" smtClean="0">
              <a:solidFill>
                <a:schemeClr val="folHlink"/>
              </a:solidFill>
            </a:endParaRP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3244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cs-CZ" b="1" dirty="0" smtClean="0">
                <a:solidFill>
                  <a:srgbClr val="FFFF00"/>
                </a:solidFill>
              </a:rPr>
              <a:t>Byly použité postupy a metodika pro hodnocení nabídek skutečně transparentní ?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cs-CZ" b="1" i="1" dirty="0" smtClean="0"/>
              <a:t>Často je použita vlastní, málo srozumitelná metodika, nebo metodika dle dřívější vyhlášky 240/2004 Sb. bez dalšího rozšíření   - chybí nové postupy při hodnocení popis a porovnání hodnocení jednotlivých nabídek v rámci konkrétních kritérií.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cs-CZ" b="1" u="sng" dirty="0" smtClean="0"/>
              <a:t>KONTROLA: Vlastní úvaha v rámci posouzení  - náročné na použití zdravého selského rozumu, pokud nechybí zcela. Nepřehánět !!!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3" grpId="0" build="p" autoUpdateAnimBg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D820085-5EA2-4FEE-9041-C708495D9F84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10240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4FC195-121F-4DC2-B29F-6F69D9D24D6B}" type="slidenum">
              <a:rPr lang="cs-CZ" smtClean="0"/>
              <a:pPr/>
              <a:t>75</a:t>
            </a:fld>
            <a:endParaRPr lang="cs-CZ" smtClean="0"/>
          </a:p>
        </p:txBody>
      </p:sp>
      <p:sp>
        <p:nvSpPr>
          <p:cNvPr id="10240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cs-CZ" b="1" smtClean="0">
                <a:solidFill>
                  <a:schemeClr val="folHlink"/>
                </a:solidFill>
              </a:rPr>
              <a:t>Závěrečné výstupy zadávacího řízení  </a:t>
            </a:r>
          </a:p>
        </p:txBody>
      </p:sp>
      <p:sp>
        <p:nvSpPr>
          <p:cNvPr id="1024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14375"/>
            <a:ext cx="8964613" cy="5381625"/>
          </a:xfrm>
        </p:spPr>
        <p:txBody>
          <a:bodyPr/>
          <a:lstStyle/>
          <a:p>
            <a:pPr marL="514350" indent="-514350" eaLnBrk="1" hangingPunct="1">
              <a:buFont typeface="Times New Roman" pitchFamily="18" charset="0"/>
              <a:buAutoNum type="arabicParenR"/>
            </a:pPr>
            <a:r>
              <a:rPr lang="cs-CZ" b="1" u="sng" dirty="0" smtClean="0"/>
              <a:t>Protokol o jednání hodnotící komise  dle § 75 odst. 5 ZVZ </a:t>
            </a:r>
            <a:r>
              <a:rPr lang="cs-CZ" b="1" i="1" dirty="0" smtClean="0">
                <a:solidFill>
                  <a:srgbClr val="FFFF00"/>
                </a:solidFill>
              </a:rPr>
              <a:t>(</a:t>
            </a:r>
            <a:r>
              <a:rPr lang="cs-CZ" sz="2800" b="1" i="1" dirty="0" smtClean="0">
                <a:solidFill>
                  <a:srgbClr val="FFFF00"/>
                </a:solidFill>
              </a:rPr>
              <a:t>popis jednání, posuzování a formálních požadavků – nepodjatost  apod.).</a:t>
            </a:r>
          </a:p>
          <a:p>
            <a:pPr marL="514350" indent="-514350" eaLnBrk="1" hangingPunct="1">
              <a:buFont typeface="Times New Roman" pitchFamily="18" charset="0"/>
              <a:buAutoNum type="arabicParenR"/>
            </a:pPr>
            <a:r>
              <a:rPr lang="cs-CZ" b="1" u="sng" dirty="0" smtClean="0"/>
              <a:t>Zpráva o posouzení a hodnocení nabídek s  náležitostmi dle § 80 odst. 1 ZVZ. (</a:t>
            </a:r>
            <a:r>
              <a:rPr lang="cs-CZ" sz="2800" b="1" i="1" dirty="0" smtClean="0">
                <a:solidFill>
                  <a:srgbClr val="FFFF00"/>
                </a:solidFill>
              </a:rPr>
              <a:t>seznam posuzovaných,  případně vyřazených nabídek, popis a způsob hodnocení ) </a:t>
            </a:r>
          </a:p>
          <a:p>
            <a:pPr marL="514350" indent="-514350" eaLnBrk="1" hangingPunct="1">
              <a:buFont typeface="Times New Roman" pitchFamily="18" charset="0"/>
              <a:buAutoNum type="arabicParenR"/>
            </a:pPr>
            <a:r>
              <a:rPr lang="cs-CZ" b="1" u="sng" dirty="0" smtClean="0"/>
              <a:t>Písemná zpráva zadavatele  </a:t>
            </a:r>
            <a:r>
              <a:rPr lang="cs-CZ" b="1" dirty="0" smtClean="0"/>
              <a:t>s náležitostmi </a:t>
            </a:r>
            <a:r>
              <a:rPr lang="cs-CZ" b="1" u="sng" dirty="0" smtClean="0">
                <a:solidFill>
                  <a:srgbClr val="FFFF00"/>
                </a:solidFill>
              </a:rPr>
              <a:t>dle § 85 ZVZ </a:t>
            </a:r>
            <a:r>
              <a:rPr lang="cs-CZ" b="1" i="1" u="sng" dirty="0" smtClean="0">
                <a:solidFill>
                  <a:srgbClr val="FFFF00"/>
                </a:solidFill>
              </a:rPr>
              <a:t>(u všech zakázek, s výjimkou VZMR)</a:t>
            </a:r>
          </a:p>
          <a:p>
            <a:pPr marL="514350" indent="-514350" eaLnBrk="1" hangingPunct="1">
              <a:buFont typeface="Times New Roman" pitchFamily="18" charset="0"/>
              <a:buAutoNum type="arabicParenR"/>
            </a:pPr>
            <a:r>
              <a:rPr lang="cs-CZ" b="1" u="sng" dirty="0" smtClean="0"/>
              <a:t>Seznam úkonů </a:t>
            </a:r>
            <a:r>
              <a:rPr lang="cs-CZ" b="1" dirty="0" smtClean="0"/>
              <a:t>mezi zadavatelem  a ostatními účastníky (</a:t>
            </a:r>
            <a:r>
              <a:rPr lang="cs-CZ" b="1" dirty="0" err="1" smtClean="0"/>
              <a:t>pís.evidence</a:t>
            </a:r>
            <a:r>
              <a:rPr lang="cs-CZ" b="1" dirty="0" smtClean="0"/>
              <a:t>) dle § 148 odst.3 ZVZ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8D57813-C266-4A04-8110-D9237686F097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69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76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pPr eaLnBrk="1" hangingPunct="1"/>
            <a:r>
              <a:rPr lang="cs-CZ" sz="3400" b="1" dirty="0" smtClean="0">
                <a:solidFill>
                  <a:srgbClr val="FFFF00"/>
                </a:solidFill>
              </a:rPr>
              <a:t>Zpráva o posouzení a hodnocení nabídek </a:t>
            </a:r>
            <a:r>
              <a:rPr lang="cs-CZ" sz="34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- § </a:t>
            </a:r>
            <a:r>
              <a:rPr lang="cs-CZ" sz="3400" b="1" dirty="0" smtClean="0">
                <a:solidFill>
                  <a:srgbClr val="FFFF00"/>
                </a:solidFill>
              </a:rPr>
              <a:t>80</a:t>
            </a: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5759921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1) O posouzení a hodnocení nabídek pořídí hodnotící komise písemnou zprávu, která obsahuje seznam posouzených nabídek, seznam nabídek, které byly hodnotící komisí ze zadávacího řízení vyřazeny spolu s uvedením důvodu, popis způsobu hodnocení zbývajících nabídek s odůvodněním, výsledek hodnocení nabídek, </a:t>
            </a:r>
            <a:r>
              <a:rPr lang="cs-CZ" b="1" u="sng" cap="all" dirty="0" smtClean="0">
                <a:solidFill>
                  <a:srgbClr val="FFFF00"/>
                </a:solidFill>
              </a:rPr>
              <a:t>popis hodnocení jednotlivých nabídek v rámci všech hodnotících kritérií</a:t>
            </a:r>
            <a:r>
              <a:rPr lang="cs-CZ" b="1" dirty="0" smtClean="0"/>
              <a:t> a údaj o složení hodnotící komise.</a:t>
            </a:r>
            <a:endParaRPr lang="cs-CZ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9B00DB0-BDF2-4D4F-BB5B-D21D968BD2D8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2970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CC96C-44F1-4976-B932-F2FDB74CD770}" type="slidenum">
              <a:rPr lang="cs-CZ" smtClean="0"/>
              <a:pPr>
                <a:defRPr/>
              </a:pPr>
              <a:t>77</a:t>
            </a:fld>
            <a:endParaRPr lang="cs-CZ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pPr eaLnBrk="1" hangingPunct="1"/>
            <a:r>
              <a:rPr lang="cs-CZ" sz="3600" b="1" dirty="0" smtClean="0">
                <a:solidFill>
                  <a:srgbClr val="FFFF00"/>
                </a:solidFill>
              </a:rPr>
              <a:t>Výběr nejvhodnější nabídky </a:t>
            </a:r>
            <a:r>
              <a:rPr lang="cs-CZ" sz="34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- § </a:t>
            </a:r>
            <a:r>
              <a:rPr lang="cs-CZ" sz="3400" b="1" dirty="0" smtClean="0">
                <a:solidFill>
                  <a:srgbClr val="FFFF00"/>
                </a:solidFill>
              </a:rPr>
              <a:t>81</a:t>
            </a:r>
          </a:p>
        </p:txBody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14355"/>
            <a:ext cx="9144000" cy="5810269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4) </a:t>
            </a:r>
            <a:r>
              <a:rPr lang="cs-CZ" b="1" u="sng" dirty="0" smtClean="0">
                <a:solidFill>
                  <a:srgbClr val="FFFF00"/>
                </a:solidFill>
              </a:rPr>
              <a:t>Pokud si to veřejný zadavatel v zadávacích podmínkách vyhradil</a:t>
            </a:r>
            <a:r>
              <a:rPr lang="cs-CZ" b="1" dirty="0" smtClean="0">
                <a:solidFill>
                  <a:srgbClr val="FFFF00"/>
                </a:solidFill>
              </a:rPr>
              <a:t>, může </a:t>
            </a:r>
            <a:r>
              <a:rPr lang="cs-CZ" b="1" i="1" u="sng" dirty="0" smtClean="0"/>
              <a:t>(ale pouze) </a:t>
            </a:r>
            <a:r>
              <a:rPr lang="cs-CZ" b="1" u="sng" dirty="0" smtClean="0">
                <a:solidFill>
                  <a:srgbClr val="FFFF00"/>
                </a:solidFill>
              </a:rPr>
              <a:t>VE </a:t>
            </a:r>
            <a:r>
              <a:rPr lang="cs-CZ" b="1" u="sng" cap="all" dirty="0" smtClean="0">
                <a:solidFill>
                  <a:srgbClr val="FFFF00"/>
                </a:solidFill>
              </a:rPr>
              <a:t>zjednodušeném podlimitním řízení </a:t>
            </a:r>
            <a:r>
              <a:rPr lang="cs-CZ" b="1" u="sng" dirty="0" smtClean="0">
                <a:solidFill>
                  <a:srgbClr val="FFFF00"/>
                </a:solidFill>
              </a:rPr>
              <a:t>uveřejnit oznámení o výběru nejvhodnější nabídky do 5 pracovních dnů po rozhodnutí podle odst. 1 na profilu zadavatele</a:t>
            </a:r>
            <a:r>
              <a:rPr lang="cs-CZ" b="1" dirty="0" smtClean="0">
                <a:solidFill>
                  <a:srgbClr val="FFFF00"/>
                </a:solidFill>
              </a:rPr>
              <a:t>. V takovém případě se </a:t>
            </a:r>
            <a:r>
              <a:rPr lang="cs-CZ" b="1" u="sng" dirty="0" smtClean="0">
                <a:solidFill>
                  <a:srgbClr val="FFFF00"/>
                </a:solidFill>
              </a:rPr>
              <a:t>oznámení o výběru nejvhodnější nabídky považuje za doručené </a:t>
            </a:r>
            <a:r>
              <a:rPr lang="cs-CZ" b="1" dirty="0" smtClean="0">
                <a:solidFill>
                  <a:srgbClr val="FFFF00"/>
                </a:solidFill>
              </a:rPr>
              <a:t>všem dotčeným zájemcům a všem dotčeným uchazečům </a:t>
            </a:r>
            <a:r>
              <a:rPr lang="cs-CZ" b="1" u="sng" dirty="0" smtClean="0">
                <a:solidFill>
                  <a:srgbClr val="FFFF00"/>
                </a:solidFill>
              </a:rPr>
              <a:t>okamžikem uveřejnění na profilu zadavatele. </a:t>
            </a:r>
          </a:p>
          <a:p>
            <a:pPr algn="ctr">
              <a:buNone/>
            </a:pPr>
            <a:r>
              <a:rPr lang="cs-CZ" b="1" i="1" u="sng" dirty="0" smtClean="0"/>
              <a:t>(! Pozor na náležitosti oznámení a rozhodnutí !)</a:t>
            </a:r>
            <a:endParaRPr lang="cs-CZ" b="1" i="1" u="sng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6727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Zástupný symbol pro datum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7DD9B71-60B3-472A-8676-A0D78D985294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36195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36196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DDD4D-0A8F-4EB4-B115-2C6E230F1FF1}" type="slidenum">
              <a:rPr lang="cs-CZ" smtClean="0"/>
              <a:pPr>
                <a:defRPr/>
              </a:pPr>
              <a:t>78</a:t>
            </a:fld>
            <a:endParaRPr lang="cs-CZ" smtClean="0"/>
          </a:p>
        </p:txBody>
      </p:sp>
      <p:sp>
        <p:nvSpPr>
          <p:cNvPr id="92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>
                  <a:alpha val="66000"/>
                </a:schemeClr>
              </a:gs>
            </a:gsLst>
            <a:lin ang="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!! Písemná zpráva zadavatele </a:t>
            </a:r>
            <a:r>
              <a:rPr lang="cs-CZ" sz="3200" b="1" dirty="0" smtClean="0">
                <a:solidFill>
                  <a:schemeClr val="folHlink"/>
                </a:solidFill>
              </a:rPr>
              <a:t>- § 85 !!</a:t>
            </a:r>
          </a:p>
        </p:txBody>
      </p:sp>
      <p:sp>
        <p:nvSpPr>
          <p:cNvPr id="1054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 marL="514350" indent="-514350">
              <a:lnSpc>
                <a:spcPct val="95000"/>
              </a:lnSpc>
              <a:buFontTx/>
              <a:buAutoNum type="arabicParenR"/>
            </a:pPr>
            <a:r>
              <a:rPr lang="cs-CZ" b="1" dirty="0" smtClean="0"/>
              <a:t>Zadavatel vyhotoví o každé </a:t>
            </a:r>
            <a:r>
              <a:rPr lang="cs-CZ" b="1" u="sng" strike="sngStrike" dirty="0" smtClean="0">
                <a:solidFill>
                  <a:srgbClr val="FFFF00"/>
                </a:solidFill>
              </a:rPr>
              <a:t>nadlimitní</a:t>
            </a:r>
            <a:r>
              <a:rPr lang="cs-CZ" b="1" dirty="0" smtClean="0"/>
              <a:t> veřejné zakázce písemnou zprávu.</a:t>
            </a:r>
          </a:p>
          <a:p>
            <a:pPr marL="514350" indent="-514350">
              <a:lnSpc>
                <a:spcPct val="95000"/>
              </a:lnSpc>
              <a:buFontTx/>
              <a:buAutoNum type="arabicParenR"/>
            </a:pPr>
            <a:r>
              <a:rPr lang="cs-CZ" sz="2900" b="1" dirty="0" smtClean="0"/>
              <a:t>Písemná zpráva musí obsahovat alespoň</a:t>
            </a:r>
          </a:p>
          <a:p>
            <a:pPr>
              <a:lnSpc>
                <a:spcPct val="95000"/>
              </a:lnSpc>
              <a:buFontTx/>
              <a:buNone/>
            </a:pPr>
            <a:r>
              <a:rPr lang="cs-CZ" sz="2900" b="1" dirty="0" smtClean="0"/>
              <a:t> a</a:t>
            </a:r>
            <a:r>
              <a:rPr lang="cs-CZ" sz="2900" dirty="0" smtClean="0"/>
              <a:t>) </a:t>
            </a:r>
            <a:r>
              <a:rPr lang="cs-CZ" sz="2900" b="1" u="sng" dirty="0" smtClean="0"/>
              <a:t>identifikační údaje zadavatele, předmět veřejné zakázky a cenu sjednanou ve smlouvě</a:t>
            </a:r>
            <a:r>
              <a:rPr lang="cs-CZ" sz="2900" b="1" dirty="0" smtClean="0"/>
              <a:t>,</a:t>
            </a:r>
          </a:p>
          <a:p>
            <a:pPr>
              <a:lnSpc>
                <a:spcPct val="95000"/>
              </a:lnSpc>
              <a:buFontTx/>
              <a:buNone/>
            </a:pPr>
            <a:r>
              <a:rPr lang="cs-CZ" sz="2900" b="1" dirty="0" smtClean="0"/>
              <a:t> b) </a:t>
            </a:r>
            <a:r>
              <a:rPr lang="cs-CZ" sz="2900" b="1" u="sng" dirty="0" smtClean="0">
                <a:solidFill>
                  <a:srgbClr val="FFFF00"/>
                </a:solidFill>
              </a:rPr>
              <a:t>zvolené zadávací řízení</a:t>
            </a:r>
          </a:p>
          <a:p>
            <a:pPr>
              <a:lnSpc>
                <a:spcPct val="95000"/>
              </a:lnSpc>
              <a:buFontTx/>
              <a:buNone/>
            </a:pPr>
            <a:r>
              <a:rPr lang="cs-CZ" sz="2900" b="1" dirty="0" smtClean="0"/>
              <a:t>c) </a:t>
            </a:r>
            <a:r>
              <a:rPr lang="cs-CZ" sz="2900" b="1" u="sng" dirty="0" smtClean="0"/>
              <a:t>identifikační údaje vybraného uchazeče, popřípadě uchazečů,</a:t>
            </a:r>
            <a:r>
              <a:rPr lang="cs-CZ" sz="2900" b="1" dirty="0" smtClean="0"/>
              <a:t> </a:t>
            </a:r>
            <a:r>
              <a:rPr lang="cs-CZ" sz="2900" b="1" u="sng" dirty="0" smtClean="0"/>
              <a:t>odůvodnění výběru nejvhodnější nabídky</a:t>
            </a:r>
            <a:r>
              <a:rPr lang="cs-CZ" sz="2900" b="1" dirty="0" smtClean="0"/>
              <a:t> a uvedení, </a:t>
            </a:r>
            <a:r>
              <a:rPr lang="cs-CZ" sz="2900" b="1" u="sng" dirty="0" smtClean="0"/>
              <a:t>jaká část veřejné zakázky má být plněna prostřednictvím subdodavatele,</a:t>
            </a:r>
          </a:p>
          <a:p>
            <a:pPr>
              <a:lnSpc>
                <a:spcPct val="95000"/>
              </a:lnSpc>
              <a:buFontTx/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d) identifikační údaje všech uchazečů </a:t>
            </a:r>
            <a:r>
              <a:rPr lang="cs-CZ" sz="2800" b="1" u="sng" dirty="0" smtClean="0">
                <a:solidFill>
                  <a:srgbClr val="FFFF00"/>
                </a:solidFill>
              </a:rPr>
              <a:t>a jejich nabídkovou cenu,</a:t>
            </a:r>
            <a:endParaRPr lang="cs-CZ" sz="2900" b="1" u="sng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Zástupný symbol pro datum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F51D8DA-90D5-4246-AD6B-B30D0F879CA0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36195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36196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776E04-0C80-4BEE-8A8F-0CA1DA29FAAD}" type="slidenum">
              <a:rPr lang="cs-CZ" smtClean="0"/>
              <a:pPr>
                <a:defRPr/>
              </a:pPr>
              <a:t>79</a:t>
            </a:fld>
            <a:endParaRPr lang="cs-CZ" smtClean="0"/>
          </a:p>
        </p:txBody>
      </p:sp>
      <p:sp>
        <p:nvSpPr>
          <p:cNvPr id="92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>
                  <a:alpha val="66000"/>
                </a:schemeClr>
              </a:gs>
            </a:gsLst>
            <a:lin ang="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!! Písemná zpráva zadavatele </a:t>
            </a:r>
            <a:r>
              <a:rPr lang="cs-CZ" sz="3200" b="1" dirty="0" smtClean="0">
                <a:solidFill>
                  <a:schemeClr val="folHlink"/>
                </a:solidFill>
              </a:rPr>
              <a:t>- § 85 !!</a:t>
            </a:r>
          </a:p>
        </p:txBody>
      </p:sp>
      <p:sp>
        <p:nvSpPr>
          <p:cNvPr id="1065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92696"/>
            <a:ext cx="9144000" cy="5472608"/>
          </a:xfrm>
        </p:spPr>
        <p:txBody>
          <a:bodyPr/>
          <a:lstStyle/>
          <a:p>
            <a:pPr>
              <a:buFontTx/>
              <a:buNone/>
            </a:pPr>
            <a:r>
              <a:rPr lang="cs-CZ" sz="3100" b="1" u="sng" dirty="0" smtClean="0"/>
              <a:t>e) identifikační údaje zájemců či uchazečů, kteří byli vyloučeni z účasti v zadávacím řízení a odůvodnění jejich vyloučení</a:t>
            </a:r>
            <a:r>
              <a:rPr lang="cs-CZ" sz="3100" b="1" dirty="0" smtClean="0"/>
              <a:t>, popřípadě </a:t>
            </a:r>
            <a:r>
              <a:rPr lang="cs-CZ" sz="3100" b="1" dirty="0" err="1" smtClean="0"/>
              <a:t>ident</a:t>
            </a:r>
            <a:r>
              <a:rPr lang="cs-CZ" sz="3100" b="1" dirty="0" smtClean="0"/>
              <a:t>. údaje zájemců, jež nebyli vyzváni k podání nabídky a odůvodnění,</a:t>
            </a:r>
          </a:p>
          <a:p>
            <a:pPr>
              <a:buFontTx/>
              <a:buNone/>
            </a:pPr>
            <a:r>
              <a:rPr lang="cs-CZ" sz="3100" b="1" dirty="0" smtClean="0"/>
              <a:t>f) </a:t>
            </a:r>
            <a:r>
              <a:rPr lang="cs-CZ" sz="3100" b="1" u="sng" dirty="0" smtClean="0"/>
              <a:t>odůvodnění vyloučení uchazeče</a:t>
            </a:r>
            <a:r>
              <a:rPr lang="cs-CZ" sz="3100" b="1" dirty="0" smtClean="0"/>
              <a:t>, jehož nabídka obsahovala </a:t>
            </a:r>
            <a:r>
              <a:rPr lang="cs-CZ" sz="3100" b="1" u="sng" dirty="0" smtClean="0"/>
              <a:t>mimořádně nízkou nabídkovou cenu</a:t>
            </a:r>
            <a:r>
              <a:rPr lang="cs-CZ" sz="3100" b="1" dirty="0" smtClean="0"/>
              <a:t>, došlo-li k takovému vyloučení,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4) </a:t>
            </a:r>
            <a:r>
              <a:rPr lang="cs-CZ" b="1" u="sng" dirty="0" smtClean="0">
                <a:solidFill>
                  <a:srgbClr val="FFFF00"/>
                </a:solidFill>
              </a:rPr>
              <a:t>Písemnou zprávu zadavatel uveřejní na profilu zadavatele nejpozději do 15 dnů od ukončení zadávacího řízení. (NUTNO kontrolovat i obsah)</a:t>
            </a:r>
          </a:p>
          <a:p>
            <a:pPr>
              <a:buFontTx/>
              <a:buNone/>
            </a:pPr>
            <a:endParaRPr lang="cs-CZ" sz="3100" b="1" dirty="0" smtClean="0"/>
          </a:p>
          <a:p>
            <a:pPr>
              <a:buFontTx/>
              <a:buNone/>
            </a:pPr>
            <a:r>
              <a:rPr lang="cs-CZ" sz="3100" b="1" dirty="0" smtClean="0"/>
              <a:t>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Zadávací dokumentace - § 48</a:t>
            </a:r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92DB99-B94A-47C1-871A-41594C742388}" type="datetime1">
              <a:rPr lang="cs-CZ" smtClean="0"/>
              <a:pPr>
                <a:defRPr/>
              </a:pPr>
              <a:t>31.5.2013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FFBEB-98D2-4B2F-9699-8AF1EC6A180E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 </a:t>
            </a:r>
            <a:endParaRPr lang="cs-CZ"/>
          </a:p>
        </p:txBody>
      </p:sp>
      <p:pic>
        <p:nvPicPr>
          <p:cNvPr id="8" name="Zástupný symbol pro obsah 7" descr="Věstník VZ00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908" b="8637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80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Uveřejňování smluv, výše skutečně uhrazené ceny a seznamu subdodavatelů</a:t>
            </a:r>
            <a:r>
              <a:rPr lang="cs-CZ" sz="3500" b="1" u="sng" dirty="0" smtClean="0">
                <a:solidFill>
                  <a:srgbClr val="FFFF00"/>
                </a:solidFill>
              </a:rPr>
              <a:t>- </a:t>
            </a:r>
            <a:r>
              <a:rPr lang="cs-CZ" sz="3200" b="1" u="sng" dirty="0" smtClean="0">
                <a:solidFill>
                  <a:srgbClr val="FFFF00"/>
                </a:solidFill>
              </a:rPr>
              <a:t>§ 147a</a:t>
            </a: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736"/>
            <a:ext cx="9144000" cy="5111973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2) Veřejný zadavatel uveřejní podle odstavce 1 písmene a) </a:t>
            </a:r>
            <a:r>
              <a:rPr lang="cs-CZ" b="1" u="sng" dirty="0" smtClean="0">
                <a:solidFill>
                  <a:srgbClr val="FFFF00"/>
                </a:solidFill>
              </a:rPr>
              <a:t>celé znění smlouvy nebo rámcové smlouvy do 15 dnů od jejího uzavření</a:t>
            </a:r>
            <a:r>
              <a:rPr lang="cs-CZ" b="1" dirty="0" smtClean="0">
                <a:solidFill>
                  <a:srgbClr val="FFFF00"/>
                </a:solidFill>
              </a:rPr>
              <a:t>. </a:t>
            </a:r>
            <a:r>
              <a:rPr lang="cs-CZ" b="1" dirty="0" smtClean="0"/>
              <a:t>Pokud veřejný zadavatel postupoval podle § 89 odst. 3 věty druhé </a:t>
            </a:r>
            <a:r>
              <a:rPr lang="cs-CZ" b="1" i="1" dirty="0" smtClean="0"/>
              <a:t>(rámcová smlouva s více dodavateli), </a:t>
            </a:r>
            <a:r>
              <a:rPr lang="cs-CZ" b="1" dirty="0" smtClean="0"/>
              <a:t>uveřejní </a:t>
            </a:r>
            <a:r>
              <a:rPr lang="cs-CZ" b="1" u="sng" dirty="0" smtClean="0"/>
              <a:t>přílohy rámcové smlouvy do 15 dnů od skončení účinnosti rámcové smlouvy</a:t>
            </a:r>
            <a:r>
              <a:rPr lang="cs-CZ" b="1" dirty="0" smtClean="0"/>
              <a:t>. Veřejný zadavatel neuveřejnění informace, u kterých to vyžaduje ochrana informací a údajů podle zvláštních právních předpisů.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81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Uveřejňování smluv, výše skutečně uhrazené ceny a seznamu subdodavatelů</a:t>
            </a:r>
            <a:r>
              <a:rPr lang="cs-CZ" sz="3500" b="1" u="sng" dirty="0" smtClean="0">
                <a:solidFill>
                  <a:srgbClr val="FFFF00"/>
                </a:solidFill>
              </a:rPr>
              <a:t>- </a:t>
            </a:r>
            <a:r>
              <a:rPr lang="cs-CZ" sz="3200" b="1" u="sng" dirty="0" smtClean="0">
                <a:solidFill>
                  <a:srgbClr val="FFFF00"/>
                </a:solidFill>
              </a:rPr>
              <a:t>§ 147a</a:t>
            </a: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5255989"/>
          </a:xfrm>
        </p:spPr>
        <p:txBody>
          <a:bodyPr/>
          <a:lstStyle/>
          <a:p>
            <a:pPr lvl="0">
              <a:buNone/>
            </a:pPr>
            <a:r>
              <a:rPr lang="cs-CZ" sz="3000" b="1" dirty="0" smtClean="0">
                <a:solidFill>
                  <a:srgbClr val="FFFF00"/>
                </a:solidFill>
              </a:rPr>
              <a:t>Povinnost podle odstavce 1 písm. a) se nevztahuje na</a:t>
            </a:r>
          </a:p>
          <a:p>
            <a:pPr>
              <a:buNone/>
            </a:pPr>
            <a:r>
              <a:rPr lang="cs-CZ" sz="3000" b="1" dirty="0" smtClean="0">
                <a:solidFill>
                  <a:srgbClr val="FFFF00"/>
                </a:solidFill>
              </a:rPr>
              <a:t>-  </a:t>
            </a:r>
            <a:r>
              <a:rPr lang="cs-CZ" sz="3000" b="1" u="sng" dirty="0" smtClean="0">
                <a:solidFill>
                  <a:srgbClr val="FFFF00"/>
                </a:solidFill>
              </a:rPr>
              <a:t>smlouvy na veřejné zakázky malého rozsahu, jejichž cena nepřesáhne 500 000 Kč </a:t>
            </a:r>
            <a:r>
              <a:rPr lang="cs-CZ" sz="3000" b="1" dirty="0" smtClean="0">
                <a:solidFill>
                  <a:srgbClr val="FFFF00"/>
                </a:solidFill>
              </a:rPr>
              <a:t>bez DPH, </a:t>
            </a:r>
          </a:p>
          <a:p>
            <a:pPr>
              <a:buNone/>
            </a:pPr>
            <a:r>
              <a:rPr lang="cs-CZ" sz="3000" b="1" dirty="0" smtClean="0">
                <a:solidFill>
                  <a:srgbClr val="FFFF00"/>
                </a:solidFill>
              </a:rPr>
              <a:t>-  </a:t>
            </a:r>
            <a:r>
              <a:rPr lang="cs-CZ" sz="3000" b="1" dirty="0" smtClean="0"/>
              <a:t>smlouvy na veřejné zakázky, u nichž veřejný zadavatel postupoval v souladu s § 18 odst. 1 písm. a), odst. 2 písm. a) </a:t>
            </a:r>
            <a:r>
              <a:rPr lang="cs-CZ" sz="3000" b="1" dirty="0" err="1" smtClean="0"/>
              <a:t>a</a:t>
            </a:r>
            <a:r>
              <a:rPr lang="cs-CZ" sz="3000" b="1" dirty="0" smtClean="0"/>
              <a:t> c), odst. 3 písm. e) a odst. 4 písm. d). </a:t>
            </a:r>
            <a:r>
              <a:rPr lang="cs-CZ" sz="3000" b="1" i="1" dirty="0" smtClean="0"/>
              <a:t>(výjimky vyjmenované – OB)</a:t>
            </a:r>
          </a:p>
          <a:p>
            <a:pPr>
              <a:buNone/>
            </a:pPr>
            <a:r>
              <a:rPr lang="cs-CZ" sz="3000" b="1" dirty="0" smtClean="0">
                <a:solidFill>
                  <a:srgbClr val="FFFF00"/>
                </a:solidFill>
              </a:rPr>
              <a:t>3) </a:t>
            </a:r>
            <a:r>
              <a:rPr lang="cs-CZ" sz="3000" b="1" u="sng" dirty="0" smtClean="0">
                <a:solidFill>
                  <a:srgbClr val="FFFF00"/>
                </a:solidFill>
              </a:rPr>
              <a:t>Výši skutečně uhrazené ceny za plnění veřejné zakázky </a:t>
            </a:r>
            <a:r>
              <a:rPr lang="cs-CZ" sz="3000" b="1" dirty="0" smtClean="0">
                <a:solidFill>
                  <a:srgbClr val="FFFF00"/>
                </a:solidFill>
              </a:rPr>
              <a:t>podle odstavce 1 písmene b) </a:t>
            </a:r>
            <a:r>
              <a:rPr lang="cs-CZ" sz="3000" b="1" u="sng" dirty="0" smtClean="0">
                <a:solidFill>
                  <a:srgbClr val="FFFF00"/>
                </a:solidFill>
              </a:rPr>
              <a:t>uveřejní veřejný zadavatel nejpozději do 90 dnů od splnění smlouvy.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82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200" b="1" u="sng" dirty="0" smtClean="0">
                <a:solidFill>
                  <a:srgbClr val="FFFF00"/>
                </a:solidFill>
              </a:rPr>
              <a:t>Uveřejňování výše skutečně uhrazené ceny - §147a</a:t>
            </a: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5616624"/>
          </a:xfrm>
        </p:spPr>
        <p:txBody>
          <a:bodyPr/>
          <a:lstStyle/>
          <a:p>
            <a:pPr marL="268288" indent="-268288">
              <a:buAutoNum type="arabicParenR" startAt="3"/>
            </a:pPr>
            <a:r>
              <a:rPr lang="cs-CZ" b="1" dirty="0" smtClean="0">
                <a:solidFill>
                  <a:srgbClr val="FFFF00"/>
                </a:solidFill>
              </a:rPr>
              <a:t>U smlouvy, jejíž doba </a:t>
            </a:r>
            <a:r>
              <a:rPr lang="cs-CZ" b="1" u="sng" dirty="0" smtClean="0">
                <a:solidFill>
                  <a:srgbClr val="FFFF00"/>
                </a:solidFill>
              </a:rPr>
              <a:t>plnění přesahuje 1 rok, uveřejní veřejný zadavatel nejpozději do 31. března následujícího kalendářního roku cenu uhrazenou za plnění veřejné zakázky </a:t>
            </a:r>
            <a:r>
              <a:rPr lang="cs-CZ" b="1" dirty="0" smtClean="0">
                <a:solidFill>
                  <a:srgbClr val="FFFF00"/>
                </a:solidFill>
              </a:rPr>
              <a:t>v předchozím kalendářním roce. </a:t>
            </a:r>
          </a:p>
          <a:p>
            <a:pPr marL="268288" indent="-268288">
              <a:buNone/>
            </a:pPr>
            <a:r>
              <a:rPr lang="cs-CZ" b="1" dirty="0" smtClean="0">
                <a:solidFill>
                  <a:srgbClr val="FFFF00"/>
                </a:solidFill>
              </a:rPr>
              <a:t>	</a:t>
            </a:r>
            <a:r>
              <a:rPr lang="cs-CZ" b="1" u="sng" dirty="0" smtClean="0"/>
              <a:t>Povinnost </a:t>
            </a:r>
            <a:r>
              <a:rPr lang="cs-CZ" b="1" dirty="0" smtClean="0"/>
              <a:t>uveřejnit výši skutečně uhrazené ceny za plnění veřejné zakázky </a:t>
            </a:r>
            <a:r>
              <a:rPr lang="cs-CZ" b="1" u="sng" dirty="0" smtClean="0"/>
              <a:t>se nevztahuje na </a:t>
            </a:r>
          </a:p>
          <a:p>
            <a:pPr>
              <a:buNone/>
            </a:pPr>
            <a:r>
              <a:rPr lang="cs-CZ" b="1" dirty="0" smtClean="0"/>
              <a:t>a) </a:t>
            </a:r>
            <a:r>
              <a:rPr lang="cs-CZ" b="1" u="sng" dirty="0" smtClean="0"/>
              <a:t>veřejné zakázky malého rozsahu</a:t>
            </a:r>
            <a:r>
              <a:rPr lang="cs-CZ" b="1" dirty="0" smtClean="0"/>
              <a:t>, </a:t>
            </a:r>
            <a:r>
              <a:rPr lang="cs-CZ" b="1" i="1" dirty="0" smtClean="0"/>
              <a:t>(bez omezení)</a:t>
            </a:r>
          </a:p>
          <a:p>
            <a:pPr>
              <a:buNone/>
            </a:pPr>
            <a:r>
              <a:rPr lang="cs-CZ" b="1" dirty="0" smtClean="0"/>
              <a:t>b) </a:t>
            </a:r>
            <a:r>
              <a:rPr lang="cs-CZ" sz="2800" b="1" dirty="0" smtClean="0"/>
              <a:t>veřejné zakázky, u nichž veřejný zadavatel postupoval v souladu s § 18 odst. 1 písm. a), odst. 2 písm. a) </a:t>
            </a:r>
            <a:r>
              <a:rPr lang="cs-CZ" sz="2800" b="1" dirty="0" err="1" smtClean="0"/>
              <a:t>a</a:t>
            </a:r>
            <a:r>
              <a:rPr lang="cs-CZ" sz="2800" b="1" dirty="0" smtClean="0"/>
              <a:t> c), odst. 3 písm. e) a odst. 4 písm. d). </a:t>
            </a:r>
            <a:r>
              <a:rPr lang="cs-CZ" sz="2800" b="1" i="1" dirty="0" smtClean="0"/>
              <a:t>(výjimky – OB)</a:t>
            </a:r>
            <a:endParaRPr lang="cs-CZ" sz="2800" b="1" dirty="0" smtClean="0"/>
          </a:p>
          <a:p>
            <a:pPr marL="514350" indent="-514350">
              <a:buAutoNum type="arabicParenR" startAt="3"/>
            </a:pPr>
            <a:endParaRPr lang="cs-CZ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83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dirty="0" smtClean="0">
                <a:solidFill>
                  <a:srgbClr val="FFFF00"/>
                </a:solidFill>
              </a:rPr>
              <a:t>Uveřejňování  subdodavatelů</a:t>
            </a:r>
            <a:r>
              <a:rPr lang="cs-CZ" sz="3500" b="1" dirty="0" smtClean="0">
                <a:solidFill>
                  <a:srgbClr val="FFFF00"/>
                </a:solidFill>
              </a:rPr>
              <a:t>- </a:t>
            </a:r>
            <a:r>
              <a:rPr lang="cs-CZ" sz="3200" b="1" dirty="0" smtClean="0">
                <a:solidFill>
                  <a:srgbClr val="FFFF00"/>
                </a:solidFill>
              </a:rPr>
              <a:t>§ 147a</a:t>
            </a: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5255989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4) </a:t>
            </a:r>
            <a:r>
              <a:rPr lang="cs-CZ" b="1" u="sng" cap="all" dirty="0" smtClean="0">
                <a:solidFill>
                  <a:srgbClr val="FFFF00"/>
                </a:solidFill>
              </a:rPr>
              <a:t>Dodavatel předloží veřejnému zadavateli </a:t>
            </a:r>
            <a:r>
              <a:rPr lang="cs-CZ" b="1" cap="all" dirty="0" smtClean="0">
                <a:solidFill>
                  <a:srgbClr val="FFFF00"/>
                </a:solidFill>
              </a:rPr>
              <a:t> </a:t>
            </a:r>
            <a:r>
              <a:rPr lang="cs-CZ" b="1" u="sng" dirty="0" smtClean="0">
                <a:solidFill>
                  <a:srgbClr val="FFFF00"/>
                </a:solidFill>
              </a:rPr>
              <a:t>seznam subdodavatelů</a:t>
            </a:r>
            <a:r>
              <a:rPr lang="cs-CZ" b="1" dirty="0" smtClean="0">
                <a:solidFill>
                  <a:srgbClr val="FFFF00"/>
                </a:solidFill>
              </a:rPr>
              <a:t> podle odstavce 1 písmene c), </a:t>
            </a:r>
            <a:r>
              <a:rPr lang="cs-CZ" b="1" u="sng" dirty="0" smtClean="0">
                <a:solidFill>
                  <a:srgbClr val="FFFF00"/>
                </a:solidFill>
              </a:rPr>
              <a:t>ve kterém uvede subdodavatele, jímž za plnění subdodávky uhradil více než 10 % nebo v případě významné veřejné zakázky více než 5 % 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a) </a:t>
            </a:r>
            <a:r>
              <a:rPr lang="cs-CZ" b="1" u="sng" dirty="0" smtClean="0">
                <a:solidFill>
                  <a:srgbClr val="FFFF00"/>
                </a:solidFill>
              </a:rPr>
              <a:t>z celkové ceny veřejné zakázky</a:t>
            </a:r>
            <a:r>
              <a:rPr lang="cs-CZ" b="1" dirty="0" smtClean="0">
                <a:solidFill>
                  <a:srgbClr val="FFFF00"/>
                </a:solidFill>
              </a:rPr>
              <a:t>, nebo 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b) </a:t>
            </a:r>
            <a:r>
              <a:rPr lang="cs-CZ" b="1" u="sng" dirty="0" smtClean="0">
                <a:solidFill>
                  <a:srgbClr val="FFFF00"/>
                </a:solidFill>
              </a:rPr>
              <a:t>z části ceny veřejné zakázky </a:t>
            </a:r>
            <a:r>
              <a:rPr lang="cs-CZ" b="1" dirty="0" smtClean="0">
                <a:solidFill>
                  <a:srgbClr val="FFFF00"/>
                </a:solidFill>
              </a:rPr>
              <a:t>uhrazené veřejným zadavatelem </a:t>
            </a:r>
            <a:r>
              <a:rPr lang="cs-CZ" b="1" u="sng" dirty="0" smtClean="0">
                <a:solidFill>
                  <a:srgbClr val="FFFF00"/>
                </a:solidFill>
              </a:rPr>
              <a:t>v jednom kalendářním roce</a:t>
            </a:r>
            <a:r>
              <a:rPr lang="cs-CZ" b="1" dirty="0" smtClean="0">
                <a:solidFill>
                  <a:srgbClr val="FFFF00"/>
                </a:solidFill>
              </a:rPr>
              <a:t>, </a:t>
            </a:r>
            <a:r>
              <a:rPr lang="cs-CZ" b="1" u="sng" dirty="0" smtClean="0">
                <a:solidFill>
                  <a:srgbClr val="FFFF00"/>
                </a:solidFill>
              </a:rPr>
              <a:t>pokud</a:t>
            </a:r>
            <a:r>
              <a:rPr lang="cs-CZ" b="1" dirty="0" smtClean="0">
                <a:solidFill>
                  <a:srgbClr val="FFFF00"/>
                </a:solidFill>
              </a:rPr>
              <a:t> doba plnění veřejné zakázky </a:t>
            </a:r>
            <a:r>
              <a:rPr lang="cs-CZ" b="1" u="sng" dirty="0" smtClean="0">
                <a:solidFill>
                  <a:srgbClr val="FFFF00"/>
                </a:solidFill>
              </a:rPr>
              <a:t>přesahuje 1 rok</a:t>
            </a:r>
            <a:r>
              <a:rPr lang="cs-CZ" b="1" dirty="0" smtClean="0">
                <a:solidFill>
                  <a:srgbClr val="FFFF00"/>
                </a:solidFill>
              </a:rPr>
              <a:t>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84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Uveřejňování seznamu subdodavatelů</a:t>
            </a:r>
            <a:r>
              <a:rPr lang="cs-CZ" sz="3500" b="1" u="sng" dirty="0" smtClean="0">
                <a:solidFill>
                  <a:srgbClr val="FFFF00"/>
                </a:solidFill>
              </a:rPr>
              <a:t>- </a:t>
            </a:r>
            <a:r>
              <a:rPr lang="cs-CZ" sz="3200" b="1" u="sng" dirty="0" smtClean="0">
                <a:solidFill>
                  <a:srgbClr val="FFFF00"/>
                </a:solidFill>
              </a:rPr>
              <a:t>§ 147a</a:t>
            </a: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5255989"/>
          </a:xfrm>
        </p:spPr>
        <p:txBody>
          <a:bodyPr/>
          <a:lstStyle/>
          <a:p>
            <a:pPr>
              <a:buNone/>
            </a:pPr>
            <a:r>
              <a:rPr lang="cs-CZ" sz="3100" b="1" dirty="0" smtClean="0">
                <a:solidFill>
                  <a:srgbClr val="FFFF00"/>
                </a:solidFill>
              </a:rPr>
              <a:t>5) </a:t>
            </a:r>
            <a:r>
              <a:rPr lang="cs-CZ" sz="3100" b="1" u="sng" dirty="0" smtClean="0">
                <a:solidFill>
                  <a:srgbClr val="FFFF00"/>
                </a:solidFill>
              </a:rPr>
              <a:t>Dodavatel předloží seznam subdodavatelů </a:t>
            </a:r>
            <a:r>
              <a:rPr lang="cs-CZ" sz="3100" b="1" dirty="0" smtClean="0">
                <a:solidFill>
                  <a:srgbClr val="FFFF00"/>
                </a:solidFill>
              </a:rPr>
              <a:t>podle odstavce 1 písmene c) </a:t>
            </a:r>
            <a:r>
              <a:rPr lang="cs-CZ" sz="3100" b="1" u="sng" dirty="0" smtClean="0">
                <a:solidFill>
                  <a:srgbClr val="FFFF00"/>
                </a:solidFill>
              </a:rPr>
              <a:t>nejpozději do </a:t>
            </a:r>
          </a:p>
          <a:p>
            <a:pPr>
              <a:buNone/>
            </a:pPr>
            <a:r>
              <a:rPr lang="cs-CZ" sz="3100" b="1" dirty="0" smtClean="0">
                <a:solidFill>
                  <a:srgbClr val="FFFF00"/>
                </a:solidFill>
              </a:rPr>
              <a:t>a) </a:t>
            </a:r>
            <a:r>
              <a:rPr lang="cs-CZ" sz="3100" b="1" u="sng" dirty="0" smtClean="0">
                <a:solidFill>
                  <a:srgbClr val="FFFF00"/>
                </a:solidFill>
              </a:rPr>
              <a:t>60 dnů od splnění smlouvy</a:t>
            </a:r>
            <a:r>
              <a:rPr lang="cs-CZ" sz="3100" b="1" dirty="0" smtClean="0">
                <a:solidFill>
                  <a:srgbClr val="FFFF00"/>
                </a:solidFill>
              </a:rPr>
              <a:t>, nebo</a:t>
            </a:r>
          </a:p>
          <a:p>
            <a:pPr>
              <a:buNone/>
            </a:pPr>
            <a:r>
              <a:rPr lang="cs-CZ" sz="3100" b="1" dirty="0" smtClean="0">
                <a:solidFill>
                  <a:srgbClr val="FFFF00"/>
                </a:solidFill>
              </a:rPr>
              <a:t>b) </a:t>
            </a:r>
            <a:r>
              <a:rPr lang="cs-CZ" sz="3100" b="1" u="sng" dirty="0" smtClean="0">
                <a:solidFill>
                  <a:srgbClr val="FFFF00"/>
                </a:solidFill>
              </a:rPr>
              <a:t>28. února následujícího kalendářního roku </a:t>
            </a:r>
            <a:r>
              <a:rPr lang="cs-CZ" sz="3100" b="1" dirty="0" smtClean="0">
                <a:solidFill>
                  <a:srgbClr val="FFFF00"/>
                </a:solidFill>
              </a:rPr>
              <a:t>v případě, že plnění smlouvy </a:t>
            </a:r>
            <a:r>
              <a:rPr lang="cs-CZ" sz="3100" b="1" u="sng" dirty="0" smtClean="0">
                <a:solidFill>
                  <a:srgbClr val="FFFF00"/>
                </a:solidFill>
              </a:rPr>
              <a:t>přesahuje 1 rok</a:t>
            </a:r>
            <a:r>
              <a:rPr lang="cs-CZ" sz="3100" b="1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r>
              <a:rPr lang="cs-CZ" sz="3100" b="1" dirty="0" smtClean="0">
                <a:solidFill>
                  <a:srgbClr val="FFFF00"/>
                </a:solidFill>
              </a:rPr>
              <a:t>	</a:t>
            </a:r>
            <a:r>
              <a:rPr lang="cs-CZ" sz="3100" b="1" u="sng" dirty="0" smtClean="0"/>
              <a:t>Má-li subdodavatel formu akciové společnosti</a:t>
            </a:r>
            <a:r>
              <a:rPr lang="cs-CZ" sz="3100" b="1" dirty="0" smtClean="0"/>
              <a:t>, je </a:t>
            </a:r>
            <a:r>
              <a:rPr lang="cs-CZ" sz="3100" b="1" u="sng" dirty="0" smtClean="0"/>
              <a:t>přílohou seznamu i seznam vlastníků akcií</a:t>
            </a:r>
            <a:r>
              <a:rPr lang="cs-CZ" sz="3100" b="1" dirty="0" smtClean="0"/>
              <a:t>, jejichž souhrnná jmenovitá hodnota </a:t>
            </a:r>
            <a:r>
              <a:rPr lang="cs-CZ" sz="3100" b="1" u="sng" dirty="0" smtClean="0"/>
              <a:t>přesahuje 10 % základního kapitálu, vyhotovený ve lhůtě 90 dnů před dnem předložení seznamu </a:t>
            </a:r>
            <a:r>
              <a:rPr lang="cs-CZ" sz="3100" b="1" dirty="0" smtClean="0"/>
              <a:t>subdodavatelů.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85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20687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Uveřejňování seznamu subdodavatelů</a:t>
            </a:r>
            <a:r>
              <a:rPr lang="cs-CZ" sz="3500" b="1" u="sng" dirty="0" smtClean="0">
                <a:solidFill>
                  <a:srgbClr val="FFFF00"/>
                </a:solidFill>
              </a:rPr>
              <a:t>- </a:t>
            </a:r>
            <a:r>
              <a:rPr lang="cs-CZ" sz="3200" b="1" u="sng" dirty="0" smtClean="0">
                <a:solidFill>
                  <a:srgbClr val="FFFF00"/>
                </a:solidFill>
              </a:rPr>
              <a:t>§ 147a</a:t>
            </a: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5472013"/>
          </a:xfrm>
        </p:spPr>
        <p:txBody>
          <a:bodyPr/>
          <a:lstStyle/>
          <a:p>
            <a:pPr>
              <a:buNone/>
            </a:pPr>
            <a:r>
              <a:rPr lang="cs-CZ" b="1" u="sng" cap="all" dirty="0" smtClean="0">
                <a:solidFill>
                  <a:srgbClr val="FFFF00"/>
                </a:solidFill>
              </a:rPr>
              <a:t>Veřejný zadavatel uveřejní seznam subdodavatelů </a:t>
            </a:r>
            <a:r>
              <a:rPr lang="cs-CZ" sz="2400" b="1" dirty="0" smtClean="0">
                <a:solidFill>
                  <a:srgbClr val="FFFF00"/>
                </a:solidFill>
              </a:rPr>
              <a:t>dle odst.1 </a:t>
            </a:r>
            <a:r>
              <a:rPr lang="cs-CZ" sz="2400" b="1" dirty="0" err="1" smtClean="0">
                <a:solidFill>
                  <a:srgbClr val="FFFF00"/>
                </a:solidFill>
              </a:rPr>
              <a:t>písm.c</a:t>
            </a:r>
            <a:r>
              <a:rPr lang="cs-CZ" sz="2400" b="1" dirty="0" smtClean="0">
                <a:solidFill>
                  <a:srgbClr val="FFFF00"/>
                </a:solidFill>
              </a:rPr>
              <a:t>) </a:t>
            </a:r>
            <a:r>
              <a:rPr lang="cs-CZ" b="1" dirty="0" smtClean="0">
                <a:solidFill>
                  <a:srgbClr val="FFFF00"/>
                </a:solidFill>
              </a:rPr>
              <a:t>nejpozději do 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a)	  </a:t>
            </a:r>
            <a:r>
              <a:rPr lang="cs-CZ" b="1" u="sng" dirty="0" smtClean="0">
                <a:solidFill>
                  <a:srgbClr val="FFFF00"/>
                </a:solidFill>
              </a:rPr>
              <a:t>90 dnů od splnění smlouvy </a:t>
            </a:r>
            <a:r>
              <a:rPr lang="cs-CZ" b="1" i="1" u="sng" dirty="0" smtClean="0">
                <a:solidFill>
                  <a:srgbClr val="FFFF00"/>
                </a:solidFill>
              </a:rPr>
              <a:t>(T + 30 dnů)</a:t>
            </a:r>
            <a:r>
              <a:rPr lang="cs-CZ" b="1" i="1" dirty="0" smtClean="0">
                <a:solidFill>
                  <a:srgbClr val="FFFF00"/>
                </a:solidFill>
              </a:rPr>
              <a:t>, </a:t>
            </a:r>
            <a:r>
              <a:rPr lang="cs-CZ" b="1" dirty="0" smtClean="0">
                <a:solidFill>
                  <a:srgbClr val="FFFF00"/>
                </a:solidFill>
              </a:rPr>
              <a:t>nebo</a:t>
            </a:r>
          </a:p>
          <a:p>
            <a:pPr marL="536575" indent="-536575">
              <a:buNone/>
            </a:pPr>
            <a:r>
              <a:rPr lang="cs-CZ" b="1" dirty="0" smtClean="0">
                <a:solidFill>
                  <a:srgbClr val="FFFF00"/>
                </a:solidFill>
              </a:rPr>
              <a:t>b)  </a:t>
            </a:r>
            <a:r>
              <a:rPr lang="cs-CZ" b="1" u="sng" dirty="0" smtClean="0">
                <a:solidFill>
                  <a:srgbClr val="FFFF00"/>
                </a:solidFill>
              </a:rPr>
              <a:t>31. března </a:t>
            </a:r>
            <a:r>
              <a:rPr lang="cs-CZ" b="1" dirty="0" smtClean="0">
                <a:solidFill>
                  <a:srgbClr val="FFFF00"/>
                </a:solidFill>
              </a:rPr>
              <a:t>následujícího kalendářního roku v případě, že plnění smlouvy </a:t>
            </a:r>
            <a:r>
              <a:rPr lang="cs-CZ" b="1" u="sng" dirty="0" smtClean="0">
                <a:solidFill>
                  <a:srgbClr val="FFFF00"/>
                </a:solidFill>
              </a:rPr>
              <a:t>přesahuje 1 rok</a:t>
            </a:r>
            <a:r>
              <a:rPr lang="cs-CZ" b="1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r>
              <a:rPr lang="cs-CZ" b="1" u="sng" dirty="0" smtClean="0">
                <a:solidFill>
                  <a:srgbClr val="FFFF00"/>
                </a:solidFill>
              </a:rPr>
              <a:t>Povinnosti podle odstavců 4 a 5 se nevztahují na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a) </a:t>
            </a:r>
            <a:r>
              <a:rPr lang="cs-CZ" b="1" u="sng" dirty="0" smtClean="0">
                <a:solidFill>
                  <a:srgbClr val="FFFF00"/>
                </a:solidFill>
              </a:rPr>
              <a:t>veřejné zakázky malého rozsahu</a:t>
            </a:r>
            <a:r>
              <a:rPr lang="cs-CZ" b="1" dirty="0" smtClean="0">
                <a:solidFill>
                  <a:srgbClr val="FFFF00"/>
                </a:solidFill>
              </a:rPr>
              <a:t>,  </a:t>
            </a:r>
          </a:p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b) veřejné zakázky, u nichž veřejný zadavatel postupoval v souladu s § 18 odst. 1 písm. a), odst. 2 písm. a) </a:t>
            </a:r>
            <a:r>
              <a:rPr lang="cs-CZ" b="1" dirty="0" err="1" smtClean="0">
                <a:solidFill>
                  <a:srgbClr val="FFFF00"/>
                </a:solidFill>
              </a:rPr>
              <a:t>a</a:t>
            </a:r>
            <a:r>
              <a:rPr lang="cs-CZ" b="1" dirty="0" smtClean="0">
                <a:solidFill>
                  <a:srgbClr val="FFFF00"/>
                </a:solidFill>
              </a:rPr>
              <a:t> c), odst. 3 písm. e) a odst. 4 písm. d). </a:t>
            </a:r>
          </a:p>
          <a:p>
            <a:pPr>
              <a:buNone/>
            </a:pPr>
            <a:endParaRPr lang="cs-CZ" sz="10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86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Uveřejňování smluv, výše skutečně uhrazené ceny a seznamu subdodavatelů</a:t>
            </a:r>
            <a:r>
              <a:rPr lang="cs-CZ" sz="3500" b="1" u="sng" dirty="0" smtClean="0">
                <a:solidFill>
                  <a:srgbClr val="FFFF00"/>
                </a:solidFill>
              </a:rPr>
              <a:t>- </a:t>
            </a:r>
            <a:r>
              <a:rPr lang="cs-CZ" sz="3200" b="1" u="sng" dirty="0" smtClean="0">
                <a:solidFill>
                  <a:srgbClr val="FFFF00"/>
                </a:solidFill>
              </a:rPr>
              <a:t>§ 147a</a:t>
            </a: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5255989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8) </a:t>
            </a:r>
            <a:r>
              <a:rPr lang="cs-CZ" b="1" u="sng" dirty="0" smtClean="0">
                <a:solidFill>
                  <a:srgbClr val="FFFF00"/>
                </a:solidFill>
              </a:rPr>
              <a:t>Strukturu údajů pro uveřejnění </a:t>
            </a:r>
            <a:r>
              <a:rPr lang="cs-CZ" b="1" dirty="0" smtClean="0">
                <a:solidFill>
                  <a:srgbClr val="FFFF00"/>
                </a:solidFill>
              </a:rPr>
              <a:t>výše skutečně uhrazené ceny za plnění veřejné zakázky a </a:t>
            </a:r>
            <a:r>
              <a:rPr lang="cs-CZ" b="1" u="sng" dirty="0" smtClean="0">
                <a:solidFill>
                  <a:srgbClr val="FFFF00"/>
                </a:solidFill>
              </a:rPr>
              <a:t>podrobnosti uveřejnění smlouvy </a:t>
            </a:r>
            <a:r>
              <a:rPr lang="cs-CZ" b="1" dirty="0" smtClean="0">
                <a:solidFill>
                  <a:srgbClr val="FFFF00"/>
                </a:solidFill>
              </a:rPr>
              <a:t>uzavřené na veřejnou zakázku a uveřejnění seznamu subdodavatelů </a:t>
            </a:r>
            <a:r>
              <a:rPr lang="cs-CZ" b="1" u="sng" dirty="0" smtClean="0">
                <a:solidFill>
                  <a:srgbClr val="FFFF00"/>
                </a:solidFill>
              </a:rPr>
              <a:t>stanoví vyhláška 133/2012 Sb.</a:t>
            </a:r>
          </a:p>
          <a:p>
            <a:pPr marL="268288" indent="-268288">
              <a:buNone/>
            </a:pPr>
            <a:r>
              <a:rPr lang="cs-CZ" b="1" i="1" u="sng" dirty="0" smtClean="0"/>
              <a:t>Bude nutné dát všechny  nové povinnosti  dodavatelů do smluv </a:t>
            </a:r>
            <a:r>
              <a:rPr lang="cs-CZ" b="1" i="1" u="sng" dirty="0" smtClean="0">
                <a:solidFill>
                  <a:srgbClr val="FFFF00"/>
                </a:solidFill>
              </a:rPr>
              <a:t>(zejména u těch, které byly uzavřeny po 1.4.2012, ale nestanoví žádnou povinnost ve smyslu § 147a)</a:t>
            </a:r>
            <a:r>
              <a:rPr lang="cs-CZ" b="1" i="1" u="sng" dirty="0" smtClean="0"/>
              <a:t>, zákon sám nestanoví sankci </a:t>
            </a:r>
            <a:r>
              <a:rPr lang="cs-CZ" b="1" i="1" u="sng" dirty="0" smtClean="0">
                <a:solidFill>
                  <a:srgbClr val="FFFF00"/>
                </a:solidFill>
              </a:rPr>
              <a:t>(mimo § 120a) </a:t>
            </a:r>
            <a:r>
              <a:rPr lang="cs-CZ" b="1" i="1" u="sng" dirty="0" smtClean="0"/>
              <a:t>pro dodavatele, který svoje povinnosti zanedbá….</a:t>
            </a:r>
            <a:endParaRPr lang="cs-CZ" b="1" i="1" u="sng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87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5"/>
          </a:xfrm>
        </p:spPr>
        <p:txBody>
          <a:bodyPr/>
          <a:lstStyle/>
          <a:p>
            <a:r>
              <a:rPr lang="cs-CZ" sz="3600" b="1" u="sng" dirty="0" smtClean="0">
                <a:solidFill>
                  <a:srgbClr val="FFFF00"/>
                </a:solidFill>
              </a:rPr>
              <a:t>Nálezy a zjištění z auditů EK:</a:t>
            </a:r>
            <a:endParaRPr lang="cs-CZ" sz="3600" b="1" dirty="0" smtClean="0">
              <a:solidFill>
                <a:srgbClr val="FFFF00"/>
              </a:solidFill>
            </a:endParaRP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5400005"/>
          </a:xfrm>
        </p:spPr>
        <p:txBody>
          <a:bodyPr/>
          <a:lstStyle/>
          <a:p>
            <a:pPr lvl="0"/>
            <a:r>
              <a:rPr lang="cs-CZ" sz="2850" b="1" u="sng" dirty="0" smtClean="0">
                <a:solidFill>
                  <a:srgbClr val="FFFF00"/>
                </a:solidFill>
              </a:rPr>
              <a:t>neoprávněné zkrácení lhůt pro podání žádosti o účast, či lhůty pro podání nabídky</a:t>
            </a:r>
            <a:r>
              <a:rPr lang="cs-CZ" sz="2850" b="1" dirty="0" smtClean="0"/>
              <a:t>: EK aplikuje korekci 25 % dle bodu 2 COCOF 07/0037-03 (dále jen „COCOF“),</a:t>
            </a:r>
          </a:p>
          <a:p>
            <a:pPr lvl="0"/>
            <a:r>
              <a:rPr lang="cs-CZ" sz="2850" b="1" u="sng" dirty="0" smtClean="0">
                <a:solidFill>
                  <a:srgbClr val="FFFF00"/>
                </a:solidFill>
              </a:rPr>
              <a:t>požadavek na znalost českého jazyka:</a:t>
            </a:r>
            <a:r>
              <a:rPr lang="cs-CZ" sz="2850" b="1" dirty="0" smtClean="0">
                <a:solidFill>
                  <a:srgbClr val="FFFF00"/>
                </a:solidFill>
              </a:rPr>
              <a:t> </a:t>
            </a:r>
            <a:r>
              <a:rPr lang="cs-CZ" sz="2850" b="1" dirty="0" smtClean="0"/>
              <a:t>příjemce u VZ na služby v kvalifikaci požadoval znalost českého jazyka u všech členů týmu –25% korekce dle bodu 7 COCOF</a:t>
            </a:r>
          </a:p>
          <a:p>
            <a:pPr lvl="0"/>
            <a:r>
              <a:rPr lang="cs-CZ" sz="2850" b="1" u="sng" dirty="0" smtClean="0">
                <a:solidFill>
                  <a:srgbClr val="FFFF00"/>
                </a:solidFill>
              </a:rPr>
              <a:t>netransparentní hodnotící kritérium</a:t>
            </a:r>
            <a:r>
              <a:rPr lang="cs-CZ" sz="2850" b="1" u="sng" dirty="0" smtClean="0"/>
              <a:t>:</a:t>
            </a:r>
            <a:r>
              <a:rPr lang="cs-CZ" sz="2850" b="1" dirty="0" smtClean="0"/>
              <a:t> příjemci nestanoví v ZD dostatečným způsobem způsob hodnocení a preference zadavatele u subjektivních hodnotících kritérií – často i nejpřísnější 25% korekci dle b.5 COCOF,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88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Nálezy a zjištění z auditů EK:</a:t>
            </a:r>
            <a:endParaRPr lang="cs-CZ" sz="3200" b="1" u="sng" dirty="0" smtClean="0">
              <a:solidFill>
                <a:srgbClr val="FFFF00"/>
              </a:solidFill>
            </a:endParaRP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5255989"/>
          </a:xfrm>
        </p:spPr>
        <p:txBody>
          <a:bodyPr/>
          <a:lstStyle/>
          <a:p>
            <a:pPr lvl="0"/>
            <a:r>
              <a:rPr lang="cs-CZ" sz="2800" b="1" u="sng" dirty="0" smtClean="0">
                <a:solidFill>
                  <a:srgbClr val="FFFF00"/>
                </a:solidFill>
              </a:rPr>
              <a:t>požadavek na zkušenost s fondy EU:</a:t>
            </a:r>
            <a:r>
              <a:rPr lang="cs-CZ" sz="2800" b="1" dirty="0" smtClean="0"/>
              <a:t> tento kvalifikační předpoklad vždy velmi problematický. </a:t>
            </a:r>
          </a:p>
          <a:p>
            <a:pPr lvl="0"/>
            <a:r>
              <a:rPr lang="cs-CZ" sz="2800" b="1" u="sng" dirty="0" smtClean="0">
                <a:solidFill>
                  <a:srgbClr val="FFFF00"/>
                </a:solidFill>
              </a:rPr>
              <a:t>podstatná změna smlouvy</a:t>
            </a:r>
            <a:r>
              <a:rPr lang="cs-CZ" sz="2800" b="1" u="sng" dirty="0" smtClean="0"/>
              <a:t>:</a:t>
            </a:r>
            <a:r>
              <a:rPr lang="cs-CZ" sz="2800" b="1" dirty="0" smtClean="0"/>
              <a:t> velmi často příjemci hodnotí délku realizace projektu (či výši sankcí), ale po podpisu smlouvy dochází k uzavírání dodatků s prodloužením doby realizace, či k akceptování zpoždění s realizací. Dodatečná argumentace je velmi obtížná a nebývá zpravidla ze strany EK akceptována –25% korekce,</a:t>
            </a:r>
          </a:p>
          <a:p>
            <a:pPr lvl="0"/>
            <a:r>
              <a:rPr lang="cs-CZ" sz="2800" b="1" u="sng" dirty="0" smtClean="0"/>
              <a:t>nezákonné kvalifikační předpoklady:</a:t>
            </a:r>
            <a:r>
              <a:rPr lang="cs-CZ" sz="2800" b="1" dirty="0" smtClean="0"/>
              <a:t> příjemce požadoval po uchazeči předložení čestného prohlášení ohledně </a:t>
            </a:r>
            <a:r>
              <a:rPr lang="cs-CZ" sz="2800" b="1" u="sng" dirty="0" smtClean="0"/>
              <a:t>bezdlužnosti vůči zadavateli </a:t>
            </a:r>
            <a:r>
              <a:rPr lang="cs-CZ" sz="2800" b="1" dirty="0" smtClean="0"/>
              <a:t>– EK 25% korekce.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89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20687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Nálezy a zjištění z auditů EK:</a:t>
            </a:r>
            <a:endParaRPr lang="cs-CZ" sz="3200" b="1" u="sng" dirty="0" smtClean="0">
              <a:solidFill>
                <a:srgbClr val="FFFF00"/>
              </a:solidFill>
            </a:endParaRP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5472013"/>
          </a:xfrm>
        </p:spPr>
        <p:txBody>
          <a:bodyPr/>
          <a:lstStyle/>
          <a:p>
            <a:r>
              <a:rPr lang="cs-CZ" sz="2800" b="1" u="sng" dirty="0" smtClean="0">
                <a:solidFill>
                  <a:srgbClr val="FFFF00"/>
                </a:solidFill>
              </a:rPr>
              <a:t>Neoprávněné dělení, nebo spojování VZ:</a:t>
            </a:r>
            <a:r>
              <a:rPr lang="cs-CZ" sz="2800" b="1" dirty="0" smtClean="0">
                <a:solidFill>
                  <a:srgbClr val="FFFF00"/>
                </a:solidFill>
              </a:rPr>
              <a:t> </a:t>
            </a:r>
            <a:r>
              <a:rPr lang="cs-CZ" sz="2800" b="1" dirty="0" smtClean="0"/>
              <a:t>považováno za diskriminační postup =  </a:t>
            </a:r>
            <a:r>
              <a:rPr lang="cs-CZ" sz="2800" b="1" u="sng" dirty="0" smtClean="0">
                <a:solidFill>
                  <a:srgbClr val="FFFF00"/>
                </a:solidFill>
              </a:rPr>
              <a:t>25 % korekce</a:t>
            </a:r>
            <a:r>
              <a:rPr lang="cs-CZ" sz="2800" b="1" dirty="0" smtClean="0"/>
              <a:t>.</a:t>
            </a:r>
          </a:p>
          <a:p>
            <a:pPr>
              <a:buNone/>
            </a:pPr>
            <a:r>
              <a:rPr lang="cs-CZ" sz="2800" b="1" u="sng" dirty="0" smtClean="0">
                <a:solidFill>
                  <a:srgbClr val="FFFF00"/>
                </a:solidFill>
              </a:rPr>
              <a:t>Současná judikatura ÚOHS, NSS a KS v Brně</a:t>
            </a:r>
            <a:r>
              <a:rPr lang="cs-CZ" sz="2800" b="1" u="sng" dirty="0" smtClean="0"/>
              <a:t>:</a:t>
            </a:r>
            <a:endParaRPr lang="cs-CZ" sz="2800" b="1" dirty="0" smtClean="0"/>
          </a:p>
          <a:p>
            <a:pPr lvl="0"/>
            <a:r>
              <a:rPr lang="cs-CZ" sz="2800" b="1" dirty="0" smtClean="0"/>
              <a:t>posuzování požadavku na obalovnu živičných směsí – viz KS </a:t>
            </a:r>
            <a:r>
              <a:rPr lang="cs-CZ" sz="2800" b="1" dirty="0" err="1" smtClean="0"/>
              <a:t>sp.zn</a:t>
            </a:r>
            <a:r>
              <a:rPr lang="cs-CZ" sz="2800" b="1" dirty="0" smtClean="0"/>
              <a:t>. </a:t>
            </a:r>
            <a:r>
              <a:rPr lang="cs-CZ" sz="2800" b="1" u="sng" dirty="0" smtClean="0">
                <a:solidFill>
                  <a:srgbClr val="FFFF00"/>
                </a:solidFill>
              </a:rPr>
              <a:t>62 </a:t>
            </a:r>
            <a:r>
              <a:rPr lang="cs-CZ" sz="2800" b="1" u="sng" dirty="0" err="1" smtClean="0">
                <a:solidFill>
                  <a:srgbClr val="FFFF00"/>
                </a:solidFill>
              </a:rPr>
              <a:t>Af</a:t>
            </a:r>
            <a:r>
              <a:rPr lang="cs-CZ" sz="2800" b="1" u="sng" dirty="0" smtClean="0">
                <a:solidFill>
                  <a:srgbClr val="FFFF00"/>
                </a:solidFill>
              </a:rPr>
              <a:t> 74/2010</a:t>
            </a:r>
            <a:r>
              <a:rPr lang="cs-CZ" sz="2800" b="1" dirty="0" smtClean="0">
                <a:solidFill>
                  <a:srgbClr val="FFFF00"/>
                </a:solidFill>
              </a:rPr>
              <a:t> </a:t>
            </a:r>
            <a:r>
              <a:rPr lang="cs-CZ" sz="2800" b="1" dirty="0" smtClean="0"/>
              <a:t>– nutno používat závěry soudu i u obdobných požadavků na dispozici určitým zařízením, technickým útvarem apod.</a:t>
            </a:r>
          </a:p>
          <a:p>
            <a:pPr lvl="0"/>
            <a:r>
              <a:rPr lang="cs-CZ" sz="2800" b="1" dirty="0" smtClean="0"/>
              <a:t>certifikáty ISO před novelou: viz </a:t>
            </a:r>
            <a:r>
              <a:rPr lang="cs-CZ" sz="2800" b="1" dirty="0" err="1" smtClean="0"/>
              <a:t>rozh</a:t>
            </a:r>
            <a:r>
              <a:rPr lang="cs-CZ" sz="2800" b="1" dirty="0" smtClean="0"/>
              <a:t>. </a:t>
            </a:r>
            <a:r>
              <a:rPr lang="cs-CZ" sz="2800" b="1" u="sng" dirty="0" smtClean="0">
                <a:solidFill>
                  <a:srgbClr val="FFFF00"/>
                </a:solidFill>
              </a:rPr>
              <a:t>ÚOHS-S8/2011</a:t>
            </a:r>
            <a:r>
              <a:rPr lang="cs-CZ" sz="2800" b="1" dirty="0" smtClean="0"/>
              <a:t>, k nezákonnosti ISO 14001 u služeb viz </a:t>
            </a:r>
            <a:r>
              <a:rPr lang="cs-CZ" sz="2800" b="1" u="sng" dirty="0" smtClean="0">
                <a:solidFill>
                  <a:srgbClr val="FFFF00"/>
                </a:solidFill>
              </a:rPr>
              <a:t>ÚOHS-R43/2011</a:t>
            </a:r>
            <a:r>
              <a:rPr lang="cs-CZ" sz="2800" b="1" dirty="0" smtClean="0"/>
              <a:t>,</a:t>
            </a:r>
          </a:p>
          <a:p>
            <a:r>
              <a:rPr lang="cs-CZ" sz="2800" b="1" dirty="0" smtClean="0"/>
              <a:t>požadavek na zkušenosti s rekonstrukcí stavby zapsané v Ústředním seznamu kulturních památek  </a:t>
            </a:r>
            <a:r>
              <a:rPr lang="cs-CZ" sz="2800" b="1" i="1" u="sng" dirty="0" smtClean="0">
                <a:solidFill>
                  <a:srgbClr val="FFFF00"/>
                </a:solidFill>
              </a:rPr>
              <a:t>(jen) </a:t>
            </a:r>
            <a:r>
              <a:rPr lang="cs-CZ" sz="2800" b="1" dirty="0" smtClean="0"/>
              <a:t>ČR diskriminační </a:t>
            </a:r>
            <a:r>
              <a:rPr lang="cs-CZ" sz="2800" b="1" u="sng" dirty="0" smtClean="0">
                <a:solidFill>
                  <a:srgbClr val="FFFF00"/>
                </a:solidFill>
              </a:rPr>
              <a:t>ÚOHS-S323/2008/VZ-2055/2009/540/</a:t>
            </a:r>
            <a:r>
              <a:rPr lang="cs-CZ" sz="2800" b="1" u="sng" dirty="0" err="1" smtClean="0">
                <a:solidFill>
                  <a:srgbClr val="FFFF00"/>
                </a:solidFill>
              </a:rPr>
              <a:t>PVé</a:t>
            </a:r>
            <a:r>
              <a:rPr lang="cs-CZ" sz="2800" b="1" dirty="0" smtClean="0"/>
              <a:t>,</a:t>
            </a:r>
          </a:p>
          <a:p>
            <a:pPr lvl="0"/>
            <a:endParaRPr lang="cs-CZ" sz="2800" b="1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B9071C9-1673-4BA9-8C03-B720BE07D579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6042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C2C8F9-9EFA-4B54-8635-7A8578BF5A45}" type="slidenum">
              <a:rPr lang="cs-CZ" smtClean="0"/>
              <a:pPr/>
              <a:t>9</a:t>
            </a:fld>
            <a:endParaRPr lang="cs-CZ" smtClean="0"/>
          </a:p>
        </p:txBody>
      </p:sp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 eaLnBrk="1" hangingPunct="1"/>
            <a:r>
              <a:rPr lang="cs-CZ" sz="4200" b="1" smtClean="0"/>
              <a:t>Zadávací dokumentace - § 48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5435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cs-CZ" b="1" dirty="0" smtClean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  <p:pic>
        <p:nvPicPr>
          <p:cNvPr id="9" name="Obrázek 8" descr="Věstník VZ00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611" grpId="0" build="p" autoUpdateAnimBg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90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548679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Nálezy a zjištění z auditů EK:</a:t>
            </a:r>
            <a:endParaRPr lang="cs-CZ" sz="3200" b="1" u="sng" dirty="0" smtClean="0">
              <a:solidFill>
                <a:srgbClr val="FFFF00"/>
              </a:solidFill>
            </a:endParaRP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544021"/>
          </a:xfrm>
        </p:spPr>
        <p:txBody>
          <a:bodyPr/>
          <a:lstStyle/>
          <a:p>
            <a:pPr lvl="0"/>
            <a:r>
              <a:rPr lang="cs-CZ" sz="2800" b="1" u="sng" dirty="0" smtClean="0">
                <a:solidFill>
                  <a:srgbClr val="FFFF00"/>
                </a:solidFill>
              </a:rPr>
              <a:t>Jakýkoliv kvalifikační požadavek, který neodpovídá taxativně vyjmenovaným kvalifikačním předpokladům, je nutné považovat za nezákonný – </a:t>
            </a:r>
            <a:r>
              <a:rPr lang="cs-CZ" sz="2800" b="1" dirty="0" smtClean="0"/>
              <a:t>zadavatelé si často </a:t>
            </a:r>
            <a:r>
              <a:rPr lang="cs-CZ" sz="2800" b="1" u="sng" dirty="0" smtClean="0"/>
              <a:t>vytváří požadavky nad rámec zákona</a:t>
            </a:r>
            <a:r>
              <a:rPr lang="cs-CZ" sz="2800" b="1" dirty="0" smtClean="0"/>
              <a:t>, které klasifikují jako „</a:t>
            </a:r>
            <a:r>
              <a:rPr lang="cs-CZ" sz="2800" b="1" i="1" dirty="0" smtClean="0"/>
              <a:t>jiné požadavky na nabídku</a:t>
            </a:r>
            <a:r>
              <a:rPr lang="cs-CZ" sz="2800" b="1" dirty="0" smtClean="0"/>
              <a:t>“ dle § 44 odst. 3 </a:t>
            </a:r>
            <a:r>
              <a:rPr lang="cs-CZ" sz="2800" b="1" dirty="0" err="1" smtClean="0"/>
              <a:t>písm.j</a:t>
            </a:r>
            <a:r>
              <a:rPr lang="cs-CZ" sz="2800" b="1" dirty="0" smtClean="0"/>
              <a:t>),</a:t>
            </a:r>
          </a:p>
          <a:p>
            <a:pPr lvl="0"/>
            <a:r>
              <a:rPr lang="cs-CZ" sz="2800" b="1" dirty="0" smtClean="0"/>
              <a:t>Zadavatelé v uveřejnění ve Věstníku VZ </a:t>
            </a:r>
            <a:r>
              <a:rPr lang="cs-CZ" sz="2800" b="1" u="sng" dirty="0" smtClean="0">
                <a:solidFill>
                  <a:srgbClr val="FFFF00"/>
                </a:solidFill>
              </a:rPr>
              <a:t>pouze odkazují na ZD dostupnou na profilu zadavatele, přestože § 50 odst.2 ZVZ požaduje uvedení údajů přímo v uveřejnění.</a:t>
            </a:r>
            <a:r>
              <a:rPr lang="cs-CZ" sz="2800" b="1" dirty="0" smtClean="0"/>
              <a:t> Dále dle novelizovaného § 78 odst. 6 ZVZ je </a:t>
            </a:r>
            <a:r>
              <a:rPr lang="cs-CZ" sz="2800" b="1" u="sng" dirty="0" smtClean="0">
                <a:solidFill>
                  <a:srgbClr val="FFFF00"/>
                </a:solidFill>
              </a:rPr>
              <a:t>zadavatel povinen uvést v oznámení o zahájení dílčí hodnotící kritéria a jejich váhu - i přesto zadavatelé nadále pouze odkazují na zadávací dokumentaci</a:t>
            </a:r>
            <a:r>
              <a:rPr lang="cs-CZ" sz="2800" b="1" dirty="0" smtClean="0"/>
              <a:t>, čímž porušují ZVZ. </a:t>
            </a:r>
          </a:p>
          <a:p>
            <a:pPr>
              <a:buNone/>
            </a:pPr>
            <a:endParaRPr lang="cs-CZ" sz="2000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Zástupný symbol pro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EB68AA0-51BE-459F-8514-17AFBA28C3CB}" type="datetime1">
              <a:rPr lang="cs-CZ" smtClean="0"/>
              <a:pPr>
                <a:defRPr/>
              </a:pPr>
              <a:t>31.5.2013</a:t>
            </a:fld>
            <a:endParaRPr lang="cs-CZ" smtClean="0"/>
          </a:p>
        </p:txBody>
      </p:sp>
      <p:sp>
        <p:nvSpPr>
          <p:cNvPr id="14336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</a:p>
        </p:txBody>
      </p:sp>
      <p:sp>
        <p:nvSpPr>
          <p:cNvPr id="14336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1FC2D-F409-400C-8208-DD4E43459759}" type="slidenum">
              <a:rPr lang="cs-CZ" smtClean="0"/>
              <a:pPr>
                <a:defRPr/>
              </a:pPr>
              <a:t>91</a:t>
            </a:fld>
            <a:endParaRPr lang="cs-CZ" smtClean="0"/>
          </a:p>
        </p:txBody>
      </p:sp>
      <p:sp>
        <p:nvSpPr>
          <p:cNvPr id="1095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548679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cs-CZ" sz="3600" b="1" u="sng" dirty="0" smtClean="0">
                <a:solidFill>
                  <a:srgbClr val="FFFF00"/>
                </a:solidFill>
              </a:rPr>
              <a:t>Nálezy a zjištění z auditů EK:</a:t>
            </a:r>
            <a:endParaRPr lang="cs-CZ" sz="3200" b="1" u="sng" dirty="0" smtClean="0">
              <a:solidFill>
                <a:srgbClr val="FFFF00"/>
              </a:solidFill>
            </a:endParaRPr>
          </a:p>
        </p:txBody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5544021"/>
          </a:xfrm>
        </p:spPr>
        <p:txBody>
          <a:bodyPr/>
          <a:lstStyle/>
          <a:p>
            <a:pPr>
              <a:buNone/>
            </a:pPr>
            <a:r>
              <a:rPr lang="cs-CZ" sz="2000" b="1" dirty="0" smtClean="0"/>
              <a:t>Další  deklarovaná stanoviska  ředitelky PCO: </a:t>
            </a:r>
            <a:endParaRPr lang="cs-CZ" sz="2800" b="1" dirty="0" smtClean="0"/>
          </a:p>
          <a:p>
            <a:pPr lvl="0"/>
            <a:r>
              <a:rPr lang="cs-CZ" sz="2800" b="1" dirty="0" smtClean="0"/>
              <a:t>argument, že VZ přezkoumal </a:t>
            </a:r>
            <a:r>
              <a:rPr lang="cs-CZ" sz="2800" b="1" u="sng" dirty="0" smtClean="0">
                <a:solidFill>
                  <a:srgbClr val="FFFF00"/>
                </a:solidFill>
              </a:rPr>
              <a:t>Úřad pro ochranu hospodářské soutěže</a:t>
            </a:r>
            <a:r>
              <a:rPr lang="cs-CZ" sz="2800" b="1" dirty="0" smtClean="0"/>
              <a:t>, a to bez závěrů , </a:t>
            </a:r>
            <a:r>
              <a:rPr lang="cs-CZ" sz="2800" b="1" u="sng" dirty="0" smtClean="0">
                <a:solidFill>
                  <a:srgbClr val="FFFF00"/>
                </a:solidFill>
              </a:rPr>
              <a:t>není považován za relevantní,</a:t>
            </a:r>
          </a:p>
          <a:p>
            <a:pPr lvl="0"/>
            <a:r>
              <a:rPr lang="cs-CZ" sz="2800" b="1" dirty="0" smtClean="0"/>
              <a:t>argument, že v zadávacím řízení </a:t>
            </a:r>
            <a:r>
              <a:rPr lang="cs-CZ" sz="2800" b="1" u="sng" dirty="0" smtClean="0"/>
              <a:t>nebyly podány námitky, není považován za relevantní</a:t>
            </a:r>
            <a:r>
              <a:rPr lang="cs-CZ" sz="2800" b="1" dirty="0" smtClean="0"/>
              <a:t>,</a:t>
            </a:r>
          </a:p>
          <a:p>
            <a:pPr lvl="0"/>
            <a:r>
              <a:rPr lang="cs-CZ" sz="2800" b="1" u="sng" dirty="0" smtClean="0"/>
              <a:t>argument, že v době zadávání VZ aplikovaná judikatura neexistovala, </a:t>
            </a:r>
            <a:r>
              <a:rPr lang="cs-CZ" sz="2800" b="1" u="sng" dirty="0" smtClean="0">
                <a:solidFill>
                  <a:srgbClr val="FFFF00"/>
                </a:solidFill>
              </a:rPr>
              <a:t>není považován za relevantní</a:t>
            </a:r>
            <a:r>
              <a:rPr lang="cs-CZ" sz="2800" b="1" dirty="0" smtClean="0"/>
              <a:t>,</a:t>
            </a:r>
          </a:p>
          <a:p>
            <a:pPr lvl="0"/>
            <a:r>
              <a:rPr lang="cs-CZ" sz="2800" b="1" dirty="0" smtClean="0"/>
              <a:t>argument, že oproti předpokládané hodnotě VZ se </a:t>
            </a:r>
            <a:r>
              <a:rPr lang="cs-CZ" sz="2800" b="1" u="sng" dirty="0" smtClean="0">
                <a:solidFill>
                  <a:srgbClr val="FFFF00"/>
                </a:solidFill>
              </a:rPr>
              <a:t>ušetřilo X mil. Kč, není považován za relevantní</a:t>
            </a:r>
            <a:r>
              <a:rPr lang="cs-CZ" sz="2800" b="1" dirty="0" smtClean="0"/>
              <a:t>,</a:t>
            </a:r>
          </a:p>
          <a:p>
            <a:pPr lvl="0"/>
            <a:r>
              <a:rPr lang="cs-CZ" sz="2800" b="1" u="sng" dirty="0" smtClean="0">
                <a:solidFill>
                  <a:srgbClr val="FFFF00"/>
                </a:solidFill>
              </a:rPr>
              <a:t>argument, že zvítězil uchazeč s nejnižší nabídkou, není vždy považován za relevantní</a:t>
            </a:r>
            <a:r>
              <a:rPr lang="cs-CZ" sz="2800" b="1" dirty="0" smtClean="0"/>
              <a:t>.</a:t>
            </a:r>
          </a:p>
          <a:p>
            <a:pPr>
              <a:buNone/>
            </a:pPr>
            <a:endParaRPr lang="cs-CZ" sz="2000" b="1" i="1" u="sng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Zástupný symbol pro datum 4"/>
          <p:cNvSpPr>
            <a:spLocks noGrp="1"/>
          </p:cNvSpPr>
          <p:nvPr>
            <p:ph type="dt" sz="quarter" idx="10"/>
          </p:nvPr>
        </p:nvSpPr>
        <p:spPr>
          <a:xfrm>
            <a:off x="2071688" y="6248400"/>
            <a:ext cx="1714500" cy="457200"/>
          </a:xfrm>
          <a:noFill/>
        </p:spPr>
        <p:txBody>
          <a:bodyPr/>
          <a:lstStyle/>
          <a:p>
            <a:fld id="{9517C3D7-7F62-4B00-BDCE-133C236534C4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131076" name="Zástupný symbol pro číslo snímku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AA8E48-35D9-4239-B24A-79B9D3288031}" type="slidenum">
              <a:rPr lang="cs-CZ" smtClean="0"/>
              <a:pPr/>
              <a:t>92</a:t>
            </a:fld>
            <a:endParaRPr lang="cs-CZ" smtClean="0"/>
          </a:p>
        </p:txBody>
      </p:sp>
      <p:sp>
        <p:nvSpPr>
          <p:cNvPr id="1310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pPr marL="173038" eaLnBrk="1" hangingPunct="1"/>
            <a:r>
              <a:rPr lang="cs-CZ" b="1" dirty="0" smtClean="0">
                <a:solidFill>
                  <a:schemeClr val="folHlink"/>
                </a:solidFill>
              </a:rPr>
              <a:t>Nenechte se otrávit…hůř už nebude</a:t>
            </a:r>
          </a:p>
        </p:txBody>
      </p:sp>
      <p:sp>
        <p:nvSpPr>
          <p:cNvPr id="131078" name="AutoShape 4" descr="image001"/>
          <p:cNvSpPr>
            <a:spLocks noChangeAspect="1" noChangeArrowheads="1"/>
          </p:cNvSpPr>
          <p:nvPr/>
        </p:nvSpPr>
        <p:spPr bwMode="auto">
          <a:xfrm>
            <a:off x="3703638" y="2868613"/>
            <a:ext cx="17367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131079" name="AutoShape 5" descr="image001"/>
          <p:cNvSpPr>
            <a:spLocks noChangeAspect="1" noChangeArrowheads="1"/>
          </p:cNvSpPr>
          <p:nvPr/>
        </p:nvSpPr>
        <p:spPr bwMode="auto">
          <a:xfrm>
            <a:off x="3703638" y="2868613"/>
            <a:ext cx="17367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131080" name="AutoShape 6" descr="image001"/>
          <p:cNvSpPr>
            <a:spLocks noChangeAspect="1" noChangeArrowheads="1"/>
          </p:cNvSpPr>
          <p:nvPr/>
        </p:nvSpPr>
        <p:spPr bwMode="auto">
          <a:xfrm>
            <a:off x="3703638" y="2868613"/>
            <a:ext cx="17367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pic>
        <p:nvPicPr>
          <p:cNvPr id="131081" name="Obrázek 11" descr="j042218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27280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ástupný symbol pro zápatí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9985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6D5F79A-D89E-44A3-B2AE-0AA38FFAA5A0}" type="datetime1">
              <a:rPr lang="cs-CZ" smtClean="0"/>
              <a:pPr/>
              <a:t>31.5.2013</a:t>
            </a:fld>
            <a:endParaRPr lang="cs-CZ" smtClean="0"/>
          </a:p>
        </p:txBody>
      </p:sp>
      <p:sp>
        <p:nvSpPr>
          <p:cNvPr id="125956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F9F8F0-3593-4B20-AA77-529CF463BC3F}" type="slidenum">
              <a:rPr lang="cs-CZ" smtClean="0"/>
              <a:pPr/>
              <a:t>93</a:t>
            </a:fld>
            <a:endParaRPr lang="cs-CZ" smtClean="0"/>
          </a:p>
        </p:txBody>
      </p:sp>
      <p:sp>
        <p:nvSpPr>
          <p:cNvPr id="12595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"/>
            <a:ext cx="7772400" cy="836711"/>
          </a:xfrm>
        </p:spPr>
        <p:txBody>
          <a:bodyPr/>
          <a:lstStyle/>
          <a:p>
            <a:pPr eaLnBrk="1" hangingPunct="1"/>
            <a:endParaRPr lang="cs-CZ" sz="4800" b="1" dirty="0" smtClean="0">
              <a:solidFill>
                <a:schemeClr val="folHlink"/>
              </a:solidFill>
            </a:endParaRPr>
          </a:p>
        </p:txBody>
      </p:sp>
      <p:sp>
        <p:nvSpPr>
          <p:cNvPr id="1259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720"/>
            <a:ext cx="8496300" cy="5616624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cs-CZ" sz="1200" b="1" dirty="0" smtClean="0">
              <a:solidFill>
                <a:schemeClr val="folHlink"/>
              </a:solidFill>
            </a:endParaRPr>
          </a:p>
          <a:p>
            <a:pPr algn="ctr" eaLnBrk="1" hangingPunct="1">
              <a:buNone/>
            </a:pPr>
            <a:r>
              <a:rPr lang="cs-CZ" sz="6600" b="1" dirty="0" smtClean="0">
                <a:solidFill>
                  <a:schemeClr val="folHlink"/>
                </a:solidFill>
              </a:rPr>
              <a:t>K O N E C</a:t>
            </a:r>
          </a:p>
          <a:p>
            <a:pPr algn="ctr" eaLnBrk="1" hangingPunct="1">
              <a:buFontTx/>
              <a:buNone/>
            </a:pPr>
            <a:r>
              <a:rPr lang="cs-CZ" sz="5400" b="1" dirty="0" smtClean="0">
                <a:solidFill>
                  <a:schemeClr val="folHlink"/>
                </a:solidFill>
              </a:rPr>
              <a:t>Děkuji za pozornost</a:t>
            </a:r>
          </a:p>
          <a:p>
            <a:pPr algn="ctr" eaLnBrk="1" hangingPunct="1">
              <a:buFontTx/>
              <a:buNone/>
            </a:pPr>
            <a:r>
              <a:rPr lang="cs-CZ" sz="6000" b="1" dirty="0" smtClean="0">
                <a:solidFill>
                  <a:schemeClr val="folHlink"/>
                </a:solidFill>
              </a:rPr>
              <a:t>	?? DOTAZY ??</a:t>
            </a: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Český a moravský účetní dvůr</a:t>
            </a:r>
            <a:endParaRPr lang="cs-CZ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PULS">
  <a:themeElements>
    <a:clrScheme name="IMPULS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IMPU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MPULS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ULS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ULS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Office\Sablony\Návrhy prezentací\IMPULS.POT</Template>
  <TotalTime>9826</TotalTime>
  <Words>4571</Words>
  <Application>Microsoft Office PowerPoint</Application>
  <PresentationFormat>Předvádění na obrazovce (4:3)</PresentationFormat>
  <Paragraphs>649</Paragraphs>
  <Slides>93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93</vt:i4>
      </vt:variant>
    </vt:vector>
  </HeadingPairs>
  <TitlesOfParts>
    <vt:vector size="94" baseType="lpstr">
      <vt:lpstr>IMPULS</vt:lpstr>
      <vt:lpstr>.</vt:lpstr>
      <vt:lpstr>Program semináře</vt:lpstr>
      <vt:lpstr>Prezentace aplikace PowerPoint</vt:lpstr>
      <vt:lpstr>Dělení zakázek na části</vt:lpstr>
      <vt:lpstr>Prezentace aplikace PowerPoint</vt:lpstr>
      <vt:lpstr>Co se stalo s Věstníkem veřejných zakázek ?</vt:lpstr>
      <vt:lpstr>Zadávací dokumentace - § 48</vt:lpstr>
      <vt:lpstr>Zadávací dokumentace - § 48</vt:lpstr>
      <vt:lpstr>Zadávací dokumentace - § 48</vt:lpstr>
      <vt:lpstr>.</vt:lpstr>
      <vt:lpstr>Zadávací dokumentace - § 48</vt:lpstr>
      <vt:lpstr>Předběžné oznámení veřejného zadavatele §86</vt:lpstr>
      <vt:lpstr>Profil zadavatele, Věstník VZ  - § 17</vt:lpstr>
      <vt:lpstr>Profil zadavatele, Věstník VZ  - § 17</vt:lpstr>
      <vt:lpstr>Prezentace aplikace PowerPoint</vt:lpstr>
      <vt:lpstr>Co musíme zveřejnit na profilu zadavatele?</vt:lpstr>
      <vt:lpstr>Co musí být zveřejněno na profilu zadavatele ?</vt:lpstr>
      <vt:lpstr>Příloha č. 5 vyhlášky 133/2012  Sb.  - struktura</vt:lpstr>
      <vt:lpstr>Příloha č. 5 - povinná struktura od 1.1.2013</vt:lpstr>
      <vt:lpstr>Příloha č. 5 - povinná struktura od 1.1.2013</vt:lpstr>
      <vt:lpstr>Prováděcí předpis -Vyhláška č. 232/2012 Sb.</vt:lpstr>
      <vt:lpstr>Prováděcí předpis -Vyhláška č. 232/2012 Sb.</vt:lpstr>
      <vt:lpstr>Začínáme tvořit zadávací dokumentaci </vt:lpstr>
      <vt:lpstr>Nejčastější prohřešky proti základním principům</vt:lpstr>
      <vt:lpstr>Za diskriminační požadavek lze považovat..</vt:lpstr>
      <vt:lpstr>Za diskriminační požadavek lze považovat..</vt:lpstr>
      <vt:lpstr>Nejčastější prohřešky proti základním principům</vt:lpstr>
      <vt:lpstr>Hodnotící kritéria - chromatograf  2008</vt:lpstr>
      <vt:lpstr>Technická úroveň - chromatograf  2013</vt:lpstr>
      <vt:lpstr>Zadávací  lhůta  - § 43</vt:lpstr>
      <vt:lpstr>Zadávací  dokumentace  - § 44 odst. 6 -  novela</vt:lpstr>
      <vt:lpstr>Zadávací dokumentace - § 44, odst.9 </vt:lpstr>
      <vt:lpstr>Zadávací dokumentace - § 44, odst.11 </vt:lpstr>
      <vt:lpstr>Obchodní podmínky u stavebních prací - § 46d</vt:lpstr>
      <vt:lpstr>Finalizace zadávací dokumentace a zahájení</vt:lpstr>
      <vt:lpstr>Poskytování  zadávací  dokumentace  - § 48</vt:lpstr>
      <vt:lpstr>Poskytování  zadávací  dokumentace  - § 48</vt:lpstr>
      <vt:lpstr>Dodatečné informace k zadávacím podmínkám- § 49</vt:lpstr>
      <vt:lpstr>Dodatečné informace k zadávacím podmínkám- § 49</vt:lpstr>
      <vt:lpstr>Rozsah kvalifikace –  § 50  </vt:lpstr>
      <vt:lpstr>Rozsah kvalifikace - § 50</vt:lpstr>
      <vt:lpstr>Požadavky na kvalifikaci dodavatelů v ZD - § 50  </vt:lpstr>
      <vt:lpstr>Základní  kvalifikační předpoklady - § 53</vt:lpstr>
      <vt:lpstr>Technické kvalifikační předpoklady  - § 56 odst.2</vt:lpstr>
      <vt:lpstr>Technická způsobilost  -   § 56 odst.7 </vt:lpstr>
      <vt:lpstr>Splnění kvalifikace u podlimitní zakázky </vt:lpstr>
      <vt:lpstr>Splnění kvalifikace u podlimitní zakázky - § 62 </vt:lpstr>
      <vt:lpstr>Splnění kvalifikace-zjednodušené podlimitní řízení </vt:lpstr>
      <vt:lpstr>Splnění kvalifikace-zjednodušené podlimitní řízení </vt:lpstr>
      <vt:lpstr>Změny v kvalifikaci - § 58</vt:lpstr>
      <vt:lpstr>Obsah nabídek - § 68 odst. 3</vt:lpstr>
      <vt:lpstr>Obsah nabídek - § 68</vt:lpstr>
      <vt:lpstr>Otevírání obálek </vt:lpstr>
      <vt:lpstr>Otevírání obálek </vt:lpstr>
      <vt:lpstr>Otevírání obálek - § 71 ZVZ </vt:lpstr>
      <vt:lpstr>Otevírání obálek - § 71</vt:lpstr>
      <vt:lpstr>Posouzení kvalifikace - § 59</vt:lpstr>
      <vt:lpstr>Posouzení kvalifikace - § 59</vt:lpstr>
      <vt:lpstr>Posouzení kvalifikace - § 59</vt:lpstr>
      <vt:lpstr>Posouzení nabídek - §76</vt:lpstr>
      <vt:lpstr>Posouzení nabídek - §76</vt:lpstr>
      <vt:lpstr>Hodnocení podle ekonomické výhodnosti</vt:lpstr>
      <vt:lpstr>Hodnocení podle ekonomické výhodnosti</vt:lpstr>
      <vt:lpstr>Jak postupovat transparentně ?</vt:lpstr>
      <vt:lpstr>Rizika některých kritérií při bodování a hodnocení</vt:lpstr>
      <vt:lpstr>Průběh hodnocení – multikriteriální</vt:lpstr>
      <vt:lpstr>Průběh hodnocení - vícekriteriální</vt:lpstr>
      <vt:lpstr>Průběh hodnocení - vícekriteriální</vt:lpstr>
      <vt:lpstr>Hodnocení nabídek bodovací metodou</vt:lpstr>
      <vt:lpstr>Nejčastější triky dodavatelů</vt:lpstr>
      <vt:lpstr>Nejčastější pochybení při hodnocení nabídek</vt:lpstr>
      <vt:lpstr>Nejčastější pochybení při hodnocení nabídek</vt:lpstr>
      <vt:lpstr>Postupy a chyby při hodnocení </vt:lpstr>
      <vt:lpstr>Postupy a chyby při hodnocení </vt:lpstr>
      <vt:lpstr>Závěrečné výstupy zadávacího řízení  </vt:lpstr>
      <vt:lpstr>Zpráva o posouzení a hodnocení nabídek - § 80</vt:lpstr>
      <vt:lpstr>Výběr nejvhodnější nabídky - § 81</vt:lpstr>
      <vt:lpstr>!! Písemná zpráva zadavatele - § 85 !!</vt:lpstr>
      <vt:lpstr>!! Písemná zpráva zadavatele - § 85 !!</vt:lpstr>
      <vt:lpstr>Uveřejňování smluv, výše skutečně uhrazené ceny a seznamu subdodavatelů- § 147a</vt:lpstr>
      <vt:lpstr>Uveřejňování smluv, výše skutečně uhrazené ceny a seznamu subdodavatelů- § 147a</vt:lpstr>
      <vt:lpstr>Uveřejňování výše skutečně uhrazené ceny - §147a</vt:lpstr>
      <vt:lpstr>Uveřejňování  subdodavatelů- § 147a</vt:lpstr>
      <vt:lpstr>Uveřejňování seznamu subdodavatelů- § 147a</vt:lpstr>
      <vt:lpstr>Uveřejňování seznamu subdodavatelů- § 147a</vt:lpstr>
      <vt:lpstr>Uveřejňování smluv, výše skutečně uhrazené ceny a seznamu subdodavatelů- § 147a</vt:lpstr>
      <vt:lpstr>Nálezy a zjištění z auditů EK:</vt:lpstr>
      <vt:lpstr>Nálezy a zjištění z auditů EK:</vt:lpstr>
      <vt:lpstr>Nálezy a zjištění z auditů EK:</vt:lpstr>
      <vt:lpstr>Nálezy a zjištění z auditů EK:</vt:lpstr>
      <vt:lpstr>Nálezy a zjištění z auditů EK:</vt:lpstr>
      <vt:lpstr>Nenechte se otrávit…hůř už nebude</vt:lpstr>
      <vt:lpstr>Prezentace aplikace PowerPoint</vt:lpstr>
    </vt:vector>
  </TitlesOfParts>
  <Company>CMÚD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Zákon č. 320/2001 Sb.o finanční kontrole</dc:title>
  <dc:creator>CMÚD</dc:creator>
  <cp:lastModifiedBy>Bohdan Dvořák</cp:lastModifiedBy>
  <cp:revision>356</cp:revision>
  <dcterms:created xsi:type="dcterms:W3CDTF">2004-01-28T08:34:55Z</dcterms:created>
  <dcterms:modified xsi:type="dcterms:W3CDTF">2013-05-31T06:35:59Z</dcterms:modified>
</cp:coreProperties>
</file>