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3" r:id="rId1"/>
  </p:sldMasterIdLst>
  <p:notesMasterIdLst>
    <p:notesMasterId r:id="rId81"/>
  </p:notesMasterIdLst>
  <p:handoutMasterIdLst>
    <p:handoutMasterId r:id="rId82"/>
  </p:handoutMasterIdLst>
  <p:sldIdLst>
    <p:sldId id="257" r:id="rId2"/>
    <p:sldId id="653" r:id="rId3"/>
    <p:sldId id="3055" r:id="rId4"/>
    <p:sldId id="651" r:id="rId5"/>
    <p:sldId id="603" r:id="rId6"/>
    <p:sldId id="601" r:id="rId7"/>
    <p:sldId id="615" r:id="rId8"/>
    <p:sldId id="543" r:id="rId9"/>
    <p:sldId id="544" r:id="rId10"/>
    <p:sldId id="573" r:id="rId11"/>
    <p:sldId id="545" r:id="rId12"/>
    <p:sldId id="546" r:id="rId13"/>
    <p:sldId id="495" r:id="rId14"/>
    <p:sldId id="496" r:id="rId15"/>
    <p:sldId id="494" r:id="rId16"/>
    <p:sldId id="497" r:id="rId17"/>
    <p:sldId id="647" r:id="rId18"/>
    <p:sldId id="618" r:id="rId19"/>
    <p:sldId id="498" r:id="rId20"/>
    <p:sldId id="621" r:id="rId21"/>
    <p:sldId id="622" r:id="rId22"/>
    <p:sldId id="500" r:id="rId23"/>
    <p:sldId id="558" r:id="rId24"/>
    <p:sldId id="649" r:id="rId25"/>
    <p:sldId id="3046" r:id="rId26"/>
    <p:sldId id="3047" r:id="rId27"/>
    <p:sldId id="3048" r:id="rId28"/>
    <p:sldId id="3049" r:id="rId29"/>
    <p:sldId id="559" r:id="rId30"/>
    <p:sldId id="560" r:id="rId31"/>
    <p:sldId id="561" r:id="rId32"/>
    <p:sldId id="591" r:id="rId33"/>
    <p:sldId id="592" r:id="rId34"/>
    <p:sldId id="593" r:id="rId35"/>
    <p:sldId id="3029" r:id="rId36"/>
    <p:sldId id="594" r:id="rId37"/>
    <p:sldId id="595" r:id="rId38"/>
    <p:sldId id="596" r:id="rId39"/>
    <p:sldId id="597" r:id="rId40"/>
    <p:sldId id="598" r:id="rId41"/>
    <p:sldId id="3030" r:id="rId42"/>
    <p:sldId id="3031" r:id="rId43"/>
    <p:sldId id="3032" r:id="rId44"/>
    <p:sldId id="3033" r:id="rId45"/>
    <p:sldId id="602" r:id="rId46"/>
    <p:sldId id="3036" r:id="rId47"/>
    <p:sldId id="3037" r:id="rId48"/>
    <p:sldId id="578" r:id="rId49"/>
    <p:sldId id="636" r:id="rId50"/>
    <p:sldId id="3035" r:id="rId51"/>
    <p:sldId id="579" r:id="rId52"/>
    <p:sldId id="580" r:id="rId53"/>
    <p:sldId id="581" r:id="rId54"/>
    <p:sldId id="582" r:id="rId55"/>
    <p:sldId id="583" r:id="rId56"/>
    <p:sldId id="585" r:id="rId57"/>
    <p:sldId id="586" r:id="rId58"/>
    <p:sldId id="502" r:id="rId59"/>
    <p:sldId id="505" r:id="rId60"/>
    <p:sldId id="3039" r:id="rId61"/>
    <p:sldId id="416" r:id="rId62"/>
    <p:sldId id="419" r:id="rId63"/>
    <p:sldId id="417" r:id="rId64"/>
    <p:sldId id="423" r:id="rId65"/>
    <p:sldId id="425" r:id="rId66"/>
    <p:sldId id="427" r:id="rId67"/>
    <p:sldId id="3040" r:id="rId68"/>
    <p:sldId id="3041" r:id="rId69"/>
    <p:sldId id="3042" r:id="rId70"/>
    <p:sldId id="3043" r:id="rId71"/>
    <p:sldId id="587" r:id="rId72"/>
    <p:sldId id="588" r:id="rId73"/>
    <p:sldId id="3051" r:id="rId74"/>
    <p:sldId id="3053" r:id="rId75"/>
    <p:sldId id="3052" r:id="rId76"/>
    <p:sldId id="3044" r:id="rId77"/>
    <p:sldId id="663" r:id="rId78"/>
    <p:sldId id="3054" r:id="rId79"/>
    <p:sldId id="440" r:id="rId80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2" userDrawn="1">
          <p15:clr>
            <a:srgbClr val="A4A3A4"/>
          </p15:clr>
        </p15:guide>
        <p15:guide id="2" pos="2137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lk" initials="v" lastIdx="1" clrIdx="0">
    <p:extLst>
      <p:ext uri="{19B8F6BF-5375-455C-9EA6-DF929625EA0E}">
        <p15:presenceInfo xmlns:p15="http://schemas.microsoft.com/office/powerpoint/2012/main" userId="vl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A363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řední sty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46" autoAdjust="0"/>
    <p:restoredTop sz="94660"/>
  </p:normalViewPr>
  <p:slideViewPr>
    <p:cSldViewPr>
      <p:cViewPr varScale="1">
        <p:scale>
          <a:sx n="64" d="100"/>
          <a:sy n="64" d="100"/>
        </p:scale>
        <p:origin x="1016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3390" y="-96"/>
      </p:cViewPr>
      <p:guideLst>
        <p:guide orient="horz" pos="3122"/>
        <p:guide pos="2137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86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88871"/>
            <a:ext cx="2946400" cy="496729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l">
              <a:defRPr sz="1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324"/>
            <a:ext cx="2946400" cy="496728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9" y="9428324"/>
            <a:ext cx="2946400" cy="496728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r">
              <a:defRPr sz="1200"/>
            </a:lvl1pPr>
          </a:lstStyle>
          <a:p>
            <a:pPr>
              <a:defRPr/>
            </a:pPr>
            <a:fld id="{A30FB84A-565B-4E1F-8BC3-BC4443070CD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639571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729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9" y="0"/>
            <a:ext cx="2946400" cy="496729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73E98C-F23E-45C5-A1CE-9BB4C2C366FB}" type="datetimeFigureOut">
              <a:rPr lang="cs-CZ"/>
              <a:pPr>
                <a:defRPr/>
              </a:pPr>
              <a:t>10.12.2020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0" rIns="91422" bIns="4571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1" y="4714955"/>
            <a:ext cx="5438775" cy="4467383"/>
          </a:xfrm>
          <a:prstGeom prst="rect">
            <a:avLst/>
          </a:prstGeom>
        </p:spPr>
        <p:txBody>
          <a:bodyPr vert="horz" lIns="91422" tIns="45710" rIns="91422" bIns="4571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324"/>
            <a:ext cx="2946400" cy="496728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9" y="9428324"/>
            <a:ext cx="2946400" cy="496728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81D0BC-8A76-4940-9168-7F0B28371CF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069383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  <p:sp>
        <p:nvSpPr>
          <p:cNvPr id="5" name="Zástupný symbol pro záhlaví 4">
            <a:extLst>
              <a:ext uri="{FF2B5EF4-FFF2-40B4-BE49-F238E27FC236}">
                <a16:creationId xmlns:a16="http://schemas.microsoft.com/office/drawing/2014/main" id="{165D707F-98F1-4A69-87D1-B88533CA716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78055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79</a:t>
            </a:fld>
            <a:endParaRPr lang="cs-CZ"/>
          </a:p>
        </p:txBody>
      </p:sp>
      <p:sp>
        <p:nvSpPr>
          <p:cNvPr id="5" name="Zástupný symbol pro záhlaví 4">
            <a:extLst>
              <a:ext uri="{FF2B5EF4-FFF2-40B4-BE49-F238E27FC236}">
                <a16:creationId xmlns:a16="http://schemas.microsoft.com/office/drawing/2014/main" id="{BE9FA986-C1CB-475C-B638-DFAB1D31C43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664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1456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4737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9502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56948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4327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50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5577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56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61554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59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3991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7A9A650A-8BD1-4FDE-9899-1C20DF4B7708}" type="datetimeFigureOut">
              <a:rPr lang="en-US" smtClean="0"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pPr>
              <a:defRPr/>
            </a:pPr>
            <a:fld id="{42C77838-E506-416B-9B48-5C72E33995C7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cxnSp>
        <p:nvCxnSpPr>
          <p:cNvPr id="17" name="Přímá spojnice 17"/>
          <p:cNvCxnSpPr/>
          <p:nvPr userDrawn="1"/>
        </p:nvCxnSpPr>
        <p:spPr>
          <a:xfrm>
            <a:off x="23751" y="6035675"/>
            <a:ext cx="9144000" cy="0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836211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12/10/2020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031151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0493679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1900073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6459343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4213949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5356305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A84884-1F8D-4D6D-BE29-2D4D17DF7A2F}" type="datetime1">
              <a:rPr lang="cs-CZ" smtClean="0"/>
              <a:pPr>
                <a:defRPr/>
              </a:pPr>
              <a:t>10.12.2020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91D23-4463-4E14-82E7-D10FD8B86D2D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1235666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13C879-8589-4972-8EC4-A8C641A3F7E3}" type="datetime1">
              <a:rPr lang="cs-CZ" smtClean="0"/>
              <a:pPr>
                <a:defRPr/>
              </a:pPr>
              <a:t>10.12.2020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D07CA-D08C-4C5F-8B6E-62F357B9551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9517384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243607"/>
          </a:xfrm>
        </p:spPr>
        <p:txBody>
          <a:bodyPr/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844824"/>
            <a:ext cx="7704667" cy="4154992"/>
          </a:xfrm>
        </p:spPr>
        <p:txBody>
          <a:bodyPr anchor="ctr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34A43A2E-6632-4F9D-8728-2CF59ACBBE60}" type="datetimeFigureOut">
              <a:rPr lang="en-US" smtClean="0"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628123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0D44C-5E2F-400D-88F9-B60B318A44C9}" type="datetimeFigureOut">
              <a:rPr lang="en-US" smtClean="0"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pPr>
              <a:defRPr/>
            </a:pPr>
            <a:fld id="{408212A3-6B13-4C07-A6D5-BF86933727B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7" name="Přímá spojnice 16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630570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3A57-F65A-4C42-9156-7629C10666E9}" type="datetimeFigureOut">
              <a:rPr lang="en-US" smtClean="0"/>
              <a:t>12/10/2020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96005-DA96-4658-B5AE-15AB6F16BD1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8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6269512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02D084-3650-405B-8C24-0B86FA22F0C1}" type="datetime1">
              <a:rPr lang="cs-CZ" smtClean="0"/>
              <a:pPr>
                <a:defRPr/>
              </a:pPr>
              <a:t>10.12.2020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91D100-0BD7-4889-A7F4-B132C5A38E6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10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152011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7A5F36-32C7-44EF-99C6-3566B3B1C745}" type="datetime1">
              <a:rPr lang="cs-CZ" smtClean="0"/>
              <a:pPr>
                <a:defRPr/>
              </a:pPr>
              <a:t>10.12.2020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4D0043-998A-4052-87A4-86B498079168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6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53480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E9955-2DD3-491E-92B6-7018343227CE}" type="datetimeFigureOut">
              <a:rPr lang="en-US" smtClean="0"/>
              <a:t>12/10/2020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FD4F68-ABE7-489A-A6A2-599C6011EF9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5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0747005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4BF6ED-6780-41BE-BE5F-A77C63FBADB7}" type="datetime1">
              <a:rPr lang="cs-CZ" smtClean="0"/>
              <a:pPr>
                <a:defRPr/>
              </a:pPr>
              <a:t>10.12.2020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DAA6E6-D425-49B5-B0EC-785A90EF16D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6209997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1D0A31-FC97-4675-8D46-3DB589D6AB6C}" type="datetime1">
              <a:rPr lang="cs-CZ" smtClean="0"/>
              <a:pPr>
                <a:defRPr/>
              </a:pPr>
              <a:t>10.12.2020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B27A0-71CD-4FEC-9FCA-2E5A007D9A2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068256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4A43A2E-6632-4F9D-8728-2CF59ACBBE60}" type="datetimeFigureOut">
              <a:rPr lang="en-US" smtClean="0"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21" name="Přímá spojnice 20"/>
          <p:cNvCxnSpPr/>
          <p:nvPr userDrawn="1"/>
        </p:nvCxnSpPr>
        <p:spPr>
          <a:xfrm>
            <a:off x="23751" y="6035675"/>
            <a:ext cx="9144000" cy="0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290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  <p:sldLayoutId id="2147484145" r:id="rId12"/>
    <p:sldLayoutId id="2147484146" r:id="rId13"/>
    <p:sldLayoutId id="2147484147" r:id="rId14"/>
    <p:sldLayoutId id="2147484148" r:id="rId15"/>
    <p:sldLayoutId id="2147484149" r:id="rId16"/>
    <p:sldLayoutId id="2147484150" r:id="rId17"/>
  </p:sldLayoutIdLst>
  <p:transition spd="slow">
    <p:wipe/>
  </p:transition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clipart.org/detail/201137/primary-template-invoice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hyperlink" Target="http://www/" TargetMode="Externa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vcr.cz/clanek/nouzovy-stav-odk--stanovisko-ministerstva-vnitra-k-moznostem-obci-docasne-snizit-najemne-vybirane-z-obecniho-majetku-v-dobe-trvani-nouzoveho-stavu.aspx" TargetMode="Externa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2000">
              <a:srgbClr val="E5F3CB">
                <a:alpha val="97000"/>
              </a:srgbClr>
            </a:gs>
            <a:gs pos="15000">
              <a:schemeClr val="accent5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100000">
              <a:schemeClr val="accent5">
                <a:lumMod val="0"/>
                <a:lumOff val="100000"/>
                <a:alpha val="54000"/>
              </a:schemeClr>
            </a:gs>
            <a:gs pos="100000">
              <a:schemeClr val="accent5">
                <a:lumMod val="80000"/>
                <a:lumOff val="2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1"/>
          <p:cNvSpPr txBox="1">
            <a:spLocks noGrp="1"/>
          </p:cNvSpPr>
          <p:nvPr>
            <p:ph type="subTitle" idx="1"/>
          </p:nvPr>
        </p:nvSpPr>
        <p:spPr>
          <a:xfrm>
            <a:off x="1259632" y="836712"/>
            <a:ext cx="7128792" cy="4248472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cs-CZ" sz="3600" b="1" kern="100"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</a:rPr>
              <a:t>DPH 2020/2021</a:t>
            </a:r>
            <a:endParaRPr lang="cs-CZ" sz="3600" b="1" kern="100" dirty="0"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</a:endParaRP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cs-CZ" b="1" kern="100" dirty="0"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</a:rPr>
              <a:t>(pro příspěvkové organizace)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endParaRPr lang="cs-CZ" sz="2100" b="1" kern="100" dirty="0"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</a:endParaRP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/>
              <a:buNone/>
              <a:defRPr/>
            </a:pPr>
            <a:r>
              <a:rPr lang="cs-CZ" b="1" kern="100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	</a:t>
            </a:r>
            <a:endParaRPr b="1" kern="100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  <a:p>
            <a:pPr algn="l"/>
            <a:r>
              <a:rPr lang="cs-CZ" sz="2100" dirty="0">
                <a:solidFill>
                  <a:srgbClr val="FF0000"/>
                </a:solidFill>
              </a:rPr>
              <a:t>Východisko</a:t>
            </a:r>
            <a:r>
              <a:rPr lang="cs-CZ" sz="1900" dirty="0">
                <a:solidFill>
                  <a:srgbClr val="FF0000"/>
                </a:solidFill>
              </a:rPr>
              <a:t>:</a:t>
            </a:r>
          </a:p>
          <a:p>
            <a:pPr algn="l"/>
            <a:r>
              <a:rPr lang="cs-CZ" sz="1900" b="1" dirty="0">
                <a:solidFill>
                  <a:srgbClr val="FF0000"/>
                </a:solidFill>
              </a:rPr>
              <a:t>Zákon č. 235/2004 Sb., o dani z přidané hodnoty v aktuálním znění. 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/>
              <a:buNone/>
              <a:defRPr/>
            </a:pPr>
            <a:endParaRPr lang="cs-CZ" sz="1800" b="1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+mn-ea"/>
            </a:endParaRPr>
          </a:p>
          <a:p>
            <a:pPr algn="ctr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/>
              <a:buNone/>
              <a:defRPr/>
            </a:pPr>
            <a:r>
              <a:rPr lang="cs-CZ"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prosinec 2020</a:t>
            </a:r>
          </a:p>
          <a:p>
            <a:pPr algn="ctr">
              <a:spcBef>
                <a:spcPts val="6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sz="1800" b="1" dirty="0" err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Lekto</a:t>
            </a:r>
            <a:r>
              <a:rPr lang="cs-CZ" b="1" dirty="0" err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ři</a:t>
            </a:r>
            <a:r>
              <a:rPr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:</a:t>
            </a:r>
            <a:r>
              <a:rPr lang="cs-CZ"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 </a:t>
            </a:r>
            <a:r>
              <a:rPr lang="cs-CZ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Ing. Radim Vlk,</a:t>
            </a:r>
            <a:r>
              <a:rPr lang="cs-CZ"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 </a:t>
            </a:r>
            <a:r>
              <a:rPr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Ing. </a:t>
            </a:r>
            <a:r>
              <a:rPr lang="cs-CZ"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Milan Lang</a:t>
            </a:r>
            <a:endParaRPr sz="2400" b="1" dirty="0">
              <a:ea typeface="+mn-ea"/>
            </a:endParaRPr>
          </a:p>
        </p:txBody>
      </p:sp>
      <p:sp>
        <p:nvSpPr>
          <p:cNvPr id="10243" name="Zástupný symbol pro číslo snímku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31CAB9-07DB-4AFF-993A-88EF9273A353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171599"/>
          </a:xfrm>
        </p:spPr>
        <p:txBody>
          <a:bodyPr/>
          <a:lstStyle/>
          <a:p>
            <a:r>
              <a:rPr lang="cs-CZ" dirty="0"/>
              <a:t>§21 pokračování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484784"/>
            <a:ext cx="7704667" cy="4515032"/>
          </a:xfrm>
        </p:spPr>
        <p:txBody>
          <a:bodyPr>
            <a:normAutofit fontScale="92500" lnSpcReduction="10000"/>
          </a:bodyPr>
          <a:lstStyle/>
          <a:p>
            <a:r>
              <a:rPr lang="cs-CZ" sz="2200" b="1" dirty="0"/>
              <a:t>Příklad DUZP u věcných břemen</a:t>
            </a:r>
            <a:r>
              <a:rPr lang="cs-CZ" sz="2200" dirty="0">
                <a:solidFill>
                  <a:srgbClr val="FF0000"/>
                </a:solidFill>
              </a:rPr>
              <a:t>: </a:t>
            </a:r>
          </a:p>
          <a:p>
            <a:pPr lvl="0" algn="just"/>
            <a:r>
              <a:rPr lang="cs-CZ" sz="2200" i="1" dirty="0"/>
              <a:t>Služebnost se zřizuje úplatně, a to za jednorázovou náhradu v celkové výši ...... Kč / slovy:..../ navýšenou o daň z přidané hodnoty podle platné sazby ke dni uskutečnění zdanitelného plnění/. Ke dni účinnosti smlouvy činí sazba daně z přidané hodnoty 21  %. Celková úplata včetně DPH za služebnost činí …Kč.  </a:t>
            </a:r>
            <a:endParaRPr lang="cs-CZ" sz="2200" dirty="0"/>
          </a:p>
          <a:p>
            <a:pPr lvl="0" algn="just"/>
            <a:r>
              <a:rPr lang="cs-CZ" sz="2200" i="1" dirty="0"/>
              <a:t>Úhrada dle bodu 1 bude oprávněným provedena na základě vystavené faktury – </a:t>
            </a:r>
            <a:r>
              <a:rPr lang="cs-CZ" sz="2200" b="1" i="1" dirty="0"/>
              <a:t>daňového dokladu ke dni podpisu smlouvy</a:t>
            </a:r>
            <a:r>
              <a:rPr lang="cs-CZ" sz="2200" i="1" dirty="0"/>
              <a:t>. Splatnost je sjednána do ......dnů ode dne vystavení faktury oprávněnému. Za termín zaplacení se považuje den připsání finančních prostředků na účet povinného.</a:t>
            </a:r>
            <a:endParaRPr lang="cs-CZ" sz="2200" dirty="0"/>
          </a:p>
          <a:p>
            <a:pPr lvl="0"/>
            <a:r>
              <a:rPr lang="cs-CZ" sz="2200" i="1" dirty="0"/>
              <a:t>Den uskutečnění zdanitelného plnění nastává ke dni vystavení daňového dokladu.</a:t>
            </a:r>
            <a:endParaRPr lang="cs-CZ" sz="22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9260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2" y="0"/>
            <a:ext cx="7704667" cy="1981200"/>
          </a:xfrm>
        </p:spPr>
        <p:txBody>
          <a:bodyPr/>
          <a:lstStyle/>
          <a:p>
            <a:r>
              <a:rPr lang="cs-CZ" dirty="0"/>
              <a:t>§21 - pokračování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2" y="1268760"/>
            <a:ext cx="7704667" cy="4772976"/>
          </a:xfrm>
        </p:spPr>
        <p:txBody>
          <a:bodyPr>
            <a:normAutofit fontScale="92500" lnSpcReduction="10000"/>
          </a:bodyPr>
          <a:lstStyle/>
          <a:p>
            <a:r>
              <a:rPr lang="cs-CZ" b="1" dirty="0"/>
              <a:t>§21/4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dirty="0"/>
              <a:t>- </a:t>
            </a:r>
            <a:r>
              <a:rPr lang="cs-CZ" b="1" dirty="0"/>
              <a:t>převzetí díla nebo jeho dílčí části</a:t>
            </a:r>
            <a:endParaRPr lang="cs-CZ" dirty="0">
              <a:solidFill>
                <a:srgbClr val="FF0000"/>
              </a:solidFill>
            </a:endParaRPr>
          </a:p>
          <a:p>
            <a:pPr algn="just">
              <a:buFontTx/>
              <a:buChar char="-"/>
            </a:pPr>
            <a:r>
              <a:rPr lang="cs-CZ" dirty="0"/>
              <a:t>odečet z měřícího zařízení nebo zjištění spotřeby při dodání tepla, chladu, elektřiny, plynu, vody, odstranění odpadních vod, telekomunikační služby a převod jednoúčelového poukazu</a:t>
            </a:r>
          </a:p>
          <a:p>
            <a:pPr>
              <a:buFontTx/>
              <a:buChar char="-"/>
            </a:pPr>
            <a:r>
              <a:rPr lang="cs-CZ" dirty="0"/>
              <a:t>při </a:t>
            </a:r>
            <a:r>
              <a:rPr lang="cs-CZ" b="1" u="sng" dirty="0"/>
              <a:t>přeúčtování</a:t>
            </a:r>
            <a:r>
              <a:rPr lang="cs-CZ" dirty="0"/>
              <a:t> služeb souvisejících s nájmem</a:t>
            </a:r>
          </a:p>
          <a:p>
            <a:r>
              <a:rPr lang="cs-CZ" b="1" dirty="0"/>
              <a:t>21/5, 6,7,9 </a:t>
            </a:r>
          </a:p>
          <a:p>
            <a:pPr>
              <a:buFontTx/>
              <a:buChar char="-"/>
            </a:pPr>
            <a:r>
              <a:rPr lang="cs-CZ" sz="2000" dirty="0"/>
              <a:t>Dílčí plnění upraveny v §21 </a:t>
            </a:r>
            <a:r>
              <a:rPr lang="cs-CZ" sz="2000" b="1" u="sng" dirty="0"/>
              <a:t>odst.7</a:t>
            </a:r>
            <a:r>
              <a:rPr lang="cs-CZ" sz="2000" dirty="0"/>
              <a:t> ZDPH</a:t>
            </a:r>
          </a:p>
          <a:p>
            <a:pPr>
              <a:buFontTx/>
              <a:buChar char="-"/>
            </a:pPr>
            <a:r>
              <a:rPr lang="cs-CZ" b="1" dirty="0"/>
              <a:t>§21/9 ( osvobozená plnění</a:t>
            </a:r>
            <a:r>
              <a:rPr lang="cs-CZ" dirty="0"/>
              <a:t>) – platí předchozí obdobně,  záloha není předmětem daně, pokud není známo plnění dostatečně určitě.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0443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883567"/>
          </a:xfrm>
        </p:spPr>
        <p:txBody>
          <a:bodyPr/>
          <a:lstStyle/>
          <a:p>
            <a:r>
              <a:rPr lang="cs-CZ" dirty="0"/>
              <a:t>§21 pokračování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340768"/>
            <a:ext cx="7982355" cy="4680520"/>
          </a:xfrm>
        </p:spPr>
        <p:txBody>
          <a:bodyPr>
            <a:noAutofit/>
          </a:bodyPr>
          <a:lstStyle/>
          <a:p>
            <a:r>
              <a:rPr lang="cs-CZ" b="1" dirty="0"/>
              <a:t>§21 odst.8</a:t>
            </a:r>
          </a:p>
          <a:p>
            <a:pPr lvl="1"/>
            <a:r>
              <a:rPr lang="cs-CZ" b="1" dirty="0"/>
              <a:t>Je-li poskytováno plnění po dobu delší 12 měsíců – považuje se DUZP poslední den následujícího kalendářního roku po roce, ve kterém bylo plnění započato.  </a:t>
            </a:r>
          </a:p>
          <a:p>
            <a:pPr marL="457200" lvl="1" indent="0">
              <a:buNone/>
            </a:pPr>
            <a:r>
              <a:rPr lang="cs-CZ" b="1" dirty="0"/>
              <a:t>Neplatí:</a:t>
            </a:r>
          </a:p>
          <a:p>
            <a:pPr lvl="2"/>
            <a:r>
              <a:rPr lang="cs-CZ" sz="2000" b="1" dirty="0"/>
              <a:t>V roce přijetí zálohy</a:t>
            </a:r>
          </a:p>
          <a:p>
            <a:pPr lvl="2"/>
            <a:r>
              <a:rPr lang="cs-CZ" sz="2000" b="1" dirty="0"/>
              <a:t>Při odečtu z měřících zařízení (§ 21 odst. 4 písm. b) ZDPH)</a:t>
            </a:r>
          </a:p>
          <a:p>
            <a:pPr lvl="2"/>
            <a:r>
              <a:rPr lang="cs-CZ" sz="2000" b="1" dirty="0"/>
              <a:t>Při úhradách státem – např. advokáti ex-offo a insolvenční správci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i="1" dirty="0"/>
              <a:t> </a:t>
            </a:r>
            <a:endParaRPr lang="cs-CZ" sz="1800" b="1" i="1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317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dpis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793037" cy="86409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Daňové doklady §26-35a</a:t>
            </a:r>
          </a:p>
        </p:txBody>
      </p:sp>
      <p:sp>
        <p:nvSpPr>
          <p:cNvPr id="24579" name="Zástupný symbol pro obsah 2"/>
          <p:cNvSpPr>
            <a:spLocks noGrp="1"/>
          </p:cNvSpPr>
          <p:nvPr>
            <p:ph idx="1"/>
          </p:nvPr>
        </p:nvSpPr>
        <p:spPr>
          <a:xfrm>
            <a:off x="611188" y="1340768"/>
            <a:ext cx="7772400" cy="4608512"/>
          </a:xfrm>
        </p:spPr>
        <p:txBody>
          <a:bodyPr>
            <a:normAutofit fontScale="92500" lnSpcReduction="20000"/>
          </a:bodyPr>
          <a:lstStyle/>
          <a:p>
            <a:pPr marL="44450" indent="0" eaLnBrk="1" hangingPunct="1">
              <a:buClr>
                <a:srgbClr val="C00000"/>
              </a:buClr>
              <a:buFont typeface="Wingdings" pitchFamily="2" charset="2"/>
              <a:buNone/>
            </a:pPr>
            <a:r>
              <a:rPr lang="cs-CZ" sz="2000" b="1" dirty="0"/>
              <a:t>§</a:t>
            </a:r>
            <a:r>
              <a:rPr lang="cs-CZ" sz="2400" b="1" dirty="0"/>
              <a:t>26 – definice daňového dokladu</a:t>
            </a:r>
          </a:p>
          <a:p>
            <a:pPr marL="44450" indent="0" eaLnBrk="1" hangingPunct="1">
              <a:buClr>
                <a:srgbClr val="C00000"/>
              </a:buClr>
              <a:buFont typeface="Wingdings" pitchFamily="2" charset="2"/>
              <a:buNone/>
            </a:pPr>
            <a:r>
              <a:rPr lang="cs-CZ" sz="2400" b="1" dirty="0"/>
              <a:t>§27 –pravidla v členských zemích</a:t>
            </a:r>
          </a:p>
          <a:p>
            <a:pPr marL="44450" indent="0" eaLnBrk="1" hangingPunct="1">
              <a:buClr>
                <a:srgbClr val="C00000"/>
              </a:buClr>
              <a:buFont typeface="Wingdings" pitchFamily="2" charset="2"/>
              <a:buNone/>
            </a:pPr>
            <a:r>
              <a:rPr lang="cs-CZ" sz="2400" b="1" dirty="0"/>
              <a:t>§28 –pravidla v tuzemsku</a:t>
            </a:r>
          </a:p>
          <a:p>
            <a:pPr marL="44450" indent="0" eaLnBrk="1" hangingPunct="1">
              <a:buClr>
                <a:srgbClr val="C00000"/>
              </a:buClr>
              <a:buFont typeface="Wingdings" pitchFamily="2" charset="2"/>
              <a:buNone/>
            </a:pPr>
            <a:r>
              <a:rPr lang="cs-CZ" sz="2400" b="1" dirty="0"/>
              <a:t>Povinnost vystavit daňový doklad (§28):</a:t>
            </a:r>
          </a:p>
          <a:p>
            <a:pPr marL="250825" algn="just">
              <a:buClr>
                <a:srgbClr val="C00000"/>
              </a:buClr>
            </a:pPr>
            <a:r>
              <a:rPr lang="cs-CZ" b="1" dirty="0"/>
              <a:t> v případě dodání zboží, převodu nemovitostí nebo poskytnutí služby v tuzemsku pro osobu povinnou k dani </a:t>
            </a:r>
            <a:r>
              <a:rPr lang="cs-CZ" dirty="0"/>
              <a:t>nebo pro právnickou osobu, která není zřízena za účelem podnikání</a:t>
            </a:r>
          </a:p>
          <a:p>
            <a:pPr marL="250825">
              <a:buClr>
                <a:srgbClr val="C00000"/>
              </a:buClr>
            </a:pPr>
            <a:r>
              <a:rPr lang="cs-CZ" dirty="0"/>
              <a:t>vystavit daňový doklad do 15 dnů po DUZP nebo </a:t>
            </a:r>
            <a:r>
              <a:rPr lang="cs-CZ" b="1" dirty="0"/>
              <a:t>po přijetí úplaty</a:t>
            </a:r>
            <a:r>
              <a:rPr lang="cs-CZ" dirty="0"/>
              <a:t>, která předchází DUZP (§28/3)</a:t>
            </a:r>
          </a:p>
          <a:p>
            <a:pPr marL="250825">
              <a:buClr>
                <a:srgbClr val="C00000"/>
              </a:buClr>
            </a:pPr>
            <a:r>
              <a:rPr lang="cs-CZ" dirty="0"/>
              <a:t>povinnost vynaložit úsilí, které lze rozumně požadovat dostat DD do dispozice příjemce plnění ve lhůtě pro vystavení DD</a:t>
            </a:r>
          </a:p>
          <a:p>
            <a:pPr marL="44450" indent="0" eaLnBrk="1" hangingPunct="1">
              <a:buClr>
                <a:srgbClr val="C00000"/>
              </a:buClr>
              <a:buNone/>
            </a:pPr>
            <a:r>
              <a:rPr lang="cs-CZ" sz="2400" b="1" dirty="0"/>
              <a:t>§29 náležitosti daňových dokladů </a:t>
            </a:r>
            <a:r>
              <a:rPr lang="cs-CZ" sz="2400" dirty="0"/>
              <a:t>(</a:t>
            </a:r>
            <a:r>
              <a:rPr lang="cs-CZ" sz="2400" u="sng" dirty="0"/>
              <a:t>DIČ neplátce ve vazbě na KH)</a:t>
            </a:r>
          </a:p>
        </p:txBody>
      </p:sp>
      <p:sp>
        <p:nvSpPr>
          <p:cNvPr id="3174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6E768B-7FAC-4904-96BB-271328BC2AD6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981561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560840" cy="980728"/>
          </a:xfrm>
        </p:spPr>
        <p:txBody>
          <a:bodyPr>
            <a:normAutofit fontScale="90000"/>
          </a:bodyPr>
          <a:lstStyle/>
          <a:p>
            <a:r>
              <a:rPr lang="cs-CZ" dirty="0"/>
              <a:t>Daňové doklady a </a:t>
            </a:r>
            <a:r>
              <a:rPr lang="cs-CZ" dirty="0" err="1"/>
              <a:t>auditní</a:t>
            </a:r>
            <a:r>
              <a:rPr lang="cs-CZ" dirty="0"/>
              <a:t> stopa §34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1556792"/>
            <a:ext cx="7048872" cy="4320480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C00000"/>
              </a:buClr>
            </a:pPr>
            <a:r>
              <a:rPr lang="cs-CZ" dirty="0"/>
              <a:t>Po dobu </a:t>
            </a:r>
            <a:r>
              <a:rPr lang="cs-CZ" b="1" dirty="0"/>
              <a:t>10 let od konce zdaňovacího období</a:t>
            </a:r>
            <a:r>
              <a:rPr lang="cs-CZ" dirty="0"/>
              <a:t>, kdy nastalo DUZP je nutno u daňového dokladu zajistit:</a:t>
            </a:r>
          </a:p>
          <a:p>
            <a:pPr lvl="1">
              <a:buClr>
                <a:srgbClr val="C00000"/>
              </a:buClr>
            </a:pPr>
            <a:r>
              <a:rPr lang="cs-CZ" b="1" dirty="0"/>
              <a:t>Věrohodnost jeho původu </a:t>
            </a:r>
            <a:r>
              <a:rPr lang="cs-CZ" dirty="0"/>
              <a:t>= zaručení totožnosti osoby uskutečňující dané plnění nebo vystavující daný DD (u el. dokladů - el. podpis; el. značka; EDI)</a:t>
            </a:r>
            <a:r>
              <a:rPr lang="cs-CZ" dirty="0">
                <a:solidFill>
                  <a:srgbClr val="00B050"/>
                </a:solidFill>
              </a:rPr>
              <a:t> </a:t>
            </a:r>
          </a:p>
          <a:p>
            <a:pPr marL="457200" lvl="1" indent="0" algn="just">
              <a:buClr>
                <a:srgbClr val="C00000"/>
              </a:buClr>
              <a:buNone/>
            </a:pPr>
            <a:r>
              <a:rPr lang="cs-CZ" sz="1600" dirty="0">
                <a:solidFill>
                  <a:srgbClr val="00B050"/>
                </a:solidFill>
              </a:rPr>
              <a:t>neprokázání dodavatele ale nezpochybněné plnění – v úrovni nezpochybněného plnění nelze doměřit (např. NSS 2 </a:t>
            </a:r>
            <a:r>
              <a:rPr lang="cs-CZ" sz="1600" dirty="0" err="1">
                <a:solidFill>
                  <a:srgbClr val="00B050"/>
                </a:solidFill>
              </a:rPr>
              <a:t>Afs</a:t>
            </a:r>
            <a:r>
              <a:rPr lang="cs-CZ" sz="1600" dirty="0">
                <a:solidFill>
                  <a:srgbClr val="00B050"/>
                </a:solidFill>
              </a:rPr>
              <a:t> 97/2018)</a:t>
            </a:r>
            <a:endParaRPr lang="cs-CZ" sz="1600" dirty="0"/>
          </a:p>
          <a:p>
            <a:pPr lvl="1">
              <a:buClr>
                <a:srgbClr val="C00000"/>
              </a:buClr>
            </a:pPr>
            <a:r>
              <a:rPr lang="cs-CZ" b="1" dirty="0"/>
              <a:t>Neporušenost jeho obsahu </a:t>
            </a:r>
            <a:r>
              <a:rPr lang="cs-CZ" dirty="0"/>
              <a:t>=</a:t>
            </a:r>
            <a:r>
              <a:rPr lang="cs-CZ" b="1" dirty="0"/>
              <a:t> </a:t>
            </a:r>
            <a:r>
              <a:rPr lang="cs-CZ" dirty="0"/>
              <a:t>jeho neměnnost</a:t>
            </a:r>
          </a:p>
          <a:p>
            <a:pPr lvl="1">
              <a:buClr>
                <a:srgbClr val="C00000"/>
              </a:buClr>
            </a:pPr>
            <a:r>
              <a:rPr lang="cs-CZ" b="1" dirty="0"/>
              <a:t>Jeho čitelnost </a:t>
            </a:r>
            <a:r>
              <a:rPr lang="cs-CZ" dirty="0"/>
              <a:t>= zjistit údaje na něm uvedené přímo nebo pomocí techniky</a:t>
            </a:r>
          </a:p>
          <a:p>
            <a:pPr algn="just">
              <a:buClr>
                <a:srgbClr val="C00000"/>
              </a:buClr>
              <a:buNone/>
            </a:pPr>
            <a:r>
              <a:rPr lang="cs-CZ" sz="1800" i="1" dirty="0">
                <a:solidFill>
                  <a:schemeClr val="tx1"/>
                </a:solidFill>
              </a:rPr>
              <a:t>        Zajištění věrohodnosti původu daňového dokladu a neporušenosti jeho obsahu lze dosáhnout prostřednictvím kontrolních mechanismů procesů vytvářejících spolehlivou vazbu mezi daňovým dokladem a daným plněním (§ 34 odst. 3)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2071488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93037" cy="1079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Základ daně § 36</a:t>
            </a:r>
          </a:p>
        </p:txBody>
      </p:sp>
      <p:sp>
        <p:nvSpPr>
          <p:cNvPr id="24579" name="Zástupný symbol pro obsah 2"/>
          <p:cNvSpPr>
            <a:spLocks noGrp="1"/>
          </p:cNvSpPr>
          <p:nvPr>
            <p:ph idx="1"/>
          </p:nvPr>
        </p:nvSpPr>
        <p:spPr>
          <a:xfrm>
            <a:off x="755576" y="1412776"/>
            <a:ext cx="7772400" cy="4402683"/>
          </a:xfrm>
        </p:spPr>
        <p:txBody>
          <a:bodyPr>
            <a:normAutofit fontScale="85000" lnSpcReduction="10000"/>
          </a:bodyPr>
          <a:lstStyle/>
          <a:p>
            <a:pPr marL="501650" eaLnBrk="1" hangingPunct="1">
              <a:buClr>
                <a:srgbClr val="C00000"/>
              </a:buClr>
            </a:pPr>
            <a:endParaRPr lang="cs-CZ" sz="2000" dirty="0">
              <a:solidFill>
                <a:schemeClr val="tx1"/>
              </a:solidFill>
            </a:endParaRPr>
          </a:p>
          <a:p>
            <a:pPr marL="501650" eaLnBrk="1" hangingPunct="1">
              <a:buClr>
                <a:srgbClr val="C00000"/>
              </a:buClr>
            </a:pPr>
            <a:r>
              <a:rPr lang="cs-CZ" sz="2000" b="1" dirty="0">
                <a:solidFill>
                  <a:schemeClr val="tx1"/>
                </a:solidFill>
              </a:rPr>
              <a:t>Základ daně - § 36 odst. 1 ZDPH (úplata, kterou obdržel nebo má obdržet</a:t>
            </a:r>
            <a:r>
              <a:rPr lang="cs-CZ" sz="2000" dirty="0">
                <a:solidFill>
                  <a:schemeClr val="tx1"/>
                </a:solidFill>
              </a:rPr>
              <a:t>)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>
                <a:solidFill>
                  <a:schemeClr val="tx1"/>
                </a:solidFill>
              </a:rPr>
              <a:t>ZD zahrnuje vedlejší výdaje (§36/3/b)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>
                <a:solidFill>
                  <a:schemeClr val="tx1"/>
                </a:solidFill>
              </a:rPr>
              <a:t>ZD u služeb zahrnuje i materiál (§36/3/c)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>
                <a:solidFill>
                  <a:schemeClr val="tx1"/>
                </a:solidFill>
              </a:rPr>
              <a:t>ZD zahrnuje (§36/3/d) při poskytnutí stavebních a montážních pracích  </a:t>
            </a:r>
            <a:r>
              <a:rPr lang="cs-CZ" dirty="0">
                <a:solidFill>
                  <a:srgbClr val="FF0000"/>
                </a:solidFill>
              </a:rPr>
              <a:t>provedených na dokončené stavbě nebo spojených s výstavbou</a:t>
            </a:r>
            <a:r>
              <a:rPr lang="cs-CZ" dirty="0">
                <a:solidFill>
                  <a:schemeClr val="tx1"/>
                </a:solidFill>
              </a:rPr>
              <a:t> –konstrukce, materiál, stroje a zařízení, které se zabudují nebo zamontují!! Vazba na PDP!!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/>
              <a:t> Rozhodnutí ÚS 3521/12 – </a:t>
            </a:r>
            <a:r>
              <a:rPr lang="cs-CZ" u="sng" dirty="0"/>
              <a:t>součástí ceny je daň! Lze smluvně ujednat navýšení o DPH !!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/>
              <a:t>ZD vs. sleva z ceny k DUZP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/>
              <a:t>ZD v obvyklé ceně u nepeněžitého plnění ( </a:t>
            </a:r>
            <a:r>
              <a:rPr lang="cs-CZ" b="1" dirty="0"/>
              <a:t>ZD při směně – viz dále)</a:t>
            </a:r>
            <a:endParaRPr lang="cs-CZ" dirty="0"/>
          </a:p>
          <a:p>
            <a:pPr marL="501650" eaLnBrk="1" hangingPunct="1">
              <a:lnSpc>
                <a:spcPct val="150000"/>
              </a:lnSpc>
              <a:buClr>
                <a:srgbClr val="C00000"/>
              </a:buClr>
            </a:pPr>
            <a:endParaRPr lang="cs-CZ" dirty="0"/>
          </a:p>
        </p:txBody>
      </p:sp>
      <p:sp>
        <p:nvSpPr>
          <p:cNvPr id="24580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1345FF8-94CB-41FD-ABF4-28E641565127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8362333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0"/>
            <a:ext cx="6512511" cy="1143000"/>
          </a:xfrm>
        </p:spPr>
        <p:txBody>
          <a:bodyPr>
            <a:normAutofit/>
          </a:bodyPr>
          <a:lstStyle/>
          <a:p>
            <a:r>
              <a:rPr lang="cs-CZ" dirty="0"/>
              <a:t>Výpočet daně §37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5616" y="1268760"/>
            <a:ext cx="7488832" cy="41948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cs-CZ" dirty="0">
                <a:solidFill>
                  <a:schemeClr val="tx1"/>
                </a:solidFill>
              </a:rPr>
              <a:t>ZD x sazba (metoda nahoru)</a:t>
            </a:r>
          </a:p>
          <a:p>
            <a:pPr>
              <a:buClr>
                <a:srgbClr val="C00000"/>
              </a:buClr>
            </a:pPr>
            <a:r>
              <a:rPr lang="cs-CZ" dirty="0">
                <a:solidFill>
                  <a:schemeClr val="tx1"/>
                </a:solidFill>
              </a:rPr>
              <a:t>Úplata mínus daň( metoda shora)</a:t>
            </a:r>
          </a:p>
          <a:p>
            <a:pPr lvl="1">
              <a:buClr>
                <a:srgbClr val="C00000"/>
              </a:buClr>
            </a:pPr>
            <a:r>
              <a:rPr lang="cs-CZ" dirty="0"/>
              <a:t>Výpočet daně: podíl úplaty a koeficientu</a:t>
            </a:r>
          </a:p>
          <a:p>
            <a:pPr marL="457200" lvl="1" indent="0" algn="ctr">
              <a:buClr>
                <a:srgbClr val="C00000"/>
              </a:buClr>
              <a:buNone/>
            </a:pPr>
            <a:r>
              <a:rPr lang="cs-CZ" dirty="0">
                <a:solidFill>
                  <a:schemeClr val="tx1"/>
                </a:solidFill>
              </a:rPr>
              <a:t>1,21 nebo 1,15 nebo 1,10 a to pod</a:t>
            </a:r>
            <a:r>
              <a:rPr lang="cs-CZ" dirty="0"/>
              <a:t>le výše sazby DPH</a:t>
            </a:r>
            <a:endParaRPr lang="cs-CZ" dirty="0">
              <a:solidFill>
                <a:schemeClr val="tx1"/>
              </a:solidFill>
            </a:endParaRPr>
          </a:p>
          <a:p>
            <a:pPr lvl="1">
              <a:buClr>
                <a:srgbClr val="C00000"/>
              </a:buClr>
            </a:pPr>
            <a:r>
              <a:rPr lang="cs-CZ" sz="2100" dirty="0"/>
              <a:t>Nevzniká rozdíl mezi způsoby výpočtu, tj. nevzniká rozdíl při vyúčtování záloh</a:t>
            </a:r>
          </a:p>
          <a:p>
            <a:pPr marL="457200" lvl="1" indent="0">
              <a:buClr>
                <a:srgbClr val="C00000"/>
              </a:buClr>
              <a:buNone/>
            </a:pPr>
            <a:endParaRPr lang="cs-CZ" sz="2400" b="1" dirty="0">
              <a:solidFill>
                <a:srgbClr val="3333FF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9494122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Zaokrouhlování vs. základ daně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13643" y="1238928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§ 36 odst. 5</a:t>
            </a:r>
            <a:endParaRPr lang="cs-CZ" sz="1800" dirty="0">
              <a:solidFill>
                <a:srgbClr val="3333FF"/>
              </a:solidFill>
            </a:endParaRP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„… Do základu daně se nezahrnuje částka vzniklá zaokrouhlením celkové úplaty při platbě v hotovosti při dodání zboží nebo poskytnutí služby na celou korunu.“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Informace GFŘ ze 14.10.2019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ym typeface="Wingdings" panose="05000000000000000000" pitchFamily="2" charset="2"/>
              </a:rPr>
              <a:t>„… S</a:t>
            </a:r>
            <a:r>
              <a:rPr lang="cs-CZ" sz="1800" dirty="0"/>
              <a:t>myslem a cílem úpravy novely ZDPH je odstranit doposud možné opakované zaokrouhlování a dále zamezit případům, aby pouze a jen z důvodu zaokrouhlovacího rozdílu docházelo k přepočtení základu daně a výše daně.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1800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dirty="0"/>
              <a:t>Pro praxi – úprava umožňuje oba postupy, tj. zahrnovat i nezahrnovat do ZD</a:t>
            </a: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2996522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Základ daně u směny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Základ daně v případě barteru (směna plnění při různých hodnotách):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Základ daně je cena plnění, kterou plátce daně pozbývá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 </a:t>
            </a:r>
            <a:r>
              <a:rPr lang="cs-CZ" sz="1800" b="1" dirty="0">
                <a:solidFill>
                  <a:srgbClr val="3333FF"/>
                </a:solidFill>
              </a:rPr>
              <a:t>ZD poskytovatele internetu = 1.500 Kč         </a:t>
            </a:r>
            <a:r>
              <a:rPr lang="cs-CZ" sz="1800" b="1" dirty="0"/>
              <a:t>X        </a:t>
            </a:r>
            <a:r>
              <a:rPr lang="cs-CZ" sz="1800" b="1" dirty="0">
                <a:solidFill>
                  <a:srgbClr val="3333FF"/>
                </a:solidFill>
              </a:rPr>
              <a:t>ZD obce (anténa) = 1.000 Kč</a:t>
            </a:r>
            <a:endParaRPr lang="cs-CZ" sz="1800" dirty="0">
              <a:solidFill>
                <a:srgbClr val="3333FF"/>
              </a:solidFill>
            </a:endParaRP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18</a:t>
            </a:fld>
            <a:endParaRPr lang="cs-CZ" dirty="0"/>
          </a:p>
        </p:txBody>
      </p:sp>
      <p:sp>
        <p:nvSpPr>
          <p:cNvPr id="7" name="Obdélník: se zakulacenými rohy 6">
            <a:extLst>
              <a:ext uri="{FF2B5EF4-FFF2-40B4-BE49-F238E27FC236}">
                <a16:creationId xmlns:a16="http://schemas.microsoft.com/office/drawing/2014/main" id="{C431C9B3-BE91-4539-A71A-4B8D6127F0D3}"/>
              </a:ext>
            </a:extLst>
          </p:cNvPr>
          <p:cNvSpPr/>
          <p:nvPr/>
        </p:nvSpPr>
        <p:spPr>
          <a:xfrm>
            <a:off x="2046345" y="2906628"/>
            <a:ext cx="1807660" cy="78367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Právo umístit anténu</a:t>
            </a:r>
          </a:p>
          <a:p>
            <a:pPr algn="ctr"/>
            <a:r>
              <a:rPr lang="cs-CZ" dirty="0"/>
              <a:t>1.000 Kč</a:t>
            </a:r>
          </a:p>
        </p:txBody>
      </p:sp>
      <p:sp>
        <p:nvSpPr>
          <p:cNvPr id="8" name="Obdélník: se zakulacenými rohy 7">
            <a:extLst>
              <a:ext uri="{FF2B5EF4-FFF2-40B4-BE49-F238E27FC236}">
                <a16:creationId xmlns:a16="http://schemas.microsoft.com/office/drawing/2014/main" id="{90C29CD9-4276-4F3C-A012-6860EF783547}"/>
              </a:ext>
            </a:extLst>
          </p:cNvPr>
          <p:cNvSpPr/>
          <p:nvPr/>
        </p:nvSpPr>
        <p:spPr>
          <a:xfrm>
            <a:off x="5076056" y="2916704"/>
            <a:ext cx="1697477" cy="78367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Přístup k</a:t>
            </a:r>
          </a:p>
          <a:p>
            <a:pPr algn="ctr"/>
            <a:r>
              <a:rPr lang="cs-CZ" dirty="0"/>
              <a:t>Internetu</a:t>
            </a:r>
          </a:p>
          <a:p>
            <a:pPr algn="ctr"/>
            <a:r>
              <a:rPr lang="cs-CZ" dirty="0"/>
              <a:t>1.500 Kč</a:t>
            </a:r>
          </a:p>
        </p:txBody>
      </p:sp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0AFEF459-EBFC-40DE-A0BB-34EBF85DD485}"/>
              </a:ext>
            </a:extLst>
          </p:cNvPr>
          <p:cNvSpPr/>
          <p:nvPr/>
        </p:nvSpPr>
        <p:spPr>
          <a:xfrm>
            <a:off x="1043608" y="2933342"/>
            <a:ext cx="1223962" cy="3651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b="1" dirty="0"/>
              <a:t>OBEC</a:t>
            </a:r>
          </a:p>
        </p:txBody>
      </p:sp>
      <p:sp>
        <p:nvSpPr>
          <p:cNvPr id="10" name="Obdélník: se zakulacenými rohy 9">
            <a:extLst>
              <a:ext uri="{FF2B5EF4-FFF2-40B4-BE49-F238E27FC236}">
                <a16:creationId xmlns:a16="http://schemas.microsoft.com/office/drawing/2014/main" id="{F5D48A7A-13F1-416F-AEB9-1E493F6F8F38}"/>
              </a:ext>
            </a:extLst>
          </p:cNvPr>
          <p:cNvSpPr/>
          <p:nvPr/>
        </p:nvSpPr>
        <p:spPr>
          <a:xfrm>
            <a:off x="6552307" y="2981971"/>
            <a:ext cx="1908125" cy="44702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b="1" dirty="0"/>
              <a:t>POSKYTOVATEL</a:t>
            </a:r>
          </a:p>
          <a:p>
            <a:pPr algn="ctr"/>
            <a:r>
              <a:rPr lang="cs-CZ" sz="1400" b="1" dirty="0"/>
              <a:t>INTERNETU</a:t>
            </a:r>
          </a:p>
        </p:txBody>
      </p:sp>
      <p:cxnSp>
        <p:nvCxnSpPr>
          <p:cNvPr id="11" name="Přímá spojnice se šipkou 10">
            <a:extLst>
              <a:ext uri="{FF2B5EF4-FFF2-40B4-BE49-F238E27FC236}">
                <a16:creationId xmlns:a16="http://schemas.microsoft.com/office/drawing/2014/main" id="{17DBFAA7-E19B-4A00-A2D4-A4EC9BA95BA4}"/>
              </a:ext>
            </a:extLst>
          </p:cNvPr>
          <p:cNvCxnSpPr>
            <a:cxnSpLocks/>
          </p:cNvCxnSpPr>
          <p:nvPr/>
        </p:nvCxnSpPr>
        <p:spPr>
          <a:xfrm flipH="1">
            <a:off x="3854005" y="3111442"/>
            <a:ext cx="1150044" cy="446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Přímá spojnice se šipkou 11">
            <a:extLst>
              <a:ext uri="{FF2B5EF4-FFF2-40B4-BE49-F238E27FC236}">
                <a16:creationId xmlns:a16="http://schemas.microsoft.com/office/drawing/2014/main" id="{E90F6720-722D-4928-A7DE-6D4303503517}"/>
              </a:ext>
            </a:extLst>
          </p:cNvPr>
          <p:cNvCxnSpPr>
            <a:cxnSpLocks/>
          </p:cNvCxnSpPr>
          <p:nvPr/>
        </p:nvCxnSpPr>
        <p:spPr>
          <a:xfrm flipV="1">
            <a:off x="3926012" y="3556046"/>
            <a:ext cx="1114040" cy="1440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Obdélník: se zakulacenými rohy 14">
            <a:extLst>
              <a:ext uri="{FF2B5EF4-FFF2-40B4-BE49-F238E27FC236}">
                <a16:creationId xmlns:a16="http://schemas.microsoft.com/office/drawing/2014/main" id="{BD0452DA-EF32-45BE-9F05-019A56FD0C3F}"/>
              </a:ext>
            </a:extLst>
          </p:cNvPr>
          <p:cNvSpPr/>
          <p:nvPr/>
        </p:nvSpPr>
        <p:spPr>
          <a:xfrm>
            <a:off x="3835048" y="3529995"/>
            <a:ext cx="1223962" cy="3651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b="1" dirty="0"/>
              <a:t>ZD anténa</a:t>
            </a:r>
          </a:p>
        </p:txBody>
      </p:sp>
      <p:sp>
        <p:nvSpPr>
          <p:cNvPr id="16" name="Obdélník: se zakulacenými rohy 15">
            <a:extLst>
              <a:ext uri="{FF2B5EF4-FFF2-40B4-BE49-F238E27FC236}">
                <a16:creationId xmlns:a16="http://schemas.microsoft.com/office/drawing/2014/main" id="{56F10295-9DF9-4446-911F-1B831B9157B1}"/>
              </a:ext>
            </a:extLst>
          </p:cNvPr>
          <p:cNvSpPr/>
          <p:nvPr/>
        </p:nvSpPr>
        <p:spPr>
          <a:xfrm>
            <a:off x="3871051" y="2800448"/>
            <a:ext cx="1223962" cy="3651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b="1" dirty="0"/>
              <a:t>ZD internet</a:t>
            </a:r>
          </a:p>
        </p:txBody>
      </p:sp>
      <p:pic>
        <p:nvPicPr>
          <p:cNvPr id="18" name="Obrázek 17">
            <a:extLst>
              <a:ext uri="{FF2B5EF4-FFF2-40B4-BE49-F238E27FC236}">
                <a16:creationId xmlns:a16="http://schemas.microsoft.com/office/drawing/2014/main" id="{253068FC-3F0C-4E83-AED1-0A6A8540C6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272828" y="3125014"/>
            <a:ext cx="420408" cy="42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6440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900113" y="260648"/>
            <a:ext cx="7793037" cy="95855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Oprava základu daně §42</a:t>
            </a:r>
          </a:p>
        </p:txBody>
      </p:sp>
      <p:sp>
        <p:nvSpPr>
          <p:cNvPr id="25603" name="Zástupný symbol pro obsah 2"/>
          <p:cNvSpPr>
            <a:spLocks noGrp="1"/>
          </p:cNvSpPr>
          <p:nvPr>
            <p:ph idx="1"/>
          </p:nvPr>
        </p:nvSpPr>
        <p:spPr>
          <a:xfrm>
            <a:off x="510370" y="1355421"/>
            <a:ext cx="8208963" cy="4752752"/>
          </a:xfrm>
        </p:spPr>
        <p:txBody>
          <a:bodyPr>
            <a:normAutofit/>
          </a:bodyPr>
          <a:lstStyle/>
          <a:p>
            <a:pPr marL="501650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None/>
            </a:pPr>
            <a:r>
              <a:rPr lang="cs-CZ" sz="2000" b="1" dirty="0"/>
              <a:t>Vypuštění textu „oprava výše daně“ z nadpisu nemá věcný dopad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None/>
            </a:pPr>
            <a:endParaRPr lang="cs-CZ" sz="2000" u="sng" dirty="0"/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u="sng" dirty="0"/>
              <a:t>Plátce opraví ( vždy) základ daně §42/1:</a:t>
            </a:r>
          </a:p>
          <a:p>
            <a:pPr marL="536575" indent="-320675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Zrušení nebo vrácení celého nebo části </a:t>
            </a:r>
            <a:r>
              <a:rPr lang="cs-CZ" sz="2000" dirty="0" err="1"/>
              <a:t>zd</a:t>
            </a:r>
            <a:r>
              <a:rPr lang="cs-CZ" sz="2000" dirty="0"/>
              <a:t>. plnění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Snížení popřípadě zvýšení základu daně ( sjednané podmínky) po DUZP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Při vrácení nebo použití přijaté úplaty (zálohy) na jiné plnění s jinou sazbou daně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Při reorganizaci</a:t>
            </a:r>
          </a:p>
          <a:p>
            <a:pPr marL="501650" eaLnBrk="1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b="1" dirty="0"/>
              <a:t>Oprava základu daně-samostatné ZP §42/3 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Sazba daně-platná k DUZP původního plnění (§42/4)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/>
          </a:p>
          <a:p>
            <a:pPr marL="44450" indent="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None/>
            </a:pPr>
            <a:r>
              <a:rPr lang="cs-CZ" sz="2000" b="1" dirty="0">
                <a:solidFill>
                  <a:srgbClr val="000000"/>
                </a:solidFill>
              </a:rPr>
              <a:t>Při </a:t>
            </a:r>
            <a:r>
              <a:rPr lang="cs-CZ" sz="2000" b="1" u="sng" dirty="0">
                <a:solidFill>
                  <a:schemeClr val="tx1"/>
                </a:solidFill>
              </a:rPr>
              <a:t>režimu přenesení daň. povinnosti</a:t>
            </a:r>
            <a:r>
              <a:rPr lang="cs-CZ" sz="2000" b="1" dirty="0">
                <a:solidFill>
                  <a:schemeClr val="tx1"/>
                </a:solidFill>
              </a:rPr>
              <a:t> </a:t>
            </a:r>
            <a:r>
              <a:rPr lang="cs-CZ" sz="2000" dirty="0">
                <a:solidFill>
                  <a:schemeClr val="tx1"/>
                </a:solidFill>
              </a:rPr>
              <a:t>se oprava zákl. daně provede obdobně podle § 42 odst. 1 až 6 (§ 42 odst. 7)</a:t>
            </a:r>
            <a:endParaRPr lang="cs-CZ" sz="2000" dirty="0"/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25604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6D2202-C4C2-4FA8-AEB5-EDE8ADA32126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916666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latin typeface="+mn-lt"/>
              </a:rPr>
              <a:t>Obsah semináře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107504" y="1412776"/>
            <a:ext cx="8579296" cy="4464496"/>
          </a:xfrm>
        </p:spPr>
        <p:txBody>
          <a:bodyPr numCol="2">
            <a:noAutofit/>
          </a:bodyPr>
          <a:lstStyle/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Věcná břemena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Ekonomická činnost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Úplata a dotace k ceně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DUZP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Daňové doklady 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Základ daně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Směna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Oprava základu daně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Sazby DPH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Stavby pro sociální bydlení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Nárok na odpočet DPH 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rátící, poměrový koeficient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Vyrovnání a úprava odpočtu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Režim přenesení daňové povinnosti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Kontrolní hlášení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Ručení za nezaplacenou daň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Osvobozená plnění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Přijatá plnění ze zahraničí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8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Snížení nájmu z pohledu DPH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Novela Daňového řádu</a:t>
            </a:r>
            <a:endParaRPr lang="cs-CZ" sz="1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400" dirty="0">
              <a:solidFill>
                <a:srgbClr val="3333FF"/>
              </a:solidFill>
            </a:endParaRP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5530001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Oprava ZD - pokračování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Stejně jako u daňových dokladů i u opravných DD je nutné, aby plátce vynaložil úsilí, které po něm lze rozumně požadovat, k tomu, aby se tento daňový doklad dostal do dispozice příjemce plnění ve lhůtě 15 dní od uskutečnění zdanitelného plnění při opravě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Princip stanovení DUZP a zahrnutí do DAPDPH</a:t>
            </a:r>
          </a:p>
          <a:p>
            <a:pPr marL="808038" lvl="1" indent="-2730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DUZP = datum, kdy nastaly důvody pro opravu základu daně</a:t>
            </a:r>
          </a:p>
          <a:p>
            <a:pPr marL="808038" lvl="1" indent="-2730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Zahrnutí do DAPDPH</a:t>
            </a:r>
          </a:p>
          <a:p>
            <a:pPr marL="1166813" lvl="2" indent="-358775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Při zvýšení ZD </a:t>
            </a:r>
            <a:r>
              <a:rPr lang="cs-CZ" dirty="0">
                <a:sym typeface="Wingdings" panose="05000000000000000000" pitchFamily="2" charset="2"/>
              </a:rPr>
              <a:t> datem opravy, tedy datem uskutečnění (=DUZP)</a:t>
            </a:r>
          </a:p>
          <a:p>
            <a:pPr marL="1166813" lvl="2" indent="-358775">
              <a:spcAft>
                <a:spcPts val="0"/>
              </a:spcAft>
              <a:buClr>
                <a:srgbClr val="C00000"/>
              </a:buClr>
            </a:pPr>
            <a:r>
              <a:rPr lang="cs-CZ" dirty="0">
                <a:sym typeface="Wingdings" panose="05000000000000000000" pitchFamily="2" charset="2"/>
              </a:rPr>
              <a:t>Při snížení ZD  datem, kdy </a:t>
            </a:r>
            <a:r>
              <a:rPr lang="cs-CZ" dirty="0"/>
              <a:t>plátce vynaložil úsilí, které po něm lze rozumně požadovat, k tomu, aby se tento daňový doklad dostal do dispozice příjemce plnění (</a:t>
            </a:r>
            <a:r>
              <a:rPr lang="cs-CZ" dirty="0">
                <a:solidFill>
                  <a:srgbClr val="FF3300"/>
                </a:solidFill>
              </a:rPr>
              <a:t>to neplatí v případě reorganizace</a:t>
            </a:r>
            <a:r>
              <a:rPr lang="cs-CZ" dirty="0"/>
              <a:t>)</a:t>
            </a:r>
          </a:p>
          <a:p>
            <a:pPr marL="1166813" lvl="3" indent="-358775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dirty="0">
                <a:solidFill>
                  <a:srgbClr val="3333FF"/>
                </a:solidFill>
              </a:rPr>
              <a:t>     Pozn</a:t>
            </a:r>
            <a:r>
              <a:rPr lang="cs-CZ" sz="1800" dirty="0">
                <a:solidFill>
                  <a:srgbClr val="3333FF"/>
                </a:solidFill>
              </a:rPr>
              <a:t>. </a:t>
            </a:r>
            <a:r>
              <a:rPr lang="cs-CZ" dirty="0">
                <a:solidFill>
                  <a:srgbClr val="3333FF"/>
                </a:solidFill>
              </a:rPr>
              <a:t>Nevyžaduje se prokazovat doručení, avšak v praxi bude bezpečnější doručení dokládat</a:t>
            </a:r>
          </a:p>
          <a:p>
            <a:pPr marL="823913" lvl="2" indent="-358775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Náležitostí opravného daňového dokladu je nově při vystavení i uvedení DUZP</a:t>
            </a:r>
            <a:endParaRPr lang="cs-CZ" sz="1600" dirty="0">
              <a:solidFill>
                <a:srgbClr val="3333FF"/>
              </a:solidFill>
            </a:endParaRP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70826162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Oprava ZD - pokračování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501650" lvl="1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Pozastavení lhůty pro opravu základu daně</a:t>
            </a:r>
          </a:p>
          <a:p>
            <a:pPr marL="958850" lvl="2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po dobu soudního nebo rozhodčího řízení, pokud předmět řízení může ovlivnit výši základu daně</a:t>
            </a:r>
          </a:p>
          <a:p>
            <a:pPr marL="958850" lvl="2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Od zahájení insolvenčního řízení do dne schválení reorganizačního plánu</a:t>
            </a:r>
          </a:p>
          <a:p>
            <a:pPr marL="958850" lvl="2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Vztahuje se i na lhůty, které začaly běžet před účinností novely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marL="534988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Oprava odpočtu daně u záloh</a:t>
            </a:r>
          </a:p>
          <a:p>
            <a:pPr marL="989013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Pokud se přijatá úplata (záloha) s nárokovaným odpočet daně ve lhůtě 3 let nepoužije na uskutečněné plnění, nevrátí se nebo není použita na jiné plnění, je povinnost vrátit dříve uplatněný nárok na odpočet (§ 74 odst. 2 a odst. 4)</a:t>
            </a: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04066263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Nadpis 1"/>
          <p:cNvSpPr txBox="1">
            <a:spLocks noGrp="1"/>
          </p:cNvSpPr>
          <p:nvPr>
            <p:ph type="title"/>
          </p:nvPr>
        </p:nvSpPr>
        <p:spPr>
          <a:xfrm>
            <a:off x="827584" y="0"/>
            <a:ext cx="7793037" cy="14620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sz="3600" dirty="0">
                <a:ea typeface="+mj-ea"/>
              </a:rPr>
              <a:t>Oprava výše daně -§43 Chybové stavy</a:t>
            </a:r>
          </a:p>
        </p:txBody>
      </p:sp>
      <p:sp>
        <p:nvSpPr>
          <p:cNvPr id="30723" name="Zástupný symbol pro obsah 2"/>
          <p:cNvSpPr>
            <a:spLocks noGrp="1"/>
          </p:cNvSpPr>
          <p:nvPr>
            <p:ph idx="1"/>
          </p:nvPr>
        </p:nvSpPr>
        <p:spPr>
          <a:xfrm>
            <a:off x="748739" y="1651424"/>
            <a:ext cx="7920038" cy="4608512"/>
          </a:xfrm>
        </p:spPr>
        <p:txBody>
          <a:bodyPr>
            <a:normAutofit fontScale="92500" lnSpcReduction="10000"/>
          </a:bodyPr>
          <a:lstStyle/>
          <a:p>
            <a:pPr marL="501650" eaLnBrk="1" hangingPunct="1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>
              <a:solidFill>
                <a:schemeClr val="tx1"/>
              </a:solidFill>
            </a:endParaRPr>
          </a:p>
          <a:p>
            <a:pPr marL="501650" eaLnBrk="1" hangingPunct="1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1"/>
                </a:solidFill>
              </a:rPr>
              <a:t>Pokud plátce uplatnil a přiznal daň jinak, než stanoví zákon, a </a:t>
            </a:r>
            <a:r>
              <a:rPr lang="cs-CZ" sz="2000" b="1" dirty="0">
                <a:solidFill>
                  <a:schemeClr val="tx1"/>
                </a:solidFill>
              </a:rPr>
              <a:t>zvýšil daň </a:t>
            </a:r>
            <a:r>
              <a:rPr lang="cs-CZ" sz="2000" dirty="0">
                <a:solidFill>
                  <a:schemeClr val="tx1"/>
                </a:solidFill>
              </a:rPr>
              <a:t>na výstupu nebo svoji daňovou povinnost </a:t>
            </a:r>
            <a:r>
              <a:rPr lang="cs-CZ" sz="2000" i="1" dirty="0">
                <a:solidFill>
                  <a:schemeClr val="tx1"/>
                </a:solidFill>
              </a:rPr>
              <a:t>(jedná se o případy špatně uplatněné sazby daně nebo uplatnění daně u  plnění, s místem plnění mimo CZ)</a:t>
            </a:r>
            <a:r>
              <a:rPr lang="cs-CZ" sz="2000" dirty="0">
                <a:solidFill>
                  <a:schemeClr val="tx1"/>
                </a:solidFill>
              </a:rPr>
              <a:t>, je oprávněn provést opravu v DDAP </a:t>
            </a:r>
            <a:r>
              <a:rPr lang="cs-CZ" sz="2000" b="1" dirty="0">
                <a:solidFill>
                  <a:schemeClr val="tx1"/>
                </a:solidFill>
              </a:rPr>
              <a:t>za zdaňovací období, ve kterém se uskutečnilo původní</a:t>
            </a:r>
            <a:r>
              <a:rPr lang="cs-CZ" sz="2000" dirty="0">
                <a:solidFill>
                  <a:schemeClr val="tx1"/>
                </a:solidFill>
              </a:rPr>
              <a:t> </a:t>
            </a:r>
            <a:r>
              <a:rPr lang="cs-CZ" sz="2000" b="1" dirty="0">
                <a:solidFill>
                  <a:schemeClr val="tx1"/>
                </a:solidFill>
              </a:rPr>
              <a:t>plnění</a:t>
            </a:r>
            <a:r>
              <a:rPr lang="cs-CZ" sz="2000" dirty="0">
                <a:solidFill>
                  <a:schemeClr val="tx1"/>
                </a:solidFill>
              </a:rPr>
              <a:t>, nebo byla přijata úplata a to nejdříve</a:t>
            </a:r>
          </a:p>
          <a:p>
            <a:pPr marL="708025" lvl="1" eaLnBrk="1" hangingPunct="1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cs-CZ" sz="1800" dirty="0">
                <a:solidFill>
                  <a:schemeClr val="tx1"/>
                </a:solidFill>
              </a:rPr>
              <a:t>ke dni, kdy příjemce původního plnění obdržel opravný daňový doklad</a:t>
            </a:r>
          </a:p>
          <a:p>
            <a:pPr marL="708025" lvl="1" eaLnBrk="1" hangingPunct="1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cs-CZ" sz="1800" dirty="0">
                <a:solidFill>
                  <a:schemeClr val="tx1"/>
                </a:solidFill>
              </a:rPr>
              <a:t>ke dni, ve kterém byla provedena oprava v evidenci pro daňové účely, (</a:t>
            </a:r>
            <a:r>
              <a:rPr lang="cs-CZ" sz="1600" i="1" dirty="0">
                <a:solidFill>
                  <a:schemeClr val="tx1"/>
                </a:solidFill>
              </a:rPr>
              <a:t>nevznikla plátci povinnost vystavit daňový doklad ani nedošlo k jeho vystavení</a:t>
            </a:r>
            <a:r>
              <a:rPr lang="cs-CZ" sz="1800" dirty="0">
                <a:solidFill>
                  <a:schemeClr val="tx1"/>
                </a:solidFill>
              </a:rPr>
              <a:t>)</a:t>
            </a:r>
          </a:p>
          <a:p>
            <a:pPr marL="501650" eaLnBrk="1" hangingPunct="1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1"/>
                </a:solidFill>
              </a:rPr>
              <a:t>Opravu nelze provést po uplynutí </a:t>
            </a:r>
            <a:r>
              <a:rPr lang="cs-CZ" sz="2000" i="1" dirty="0">
                <a:solidFill>
                  <a:schemeClr val="tx1"/>
                </a:solidFill>
              </a:rPr>
              <a:t>3 let </a:t>
            </a:r>
            <a:r>
              <a:rPr lang="cs-CZ" sz="2000" dirty="0">
                <a:solidFill>
                  <a:schemeClr val="tx1"/>
                </a:solidFill>
              </a:rPr>
              <a:t>od konce zdaň. období, ve kterém vznikla povinnost přiznat daň u původního plnění.</a:t>
            </a:r>
          </a:p>
          <a:p>
            <a:pPr marL="501650" eaLnBrk="1" hangingPunct="1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1"/>
                </a:solidFill>
              </a:rPr>
              <a:t>U oprav se použije </a:t>
            </a:r>
            <a:r>
              <a:rPr lang="cs-CZ" sz="2000" b="1" dirty="0">
                <a:solidFill>
                  <a:schemeClr val="tx1"/>
                </a:solidFill>
              </a:rPr>
              <a:t>sazba daně </a:t>
            </a:r>
            <a:r>
              <a:rPr lang="cs-CZ" sz="2000" dirty="0">
                <a:solidFill>
                  <a:schemeClr val="tx1"/>
                </a:solidFill>
              </a:rPr>
              <a:t>a v případě přepočtu cizí měny kurz devizového trhu platný </a:t>
            </a:r>
            <a:r>
              <a:rPr lang="cs-CZ" sz="2000" b="1" dirty="0">
                <a:solidFill>
                  <a:schemeClr val="tx1"/>
                </a:solidFill>
              </a:rPr>
              <a:t>ke dni povinnosti přiznat daň u původního plnění.</a:t>
            </a:r>
            <a:endParaRPr lang="cs-CZ" sz="2000" b="1" dirty="0">
              <a:solidFill>
                <a:srgbClr val="3333FF"/>
              </a:solidFill>
            </a:endParaRP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endParaRPr lang="cs-CZ" sz="2400" dirty="0"/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endParaRPr lang="cs-CZ" sz="2400" dirty="0"/>
          </a:p>
        </p:txBody>
      </p:sp>
      <p:sp>
        <p:nvSpPr>
          <p:cNvPr id="30724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EFD797-07DB-40B8-9331-AE54BB2048EF}" type="slidenum">
              <a:rPr lang="cs-CZ" smtClean="0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3599965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5171" y="160020"/>
            <a:ext cx="6512511" cy="1143000"/>
          </a:xfrm>
        </p:spPr>
        <p:txBody>
          <a:bodyPr>
            <a:normAutofit/>
          </a:bodyPr>
          <a:lstStyle/>
          <a:p>
            <a:r>
              <a:rPr lang="cs-CZ" dirty="0"/>
              <a:t>Sazby daně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196752"/>
            <a:ext cx="8463482" cy="504056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800" b="1" dirty="0"/>
              <a:t>Základní 21%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800" b="1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800" b="1" dirty="0"/>
              <a:t>První snížená 15% - příloha č. 2 a 3, stavby pro bydlení (§48)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altLang="cs-CZ" sz="1800" b="1" dirty="0"/>
              <a:t>Od 1. 12. 2016 - </a:t>
            </a:r>
            <a:r>
              <a:rPr lang="cs-CZ" altLang="cs-CZ" sz="1800" dirty="0"/>
              <a:t>novela ZDPH (113/2016 Sb.) – </a:t>
            </a:r>
            <a:r>
              <a:rPr lang="cs-CZ" altLang="cs-CZ" sz="1800" dirty="0">
                <a:solidFill>
                  <a:srgbClr val="FF0000"/>
                </a:solidFill>
              </a:rPr>
              <a:t>první snížená sazba DPH (15 %) stravovací služby s výjimkou alkoholických nápojů 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cs-CZ" sz="1400" b="1" dirty="0">
              <a:solidFill>
                <a:srgbClr val="3333FF"/>
              </a:solidFill>
              <a:latin typeface="Corbel (Základní text)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800" b="1" dirty="0"/>
              <a:t>§48 sociální bydlení- </a:t>
            </a:r>
            <a:r>
              <a:rPr lang="cs-CZ" sz="1800" dirty="0"/>
              <a:t>15 % sazba  daně u </a:t>
            </a:r>
            <a:r>
              <a:rPr lang="cs-CZ" sz="1800" u="sng" dirty="0"/>
              <a:t>dokončené stavby</a:t>
            </a:r>
            <a:r>
              <a:rPr lang="cs-CZ" sz="1800" dirty="0"/>
              <a:t> pro bydlení a dokončené stavby pro sociální bydlení, řešení zdanění dosavadního </a:t>
            </a:r>
            <a:r>
              <a:rPr lang="cs-CZ" sz="1800" u="sng" dirty="0"/>
              <a:t>příslušenství, definice pozemku jako funkční celek se stavbou, inženýrské sítě jiného vlastníka netvoří funkční celek!!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800" dirty="0"/>
              <a:t>V § 49 je řešena sazba daně </a:t>
            </a:r>
            <a:r>
              <a:rPr lang="cs-CZ" sz="1800" u="sng" dirty="0"/>
              <a:t>u výstavby nebo dodání stavby </a:t>
            </a:r>
            <a:r>
              <a:rPr lang="cs-CZ" sz="1800" dirty="0"/>
              <a:t>pro sociální bydleni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br>
              <a:rPr lang="cs-CZ" sz="1600" dirty="0">
                <a:solidFill>
                  <a:srgbClr val="FF0000"/>
                </a:solidFill>
              </a:rPr>
            </a:br>
            <a:endParaRPr lang="cs-CZ" sz="1600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915710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Sazby daně - pokračování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756550" y="1196752"/>
            <a:ext cx="7916713" cy="5117539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marL="0" indent="0">
              <a:buNone/>
            </a:pPr>
            <a:r>
              <a:rPr lang="cs-CZ" sz="2000" b="1" dirty="0"/>
              <a:t>Druhá snížená 10% - příloha č. 2a</a:t>
            </a:r>
            <a:r>
              <a:rPr lang="en-GB" sz="2000" b="1" dirty="0"/>
              <a:t>;</a:t>
            </a:r>
            <a:r>
              <a:rPr lang="cs-CZ" sz="2000" b="1" dirty="0"/>
              <a:t> 3a</a:t>
            </a:r>
          </a:p>
          <a:p>
            <a:pPr lvl="0"/>
            <a:r>
              <a:rPr lang="cs-CZ" sz="2000" dirty="0"/>
              <a:t>léky, knihy, dětská výživy, vybrané mlýnské výrobky pro bezlepkovou dietu, noviny a časopisy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b="1" dirty="0">
                <a:solidFill>
                  <a:srgbClr val="FF0000"/>
                </a:solidFill>
                <a:latin typeface="Corbel (Základní text)"/>
              </a:rPr>
              <a:t>Noviny – definice – příloha č.3a, jde o periodika a zpravodajské tiskoviny ( nejméně 2x ročně), bez pevného spojení listů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b="1" dirty="0">
                <a:solidFill>
                  <a:srgbClr val="FF0000"/>
                </a:solidFill>
                <a:latin typeface="Corbel (Základní text)"/>
              </a:rPr>
              <a:t>Časopisy – definice chybí, obecně platí, že časopis je periodická publikace ( např. i kulturní zpravodaj – jeli periodikum), občasníky?!</a:t>
            </a:r>
            <a:endParaRPr lang="cs-CZ" sz="1400" dirty="0"/>
          </a:p>
          <a:p>
            <a:pPr lvl="0"/>
            <a:r>
              <a:rPr lang="cs-CZ" sz="2000" dirty="0"/>
              <a:t>Dodání tepla a ohřev vody</a:t>
            </a:r>
          </a:p>
          <a:p>
            <a:pPr lvl="0"/>
            <a:r>
              <a:rPr lang="cs-CZ" sz="2000" dirty="0"/>
              <a:t>odvádění a čištění vod včetně souvisejících činností (stočné)</a:t>
            </a:r>
          </a:p>
          <a:p>
            <a:r>
              <a:rPr lang="cs-CZ" sz="2000" dirty="0"/>
              <a:t>Úprava a rozvod vody prostřednictvím sítí (vodné) a pitná voda dodávaná vodovodem (nikoli v obalech) vč. teplé užitkové vody</a:t>
            </a:r>
          </a:p>
          <a:p>
            <a:pPr lvl="0"/>
            <a:r>
              <a:rPr lang="cs-CZ" sz="2000" dirty="0"/>
              <a:t>stravovací služba kromě podávání alkoholických nápojů s výjimkou sudového piva (pivo čepované ze sudů větších než 10 litrů bude podléhat také druhé snížené sazbě DPH).</a:t>
            </a:r>
          </a:p>
          <a:p>
            <a:pPr marL="0" lvl="0" indent="0">
              <a:buNone/>
            </a:pPr>
            <a:endParaRPr lang="cs-CZ" sz="2000" dirty="0"/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393928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Sazby daně - pokračování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756550" y="1472935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lvl="0"/>
            <a:r>
              <a:rPr lang="cs-CZ" sz="2000" dirty="0"/>
              <a:t>úklidy a mytí oken v domácnostech</a:t>
            </a:r>
          </a:p>
          <a:p>
            <a:pPr lvl="0"/>
            <a:r>
              <a:rPr lang="cs-CZ" sz="2000" dirty="0"/>
              <a:t>domácí péče o děti, staré, nemocné a zdravotně postižené</a:t>
            </a:r>
          </a:p>
          <a:p>
            <a:pPr lvl="0"/>
            <a:r>
              <a:rPr lang="cs-CZ" sz="2000" dirty="0"/>
              <a:t>opravy jízdních kol, obuvi, kožených výrobků, oděvů a textilních výrobků</a:t>
            </a:r>
          </a:p>
          <a:p>
            <a:pPr lvl="0"/>
            <a:r>
              <a:rPr lang="cs-CZ" sz="2000" dirty="0"/>
              <a:t>kadeřnické a holičské služby</a:t>
            </a:r>
          </a:p>
          <a:p>
            <a:pPr lvl="0"/>
            <a:r>
              <a:rPr lang="cs-CZ" sz="2000" dirty="0">
                <a:solidFill>
                  <a:srgbClr val="3333FF"/>
                </a:solidFill>
              </a:rPr>
              <a:t>Ubytovací služby</a:t>
            </a:r>
          </a:p>
          <a:p>
            <a:pPr lvl="0"/>
            <a:r>
              <a:rPr lang="cs-CZ" sz="2000" dirty="0">
                <a:solidFill>
                  <a:srgbClr val="3333FF"/>
                </a:solidFill>
              </a:rPr>
              <a:t>Vstupy na akce kultury, sportu apod. (podnikatelské subjekty)</a:t>
            </a:r>
          </a:p>
          <a:p>
            <a:pPr marL="0" lvl="0" indent="0">
              <a:buNone/>
            </a:pPr>
            <a:endParaRPr lang="cs-CZ" sz="2000" dirty="0"/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205164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Sazby daně - pokračování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756550" y="1472935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marL="0" lvl="0" indent="0" algn="just">
              <a:buNone/>
            </a:pPr>
            <a:r>
              <a:rPr lang="cs-CZ" sz="2000" dirty="0"/>
              <a:t>Změna sazby vs. vyúčtování v příkladech</a:t>
            </a:r>
          </a:p>
          <a:p>
            <a:pPr lvl="0" algn="just"/>
            <a:r>
              <a:rPr lang="cs-CZ" sz="2000" dirty="0"/>
              <a:t> </a:t>
            </a:r>
            <a:r>
              <a:rPr lang="cs-CZ" sz="1800" b="1" i="0" u="none" strike="noStrike" baseline="0" dirty="0">
                <a:latin typeface="Arial-BoldMT"/>
              </a:rPr>
              <a:t>Informace GFŘ k uplatňování sazeb DPH u tepla a chladu od 1. 1. 2020, </a:t>
            </a:r>
            <a:r>
              <a:rPr lang="cs-CZ" sz="1800" dirty="0">
                <a:latin typeface="ArialMT"/>
              </a:rPr>
              <a:t>č</a:t>
            </a:r>
            <a:r>
              <a:rPr lang="cs-CZ" sz="1800" b="0" i="0" u="none" strike="noStrike" baseline="0" dirty="0">
                <a:latin typeface="ArialMT"/>
              </a:rPr>
              <a:t>. j. 100087/19/7100-20116-050822 (platí jak pro uvedené teplo a chlad tak pro vodné a stočné (vč. TUV)</a:t>
            </a:r>
          </a:p>
          <a:p>
            <a:pPr lvl="0" algn="just"/>
            <a:r>
              <a:rPr lang="cs-CZ" sz="1800" b="1" i="0" u="none" strike="noStrike" baseline="0" dirty="0">
                <a:latin typeface="Arial-BoldMT"/>
              </a:rPr>
              <a:t>Informace GFŘ ke změnám sazeb DPH od 1. 5. 2020</a:t>
            </a:r>
            <a:r>
              <a:rPr lang="cs-CZ" sz="1800" dirty="0">
                <a:latin typeface="ArialMT"/>
              </a:rPr>
              <a:t>, č</a:t>
            </a:r>
            <a:r>
              <a:rPr lang="cs-CZ" sz="1800" b="0" i="0" u="none" strike="noStrike" baseline="0" dirty="0">
                <a:latin typeface="ArialMT"/>
              </a:rPr>
              <a:t>. j. 2735/20/7100-20116-050822</a:t>
            </a:r>
          </a:p>
          <a:p>
            <a:pPr lvl="0" algn="just"/>
            <a:endParaRPr lang="cs-CZ" sz="2000" dirty="0">
              <a:solidFill>
                <a:srgbClr val="3333FF"/>
              </a:solidFill>
            </a:endParaRPr>
          </a:p>
          <a:p>
            <a:pPr marL="0" lvl="0" indent="0">
              <a:buNone/>
            </a:pPr>
            <a:endParaRPr lang="cs-CZ" sz="2000" dirty="0"/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6546737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Sazby daně - příklady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756550" y="1472935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Příklad: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Na dodávku tepla za období 8/2019 – 1/2020 byly přijaty měsíční zálohy ve výši 3.000 Kč vč. DPH. Vyúčtování dodávky tepla s DUZP 31.1.2020 v celkové výši 22.000 Kč vč. DPH.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Přijaté zálohy (5x)        ZD = 2.608,70       DPH = 391,30       [sazba 15%]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Přijatá záloha (1x)        ZD = 2.727,27       DPH = 272,73       [sazba 10%]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Přijaté zálohy celkem   ZD = 15.770,77     DPH = 2.229,23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Nedoplatek   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.000 Kč (=22.000 – 18.000) </a:t>
            </a:r>
          </a:p>
          <a:p>
            <a:pPr>
              <a:spcBef>
                <a:spcPts val="0"/>
              </a:spcBef>
            </a:pP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Nedo</a:t>
            </a:r>
            <a:r>
              <a:rPr lang="cs-CZ" sz="1600" dirty="0" err="1">
                <a:latin typeface="Arial" panose="020B0604020202020204" pitchFamily="34" charset="0"/>
                <a:cs typeface="Arial" panose="020B0604020202020204" pitchFamily="34" charset="0"/>
              </a:rPr>
              <a:t>platek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 CELKEM = 4.000 Kč     ZD = 3.636,36  DPH = 363,64 </a:t>
            </a: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[sazba 10%] 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solidFill>
                  <a:srgbClr val="FF0000"/>
                </a:solidFill>
              </a:rPr>
              <a:t>Stejně se bude postupovat u vody a stočného!!!</a:t>
            </a:r>
            <a:endParaRPr lang="cs-CZ" sz="2000" dirty="0">
              <a:solidFill>
                <a:srgbClr val="3333FF"/>
              </a:solidFill>
            </a:endParaRPr>
          </a:p>
          <a:p>
            <a:pPr marL="0" lvl="0" indent="0">
              <a:buNone/>
            </a:pPr>
            <a:endParaRPr lang="cs-CZ" sz="2000" dirty="0"/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8634368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Sazby daně - příklady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569857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Příklad: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Na dodávku tepla za období 8/2019 – 1/2020 byly přijaty měsíční zálohy ve výši 3.000 Kč vč. DPH. Vyúčtování dodávky tepla s DUZP 31.1.2020 v celkové výši 11.000 Kč vč. DPH.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Přijaté zálohy (5x)        ZD = 2.608,70       DPH = 391,30       [sazba 15%]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Přijatá záloha (1x)        ZD = 2.727,27       DPH = 272,73       [sazba 10%]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Přijaté zálohy celkem   ZD = 15.770,77     DPH = 2.229,23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Přeplatek      7.000 Kč (=11.000 – 18.000)  [rozložení zdanění – od poslední zálohy]</a:t>
            </a:r>
          </a:p>
          <a:p>
            <a:pPr>
              <a:spcBef>
                <a:spcPts val="0"/>
              </a:spcBef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1. část přeplatku (lednová záloha)       ZD = -2.727,27  DPH = -272,73  [10%]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2. část přeplatku (prosincová záloha)   ZD = -2-608,70  DPH = -391,30  [15%]</a:t>
            </a:r>
          </a:p>
          <a:p>
            <a:pPr>
              <a:spcBef>
                <a:spcPts val="0"/>
              </a:spcBef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3. část přeplatku (část listopadové z.)  ZD = -  869,57   DPH = -130,43  [15%]</a:t>
            </a:r>
          </a:p>
          <a:p>
            <a:pPr>
              <a:spcBef>
                <a:spcPts val="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Přeplatek CELKEM = 7.000 Kč      ZD = -6.205,54  DPH = -794,46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solidFill>
                  <a:srgbClr val="FF0000"/>
                </a:solidFill>
              </a:rPr>
              <a:t>Stejně se bude postupovat u vody a stočného!!!</a:t>
            </a:r>
            <a:endParaRPr lang="cs-CZ" sz="2000" dirty="0"/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5363441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7544" y="0"/>
            <a:ext cx="7533965" cy="1105050"/>
          </a:xfrm>
        </p:spPr>
        <p:txBody>
          <a:bodyPr>
            <a:normAutofit fontScale="90000"/>
          </a:bodyPr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br>
              <a:rPr lang="cs-CZ" altLang="cs-CZ" sz="2400" b="1" dirty="0">
                <a:solidFill>
                  <a:schemeClr val="folHlink"/>
                </a:solidFill>
              </a:rPr>
            </a:br>
            <a:r>
              <a:rPr lang="cs-CZ" altLang="cs-CZ" sz="4400" dirty="0"/>
              <a:t>Stavby pro bydlení</a:t>
            </a:r>
            <a:br>
              <a:rPr lang="cs-CZ" altLang="cs-CZ" sz="4400" dirty="0">
                <a:solidFill>
                  <a:srgbClr val="0000FF"/>
                </a:solidFill>
              </a:rPr>
            </a:br>
            <a:endParaRPr lang="cs-CZ" altLang="cs-CZ" sz="4400" dirty="0">
              <a:solidFill>
                <a:srgbClr val="0000FF"/>
              </a:solidFill>
            </a:endParaRPr>
          </a:p>
        </p:txBody>
      </p:sp>
      <p:sp>
        <p:nvSpPr>
          <p:cNvPr id="25989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611560" y="908720"/>
            <a:ext cx="8532440" cy="6048672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None/>
              <a:defRPr/>
            </a:pPr>
            <a:endParaRPr lang="cs-CZ" sz="600" dirty="0">
              <a:solidFill>
                <a:srgbClr val="000000"/>
              </a:solidFill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cs-CZ" sz="1900" b="1" dirty="0">
                <a:solidFill>
                  <a:srgbClr val="000000"/>
                </a:solidFill>
              </a:rPr>
              <a:t>Stavbou pro bydlení se rozumí (§ 48 odst. 2)</a:t>
            </a:r>
            <a:endParaRPr lang="cs-CZ" sz="1900" b="1" dirty="0">
              <a:solidFill>
                <a:srgbClr val="FF0000"/>
              </a:solidFill>
            </a:endParaRPr>
          </a:p>
          <a:p>
            <a:pPr>
              <a:buClr>
                <a:srgbClr val="000000"/>
              </a:buClr>
              <a:defRPr/>
            </a:pPr>
            <a:r>
              <a:rPr lang="cs-CZ" sz="1900" dirty="0"/>
              <a:t>Stavba </a:t>
            </a:r>
            <a:r>
              <a:rPr lang="cs-CZ" sz="1900" b="1" dirty="0"/>
              <a:t>byt. domu </a:t>
            </a:r>
            <a:r>
              <a:rPr lang="cs-CZ" sz="1900" dirty="0"/>
              <a:t>nebo stavba </a:t>
            </a:r>
            <a:r>
              <a:rPr lang="cs-CZ" sz="1900" b="1" dirty="0"/>
              <a:t>rodin. domu</a:t>
            </a:r>
            <a:r>
              <a:rPr lang="cs-CZ" sz="1900" dirty="0"/>
              <a:t> podle právních předpisů KN , tj. zákon č. 256/2013 Sb. ( katastrální zákon) a vyhláška 357/2013, bod 4 způsob využití stavby. </a:t>
            </a:r>
            <a:r>
              <a:rPr lang="cs-CZ" sz="1900" b="1" dirty="0"/>
              <a:t>Rozhodující je zápis na KN.</a:t>
            </a:r>
          </a:p>
          <a:p>
            <a:pPr marL="756047"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1747838" algn="l"/>
              </a:tabLst>
              <a:defRPr/>
            </a:pPr>
            <a:r>
              <a:rPr lang="cs-CZ" sz="1900" dirty="0"/>
              <a:t>BD – víc jak polovina podlahové plochy odpovídá požadavkům na trvalé bydlení a je k tomu účelu určena</a:t>
            </a:r>
          </a:p>
          <a:p>
            <a:pPr marL="756047"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1747838" algn="l"/>
              </a:tabLst>
              <a:defRPr/>
            </a:pPr>
            <a:r>
              <a:rPr lang="cs-CZ" sz="1900" dirty="0"/>
              <a:t> RD- víc jak polovina podlahové plochy odpovídá požadavkům na trvalé bydlení a je k tomu účelu určena, nejvýše tři samostatné byty.</a:t>
            </a:r>
          </a:p>
          <a:p>
            <a:pPr>
              <a:buClr>
                <a:srgbClr val="000000"/>
              </a:buClr>
              <a:defRPr/>
            </a:pPr>
            <a:r>
              <a:rPr lang="cs-CZ" sz="1900" dirty="0"/>
              <a:t>a </a:t>
            </a:r>
            <a:r>
              <a:rPr lang="cs-CZ" sz="1900" b="1" dirty="0"/>
              <a:t>stavba</a:t>
            </a:r>
            <a:r>
              <a:rPr lang="cs-CZ" sz="1900" dirty="0"/>
              <a:t>, která</a:t>
            </a:r>
          </a:p>
          <a:p>
            <a:pPr marL="756047">
              <a:buClr>
                <a:srgbClr val="000000"/>
              </a:buClr>
              <a:buFont typeface="Wingdings" panose="05000000000000000000" pitchFamily="2" charset="2"/>
              <a:buChar char="ü"/>
              <a:defRPr/>
            </a:pPr>
            <a:r>
              <a:rPr lang="cs-CZ" sz="1900" dirty="0"/>
              <a:t> </a:t>
            </a:r>
            <a:r>
              <a:rPr lang="cs-CZ" sz="1900" u="sng" dirty="0"/>
              <a:t>slouží k využití stavby BD a nebo RD</a:t>
            </a:r>
            <a:r>
              <a:rPr lang="cs-CZ" sz="1900" dirty="0"/>
              <a:t>,</a:t>
            </a:r>
          </a:p>
          <a:p>
            <a:pPr marL="756047">
              <a:buClr>
                <a:srgbClr val="000000"/>
              </a:buClr>
              <a:buFont typeface="Wingdings" panose="05000000000000000000" pitchFamily="2" charset="2"/>
              <a:buChar char="ü"/>
              <a:defRPr/>
            </a:pPr>
            <a:r>
              <a:rPr lang="cs-CZ" sz="1900" dirty="0"/>
              <a:t> je zřízena na </a:t>
            </a:r>
            <a:r>
              <a:rPr lang="cs-CZ" sz="1900" u="sng" dirty="0"/>
              <a:t>pozemku, který tvoří funkční celek s touto stavbou byt. domu nebo rodinného domu</a:t>
            </a:r>
            <a:r>
              <a:rPr lang="cs-CZ" sz="1900" dirty="0"/>
              <a:t> … (pozemek, který slouží k provozu stavby pevně spojené se zemí nebo plní její funkce nebo který je využíván spolu s takovou stavbou. Touto stavbou není inženýrská síť ve vlastnictví jiné osoby než vlastníka pozemku        – § 48 odst. 3 ZDPH) …</a:t>
            </a:r>
            <a:r>
              <a:rPr lang="cs-CZ" sz="1900" i="1" dirty="0"/>
              <a:t>vymezuje dříve používaný pojem </a:t>
            </a:r>
            <a:r>
              <a:rPr lang="cs-CZ" sz="1900" b="1" i="1" dirty="0"/>
              <a:t>příslušenství</a:t>
            </a:r>
            <a:r>
              <a:rPr lang="cs-CZ" sz="1900" i="1" dirty="0"/>
              <a:t> - např. pozemek u RD s oplocením, garáží a studnou</a:t>
            </a:r>
          </a:p>
          <a:p>
            <a:pPr>
              <a:buClr>
                <a:srgbClr val="000000"/>
              </a:buClr>
              <a:defRPr/>
            </a:pPr>
            <a:r>
              <a:rPr lang="cs-CZ" sz="1900" b="1" dirty="0"/>
              <a:t>obytný prostor </a:t>
            </a:r>
            <a:r>
              <a:rPr lang="cs-CZ" sz="1900" dirty="0"/>
              <a:t>… (soubor místností, popřípadě jednotlivá obytná místnost, který svým stavebně technickým uspořádáním a vybavením odpovídá požadavkům na trvalé bydlení </a:t>
            </a:r>
            <a:r>
              <a:rPr lang="cs-CZ" sz="1900" dirty="0">
                <a:solidFill>
                  <a:srgbClr val="3333FF"/>
                </a:solidFill>
              </a:rPr>
              <a:t>a jsou k tomu účelu určeny</a:t>
            </a:r>
            <a:r>
              <a:rPr lang="cs-CZ" sz="1900" dirty="0"/>
              <a:t>- § 48 odst. 4 ZDPH) … </a:t>
            </a:r>
            <a:r>
              <a:rPr lang="cs-CZ" sz="1900" b="1" dirty="0">
                <a:solidFill>
                  <a:schemeClr val="accent6">
                    <a:lumMod val="50000"/>
                  </a:schemeClr>
                </a:solidFill>
              </a:rPr>
              <a:t>15% sazba </a:t>
            </a:r>
            <a:r>
              <a:rPr lang="cs-CZ" sz="1900" dirty="0">
                <a:solidFill>
                  <a:schemeClr val="accent6">
                    <a:lumMod val="50000"/>
                  </a:schemeClr>
                </a:solidFill>
              </a:rPr>
              <a:t>se nepoužije u rekreačních objektu!! </a:t>
            </a:r>
          </a:p>
          <a:p>
            <a:pPr lvl="1">
              <a:buClr>
                <a:srgbClr val="000000"/>
              </a:buClr>
              <a:buFont typeface="Wingdings" panose="05000000000000000000" pitchFamily="2" charset="2"/>
              <a:buChar char="ü"/>
              <a:defRPr/>
            </a:pPr>
            <a:r>
              <a:rPr lang="cs-CZ" sz="1900" i="1" dirty="0"/>
              <a:t>i obytné prostory v jiných stavbách, pokud odpovídají požadavkům na trvalé bydlení</a:t>
            </a:r>
          </a:p>
          <a:p>
            <a:pPr>
              <a:buClr>
                <a:srgbClr val="000000"/>
              </a:buClr>
              <a:defRPr/>
            </a:pPr>
            <a:r>
              <a:rPr lang="cs-CZ" sz="1900" b="1" dirty="0"/>
              <a:t>místnost užívaná spolu s obytným prostorem</a:t>
            </a:r>
            <a:r>
              <a:rPr lang="cs-CZ" sz="1900" dirty="0"/>
              <a:t>, která se nachází ve stejné stavbě pevně spojené se zemí (§ 48 odst. odst. 2 písm. e) ZDPH… </a:t>
            </a:r>
            <a:r>
              <a:rPr lang="cs-CZ" sz="1900" i="1" dirty="0"/>
              <a:t>např. sklep, komora, sušárna</a:t>
            </a:r>
          </a:p>
          <a:p>
            <a:pPr>
              <a:buClr>
                <a:srgbClr val="000000"/>
              </a:buClr>
              <a:defRPr/>
            </a:pPr>
            <a:endParaRPr lang="cs-CZ" sz="1500" i="1" dirty="0">
              <a:solidFill>
                <a:srgbClr val="000000"/>
              </a:solidFill>
            </a:endParaRPr>
          </a:p>
          <a:p>
            <a:pPr>
              <a:buClr>
                <a:srgbClr val="000000"/>
              </a:buClr>
              <a:defRPr/>
            </a:pPr>
            <a:endParaRPr lang="cs-CZ" altLang="cs-CZ" sz="1500" i="1" dirty="0">
              <a:solidFill>
                <a:srgbClr val="000000"/>
              </a:solidFill>
            </a:endParaRP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057900" y="5541169"/>
            <a:ext cx="1714500" cy="3571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cs-CZ" altLang="cs-CZ" sz="105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651575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latin typeface="+mn-lt"/>
                <a:ea typeface="+mj-ea"/>
              </a:rPr>
              <a:t>Věcná břemena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Dvojí pohled na věcná břemena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Pokud nesou znaky nájmu, považují se za nájem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/>
              <a:t>Možné je uplatnit osvobození od daně bez nároku na odpočet daně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/>
              <a:t>Datum uskutečnění může být i jako dílčí plnění a platí pravidlo „DUZP 1x za rok“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>
                <a:solidFill>
                  <a:srgbClr val="3333FF"/>
                </a:solidFill>
              </a:rPr>
              <a:t>Zachycuje případy, kdy se věcným břemenem obcházelo nájemné (nebo naopak).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Znaky nájmu (např. NSS 9 </a:t>
            </a:r>
            <a:r>
              <a:rPr lang="cs-CZ" sz="1800" dirty="0" err="1"/>
              <a:t>Afs</a:t>
            </a:r>
            <a:r>
              <a:rPr lang="cs-CZ" sz="1800" dirty="0"/>
              <a:t> 95/2008 ve vazbě na SDEU C-284/03):</a:t>
            </a:r>
          </a:p>
          <a:p>
            <a:pPr marL="989013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/>
              <a:t>„… vlastník nemovitosti převádí na jinou osobu </a:t>
            </a:r>
            <a:r>
              <a:rPr lang="cs-CZ" sz="1400" u="sng" dirty="0"/>
              <a:t>s vyloučením jakékoliv jiné osoby </a:t>
            </a:r>
            <a:r>
              <a:rPr lang="cs-CZ" sz="1400" dirty="0"/>
              <a:t>užívací a požívací právo na sjednanou dobu a za nájemné…“</a:t>
            </a:r>
          </a:p>
          <a:p>
            <a:pPr marL="246063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i="1" dirty="0"/>
              <a:t>Příklad</a:t>
            </a:r>
            <a:r>
              <a:rPr lang="cs-CZ" sz="1800" dirty="0"/>
              <a:t>:</a:t>
            </a:r>
          </a:p>
          <a:p>
            <a:pPr marL="531813">
              <a:spcAft>
                <a:spcPts val="0"/>
              </a:spcAft>
              <a:buClr>
                <a:srgbClr val="C00000"/>
              </a:buClr>
            </a:pPr>
            <a:r>
              <a:rPr lang="cs-CZ" sz="1400" dirty="0">
                <a:solidFill>
                  <a:srgbClr val="3333FF"/>
                </a:solidFill>
              </a:rPr>
              <a:t>Věcné břemeno na výlučné užití pozemku, na kterém je pouze příjezdová cesta k pozemku příjemce plnění = posouzení jako nájem</a:t>
            </a:r>
          </a:p>
          <a:p>
            <a:pPr marL="531813">
              <a:spcAft>
                <a:spcPts val="0"/>
              </a:spcAft>
              <a:buClr>
                <a:srgbClr val="C00000"/>
              </a:buClr>
            </a:pPr>
            <a:r>
              <a:rPr lang="cs-CZ" sz="1400" dirty="0">
                <a:solidFill>
                  <a:srgbClr val="3333FF"/>
                </a:solidFill>
              </a:rPr>
              <a:t>Věcné břemeno na uložení vodovodního řadu = nelze posoudit jako nájem, protože může být pozemek užit i pro uložení dalších sítí.</a:t>
            </a: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6036206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67012" y="620688"/>
            <a:ext cx="7947764" cy="576064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0000"/>
              </a:lnSpc>
              <a:defRPr/>
            </a:pPr>
            <a:br>
              <a:rPr lang="cs-CZ" altLang="cs-CZ" sz="2400" b="1" dirty="0">
                <a:solidFill>
                  <a:schemeClr val="folHlink"/>
                </a:solidFill>
              </a:rPr>
            </a:br>
            <a:r>
              <a:rPr lang="cs-CZ" altLang="cs-CZ" sz="4400" dirty="0"/>
              <a:t>Stavby pro sociální bydlení</a:t>
            </a:r>
            <a:br>
              <a:rPr lang="cs-CZ" altLang="cs-CZ" sz="4400" b="1" dirty="0">
                <a:solidFill>
                  <a:srgbClr val="0000FF"/>
                </a:solidFill>
              </a:rPr>
            </a:br>
            <a:endParaRPr lang="cs-CZ" altLang="cs-CZ" sz="4400" b="1" dirty="0">
              <a:solidFill>
                <a:srgbClr val="0000FF"/>
              </a:solidFill>
            </a:endParaRPr>
          </a:p>
        </p:txBody>
      </p:sp>
      <p:sp>
        <p:nvSpPr>
          <p:cNvPr id="25989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667011" y="1196752"/>
            <a:ext cx="8476989" cy="496855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cs-CZ" sz="1500" b="1" dirty="0"/>
              <a:t>Stavbami pro sociální bydlení </a:t>
            </a:r>
            <a:r>
              <a:rPr lang="cs-CZ" sz="1500" dirty="0">
                <a:solidFill>
                  <a:srgbClr val="000000"/>
                </a:solidFill>
              </a:rPr>
              <a:t>se rozumí </a:t>
            </a:r>
            <a:r>
              <a:rPr lang="cs-CZ" sz="1500" dirty="0"/>
              <a:t>(§ 48 odst. 5) ZDPH)</a:t>
            </a:r>
            <a:endParaRPr lang="cs-CZ" sz="1500" b="1" dirty="0"/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b="1" dirty="0"/>
              <a:t>stavba byt. domu </a:t>
            </a:r>
            <a:r>
              <a:rPr lang="cs-CZ" sz="1500" dirty="0">
                <a:solidFill>
                  <a:srgbClr val="000000"/>
                </a:solidFill>
              </a:rPr>
              <a:t>podle právních předpisů upravujících katastr nemovitostí, v němž není obytný prostor s podlahovou plochou přesahující 120 m</a:t>
            </a:r>
            <a:r>
              <a:rPr lang="cs-CZ" sz="1500" baseline="30000" dirty="0">
                <a:solidFill>
                  <a:srgbClr val="000000"/>
                </a:solidFill>
              </a:rPr>
              <a:t>2</a:t>
            </a:r>
            <a:r>
              <a:rPr lang="cs-CZ" sz="1500" dirty="0">
                <a:solidFill>
                  <a:srgbClr val="000000"/>
                </a:solidFill>
              </a:rPr>
              <a:t>,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b="1" dirty="0"/>
              <a:t>stavba rodinného domu</a:t>
            </a:r>
            <a:r>
              <a:rPr lang="cs-CZ" sz="1500" dirty="0">
                <a:solidFill>
                  <a:srgbClr val="000000"/>
                </a:solidFill>
              </a:rPr>
              <a:t> podle právních předpisů upravujících katastr nemovitostí, jehož podlahová plocha nepřesahuje 350 m</a:t>
            </a:r>
            <a:r>
              <a:rPr lang="cs-CZ" sz="1500" baseline="30000" dirty="0">
                <a:solidFill>
                  <a:srgbClr val="000000"/>
                </a:solidFill>
              </a:rPr>
              <a:t>2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b="1" dirty="0">
                <a:solidFill>
                  <a:srgbClr val="000000"/>
                </a:solidFill>
              </a:rPr>
              <a:t>Obytný prostor pro sociální </a:t>
            </a:r>
            <a:r>
              <a:rPr lang="cs-CZ" sz="1500" dirty="0">
                <a:solidFill>
                  <a:srgbClr val="000000"/>
                </a:solidFill>
              </a:rPr>
              <a:t>bydlení jehož podlahová plocha nepřesáhne 120 m2.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>
                <a:solidFill>
                  <a:srgbClr val="000000"/>
                </a:solidFill>
              </a:rPr>
              <a:t>ubytovací zařízení pro ubytování příslušníků bezpečnostních sborů …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b="1" dirty="0"/>
              <a:t>Stavba určená pro použití zařízením soc. služeb poskytující pobytové služby podle zákona o </a:t>
            </a:r>
            <a:r>
              <a:rPr lang="cs-CZ" sz="1500" b="1" dirty="0" err="1"/>
              <a:t>soc</a:t>
            </a:r>
            <a:r>
              <a:rPr lang="cs-CZ" sz="1500" b="1" dirty="0"/>
              <a:t>. službách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/>
              <a:t>školská zařízení pro výkon ústavní výchovy nebo ochranné výchovy …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/>
              <a:t>internáty škol samostatně zřízených pro žáky se zdrav. postižením …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/>
              <a:t>dětské domovy pro děti do 3 let věku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/>
              <a:t>zařízení pro děti vyžadující okamžitou pomoc a zařízení pro výkon pěstounské péče poskytující péči podle zákona upravujícího sociálně-právní ochranu dětí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/>
              <a:t>speciální lůžková zařízení hospicového typu, domovy péče o válečné veterány,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b="1" dirty="0"/>
              <a:t>jiná stavba, která slouží k využití výše uvedených staveb a je zřízena na pozemku, který tvoří s těmito stavbami funkční celek </a:t>
            </a:r>
            <a:r>
              <a:rPr lang="cs-CZ" sz="1500" dirty="0"/>
              <a:t>(</a:t>
            </a:r>
            <a:r>
              <a:rPr lang="cs-CZ" sz="1500" i="1" dirty="0"/>
              <a:t>např. garáže, zahradní altány, kůlny, jímky, čističky odpadních vod sloužící domu, stavby pro tepel. čerpadla, přípojky na veřejné </a:t>
            </a:r>
            <a:r>
              <a:rPr lang="cs-CZ" sz="1500" i="1" dirty="0" err="1"/>
              <a:t>rozv</a:t>
            </a:r>
            <a:r>
              <a:rPr lang="cs-CZ" sz="1500" i="1" dirty="0"/>
              <a:t>. sítě a kanalizace, které jsou ve vlastnictví majitele domu, studny, bazény, přístupové chodníky, zpevněná plocha k parkování) 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u="sng" dirty="0"/>
              <a:t>obytný prostor pro sociální bydlení</a:t>
            </a:r>
            <a:r>
              <a:rPr lang="cs-CZ" sz="1500" dirty="0"/>
              <a:t> … jehož podlahová plocha nepřesahuje 120 m</a:t>
            </a:r>
            <a:r>
              <a:rPr lang="cs-CZ" sz="1500" baseline="30000" dirty="0"/>
              <a:t>2 </a:t>
            </a:r>
            <a:r>
              <a:rPr lang="cs-CZ" sz="1500" dirty="0"/>
              <a:t>a místnost užívaná spolu s obytným prostorem, která se nachází ve stejné stavbě pevně spojené se zemí - § 48 odst. 6) ZDPH</a:t>
            </a:r>
            <a:endParaRPr lang="cs-CZ" altLang="cs-CZ" sz="15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030516" y="5535216"/>
            <a:ext cx="1714500" cy="3571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cs-CZ" altLang="cs-CZ" sz="105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30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4588370"/>
      </p:ext>
    </p:extLst>
  </p:cSld>
  <p:clrMapOvr>
    <a:masterClrMapping/>
  </p:clrMapOvr>
  <p:transition spd="slow"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115616" y="22900"/>
            <a:ext cx="6382941" cy="72008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0000"/>
              </a:lnSpc>
              <a:defRPr/>
            </a:pPr>
            <a:br>
              <a:rPr lang="cs-CZ" altLang="cs-CZ" sz="2400" b="1" dirty="0">
                <a:solidFill>
                  <a:schemeClr val="folHlink"/>
                </a:solidFill>
              </a:rPr>
            </a:br>
            <a:br>
              <a:rPr lang="cs-CZ" altLang="cs-CZ" sz="2400" b="1" dirty="0">
                <a:solidFill>
                  <a:schemeClr val="folHlink"/>
                </a:solidFill>
              </a:rPr>
            </a:br>
            <a:r>
              <a:rPr lang="cs-CZ" altLang="cs-CZ" sz="4400" dirty="0"/>
              <a:t>Stavby pro bydlení - sazby </a:t>
            </a:r>
            <a:br>
              <a:rPr lang="cs-CZ" altLang="cs-CZ" sz="4400" dirty="0"/>
            </a:br>
            <a:r>
              <a:rPr lang="cs-CZ" altLang="cs-CZ" sz="2400" b="1" dirty="0">
                <a:solidFill>
                  <a:schemeClr val="folHlink"/>
                </a:solidFill>
              </a:rPr>
              <a:t> </a:t>
            </a:r>
            <a:br>
              <a:rPr lang="cs-CZ" altLang="cs-CZ" sz="2400" b="1" dirty="0">
                <a:solidFill>
                  <a:schemeClr val="folHlink"/>
                </a:solidFill>
              </a:rPr>
            </a:br>
            <a:endParaRPr lang="cs-CZ" altLang="cs-CZ" sz="2400" b="1" dirty="0">
              <a:solidFill>
                <a:schemeClr val="folHlink"/>
              </a:solidFill>
            </a:endParaRPr>
          </a:p>
        </p:txBody>
      </p:sp>
      <p:sp>
        <p:nvSpPr>
          <p:cNvPr id="25989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467544" y="692696"/>
            <a:ext cx="7891397" cy="5733256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sz="1500" dirty="0">
                <a:solidFill>
                  <a:srgbClr val="000000"/>
                </a:solidFill>
              </a:rPr>
              <a:t>U </a:t>
            </a:r>
            <a:r>
              <a:rPr lang="cs-CZ" sz="1800" dirty="0">
                <a:solidFill>
                  <a:srgbClr val="000000"/>
                </a:solidFill>
              </a:rPr>
              <a:t>stavebně montážních prací u </a:t>
            </a:r>
            <a:r>
              <a:rPr lang="cs-CZ" sz="1800" dirty="0"/>
              <a:t>dokončených staveb se použije vždy snížená sazba daně ( u RD a BD nemusí být splněna podmínka sociálního bydlení!!) </a:t>
            </a:r>
          </a:p>
          <a:p>
            <a:pPr>
              <a:spcBef>
                <a:spcPts val="600"/>
              </a:spcBef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sz="1800" dirty="0"/>
              <a:t>U výstavby nebo dodání stavby pro sociální bydlení je uplatněna 15% sazba daně,  např.:</a:t>
            </a:r>
          </a:p>
          <a:p>
            <a:pPr marL="444500" indent="-176213"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cs-CZ" sz="1800" dirty="0"/>
              <a:t>U obytného prostoru s podlahovou plochou do 120 m</a:t>
            </a:r>
            <a:r>
              <a:rPr lang="cs-CZ" sz="1800" baseline="30000" dirty="0"/>
              <a:t>2</a:t>
            </a:r>
            <a:r>
              <a:rPr lang="cs-CZ" sz="1800" dirty="0"/>
              <a:t> a místnosti užívané s tímto obytným prostorem, která se nachází ve stavbě jako tento obytný prostor (sklep, komora) se uplatní stejná 15% sazba daně </a:t>
            </a:r>
          </a:p>
          <a:p>
            <a:pPr marL="444500" indent="-176213"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 BD, který nemá byt nad 120 M2 a staveb na pozemku, které tvoří funkční celek se uplatní snížená sazba daně.</a:t>
            </a:r>
          </a:p>
          <a:p>
            <a:pPr marL="444500" indent="-176213"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 staveb plnící doplňkovou funkci ke stavbě RD a BD – garáže, zahradní altány, skladové prostory, podzemní stavby ( jímky, čističky, rozvodné sítě, kanalizační přípojky), </a:t>
            </a:r>
            <a:r>
              <a:rPr lang="cs-CZ" altLang="cs-CZ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plošné stavby na funkčním celku</a:t>
            </a:r>
            <a:r>
              <a:rPr lang="cs-CZ" altLang="cs-CZ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(přístupové chodníky, plocha k parkování ). </a:t>
            </a:r>
          </a:p>
          <a:p>
            <a:pPr>
              <a:spcBef>
                <a:spcPts val="600"/>
              </a:spcBef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altLang="cs-CZ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Posouzení sazby DPH u rekonstrukce pobytových zařízení sociálních služeb!! Vazba na čerpání dotace.</a:t>
            </a: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057900" y="5541169"/>
            <a:ext cx="1714500" cy="3571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cs-CZ" altLang="cs-CZ" sz="105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31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38012465"/>
      </p:ext>
    </p:extLst>
  </p:cSld>
  <p:clrMapOvr>
    <a:masterClrMapping/>
  </p:clrMapOvr>
  <p:transition spd="slow">
    <p:wip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Nadpis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793037" cy="93610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Nárok na odpočet</a:t>
            </a:r>
          </a:p>
        </p:txBody>
      </p:sp>
      <p:sp>
        <p:nvSpPr>
          <p:cNvPr id="26627" name="Zástupný symbol pro obsah 2"/>
          <p:cNvSpPr>
            <a:spLocks noGrp="1"/>
          </p:cNvSpPr>
          <p:nvPr>
            <p:ph idx="1"/>
          </p:nvPr>
        </p:nvSpPr>
        <p:spPr>
          <a:xfrm>
            <a:off x="539750" y="1628775"/>
            <a:ext cx="7772400" cy="41148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Clr>
                <a:srgbClr val="C00000"/>
              </a:buClr>
            </a:pPr>
            <a:r>
              <a:rPr lang="cs-CZ" sz="2200" b="1" dirty="0"/>
              <a:t>Odpočet DPH a jeho prokazování  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</a:rPr>
              <a:t>Nárok na odpočet daně </a:t>
            </a:r>
            <a:r>
              <a:rPr lang="cs-CZ" sz="1800" b="1" dirty="0">
                <a:solidFill>
                  <a:schemeClr val="tx1"/>
                </a:solidFill>
              </a:rPr>
              <a:t>v plné výši </a:t>
            </a:r>
            <a:r>
              <a:rPr lang="cs-CZ" sz="1800" dirty="0">
                <a:solidFill>
                  <a:schemeClr val="tx1"/>
                </a:solidFill>
              </a:rPr>
              <a:t>(§ 72 odst. 5) – u plnění vymezených v § 72 odst. 1, 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</a:rPr>
              <a:t>Nárok  na odpočet daně </a:t>
            </a:r>
            <a:r>
              <a:rPr lang="cs-CZ" sz="1800" b="1" dirty="0">
                <a:solidFill>
                  <a:schemeClr val="tx1"/>
                </a:solidFill>
              </a:rPr>
              <a:t>v částečné výši</a:t>
            </a:r>
            <a:r>
              <a:rPr lang="cs-CZ" sz="1800" dirty="0">
                <a:solidFill>
                  <a:schemeClr val="tx1"/>
                </a:solidFill>
              </a:rPr>
              <a:t> (§ 72 odst. 6) – poměrný nárok (§ 75) nebo zkrácený nárok (§ 76) 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</a:rPr>
              <a:t>Zákaz odpočtu (§ 72 odst. 4) – plnění použitá pro reprezentaci s výjimkou plnění podle § 13 odst. 9 písm. c) 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</a:rPr>
              <a:t>Lhůta pro uplatnění nároku (§ 73 odst. 3) – činí 3 roky od měsíce, ve kterém nárok na odpočet daně vznikl  </a:t>
            </a:r>
            <a:r>
              <a:rPr lang="cs-CZ" sz="18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3796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C4F871-F44C-4586-89C9-FE241DC5F597}" type="slidenum">
              <a:rPr lang="cs-CZ" smtClean="0"/>
              <a:pPr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3853064"/>
      </p:ext>
    </p:extLst>
  </p:cSld>
  <p:clrMapOvr>
    <a:masterClrMapping/>
  </p:clrMapOvr>
  <p:transition spd="slow">
    <p:wip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dpis 1"/>
          <p:cNvSpPr>
            <a:spLocks noGrp="1"/>
          </p:cNvSpPr>
          <p:nvPr>
            <p:ph type="title"/>
          </p:nvPr>
        </p:nvSpPr>
        <p:spPr>
          <a:xfrm>
            <a:off x="323528" y="265584"/>
            <a:ext cx="8820472" cy="1219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Podmínky uplatnění odpočtu</a:t>
            </a:r>
          </a:p>
        </p:txBody>
      </p:sp>
      <p:sp>
        <p:nvSpPr>
          <p:cNvPr id="36867" name="Zástupný symbol pro obsah 2"/>
          <p:cNvSpPr>
            <a:spLocks noGrp="1"/>
          </p:cNvSpPr>
          <p:nvPr>
            <p:ph idx="1"/>
          </p:nvPr>
        </p:nvSpPr>
        <p:spPr>
          <a:xfrm>
            <a:off x="755576" y="1124744"/>
            <a:ext cx="7931224" cy="4464496"/>
          </a:xfrm>
        </p:spPr>
        <p:txBody>
          <a:bodyPr>
            <a:noAutofit/>
          </a:bodyPr>
          <a:lstStyle/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dirty="0"/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dirty="0"/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1800" dirty="0"/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1800" dirty="0"/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1800" dirty="0"/>
          </a:p>
          <a:p>
            <a:pPr marL="501650" eaLnBrk="1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endParaRPr lang="cs-CZ" sz="1800" dirty="0"/>
          </a:p>
          <a:p>
            <a:pPr marL="501650" eaLnBrk="1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Při uplatnění odpočtu daně, 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musí plátce mít daňový doklad 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(§73/1/a)</a:t>
            </a:r>
          </a:p>
          <a:p>
            <a:pPr marL="501650" algn="just" eaLnBrk="1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Při uplatnění odpočtu daně, kterou plátce uplatnil při poskytnutí zdanitelného plnění osobou povinnou k dani neusazenou v tuzemsku nebo jiným plátcem </a:t>
            </a:r>
            <a:r>
              <a:rPr lang="cs-CZ" sz="1800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režimu PDP</a:t>
            </a:r>
            <a:r>
              <a:rPr lang="cs-CZ" sz="1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anebo kterou plátce uplatnil při pořízení zboží z jiného členského státu musí plátce mít daňový doklad, ale pokud jej nemá, </a:t>
            </a: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lze nárok prokázat jiným způsobem 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(§73/1/b)</a:t>
            </a:r>
          </a:p>
          <a:p>
            <a:pPr marL="501650" eaLnBrk="1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Plátce je oprávněn uplatnit nárok na odpočet daně </a:t>
            </a: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nejdříve za zdaňovací období, ve kterém jsou splněny podmínky podle odst. 1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(§73/2)  ( </a:t>
            </a: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 daňový doklad !!! 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01650" eaLnBrk="1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Odpočet musí být ve </a:t>
            </a: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správné sazbě 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(§73/6)</a:t>
            </a:r>
          </a:p>
          <a:p>
            <a:pPr marL="50165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v částečné výši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, je oprávněn uplatnit nárok na odpočet daně u tohoto plnění 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nejpozději za poslední zdaňovací období kalendářního roku, </a:t>
            </a:r>
            <a:r>
              <a:rPr lang="cs-CZ" sz="1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tato lhůta se neuplatní pokud vypořádací koeficient je vyšší než 95%</a:t>
            </a:r>
          </a:p>
          <a:p>
            <a:pPr marL="50165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Tříletá lhůta na uplatnění odpočtu. </a:t>
            </a:r>
            <a:r>
              <a:rPr lang="cs-CZ" sz="18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Beze změn.</a:t>
            </a:r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2000" dirty="0">
              <a:solidFill>
                <a:schemeClr val="tx1"/>
              </a:solidFill>
            </a:endParaRPr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2000" dirty="0">
              <a:solidFill>
                <a:schemeClr val="tx1"/>
              </a:solidFill>
            </a:endParaRPr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2000" dirty="0">
              <a:solidFill>
                <a:schemeClr val="tx1"/>
              </a:solidFill>
            </a:endParaRPr>
          </a:p>
          <a:p>
            <a:pPr marL="44450" indent="0" eaLnBrk="1" hangingPunct="1">
              <a:spcBef>
                <a:spcPts val="500"/>
              </a:spcBef>
              <a:buClr>
                <a:srgbClr val="C00000"/>
              </a:buClr>
              <a:buNone/>
            </a:pP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368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131F846-DF8B-412C-AD04-517D68412A0B}" type="slidenum">
              <a:rPr lang="cs-CZ" smtClean="0"/>
              <a:pPr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179992"/>
      </p:ext>
    </p:extLst>
  </p:cSld>
  <p:clrMapOvr>
    <a:masterClrMapping/>
  </p:clrMapOvr>
  <p:transition spd="slow">
    <p:wip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dpis 1"/>
          <p:cNvSpPr>
            <a:spLocks noGrp="1"/>
          </p:cNvSpPr>
          <p:nvPr>
            <p:ph type="title"/>
          </p:nvPr>
        </p:nvSpPr>
        <p:spPr>
          <a:xfrm>
            <a:off x="899592" y="-4257"/>
            <a:ext cx="7793037" cy="14620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Nárok na odpočet </a:t>
            </a:r>
            <a:br>
              <a:rPr lang="cs-CZ" dirty="0">
                <a:ea typeface="+mj-ea"/>
              </a:rPr>
            </a:br>
            <a:r>
              <a:rPr lang="cs-CZ" dirty="0">
                <a:ea typeface="+mj-ea"/>
              </a:rPr>
              <a:t>– krácený koeficientem §76</a:t>
            </a:r>
          </a:p>
        </p:txBody>
      </p:sp>
      <p:sp>
        <p:nvSpPr>
          <p:cNvPr id="24579" name="Zástupný symbol pro obsah 2"/>
          <p:cNvSpPr txBox="1">
            <a:spLocks noGrp="1"/>
          </p:cNvSpPr>
          <p:nvPr>
            <p:ph idx="1"/>
          </p:nvPr>
        </p:nvSpPr>
        <p:spPr>
          <a:xfrm>
            <a:off x="755650" y="1700213"/>
            <a:ext cx="7993063" cy="4114800"/>
          </a:xfrm>
        </p:spPr>
        <p:txBody>
          <a:bodyPr>
            <a:normAutofit/>
          </a:bodyPr>
          <a:lstStyle/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Při použití přijatého zdanitelného plnění k ekonom. činnosti s nárokem i bez nároku na odpočet daně (§72/6) , krátí se nárok na odpočet daně koeficientem stanoveným dle §76 odst. 2</a:t>
            </a:r>
          </a:p>
          <a:p>
            <a:pPr marL="501650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§ 76/4 – </a:t>
            </a:r>
            <a:r>
              <a:rPr lang="cs-CZ" sz="2000" b="1" dirty="0"/>
              <a:t>zahrnutí</a:t>
            </a:r>
            <a:r>
              <a:rPr lang="cs-CZ" sz="2000" dirty="0"/>
              <a:t> DHM do krátícího koeficientu, pokud je nedílnou součástí jeho obvyklé ekonomické činnosti .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koeficient se stanoví v % a zaokrouhluje se na celé% nahoru </a:t>
            </a:r>
            <a:r>
              <a:rPr lang="cs-CZ" sz="1100" dirty="0"/>
              <a:t>(</a:t>
            </a:r>
            <a:r>
              <a:rPr lang="cs-CZ" sz="1100" b="1" dirty="0">
                <a:solidFill>
                  <a:schemeClr val="tx1"/>
                </a:solidFill>
              </a:rPr>
              <a:t>viz ř.52 a 53 DAP DPH</a:t>
            </a:r>
            <a:r>
              <a:rPr lang="cs-CZ" sz="1100" dirty="0">
                <a:solidFill>
                  <a:schemeClr val="tx1"/>
                </a:solidFill>
              </a:rPr>
              <a:t>)</a:t>
            </a:r>
            <a:endParaRPr lang="cs-CZ" sz="2000" dirty="0">
              <a:solidFill>
                <a:schemeClr val="tx1"/>
              </a:solidFill>
            </a:endParaRP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koeficient může nabýt hodnot </a:t>
            </a:r>
            <a:r>
              <a:rPr lang="cs-CZ" sz="2000" b="1" dirty="0"/>
              <a:t>0 –94% nebo 100%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v průběhu roku se používá vypořádací z předcházejícího kal. roku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v posledním zdaň. období kal. roku se provede vypořádání odpočtu za všechna zdaň. období daného kal. roku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§76/10 záloha a dílčí plnění v jiném kalendářním roce</a:t>
            </a:r>
            <a:r>
              <a:rPr lang="cs-CZ" sz="2000" dirty="0">
                <a:solidFill>
                  <a:srgbClr val="3333FF"/>
                </a:solidFill>
              </a:rPr>
              <a:t> </a:t>
            </a:r>
          </a:p>
        </p:txBody>
      </p:sp>
      <p:sp>
        <p:nvSpPr>
          <p:cNvPr id="34820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706871-766D-45B1-9B13-B36966303832}" type="slidenum">
              <a:rPr lang="cs-CZ" smtClean="0"/>
              <a:pPr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5068684"/>
      </p:ext>
    </p:extLst>
  </p:cSld>
  <p:clrMapOvr>
    <a:masterClrMapping/>
  </p:clrMapOvr>
  <p:transition spd="slow">
    <p:wip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12139F-6046-4D07-9406-D7938573F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Odpočet daně v poměrné výši -§75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9490F3-7869-4C72-9BD2-335E5F046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9" y="1340768"/>
            <a:ext cx="8003232" cy="4659048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None/>
              <a:defRPr/>
            </a:pPr>
            <a:endParaRPr lang="cs-CZ" dirty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cs-CZ" dirty="0">
                <a:solidFill>
                  <a:srgbClr val="000000"/>
                </a:solidFill>
              </a:rPr>
              <a:t>Použije-li plátce přijaté zdanitelné plnění jak </a:t>
            </a:r>
            <a:r>
              <a:rPr lang="cs-CZ" b="1" u="sng" dirty="0">
                <a:solidFill>
                  <a:srgbClr val="3333FF"/>
                </a:solidFill>
              </a:rPr>
              <a:t>pro účely svých uskutečněných plnění, tak pro jiné účely</a:t>
            </a:r>
            <a:r>
              <a:rPr lang="cs-CZ" dirty="0">
                <a:solidFill>
                  <a:srgbClr val="000000"/>
                </a:solidFill>
              </a:rPr>
              <a:t>, má nárok na odpočet daně pouze v poměrné výši odpovídající rozsahu použití pro </a:t>
            </a:r>
            <a:r>
              <a:rPr lang="cs-CZ" u="sng" dirty="0">
                <a:solidFill>
                  <a:srgbClr val="3333FF"/>
                </a:solidFill>
              </a:rPr>
              <a:t>účely svých uskutečněných plnění.</a:t>
            </a:r>
            <a:endParaRPr lang="cs-CZ" dirty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Není tím dotčena případná povinnost dalšího krácení nároku na odpočet daně z titulu částečného použití pro účely plnění osvobozených od daně bez nároku na odpočet daně postupem podle § 76 ZDPH.</a:t>
            </a:r>
          </a:p>
          <a:p>
            <a:pPr>
              <a:buFont typeface="Wingdings" pitchFamily="2" charset="2"/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Vyjádření </a:t>
            </a:r>
            <a:r>
              <a:rPr lang="cs-CZ" i="1" dirty="0">
                <a:solidFill>
                  <a:srgbClr val="0000C0"/>
                </a:solidFill>
              </a:rPr>
              <a:t>„použije pro účely svých uskutečněných plnění“ zahrnuje nejen případy použití pro konkrétní již uskutečněné plnění, ale rovněž použití pro účely plnění, která plátce zamýšlí uskutečnit.“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0BA264D-7C52-42EA-A531-FEE809B03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84230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Nadpis 1"/>
          <p:cNvSpPr>
            <a:spLocks noGrp="1"/>
          </p:cNvSpPr>
          <p:nvPr>
            <p:ph type="title"/>
          </p:nvPr>
        </p:nvSpPr>
        <p:spPr>
          <a:xfrm>
            <a:off x="755576" y="238720"/>
            <a:ext cx="7793037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Odpočet daně v poměrné výši -§75</a:t>
            </a:r>
          </a:p>
        </p:txBody>
      </p:sp>
      <p:sp>
        <p:nvSpPr>
          <p:cNvPr id="41987" name="Zástupný symbol pro obsah 2"/>
          <p:cNvSpPr>
            <a:spLocks noGrp="1"/>
          </p:cNvSpPr>
          <p:nvPr>
            <p:ph idx="1"/>
          </p:nvPr>
        </p:nvSpPr>
        <p:spPr>
          <a:xfrm>
            <a:off x="755650" y="1557338"/>
            <a:ext cx="7772400" cy="4535958"/>
          </a:xfrm>
        </p:spPr>
        <p:txBody>
          <a:bodyPr>
            <a:normAutofit fontScale="92500" lnSpcReduction="20000"/>
          </a:bodyPr>
          <a:lstStyle/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/>
          </a:p>
          <a:p>
            <a:pPr>
              <a:buFont typeface="Wingdings" pitchFamily="2" charset="2"/>
              <a:buNone/>
            </a:pPr>
            <a:r>
              <a:rPr lang="cs-CZ" altLang="cs-CZ" sz="2000" dirty="0">
                <a:solidFill>
                  <a:srgbClr val="000000"/>
                </a:solidFill>
              </a:rPr>
              <a:t>V případě přijatého </a:t>
            </a:r>
            <a:r>
              <a:rPr lang="cs-CZ" altLang="cs-CZ" sz="2000" dirty="0">
                <a:solidFill>
                  <a:srgbClr val="0000C0"/>
                </a:solidFill>
              </a:rPr>
              <a:t>zdanitelného plnění, </a:t>
            </a:r>
            <a:r>
              <a:rPr lang="cs-CZ" altLang="cs-CZ" sz="2000" b="1" dirty="0">
                <a:solidFill>
                  <a:srgbClr val="0000C0"/>
                </a:solidFill>
              </a:rPr>
              <a:t>které není pořízením dlouhodobého majetku</a:t>
            </a:r>
            <a:r>
              <a:rPr lang="cs-CZ" altLang="cs-CZ" sz="2000" dirty="0">
                <a:solidFill>
                  <a:srgbClr val="000000"/>
                </a:solidFill>
              </a:rPr>
              <a:t>, určeného pro uskutečněná plnění, které plátce </a:t>
            </a:r>
            <a:r>
              <a:rPr lang="cs-CZ" altLang="cs-CZ" sz="2000" u="sng" dirty="0">
                <a:solidFill>
                  <a:srgbClr val="3333FF"/>
                </a:solidFill>
              </a:rPr>
              <a:t>použije zčásti rovněž pro svou osobní spotřebu nebo pro osobní spotřebu svých zaměstnanců</a:t>
            </a:r>
            <a:r>
              <a:rPr lang="cs-CZ" altLang="cs-CZ" sz="2000" dirty="0">
                <a:solidFill>
                  <a:srgbClr val="000000"/>
                </a:solidFill>
              </a:rPr>
              <a:t>, si plátce může </a:t>
            </a:r>
            <a:r>
              <a:rPr lang="cs-CZ" altLang="cs-CZ" sz="2000" u="sng" dirty="0">
                <a:solidFill>
                  <a:srgbClr val="0000C0"/>
                </a:solidFill>
              </a:rPr>
              <a:t>zvolit, že uplatní nárok na odpočet daně v plné výši. </a:t>
            </a:r>
            <a:r>
              <a:rPr lang="cs-CZ" altLang="cs-CZ" sz="2000" dirty="0">
                <a:solidFill>
                  <a:srgbClr val="000000"/>
                </a:solidFill>
              </a:rPr>
              <a:t>Část přijatého zdanitelného plnění, kterou použije pro svou osobní spotřebu nebo pro osobní spotřebu svých zaměstnanců, se poté považuje za dodání zboží podle § 13 odst. 4 písm. a) nebo za poskytnutí služby podle § 14 odst. 3 písm. a) (§ 75 odst. 2 ZDPH)</a:t>
            </a:r>
          </a:p>
          <a:p>
            <a:pPr>
              <a:buFont typeface="Wingdings" pitchFamily="2" charset="2"/>
              <a:buNone/>
            </a:pPr>
            <a:r>
              <a:rPr lang="cs-CZ" altLang="cs-CZ" sz="2000" i="1" dirty="0">
                <a:solidFill>
                  <a:srgbClr val="000000"/>
                </a:solidFill>
              </a:rPr>
              <a:t>	Omezuje se rozsah výjimky, podle které má plátce možnost u obchodního majetku, který používá zčásti také pro jiné účely, si uplatnit plný nárok na odpočet daně, a použití pro tyto jiné účely průběžně zdaňovat. </a:t>
            </a:r>
            <a:r>
              <a:rPr lang="cs-CZ" altLang="cs-CZ" sz="2000" b="1" i="1" dirty="0">
                <a:solidFill>
                  <a:srgbClr val="000000"/>
                </a:solidFill>
              </a:rPr>
              <a:t>Postup podle této výjimky bude možné uplatnit výhradně v případech částečného použití pro osobní spotřebu plátce nebo jeho zaměstnanců</a:t>
            </a:r>
            <a:r>
              <a:rPr lang="cs-CZ" altLang="cs-CZ" sz="2000" i="1" dirty="0">
                <a:solidFill>
                  <a:srgbClr val="000000"/>
                </a:solidFill>
              </a:rPr>
              <a:t>. </a:t>
            </a:r>
            <a:r>
              <a:rPr lang="cs-CZ" altLang="cs-CZ" sz="2000" b="1" i="1" dirty="0">
                <a:solidFill>
                  <a:srgbClr val="3333FF"/>
                </a:solidFill>
              </a:rPr>
              <a:t>Nebude si již vztahovat na částečné použití pro činnosti, které spadají mimo rozsah působnosti daně z přidané hodnoty (včetně výkonu působností v oblasti veřejné správy), </a:t>
            </a:r>
            <a:r>
              <a:rPr lang="cs-CZ" altLang="cs-CZ" sz="2000" i="1" dirty="0">
                <a:solidFill>
                  <a:srgbClr val="3333FF"/>
                </a:solidFill>
              </a:rPr>
              <a:t>a které daná osoba vykonává v rámci svého předmětu činnosti či svěřených působností.  </a:t>
            </a:r>
            <a:endParaRPr lang="cs-CZ" sz="2000" dirty="0">
              <a:solidFill>
                <a:srgbClr val="3333FF"/>
              </a:solidFill>
            </a:endParaRP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Tx/>
              <a:buBlip>
                <a:blip r:embed="rId2"/>
              </a:buBlip>
            </a:pPr>
            <a:endParaRPr lang="cs-CZ" sz="1900" dirty="0"/>
          </a:p>
        </p:txBody>
      </p:sp>
      <p:sp>
        <p:nvSpPr>
          <p:cNvPr id="4198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BEB387-E45D-48B1-B45A-668BFDFBB0E6}" type="slidenum">
              <a:rPr lang="cs-CZ" smtClean="0"/>
              <a:pPr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1969833"/>
      </p:ext>
    </p:extLst>
  </p:cSld>
  <p:clrMapOvr>
    <a:masterClrMapping/>
  </p:clrMapOvr>
  <p:transition spd="slow">
    <p:wip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Nadpis 1"/>
          <p:cNvSpPr>
            <a:spLocks noGrp="1"/>
          </p:cNvSpPr>
          <p:nvPr>
            <p:ph type="title"/>
          </p:nvPr>
        </p:nvSpPr>
        <p:spPr>
          <a:xfrm>
            <a:off x="683568" y="22696"/>
            <a:ext cx="7793037" cy="14620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Odpočet daně v poměrné výši -§75 , pokračování</a:t>
            </a:r>
          </a:p>
        </p:txBody>
      </p:sp>
      <p:sp>
        <p:nvSpPr>
          <p:cNvPr id="43011" name="Zástupný symbol pro obsah 2"/>
          <p:cNvSpPr>
            <a:spLocks noGrp="1"/>
          </p:cNvSpPr>
          <p:nvPr>
            <p:ph idx="1"/>
          </p:nvPr>
        </p:nvSpPr>
        <p:spPr>
          <a:xfrm>
            <a:off x="755650" y="1700213"/>
            <a:ext cx="7772400" cy="3960812"/>
          </a:xfrm>
        </p:spPr>
        <p:txBody>
          <a:bodyPr>
            <a:normAutofit fontScale="92500" lnSpcReduction="10000"/>
          </a:bodyPr>
          <a:lstStyle/>
          <a:p>
            <a:pPr marL="501650" eaLnBrk="1" hangingPunct="1">
              <a:spcBef>
                <a:spcPts val="1200"/>
              </a:spcBef>
              <a:buClr>
                <a:srgbClr val="C00000"/>
              </a:buClr>
              <a:buFont typeface="Wingdings" pitchFamily="2" charset="2"/>
              <a:buNone/>
            </a:pPr>
            <a:endParaRPr lang="cs-CZ" sz="2000" b="1" dirty="0"/>
          </a:p>
          <a:p>
            <a:pPr marL="501650" eaLnBrk="1" hangingPunct="1">
              <a:spcBef>
                <a:spcPts val="1200"/>
              </a:spcBef>
              <a:buClr>
                <a:srgbClr val="C00000"/>
              </a:buClr>
              <a:buFont typeface="Wingdings" pitchFamily="2" charset="2"/>
              <a:buNone/>
            </a:pPr>
            <a:r>
              <a:rPr lang="cs-CZ" sz="2000" b="1" dirty="0"/>
              <a:t>Uplatnění nároku na odpočet daně </a:t>
            </a:r>
            <a:r>
              <a:rPr lang="cs-CZ" sz="2000" b="1" dirty="0">
                <a:solidFill>
                  <a:srgbClr val="3333FF"/>
                </a:solidFill>
              </a:rPr>
              <a:t>v poměrné výši §75 odst.2 ZDPH</a:t>
            </a:r>
          </a:p>
          <a:p>
            <a:pPr marL="501650" eaLnBrk="1" hangingPunct="1">
              <a:spcBef>
                <a:spcPts val="400"/>
              </a:spcBef>
              <a:spcAft>
                <a:spcPts val="180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u="sng" dirty="0"/>
              <a:t>Výše odpočtu daně v poměrné výši se vypočte jako součin :</a:t>
            </a:r>
          </a:p>
          <a:p>
            <a:pPr marL="501650" eaLnBrk="1" hangingPunct="1">
              <a:spcBef>
                <a:spcPts val="400"/>
              </a:spcBef>
              <a:buClr>
                <a:srgbClr val="C00000"/>
              </a:buClr>
            </a:pPr>
            <a:r>
              <a:rPr lang="cs-CZ" sz="2000" dirty="0"/>
              <a:t>daně na vstupu u přijatého zdanitelného plnění a</a:t>
            </a:r>
          </a:p>
          <a:p>
            <a:pPr marL="501650" eaLnBrk="1" hangingPunct="1">
              <a:spcBef>
                <a:spcPts val="400"/>
              </a:spcBef>
              <a:buClr>
                <a:srgbClr val="C00000"/>
              </a:buClr>
            </a:pPr>
            <a:r>
              <a:rPr lang="cs-CZ" sz="2000" dirty="0"/>
              <a:t>poměrného koeficientu stanoveného jako podíl použití tohoto plnění pro ekonom. činnosti (poměrný koeficient se vypočítá jako % podíl zaokrouhlený na celé % nahoru)</a:t>
            </a:r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r>
              <a:rPr lang="cs-CZ" sz="2000" dirty="0"/>
              <a:t>Nelze-li v okamžiku uplatnění odpočtu daně stanovit výši poměrného koeficientu podle skutečného podílu použití, stanoví ji plátce </a:t>
            </a:r>
            <a:r>
              <a:rPr lang="cs-CZ" sz="2000" b="1" dirty="0">
                <a:solidFill>
                  <a:schemeClr val="tx1"/>
                </a:solidFill>
              </a:rPr>
              <a:t>kvalifikovaným odhadem</a:t>
            </a:r>
            <a:r>
              <a:rPr lang="cs-CZ" sz="2000" dirty="0">
                <a:solidFill>
                  <a:schemeClr val="tx1"/>
                </a:solidFill>
              </a:rPr>
              <a:t> .</a:t>
            </a:r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  <a:buFont typeface="Wingdings" pitchFamily="2" charset="2"/>
              <a:buNone/>
            </a:pPr>
            <a:endParaRPr lang="cs-CZ" sz="2000" i="1" dirty="0">
              <a:latin typeface="Tahoma (Základní text)"/>
            </a:endParaRPr>
          </a:p>
          <a:p>
            <a:pPr marL="501650" eaLnBrk="1" hangingPunct="1">
              <a:buClr>
                <a:srgbClr val="C00000"/>
              </a:buClr>
              <a:buFontTx/>
              <a:buNone/>
            </a:pPr>
            <a:endParaRPr lang="cs-CZ" dirty="0">
              <a:latin typeface="Tahoma" pitchFamily="34" charset="0"/>
            </a:endParaRPr>
          </a:p>
        </p:txBody>
      </p:sp>
      <p:sp>
        <p:nvSpPr>
          <p:cNvPr id="43012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66D9EA-41FE-49E8-A15A-FE53221A5000}" type="slidenum">
              <a:rPr lang="cs-CZ" smtClean="0"/>
              <a:pPr/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7169568"/>
      </p:ext>
    </p:extLst>
  </p:cSld>
  <p:clrMapOvr>
    <a:masterClrMapping/>
  </p:clrMapOvr>
  <p:transition spd="slow">
    <p:wip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Nadpis 1"/>
          <p:cNvSpPr>
            <a:spLocks noGrp="1"/>
          </p:cNvSpPr>
          <p:nvPr>
            <p:ph type="title"/>
          </p:nvPr>
        </p:nvSpPr>
        <p:spPr>
          <a:xfrm>
            <a:off x="755576" y="22696"/>
            <a:ext cx="7793037" cy="14620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Odpočet daně v poměrné výši -§75, pokračování</a:t>
            </a:r>
          </a:p>
        </p:txBody>
      </p:sp>
      <p:sp>
        <p:nvSpPr>
          <p:cNvPr id="44035" name="Zástupný symbol pro obsah 2"/>
          <p:cNvSpPr>
            <a:spLocks noGrp="1"/>
          </p:cNvSpPr>
          <p:nvPr>
            <p:ph idx="1"/>
          </p:nvPr>
        </p:nvSpPr>
        <p:spPr>
          <a:xfrm>
            <a:off x="755650" y="1628775"/>
            <a:ext cx="7772400" cy="3887788"/>
          </a:xfrm>
        </p:spPr>
        <p:txBody>
          <a:bodyPr>
            <a:normAutofit/>
          </a:bodyPr>
          <a:lstStyle/>
          <a:p>
            <a:pPr marL="501650" eaLnBrk="1" hangingPunct="1">
              <a:spcBef>
                <a:spcPts val="500"/>
              </a:spcBef>
              <a:spcAft>
                <a:spcPts val="1200"/>
              </a:spcAft>
              <a:buClr>
                <a:srgbClr val="C00000"/>
              </a:buClr>
            </a:pPr>
            <a:r>
              <a:rPr lang="cs-CZ" sz="2000" dirty="0"/>
              <a:t>po skončení kal. roku, ve kterém došlo k uskutečnění zdanitelného plnění plátce do hodnoty </a:t>
            </a:r>
            <a:r>
              <a:rPr lang="cs-CZ" sz="2000" b="1" dirty="0"/>
              <a:t>poměrného koeficientu </a:t>
            </a:r>
            <a:r>
              <a:rPr lang="cs-CZ" sz="2000" dirty="0"/>
              <a:t>zohlední skutečný podíl použití tohoto plnění pro své ekonom. činnosti v příslušném roce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b="1" dirty="0"/>
              <a:t>odchyluje-li </a:t>
            </a:r>
            <a:r>
              <a:rPr lang="cs-CZ" sz="2000" dirty="0"/>
              <a:t>se poměrný koeficient vypočtený podle skutečného použití od poměrného koeficientu stanoveného odhadem o více než </a:t>
            </a:r>
            <a:r>
              <a:rPr lang="cs-CZ" sz="2000" b="1" dirty="0">
                <a:solidFill>
                  <a:schemeClr val="tx1"/>
                </a:solidFill>
              </a:rPr>
              <a:t>10 % bodů, výše uplatněného odpočtu daně se opraví</a:t>
            </a:r>
          </a:p>
          <a:p>
            <a:pPr marL="501650" eaLnBrk="1" hangingPunct="1">
              <a:spcBef>
                <a:spcPts val="12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opravu plátce uvede v daňovém přiznání za poslední zdaňovací období kal. roku, ve kterém došlo k uskutečnění zdanitelného plnění, jehož se oprava týká  §75/4 -  ř.45 DAP DPH </a:t>
            </a:r>
          </a:p>
          <a:p>
            <a:pPr marL="501650" eaLnBrk="1" hangingPunct="1">
              <a:spcBef>
                <a:spcPts val="12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/>
          </a:p>
          <a:p>
            <a:pPr marL="501650" eaLnBrk="1" hangingPunct="1">
              <a:spcBef>
                <a:spcPts val="12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44036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E9C7A9-92A9-4182-A742-0A07E046C4F1}" type="slidenum">
              <a:rPr lang="cs-CZ" smtClean="0"/>
              <a:pPr/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2169672"/>
      </p:ext>
    </p:extLst>
  </p:cSld>
  <p:clrMapOvr>
    <a:masterClrMapping/>
  </p:clrMapOvr>
  <p:transition spd="slow">
    <p:wip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/>
          <p:cNvSpPr>
            <a:spLocks noGrp="1"/>
          </p:cNvSpPr>
          <p:nvPr>
            <p:ph type="title"/>
          </p:nvPr>
        </p:nvSpPr>
        <p:spPr>
          <a:xfrm>
            <a:off x="755576" y="310728"/>
            <a:ext cx="7793037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Vyrovnání odpočtu daně –§77</a:t>
            </a:r>
          </a:p>
        </p:txBody>
      </p:sp>
      <p:sp>
        <p:nvSpPr>
          <p:cNvPr id="46083" name="Zástupný symbol pro obsah 2"/>
          <p:cNvSpPr txBox="1">
            <a:spLocks noGrp="1"/>
          </p:cNvSpPr>
          <p:nvPr>
            <p:ph idx="1"/>
          </p:nvPr>
        </p:nvSpPr>
        <p:spPr>
          <a:xfrm>
            <a:off x="684213" y="1341438"/>
            <a:ext cx="7772400" cy="4330700"/>
          </a:xfrm>
        </p:spPr>
        <p:txBody>
          <a:bodyPr>
            <a:normAutofit lnSpcReduction="10000"/>
          </a:bodyPr>
          <a:lstStyle/>
          <a:p>
            <a:pPr marL="501650" algn="just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1"/>
                </a:solidFill>
              </a:rPr>
              <a:t>Původní odpočet daně uplatněný u obchodního majetku, </a:t>
            </a:r>
            <a:r>
              <a:rPr lang="cs-CZ" sz="2000" b="1" dirty="0">
                <a:solidFill>
                  <a:schemeClr val="tx1"/>
                </a:solidFill>
              </a:rPr>
              <a:t>s výjimkou dlouhodobého majetku</a:t>
            </a:r>
            <a:r>
              <a:rPr lang="cs-CZ" sz="2000" dirty="0">
                <a:solidFill>
                  <a:schemeClr val="tx1"/>
                </a:solidFill>
              </a:rPr>
              <a:t>, podléhá vyrovnání, pokud ve lhůtě pro uplatnění nároku na odpočet daně plátce tento majetek použije         v </a:t>
            </a:r>
            <a:r>
              <a:rPr lang="cs-CZ" sz="2000" b="1" dirty="0">
                <a:solidFill>
                  <a:schemeClr val="tx1"/>
                </a:solidFill>
              </a:rPr>
              <a:t>rámci svých ekonom. činností pro jiné účely</a:t>
            </a:r>
            <a:r>
              <a:rPr lang="cs-CZ" sz="2000" dirty="0">
                <a:solidFill>
                  <a:schemeClr val="tx1"/>
                </a:solidFill>
              </a:rPr>
              <a:t>, než které zohlednil při uplatnění původního odpočtu daně Částka vyrovnání odpočtu daně se vypočte jako rozdíl mezi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dirty="0">
                <a:solidFill>
                  <a:schemeClr val="tx1"/>
                </a:solidFill>
              </a:rPr>
              <a:t>– výší nároku na odpočet daně k okamžiku použití majetku a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dirty="0">
                <a:solidFill>
                  <a:schemeClr val="tx1"/>
                </a:solidFill>
              </a:rPr>
              <a:t>– výší původního uplatněného odpočtu daně</a:t>
            </a:r>
          </a:p>
          <a:p>
            <a:pPr marL="501650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None/>
            </a:pPr>
            <a:r>
              <a:rPr lang="cs-CZ" sz="2000" dirty="0"/>
              <a:t>– Po dobu tří let!!!</a:t>
            </a:r>
          </a:p>
          <a:p>
            <a:pPr marL="501650" eaLnBrk="1" hangingPunct="1">
              <a:spcBef>
                <a:spcPts val="12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u="sng" dirty="0">
                <a:solidFill>
                  <a:schemeClr val="tx1"/>
                </a:solidFill>
              </a:rPr>
              <a:t>Vyrovnání odpočtu se provede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1"/>
                </a:solidFill>
              </a:rPr>
              <a:t>v daňovém přiznání za zdaňovací období, ve kterém byl obchodní majetek použit a ve kterém nastaly skutečnosti zakládající povinnost nebo možnost provést toto vyrovnání v ř. 45.</a:t>
            </a:r>
            <a:endParaRPr lang="cs-CZ" sz="2000" dirty="0">
              <a:solidFill>
                <a:srgbClr val="00B0F0"/>
              </a:solidFill>
            </a:endParaRPr>
          </a:p>
        </p:txBody>
      </p:sp>
      <p:sp>
        <p:nvSpPr>
          <p:cNvPr id="5222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2AE3D0E-41BB-4AD6-905B-117630FD1106}" type="slidenum">
              <a:rPr lang="cs-CZ" smtClean="0"/>
              <a:pPr/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298943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latin typeface="+mn-lt"/>
              </a:rPr>
              <a:t>Ekonomická činnost - pojem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Definice ekonomické činnosti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Nově stačí jen „snaha“ o pravidelný příjem </a:t>
            </a:r>
            <a:r>
              <a:rPr lang="cs-CZ" sz="1600" dirty="0">
                <a:solidFill>
                  <a:srgbClr val="3333FF"/>
                </a:solidFill>
              </a:rPr>
              <a:t>(např. dlouhodobé umístění informace o pronájmu chaty v internetové nabídce - byť pronájem bude jen 1x)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400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i="1" dirty="0"/>
              <a:t>Pozor</a:t>
            </a:r>
            <a:r>
              <a:rPr lang="cs-CZ" sz="1400" dirty="0"/>
              <a:t>: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400" dirty="0">
                <a:solidFill>
                  <a:srgbClr val="3333FF"/>
                </a:solidFill>
              </a:rPr>
              <a:t>Objevují se případy, kdy obec získá pozemek (nebo má nějaký nevyužitý pozemek), který rozparceluje, zasíťuje a pak rozprodává jako stavební parcely – hrozí dopady do DPH (viz prodej majetku v obvyklé ekonomické činnosti).</a:t>
            </a: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46588275"/>
      </p:ext>
    </p:extLst>
  </p:cSld>
  <p:clrMapOvr>
    <a:masterClrMapping/>
  </p:clrMapOvr>
  <p:transition spd="slow">
    <p:wip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52286B-E9C4-4108-BE15-35C902180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099591"/>
          </a:xfrm>
        </p:spPr>
        <p:txBody>
          <a:bodyPr/>
          <a:lstStyle/>
          <a:p>
            <a:r>
              <a:rPr lang="cs-CZ" dirty="0"/>
              <a:t>Vyrovnání odpočtu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E63187D-3CEA-4966-831B-31DD7FC1C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133" y="1556792"/>
            <a:ext cx="7704667" cy="4534816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000000"/>
              </a:buClr>
              <a:defRPr/>
            </a:pPr>
            <a:r>
              <a:rPr lang="cs-CZ" sz="2200" dirty="0">
                <a:solidFill>
                  <a:srgbClr val="000000"/>
                </a:solidFill>
              </a:rPr>
              <a:t>§77/2 c) došlo ke zničení, ztrátě či odcizení majetku jiného než dlouhodobého! Nevztahuje se na </a:t>
            </a:r>
            <a:r>
              <a:rPr lang="cs-CZ" sz="2200" dirty="0" err="1">
                <a:solidFill>
                  <a:srgbClr val="000000"/>
                </a:solidFill>
              </a:rPr>
              <a:t>DrHM</a:t>
            </a:r>
            <a:r>
              <a:rPr lang="cs-CZ" sz="2200" dirty="0">
                <a:solidFill>
                  <a:srgbClr val="000000"/>
                </a:solidFill>
              </a:rPr>
              <a:t>, u manka je důležitá  norma přirozených úbytků.</a:t>
            </a:r>
          </a:p>
          <a:p>
            <a:pPr marL="0" indent="0">
              <a:buNone/>
            </a:pPr>
            <a:r>
              <a:rPr lang="cs-CZ" sz="2200" b="1" i="1" dirty="0"/>
              <a:t>Informace GFŘ k uplatňování zákona o DPH při vyrovnání odpočtu daně dle § 77 odst. 2 písm. c) a úpravě odpočtu dle § 78e zákona o DPH z 15.6.2017:</a:t>
            </a:r>
            <a:endParaRPr lang="cs-CZ" sz="2200" i="1" dirty="0"/>
          </a:p>
          <a:p>
            <a:pPr>
              <a:buClr>
                <a:srgbClr val="000000"/>
              </a:buClr>
              <a:defRPr/>
            </a:pPr>
            <a:r>
              <a:rPr lang="cs-CZ" sz="2200" i="1" dirty="0">
                <a:solidFill>
                  <a:srgbClr val="000000"/>
                </a:solidFill>
              </a:rPr>
              <a:t>jsou-li případy zničení, ztráty nebo odcizení obchodního majetku plátcem </a:t>
            </a:r>
            <a:r>
              <a:rPr lang="cs-CZ" sz="2200" b="1" i="1" dirty="0">
                <a:solidFill>
                  <a:srgbClr val="000000"/>
                </a:solidFill>
              </a:rPr>
              <a:t>řádně doloženy, původně uplatněný nárok na odpočet daně zůstává zachován 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cs-CZ" altLang="cs-CZ" sz="2200" i="1" dirty="0">
                <a:solidFill>
                  <a:srgbClr val="000000"/>
                </a:solidFill>
                <a:cs typeface="Arial" panose="020B0604020202020204" pitchFamily="34" charset="0"/>
              </a:rPr>
              <a:t>v případě nedoložení zničení, ztráty či odcizení obchodního majetku se již neuplatní daň na výstupu, ale vznikne povinnost vyrovnat (snížit) původně uplatněný odpočet daně na vstupu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cs-CZ" altLang="cs-CZ" sz="2200" i="1" dirty="0">
                <a:solidFill>
                  <a:srgbClr val="000000"/>
                </a:solidFill>
                <a:cs typeface="Arial" panose="020B0604020202020204" pitchFamily="34" charset="0"/>
              </a:rPr>
              <a:t>§ 77 se aplikuje pouze u jiného než DHM (zásoby, materiál, polotovary před jeho použitím)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48144E2-8078-4DE9-A65C-F0BBDA8D4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17446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Nadpis 1"/>
          <p:cNvSpPr>
            <a:spLocks noGrp="1"/>
          </p:cNvSpPr>
          <p:nvPr>
            <p:ph type="title"/>
          </p:nvPr>
        </p:nvSpPr>
        <p:spPr>
          <a:xfrm>
            <a:off x="755576" y="310728"/>
            <a:ext cx="7793037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Úprava odpočtu §78</a:t>
            </a:r>
          </a:p>
        </p:txBody>
      </p:sp>
      <p:sp>
        <p:nvSpPr>
          <p:cNvPr id="39939" name="Zástupný symbol pro obsah 2"/>
          <p:cNvSpPr txBox="1">
            <a:spLocks noGrp="1"/>
          </p:cNvSpPr>
          <p:nvPr>
            <p:ph idx="1"/>
          </p:nvPr>
        </p:nvSpPr>
        <p:spPr>
          <a:xfrm>
            <a:off x="755650" y="1268760"/>
            <a:ext cx="7772400" cy="4752528"/>
          </a:xfrm>
        </p:spPr>
        <p:txBody>
          <a:bodyPr>
            <a:normAutofit/>
          </a:bodyPr>
          <a:lstStyle/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Úprava odpočtu se provede u </a:t>
            </a:r>
            <a:r>
              <a:rPr lang="cs-CZ" sz="2000" b="1" dirty="0"/>
              <a:t>dlouhodobého majetku  a TZ </a:t>
            </a:r>
            <a:r>
              <a:rPr lang="cs-CZ" sz="2000" dirty="0"/>
              <a:t>pokud v některém z kalendářních roků </a:t>
            </a:r>
            <a:r>
              <a:rPr lang="cs-CZ" sz="2000" b="1" dirty="0"/>
              <a:t>následujících </a:t>
            </a:r>
            <a:r>
              <a:rPr lang="cs-CZ" sz="2000" dirty="0"/>
              <a:t>po roce, ve kterém byl původní odpočet uplatněn, dojde ke změně v rozsahu použití tohoto majetku </a:t>
            </a:r>
            <a:r>
              <a:rPr lang="cs-CZ" sz="2000" dirty="0">
                <a:solidFill>
                  <a:srgbClr val="3333FF"/>
                </a:solidFill>
              </a:rPr>
              <a:t>(při převodu DM nutno zkoumat i významné opravy – viz dále)</a:t>
            </a:r>
            <a:endParaRPr lang="cs-CZ" sz="2000" dirty="0"/>
          </a:p>
          <a:p>
            <a:pPr marL="501650" eaLnBrk="1" hangingPunct="1">
              <a:spcBef>
                <a:spcPct val="0"/>
              </a:spcBef>
              <a:buClr>
                <a:srgbClr val="C00000"/>
              </a:buClr>
              <a:buNone/>
            </a:pPr>
            <a:r>
              <a:rPr lang="cs-CZ" sz="2000" b="1" dirty="0"/>
              <a:t>Úprava se bude provádět ve lhůtě:</a:t>
            </a:r>
          </a:p>
          <a:p>
            <a:pPr marL="501650" eaLnBrk="1" hangingPunct="1">
              <a:spcBef>
                <a:spcPts val="600"/>
              </a:spcBef>
              <a:buClr>
                <a:srgbClr val="C00000"/>
              </a:buClr>
            </a:pPr>
            <a:r>
              <a:rPr lang="cs-CZ" sz="2000" b="1" dirty="0"/>
              <a:t>10 </a:t>
            </a:r>
            <a:r>
              <a:rPr lang="cs-CZ" sz="2000" dirty="0"/>
              <a:t>let u staveb, bytů, nebytových prostor ( pořízené po 1.4.2011 a jejich </a:t>
            </a:r>
            <a:r>
              <a:rPr lang="cs-CZ" sz="2000" b="1" dirty="0"/>
              <a:t>technického zhodnocení</a:t>
            </a:r>
            <a:r>
              <a:rPr lang="cs-CZ" sz="2000" dirty="0"/>
              <a:t> ( </a:t>
            </a:r>
            <a:r>
              <a:rPr lang="cs-CZ" sz="2000" dirty="0">
                <a:solidFill>
                  <a:schemeClr val="tx1"/>
                </a:solidFill>
              </a:rPr>
              <a:t>pořízené od 1.1.2012) </a:t>
            </a:r>
          </a:p>
          <a:p>
            <a:pPr marL="501650" eaLnBrk="1" hangingPunct="1">
              <a:spcBef>
                <a:spcPts val="600"/>
              </a:spcBef>
              <a:buClr>
                <a:srgbClr val="C00000"/>
              </a:buClr>
            </a:pPr>
            <a:r>
              <a:rPr lang="cs-CZ" sz="2000" b="1" dirty="0"/>
              <a:t>5 let u ostatního dlouhodobého majetku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endParaRPr lang="cs-CZ" dirty="0"/>
          </a:p>
        </p:txBody>
      </p:sp>
      <p:sp>
        <p:nvSpPr>
          <p:cNvPr id="4710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B345F9-6A72-4802-BC23-A8C62FBCC82A}" type="slidenum">
              <a:rPr lang="cs-CZ" smtClean="0"/>
              <a:pPr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6675354"/>
      </p:ext>
    </p:extLst>
  </p:cSld>
  <p:clrMapOvr>
    <a:masterClrMapping/>
  </p:clrMapOvr>
  <p:transition spd="slow">
    <p:wip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Nadpis 1"/>
          <p:cNvSpPr>
            <a:spLocks noGrp="1"/>
          </p:cNvSpPr>
          <p:nvPr>
            <p:ph type="title"/>
          </p:nvPr>
        </p:nvSpPr>
        <p:spPr>
          <a:xfrm>
            <a:off x="827584" y="310728"/>
            <a:ext cx="7793037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Změna rozsahu použití- úprava odpočtu</a:t>
            </a:r>
          </a:p>
        </p:txBody>
      </p:sp>
      <p:sp>
        <p:nvSpPr>
          <p:cNvPr id="40963" name="Zástupný symbol pro obsah 2"/>
          <p:cNvSpPr txBox="1">
            <a:spLocks noGrp="1"/>
          </p:cNvSpPr>
          <p:nvPr>
            <p:ph idx="1"/>
          </p:nvPr>
        </p:nvSpPr>
        <p:spPr>
          <a:xfrm>
            <a:off x="611188" y="1484313"/>
            <a:ext cx="8064500" cy="4248150"/>
          </a:xfrm>
        </p:spPr>
        <p:txBody>
          <a:bodyPr>
            <a:normAutofit/>
          </a:bodyPr>
          <a:lstStyle/>
          <a:p>
            <a:pPr marL="501650" algn="just" eaLnBrk="1" hangingPunct="1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b="1" dirty="0"/>
              <a:t>Plátce :</a:t>
            </a:r>
          </a:p>
          <a:p>
            <a:pPr marL="501650" algn="just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b="1" dirty="0"/>
              <a:t>uplatnil </a:t>
            </a:r>
            <a:r>
              <a:rPr lang="cs-CZ" sz="2000" dirty="0"/>
              <a:t>původní odpočet daně </a:t>
            </a:r>
            <a:r>
              <a:rPr lang="cs-CZ" sz="2000" b="1" dirty="0"/>
              <a:t>v plné výši </a:t>
            </a:r>
            <a:r>
              <a:rPr lang="cs-CZ" sz="2000" dirty="0"/>
              <a:t>a následně tento majetek použije pro účely, pro které má nárok na odpočet daně </a:t>
            </a:r>
            <a:r>
              <a:rPr lang="cs-CZ" sz="2000" b="1" dirty="0"/>
              <a:t>v částečné výši nebo nárok na odpočet daně nemá</a:t>
            </a:r>
            <a:r>
              <a:rPr lang="cs-CZ" sz="2000" i="1" dirty="0"/>
              <a:t>…tj. i v případě změn použití pro ekonomickou a neekonomickou činnost  !!!</a:t>
            </a:r>
          </a:p>
          <a:p>
            <a:pPr marL="501650" algn="just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b="1" dirty="0"/>
              <a:t>uplatnil</a:t>
            </a:r>
            <a:r>
              <a:rPr lang="cs-CZ" sz="2000" dirty="0"/>
              <a:t> původní odpočet daně </a:t>
            </a:r>
            <a:r>
              <a:rPr lang="cs-CZ" sz="2000" b="1" dirty="0"/>
              <a:t>v částečné výši </a:t>
            </a:r>
            <a:r>
              <a:rPr lang="cs-CZ" sz="2000" dirty="0"/>
              <a:t>a následně tento majetek použije pro účely, pro které </a:t>
            </a:r>
            <a:r>
              <a:rPr lang="cs-CZ" sz="2000" b="1" dirty="0"/>
              <a:t>nárok na odpočet daně nemá,</a:t>
            </a:r>
            <a:r>
              <a:rPr lang="cs-CZ" sz="2000" dirty="0"/>
              <a:t> nebo pro účely, pro které </a:t>
            </a:r>
            <a:r>
              <a:rPr lang="cs-CZ" sz="2000" b="1" dirty="0"/>
              <a:t>má nárok na odpočet </a:t>
            </a:r>
            <a:r>
              <a:rPr lang="cs-CZ" sz="2000" dirty="0"/>
              <a:t>daně v plné výši,</a:t>
            </a:r>
          </a:p>
          <a:p>
            <a:pPr marL="501650" algn="just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b="1" dirty="0"/>
              <a:t>neměl nárok </a:t>
            </a:r>
            <a:r>
              <a:rPr lang="cs-CZ" sz="2000" dirty="0"/>
              <a:t>na odpočet daně a následně tento majetek použije pro účely, pro které </a:t>
            </a:r>
            <a:r>
              <a:rPr lang="cs-CZ" sz="2000" b="1" dirty="0"/>
              <a:t>má nárok </a:t>
            </a:r>
            <a:r>
              <a:rPr lang="cs-CZ" sz="2000" dirty="0"/>
              <a:t>na odpočet daně</a:t>
            </a:r>
            <a:r>
              <a:rPr lang="cs-CZ" sz="2000" b="1" dirty="0"/>
              <a:t> v plné výši nebo v částečné výši</a:t>
            </a:r>
            <a:r>
              <a:rPr lang="cs-CZ" sz="2000" dirty="0"/>
              <a:t>, nebo</a:t>
            </a:r>
          </a:p>
          <a:p>
            <a:pPr marL="501650" algn="just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uplatnil původní odpočet daně </a:t>
            </a:r>
            <a:r>
              <a:rPr lang="cs-CZ" sz="2000" b="1" dirty="0"/>
              <a:t>v částečné výši </a:t>
            </a:r>
            <a:r>
              <a:rPr lang="cs-CZ" sz="2000" dirty="0"/>
              <a:t>a vznikne </a:t>
            </a:r>
            <a:r>
              <a:rPr lang="cs-CZ" sz="2000" b="1" dirty="0"/>
              <a:t>rozdíl mezi  poměrnými koeficienty nebo vypořádacími koeficienty o</a:t>
            </a:r>
            <a:r>
              <a:rPr lang="cs-CZ" sz="2000" dirty="0"/>
              <a:t> </a:t>
            </a:r>
            <a:r>
              <a:rPr lang="cs-CZ" sz="2000" b="1" dirty="0"/>
              <a:t>více než 10 %</a:t>
            </a:r>
            <a:endParaRPr lang="cs-CZ" dirty="0"/>
          </a:p>
        </p:txBody>
      </p:sp>
      <p:sp>
        <p:nvSpPr>
          <p:cNvPr id="48132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9F2F8E-810E-4A27-A661-DBDAE0CA01FF}" type="slidenum">
              <a:rPr lang="cs-CZ" smtClean="0"/>
              <a:pPr/>
              <a:t>42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9970424"/>
      </p:ext>
    </p:extLst>
  </p:cSld>
  <p:clrMapOvr>
    <a:masterClrMapping/>
  </p:clrMapOvr>
  <p:transition spd="slow">
    <p:wip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Nadpis 1"/>
          <p:cNvSpPr>
            <a:spLocks noGrp="1"/>
          </p:cNvSpPr>
          <p:nvPr>
            <p:ph type="title"/>
          </p:nvPr>
        </p:nvSpPr>
        <p:spPr>
          <a:xfrm>
            <a:off x="539552" y="310728"/>
            <a:ext cx="7793037" cy="88602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Úprava odpočtu § 78a odst. </a:t>
            </a:r>
            <a:r>
              <a:rPr lang="cs-CZ" dirty="0">
                <a:latin typeface="Tahoma" pitchFamily="34" charset="0"/>
                <a:ea typeface="+mj-ea"/>
              </a:rPr>
              <a:t>1</a:t>
            </a:r>
          </a:p>
        </p:txBody>
      </p:sp>
      <p:sp>
        <p:nvSpPr>
          <p:cNvPr id="43011" name="Zástupný symbol pro obsah 2"/>
          <p:cNvSpPr>
            <a:spLocks noGrp="1"/>
          </p:cNvSpPr>
          <p:nvPr>
            <p:ph idx="1"/>
          </p:nvPr>
        </p:nvSpPr>
        <p:spPr>
          <a:xfrm>
            <a:off x="611560" y="1628799"/>
            <a:ext cx="7772400" cy="4479373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lnSpc>
                <a:spcPct val="90000"/>
              </a:lnSpc>
              <a:spcBef>
                <a:spcPts val="400"/>
              </a:spcBef>
              <a:buClr>
                <a:srgbClr val="C00000"/>
              </a:buClr>
              <a:buFont typeface="Wingdings" pitchFamily="2" charset="2"/>
              <a:buNone/>
            </a:pPr>
            <a:endParaRPr lang="cs-CZ" sz="2200" dirty="0"/>
          </a:p>
          <a:p>
            <a:pPr marL="0" indent="0" eaLnBrk="1" hangingPunct="1">
              <a:lnSpc>
                <a:spcPct val="90000"/>
              </a:lnSpc>
              <a:spcBef>
                <a:spcPts val="400"/>
              </a:spcBef>
              <a:buClr>
                <a:srgbClr val="C00000"/>
              </a:buClr>
              <a:buFont typeface="Wingdings" pitchFamily="2" charset="2"/>
              <a:buNone/>
            </a:pPr>
            <a:r>
              <a:rPr lang="cs-CZ" sz="2200" dirty="0"/>
              <a:t>Výše úpravy odpočtu se vypočte ve výši </a:t>
            </a:r>
            <a:r>
              <a:rPr lang="cs-CZ" sz="2200" b="1" dirty="0"/>
              <a:t>1/5 a u pozemků, staveb a nebytových prostor 1/10 </a:t>
            </a:r>
            <a:r>
              <a:rPr lang="cs-CZ" sz="2200" dirty="0"/>
              <a:t>ze součinu částky daně na vstupu a rozdílu ukazatele nároku na odpočet („UNO“) po úpravě a UNO při původním uplatnění odpočtu Používá-li plátce majetek pro změněné účely pouze po část příslušného kal. roku, částka úpravy odpočtu daně </a:t>
            </a:r>
            <a:r>
              <a:rPr lang="cs-CZ" sz="2200" b="1" dirty="0"/>
              <a:t>se přiměřeně zkrátí </a:t>
            </a:r>
            <a:r>
              <a:rPr lang="cs-CZ" sz="2200" dirty="0"/>
              <a:t>(§78a odst. 5),</a:t>
            </a:r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Wingdings" pitchFamily="2" charset="2"/>
              <a:buNone/>
            </a:pPr>
            <a:r>
              <a:rPr lang="cs-CZ" sz="2200" b="1" dirty="0"/>
              <a:t> Úplatný převod majetku –vazba na úpravu odpočtu</a:t>
            </a:r>
            <a:r>
              <a:rPr lang="cs-CZ" sz="2200" dirty="0"/>
              <a:t>:</a:t>
            </a:r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Wingdings" pitchFamily="2" charset="2"/>
              <a:buNone/>
            </a:pPr>
            <a:r>
              <a:rPr lang="cs-CZ" sz="2200" dirty="0"/>
              <a:t>částka úpravy odpočtu daně za příslušný kalendářní rok se stanoví jako součin :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</a:pPr>
            <a:r>
              <a:rPr lang="cs-CZ" sz="2200" dirty="0"/>
              <a:t>částky vypočtené podle §78a odst. 1a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</a:pPr>
            <a:r>
              <a:rPr lang="cs-CZ" sz="2200" dirty="0"/>
              <a:t>počtu let </a:t>
            </a:r>
            <a:r>
              <a:rPr lang="cs-CZ" sz="2200" b="1" dirty="0"/>
              <a:t>zbývajících do konce lhůty </a:t>
            </a:r>
            <a:r>
              <a:rPr lang="cs-CZ" sz="2200" dirty="0"/>
              <a:t>pro úpravu odpočtu daně          (do počtu roků se započítá i rok, ve kterém je úprava provedena)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</a:pPr>
            <a:r>
              <a:rPr lang="cs-CZ" sz="2200" b="1" dirty="0"/>
              <a:t>ke dni uskutečnění plnění</a:t>
            </a:r>
            <a:r>
              <a:rPr lang="cs-CZ" sz="2200" dirty="0"/>
              <a:t>!!</a:t>
            </a:r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None/>
            </a:pPr>
            <a:endParaRPr lang="cs-CZ" b="1" dirty="0">
              <a:solidFill>
                <a:srgbClr val="FF0000"/>
              </a:solidFill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</a:pPr>
            <a:endParaRPr lang="cs-CZ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0180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F86341F-D994-47D3-9B89-BEC1B9A72368}" type="slidenum">
              <a:rPr lang="cs-CZ" smtClean="0"/>
              <a:pPr/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8715792"/>
      </p:ext>
    </p:extLst>
  </p:cSld>
  <p:clrMapOvr>
    <a:masterClrMapping/>
  </p:clrMapOvr>
  <p:transition spd="slow">
    <p:wip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D258DAE-FAEF-4378-9817-49B204DDE6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133" y="1047651"/>
            <a:ext cx="8161867" cy="5060522"/>
          </a:xfrm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endParaRPr lang="cs-CZ" sz="3200" dirty="0">
              <a:solidFill>
                <a:srgbClr val="3333FF"/>
              </a:solidFill>
              <a:latin typeface="+mj-lt"/>
            </a:endParaRPr>
          </a:p>
          <a:p>
            <a:pPr marL="0" indent="0">
              <a:buNone/>
            </a:pPr>
            <a:r>
              <a:rPr lang="cs-CZ" sz="3200" b="1" dirty="0">
                <a:latin typeface="+mj-lt"/>
              </a:rPr>
              <a:t>(1</a:t>
            </a:r>
            <a:r>
              <a:rPr lang="cs-CZ" sz="3200" dirty="0">
                <a:latin typeface="+mj-lt"/>
              </a:rPr>
              <a:t>) Dojde-li ve lhůtě pro úpravu odpočtu daně k dodání nemovité věci, na které byla dokončena </a:t>
            </a:r>
            <a:r>
              <a:rPr lang="cs-CZ" sz="3200" b="1" dirty="0">
                <a:latin typeface="+mj-lt"/>
              </a:rPr>
              <a:t>významná oprava</a:t>
            </a:r>
            <a:r>
              <a:rPr lang="cs-CZ" sz="3200" dirty="0">
                <a:latin typeface="+mj-lt"/>
              </a:rPr>
              <a:t>, podléhá tato oprava úpravě odpočtu daně.</a:t>
            </a:r>
          </a:p>
          <a:p>
            <a:pPr marL="0" indent="0">
              <a:buNone/>
            </a:pPr>
            <a:r>
              <a:rPr lang="cs-CZ" sz="3200" dirty="0">
                <a:latin typeface="+mj-lt"/>
              </a:rPr>
              <a:t>(2) Lhůta pro úpravu odpočtu daně v případě opravy nemovité věci činí </a:t>
            </a:r>
            <a:r>
              <a:rPr lang="cs-CZ" sz="3200" b="1" dirty="0">
                <a:latin typeface="+mj-lt"/>
              </a:rPr>
              <a:t>10 let </a:t>
            </a:r>
            <a:r>
              <a:rPr lang="cs-CZ" sz="3200" dirty="0">
                <a:latin typeface="+mj-lt"/>
              </a:rPr>
              <a:t>a počíná běžet kalendářním rokem, ve kterém byla oprava dokončena.</a:t>
            </a:r>
          </a:p>
          <a:p>
            <a:pPr marL="0" indent="0">
              <a:buNone/>
            </a:pPr>
            <a:r>
              <a:rPr lang="cs-CZ" sz="3200" dirty="0">
                <a:latin typeface="+mj-lt"/>
              </a:rPr>
              <a:t>(3) Při úpravě odpočtu daně v případě opravy nemovité věci se postupuje obdobně podle § 78d s tím, že při stanovení částky jednorázové úpravy odpočtu se použije ukazatel původního nároku na odpočet daně ve výši podílu skutečně uplatněného odpočtu daně na celkové částce daně na vstupu u příslušné opravy.</a:t>
            </a:r>
          </a:p>
          <a:p>
            <a:pPr marL="0" indent="0">
              <a:buNone/>
            </a:pPr>
            <a:r>
              <a:rPr lang="cs-CZ" sz="3200" dirty="0">
                <a:latin typeface="+mj-lt"/>
              </a:rPr>
              <a:t>(4) Významnou opravou podle odstavce 1 se pro účely odpočtu daně rozumí oprava podle právních předpisů upravujících účetnictví </a:t>
            </a:r>
            <a:r>
              <a:rPr lang="cs-CZ" sz="3200" b="1" dirty="0">
                <a:latin typeface="+mj-lt"/>
              </a:rPr>
              <a:t>, pokud hodnota veškerých přijatých zdanitelných plnění vztahující se k této opravě bez daně je vyšší než  200 000 Kč.</a:t>
            </a:r>
          </a:p>
          <a:p>
            <a:pPr marL="0" indent="0">
              <a:buNone/>
            </a:pPr>
            <a:r>
              <a:rPr lang="cs-CZ" altLang="cs-CZ" sz="3200" u="sng" dirty="0"/>
              <a:t>Byla-li významná oprava </a:t>
            </a:r>
            <a:r>
              <a:rPr lang="cs-CZ" altLang="cs-CZ" sz="3200" dirty="0"/>
              <a:t>podle § 78da ZDPH, ve znění účinném ode dne nabytí účinnosti novely, </a:t>
            </a:r>
            <a:r>
              <a:rPr lang="cs-CZ" altLang="cs-CZ" sz="3200" u="sng" dirty="0"/>
              <a:t>započata přede dnem nabytí účinnosti novely </a:t>
            </a:r>
            <a:r>
              <a:rPr lang="cs-CZ" altLang="cs-CZ" sz="3200" dirty="0"/>
              <a:t>a dokončena po dni nabytí účinnosti novely, může plátce postupovat podle § 78da ZDPH, ve znění účinném ode dne nabytí účinnosti tohoto zákona (bod 6. přechodných ustanovení), tj. je na plátci zda úpravu provede či nikoli.</a:t>
            </a:r>
          </a:p>
          <a:p>
            <a:pPr marL="0" indent="0">
              <a:buNone/>
            </a:pPr>
            <a:endParaRPr lang="cs-CZ" sz="3200" b="1" dirty="0">
              <a:solidFill>
                <a:srgbClr val="3333FF"/>
              </a:solidFill>
              <a:latin typeface="+mj-lt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B4DF724-C6D4-413C-BC41-4B5632C95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44</a:t>
            </a:fld>
            <a:endParaRPr lang="cs-CZ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5B792D67-9801-4086-A660-351B158EA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310728"/>
            <a:ext cx="7793037" cy="88602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Úprava odpočtu § 78da</a:t>
            </a:r>
            <a:endParaRPr lang="cs-CZ" dirty="0">
              <a:latin typeface="Tahoma" pitchFamily="34" charset="0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859859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FDCA3CF-6161-47B2-8420-669C38D44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171599"/>
          </a:xfrm>
        </p:spPr>
        <p:txBody>
          <a:bodyPr/>
          <a:lstStyle/>
          <a:p>
            <a:r>
              <a:rPr lang="cs-CZ" dirty="0"/>
              <a:t>Úprava odpočtu § 78e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03C058A-EBB1-4102-9DB2-5831BDA39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556792"/>
            <a:ext cx="7704667" cy="4371016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None/>
            </a:pPr>
            <a:r>
              <a:rPr lang="cs-CZ" sz="2600" dirty="0"/>
              <a:t>§78e -</a:t>
            </a:r>
            <a:r>
              <a:rPr lang="cs-CZ" sz="2600" b="1" dirty="0"/>
              <a:t>Zničení, ztráta, odcizení</a:t>
            </a:r>
            <a:r>
              <a:rPr lang="cs-CZ" sz="2600" dirty="0"/>
              <a:t>, které není řádně doloženo – jednorázová úprava odpočtu ke dni zjištění. </a:t>
            </a:r>
          </a:p>
          <a:p>
            <a:pPr marL="0" indent="0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None/>
            </a:pPr>
            <a:r>
              <a:rPr lang="cs-CZ" sz="2600" i="1" dirty="0"/>
              <a:t>Informace GFŘ k uplatňování zákona o DPH při vyrovnání odpočtu daně dle § 77 odst. 2 písm. c) a úpravě odpočtu dle      § 78e zákona o DPH z 15.6.2017</a:t>
            </a:r>
          </a:p>
          <a:p>
            <a:pPr marL="457200" indent="-45720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Plátce v 3/2017 koupí notebook (50 000 + 10 500), který používá k ekonomické činnosti s nárokem na odpočet daně. Odpočet daně si plátce uplatnil v 3/2017.</a:t>
            </a:r>
          </a:p>
          <a:p>
            <a:pPr marL="457200" indent="-45720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V 12/2018 při inventarizaci nebyl notebook nalezen a plátce není schopen prokázat jak ke ztrátě došlo.</a:t>
            </a:r>
          </a:p>
          <a:p>
            <a:pPr marL="457200" indent="-45720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Za zdaňovací období 12/2018 se provede úprava odpočtu:</a:t>
            </a:r>
          </a:p>
          <a:p>
            <a:pPr marL="457200" indent="-45720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	10 500 x (0% - 100%)/5 x 4 = - 8 400 o tuto částku se sníží odpočet v ř. 60 DAP</a:t>
            </a:r>
            <a:endParaRPr lang="cs-CZ" altLang="cs-CZ" u="sng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CD81F2B-7508-439C-BC3C-2961BE32C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45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846255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 fontScale="90000"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Přenesení daňové povinnosti na odběratele v tuzemsku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Druhy: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Dodání zlata (ne investiční)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Dodání odpadů (vyjmenované zboží v příloze č. 5)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Dodání nemovité věci (při volbě zdanění při převodu po 5 letech)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Stavební a montážní práce (montážní v souvislosti se stavbou)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Dodání zboží v rámci záruk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Dodání vyjmenovaného zboží dle nařízení vlády (kovy, počítače, mobily, technické plodiny – nad 100.000 Kč)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Mechanismus rychlé reakce – dočasný režim dle nařízení vlády (zatím není aplikováno)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>
                <a:solidFill>
                  <a:srgbClr val="FF0000"/>
                </a:solidFill>
              </a:rPr>
              <a:t>Plošný Reverse Chargé nad 450 tis. Kč – zatím se neřeší</a:t>
            </a: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46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46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275949"/>
      </p:ext>
    </p:extLst>
  </p:cSld>
  <p:clrMapOvr>
    <a:masterClrMapping/>
  </p:clrMapOvr>
  <p:transition spd="slow">
    <p:wip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 fontScale="90000"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Přenesení daňové povinnosti na odběratele v tuzemsku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Základní principy (§ 92a):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Místo plnění pouze v ČR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Oba partneři jsou plátci DPH (pozor na osoby nepovinné k dani – obce v pozici výkonu veřejné správy)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Dodavatel přenáší povinnost na odběratele, který je zodpovědný za splnění daňové povinnosti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Dodatečná registrace plátce DPH – nemožnost dodatečně uplatnit PDP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Zálohy režimu PDP </a:t>
            </a:r>
            <a:r>
              <a:rPr lang="cs-CZ" sz="2000" b="1" dirty="0"/>
              <a:t>NEPODLÉHAJÍ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Pokud by záloha podléhala standardnímu režimu, pak PDP podléhá jen vyúčtovací rozdíl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Při nejasnostech lze režim PDP dohodnout (obě strany musí takto i evidovat)</a:t>
            </a:r>
            <a:endParaRPr lang="cs-CZ" sz="2000" dirty="0">
              <a:solidFill>
                <a:srgbClr val="FA3636"/>
              </a:solidFill>
            </a:endParaRP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47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47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0840636"/>
      </p:ext>
    </p:extLst>
  </p:cSld>
  <p:clrMapOvr>
    <a:masterClrMapping/>
  </p:clrMapOvr>
  <p:transition spd="slow">
    <p:wip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33413" y="404813"/>
            <a:ext cx="8510587" cy="465137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0000"/>
              </a:lnSpc>
              <a:defRPr/>
            </a:pPr>
            <a:br>
              <a:rPr lang="cs-CZ" altLang="cs-CZ" sz="4400" dirty="0"/>
            </a:br>
            <a:r>
              <a:rPr lang="cs-CZ" altLang="cs-CZ" sz="4400" dirty="0"/>
              <a:t>Režim přenesené daňové povinnosti –příloha č.6</a:t>
            </a:r>
            <a:br>
              <a:rPr lang="cs-CZ" altLang="cs-CZ" sz="3200" b="1" dirty="0">
                <a:solidFill>
                  <a:schemeClr val="folHlink"/>
                </a:solidFill>
              </a:rPr>
            </a:br>
            <a:endParaRPr lang="cs-CZ" altLang="cs-CZ" sz="3200" b="1" dirty="0">
              <a:solidFill>
                <a:schemeClr val="folHlink"/>
              </a:solidFill>
            </a:endParaRPr>
          </a:p>
        </p:txBody>
      </p:sp>
      <p:sp>
        <p:nvSpPr>
          <p:cNvPr id="25989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251520" y="1412776"/>
            <a:ext cx="8893368" cy="612068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None/>
              <a:defRPr/>
            </a:pPr>
            <a:endParaRPr lang="cs-CZ" altLang="cs-CZ" sz="2100" u="sng" dirty="0">
              <a:solidFill>
                <a:srgbClr val="000000"/>
              </a:solidFill>
              <a:effectLst/>
            </a:endParaRPr>
          </a:p>
          <a:p>
            <a:pPr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None/>
              <a:defRPr/>
            </a:pPr>
            <a:endParaRPr lang="cs-CZ" altLang="cs-CZ" sz="2100" u="sng" dirty="0">
              <a:solidFill>
                <a:srgbClr val="000000"/>
              </a:solidFill>
              <a:effectLst/>
            </a:endParaRPr>
          </a:p>
          <a:p>
            <a:pPr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None/>
              <a:defRPr/>
            </a:pPr>
            <a:endParaRPr lang="cs-CZ" altLang="cs-CZ" sz="2100" u="sng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None/>
              <a:defRPr/>
            </a:pPr>
            <a:r>
              <a:rPr lang="cs-CZ" altLang="cs-CZ" sz="2000" u="sng" dirty="0">
                <a:solidFill>
                  <a:srgbClr val="000000"/>
                </a:solidFill>
                <a:effectLst/>
              </a:rPr>
              <a:t>Vláda je zmocněna nařízením </a:t>
            </a:r>
            <a:r>
              <a:rPr lang="cs-CZ" altLang="cs-CZ" sz="2000" dirty="0">
                <a:solidFill>
                  <a:srgbClr val="000000"/>
                </a:solidFill>
                <a:effectLst/>
              </a:rPr>
              <a:t>stanovit, že se režim přenesení daňové povinnosti uplatní při dodání zboží nebo poskytnutí služby  uvedených v nové příloze č. 6 (§ 92f odst. 1): 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b="1" dirty="0">
                <a:solidFill>
                  <a:schemeClr val="tx1"/>
                </a:solidFill>
                <a:effectLst/>
              </a:rPr>
              <a:t>Převod povolenek na emise skleníkových plynů 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b="1" u="sng" dirty="0">
                <a:effectLst/>
              </a:rPr>
              <a:t>Dodání </a:t>
            </a:r>
            <a:r>
              <a:rPr lang="cs-CZ" altLang="cs-CZ" b="1" u="sng" dirty="0"/>
              <a:t>mobilních telefonů a zař</a:t>
            </a:r>
            <a:r>
              <a:rPr lang="cs-CZ" altLang="cs-CZ" u="sng" dirty="0">
                <a:effectLst/>
              </a:rPr>
              <a:t>ízení s integrovanými obvody 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dirty="0">
                <a:effectLst/>
              </a:rPr>
              <a:t>Dodání plynu a elektřiny obchodníkovi vymezenému v § 7a odst. 2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dirty="0">
                <a:effectLst/>
              </a:rPr>
              <a:t>Dodání certifikátů plynu a elektřiny, poskytnutí telekomunikačních služeb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u="sng" dirty="0">
                <a:effectLst/>
              </a:rPr>
              <a:t>Dodání herních konzolí, </a:t>
            </a:r>
            <a:r>
              <a:rPr lang="cs-CZ" altLang="cs-CZ" b="1" u="sng" dirty="0" err="1">
                <a:effectLst/>
              </a:rPr>
              <a:t>tabletů</a:t>
            </a:r>
            <a:r>
              <a:rPr lang="cs-CZ" altLang="cs-CZ" u="sng" dirty="0">
                <a:effectLst/>
              </a:rPr>
              <a:t> a </a:t>
            </a:r>
            <a:r>
              <a:rPr lang="cs-CZ" altLang="cs-CZ" b="1" u="sng" dirty="0">
                <a:effectLst/>
              </a:rPr>
              <a:t>laptopů</a:t>
            </a:r>
            <a:r>
              <a:rPr lang="cs-CZ" altLang="cs-CZ" u="sng" dirty="0">
                <a:effectLst/>
              </a:rPr>
              <a:t> (hmotnost do 10kg)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u="sng" dirty="0">
                <a:effectLst/>
              </a:rPr>
              <a:t>Dodání obilovin a </a:t>
            </a:r>
            <a:r>
              <a:rPr lang="cs-CZ" altLang="cs-CZ" u="sng" dirty="0" err="1">
                <a:effectLst/>
              </a:rPr>
              <a:t>tech</a:t>
            </a:r>
            <a:r>
              <a:rPr lang="cs-CZ" altLang="cs-CZ" u="sng" dirty="0">
                <a:effectLst/>
              </a:rPr>
              <a:t>. plodin, včetně olejnatých semen a cukrové řepy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u="sng" dirty="0">
                <a:effectLst/>
              </a:rPr>
              <a:t>Dodání surových či </a:t>
            </a:r>
            <a:r>
              <a:rPr lang="cs-CZ" altLang="cs-CZ" u="sng" dirty="0" err="1">
                <a:effectLst/>
              </a:rPr>
              <a:t>polozpracovaných</a:t>
            </a:r>
            <a:r>
              <a:rPr lang="cs-CZ" altLang="cs-CZ" u="sng" dirty="0">
                <a:effectLst/>
              </a:rPr>
              <a:t> kovů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Tx/>
              <a:buNone/>
              <a:defRPr/>
            </a:pPr>
            <a:r>
              <a:rPr lang="cs-CZ" dirty="0">
                <a:solidFill>
                  <a:srgbClr val="000000"/>
                </a:solidFill>
                <a:effectLst/>
              </a:rPr>
              <a:t>	Dle </a:t>
            </a:r>
            <a:r>
              <a:rPr lang="cs-CZ" b="1" dirty="0">
                <a:solidFill>
                  <a:srgbClr val="000000"/>
                </a:solidFill>
                <a:effectLst/>
              </a:rPr>
              <a:t>nařízení vlády č.361/2014 Sb</a:t>
            </a:r>
            <a:r>
              <a:rPr lang="cs-CZ" dirty="0">
                <a:solidFill>
                  <a:srgbClr val="000000"/>
                </a:solidFill>
                <a:effectLst/>
              </a:rPr>
              <a:t>. se režim přenesení daňové povinnosti pokud celková částka </a:t>
            </a:r>
            <a:r>
              <a:rPr lang="cs-CZ" dirty="0">
                <a:effectLst/>
              </a:rPr>
              <a:t>základu daně za toto zboží za zdanitelné plnění překračuje částku </a:t>
            </a:r>
            <a:r>
              <a:rPr lang="cs-CZ" b="1" dirty="0">
                <a:effectLst/>
              </a:rPr>
              <a:t>100 000 Kč</a:t>
            </a:r>
            <a:r>
              <a:rPr lang="cs-CZ" dirty="0">
                <a:effectLst/>
              </a:rPr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sz="2000" b="1" dirty="0"/>
              <a:t>Nařízení vlády č.155/2015 – rozšíření PDP od 1.7.2015 (obiloviny) 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sz="2000" b="1" dirty="0"/>
              <a:t>Nařízení vlády č. 11/2016 Sb. od 1.2.2016 </a:t>
            </a:r>
            <a:r>
              <a:rPr lang="cs-CZ" altLang="cs-CZ" sz="2000" dirty="0">
                <a:cs typeface="Arial" charset="0"/>
              </a:rPr>
              <a:t> při </a:t>
            </a:r>
            <a:r>
              <a:rPr lang="cs-CZ" sz="2000" b="1" dirty="0"/>
              <a:t>dodání elektřiny nebo plynu</a:t>
            </a:r>
            <a:r>
              <a:rPr lang="cs-CZ" sz="2000" dirty="0"/>
              <a:t> soustavami nebo sítěmi </a:t>
            </a:r>
            <a:r>
              <a:rPr lang="cs-CZ" sz="2000" b="1" dirty="0"/>
              <a:t>obchodníkovi</a:t>
            </a:r>
            <a:r>
              <a:rPr lang="cs-CZ" sz="2000" dirty="0"/>
              <a:t> vymezenému v </a:t>
            </a:r>
            <a:r>
              <a:rPr lang="cs-CZ" sz="2000" b="1" dirty="0"/>
              <a:t>§ 7a odst. 2 zákona o DPH ( pozor při přeúčtování na licencované nájemce)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sz="2000" b="1" dirty="0"/>
              <a:t>Nařízení vlády </a:t>
            </a:r>
            <a:r>
              <a:rPr lang="cs-CZ" sz="2000" b="1" i="1" dirty="0"/>
              <a:t>č. 296/2016 Sb.</a:t>
            </a:r>
            <a:r>
              <a:rPr lang="cs-CZ" sz="2000" b="1" dirty="0"/>
              <a:t> od 1.10.2016 elektronické komunikace, kteří jsou oprávněni tyto služby poskytovat ( přeúčtování podle §36/11 NE) pozor poskytování služeb datového připojení na internet.</a:t>
            </a:r>
          </a:p>
          <a:p>
            <a:pPr marL="319088" lvl="1" indent="-342900">
              <a:spcBef>
                <a:spcPct val="0"/>
              </a:spcBef>
              <a:buClr>
                <a:srgbClr val="000000"/>
              </a:buClr>
              <a:buFontTx/>
              <a:buNone/>
              <a:defRPr/>
            </a:pPr>
            <a:r>
              <a:rPr lang="cs-CZ" sz="1900" dirty="0">
                <a:effectLst/>
              </a:rPr>
              <a:t>Z § 92f odst.2 – mají-li smluvní strany důvodně za to, že je plnění v PDP, považuje se plnění za PDP, byl přesunut do obecného ustanovení § 92a, tzn. vztahuje se na všechny režimy v PDP</a:t>
            </a:r>
            <a:r>
              <a:rPr lang="cs-CZ" sz="2600" dirty="0">
                <a:effectLst/>
              </a:rPr>
              <a:t>.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cs-CZ" sz="2000" b="1" dirty="0"/>
          </a:p>
          <a:p>
            <a:pPr>
              <a:buFont typeface="Wingdings" panose="05000000000000000000" pitchFamily="2" charset="2"/>
              <a:buNone/>
              <a:defRPr/>
            </a:pPr>
            <a:endParaRPr lang="cs-CZ" sz="2000" dirty="0">
              <a:solidFill>
                <a:srgbClr val="000000"/>
              </a:solidFill>
              <a:effectLst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cs-CZ" altLang="cs-CZ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cs-CZ" altLang="cs-CZ" sz="14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48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548785"/>
      </p:ext>
    </p:extLst>
  </p:cSld>
  <p:clrMapOvr>
    <a:masterClrMapping/>
  </p:clrMapOvr>
  <p:transition spd="slow">
    <p:wip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Přenos daně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060729" cy="48413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Režim přenosu daně v praxi po novele</a:t>
            </a:r>
            <a:endParaRPr lang="cs-CZ" sz="1600" dirty="0"/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U stavebně montážních prací (§92e) zrušena možnost použít RPDP i na související plnění v jedné zakázce. Princip hlavního a vedlejšího plnění pochopitelně zůstává nedotčeno. 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Pokud ke dni přijetí úplaty před DUZP (přijetí zálohy) vystupuje odběratel jako osoba nepovinná k dani, nelze tuto skutečnost později změnit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49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49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2559939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latin typeface="+mn-lt"/>
              </a:rPr>
              <a:t>Obvyklá ekonomická činnost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Dlouhodobý majetek vs. obrat a výpočet koeficientu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Změna se týká převodu majetku, který je obvyklou ekonomickou činností 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SDEU C-98/07, NSS 8 </a:t>
            </a:r>
            <a:r>
              <a:rPr lang="cs-CZ" sz="1800" dirty="0" err="1"/>
              <a:t>Afs</a:t>
            </a:r>
            <a:r>
              <a:rPr lang="cs-CZ" sz="1800" dirty="0"/>
              <a:t> 60/2010)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Nově převod vstupuje do obratu i do výpočtu koeficientu (nebude pro výpočet vylučován, tj. nebude uváděn na řádku 51 DAPDPH).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Týká se především subjektů, které mají v předmětu podnikání realitní činnost či takovou činnost vykonávají ale též obce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11359114"/>
      </p:ext>
    </p:extLst>
  </p:cSld>
  <p:clrMapOvr>
    <a:masterClrMapping/>
  </p:clrMapOvr>
  <p:transition spd="slow">
    <p:wip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Nadpis 1"/>
          <p:cNvSpPr>
            <a:spLocks noGrp="1"/>
          </p:cNvSpPr>
          <p:nvPr>
            <p:ph type="title"/>
          </p:nvPr>
        </p:nvSpPr>
        <p:spPr>
          <a:xfrm>
            <a:off x="755576" y="22696"/>
            <a:ext cx="7793037" cy="124606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sz="3200" b="1" dirty="0"/>
              <a:t>PDP ve znění zákonných ustanovení</a:t>
            </a:r>
            <a:endParaRPr lang="cs-CZ" sz="3200" b="1" dirty="0">
              <a:ea typeface="+mj-ea"/>
            </a:endParaRPr>
          </a:p>
        </p:txBody>
      </p:sp>
      <p:sp>
        <p:nvSpPr>
          <p:cNvPr id="10243" name="Zástupný symbol pro obsah 2"/>
          <p:cNvSpPr txBox="1">
            <a:spLocks noGrp="1"/>
          </p:cNvSpPr>
          <p:nvPr>
            <p:ph idx="1"/>
          </p:nvPr>
        </p:nvSpPr>
        <p:spPr>
          <a:xfrm>
            <a:off x="179512" y="1340768"/>
            <a:ext cx="8712968" cy="4536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800" dirty="0"/>
              <a:t>§ 92a nové odstavce 2 a 3 znějí:</a:t>
            </a:r>
          </a:p>
          <a:p>
            <a:pPr marL="0" indent="0">
              <a:buNone/>
            </a:pPr>
            <a:r>
              <a:rPr lang="cs-CZ" sz="1800" i="1" dirty="0"/>
              <a:t>„(2) Režim přenesení daňové povinnosti se nepoužije, pokud ke dni uskutečnění zdanitelného plnění příjemce tohoto plnění </a:t>
            </a:r>
            <a:r>
              <a:rPr lang="cs-CZ" sz="1800" i="1" u="sng" dirty="0"/>
              <a:t>nejedná jako osoba povinná k dani</a:t>
            </a:r>
            <a:r>
              <a:rPr lang="cs-CZ" sz="1800" i="1" dirty="0"/>
              <a:t>.</a:t>
            </a:r>
            <a:endParaRPr lang="cs-CZ" sz="1800" dirty="0"/>
          </a:p>
          <a:p>
            <a:pPr marL="0" indent="0">
              <a:buNone/>
            </a:pPr>
            <a:r>
              <a:rPr lang="cs-CZ" sz="1800" i="1" dirty="0"/>
              <a:t>(3) Režim přenesení daňové povinnosti se nepoužije na zdanitelné plnění,   pokud ke dni přijetí úplaty přede dnem uskutečnění tohoto plnění příjemce tohoto plnění </a:t>
            </a:r>
            <a:r>
              <a:rPr lang="cs-CZ" sz="1800" i="1" u="sng" dirty="0"/>
              <a:t>nejedná jako osoba povinná k dani.“.</a:t>
            </a:r>
            <a:endParaRPr lang="cs-CZ" sz="1800" u="sng" dirty="0"/>
          </a:p>
          <a:p>
            <a:pPr marL="0" indent="0">
              <a:buNone/>
            </a:pPr>
            <a:r>
              <a:rPr lang="cs-CZ" sz="1800" i="1" dirty="0"/>
              <a:t>Dosavadní odstavce 2 až 4 se označují jako odstavce 4 až 6. </a:t>
            </a:r>
            <a:endParaRPr lang="cs-CZ" sz="1800" dirty="0"/>
          </a:p>
          <a:p>
            <a:pPr marL="0" indent="0">
              <a:buNone/>
            </a:pPr>
            <a:r>
              <a:rPr lang="cs-CZ" sz="1800" dirty="0"/>
              <a:t> V § 92a se doplňuje odstavec 7, který zní:</a:t>
            </a:r>
          </a:p>
          <a:p>
            <a:pPr marL="0" indent="0">
              <a:buNone/>
            </a:pPr>
            <a:r>
              <a:rPr lang="cs-CZ" sz="1800" i="1" dirty="0"/>
              <a:t>„(7) Mají-li plátce, který uskutečnil zdanitelné plnění, a plátce, pro kterého bylo zdanitelné plnění uskutečněno</a:t>
            </a:r>
            <a:r>
              <a:rPr lang="cs-CZ" sz="1800" i="1" u="sng" dirty="0"/>
              <a:t>, </a:t>
            </a:r>
            <a:r>
              <a:rPr lang="cs-CZ" sz="1800" b="1" i="1" u="sng" dirty="0"/>
              <a:t>důvodně</a:t>
            </a:r>
            <a:r>
              <a:rPr lang="cs-CZ" sz="1800" i="1" u="sng" dirty="0"/>
              <a:t> za to, že toto zdanitelné plnění podléhá režimu přenesení daňové povinnosti</a:t>
            </a:r>
            <a:r>
              <a:rPr lang="cs-CZ" sz="1800" i="1" dirty="0"/>
              <a:t>, a tento režim k tomuto plnění použijí, považuje se toto plnění za zdanitelné plnění podléhající režimu přenesení daňové povinnosti.“</a:t>
            </a:r>
          </a:p>
        </p:txBody>
      </p:sp>
      <p:sp>
        <p:nvSpPr>
          <p:cNvPr id="68612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1B47E3-A0F0-4732-B3D6-0CCC15C79DAC}" type="slidenum">
              <a:rPr lang="cs-CZ" smtClean="0"/>
              <a:pPr/>
              <a:t>50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1899371"/>
      </p:ext>
    </p:extLst>
  </p:cSld>
  <p:clrMapOvr>
    <a:masterClrMapping/>
  </p:clrMapOvr>
  <p:transition spd="slow">
    <p:wip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704667" cy="1008112"/>
          </a:xfrm>
        </p:spPr>
        <p:txBody>
          <a:bodyPr/>
          <a:lstStyle/>
          <a:p>
            <a:r>
              <a:rPr lang="cs-CZ" altLang="cs-CZ" dirty="0"/>
              <a:t>Problematika KH </a:t>
            </a:r>
          </a:p>
        </p:txBody>
      </p:sp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982133" y="1484784"/>
            <a:ext cx="7704667" cy="4227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altLang="cs-CZ" dirty="0"/>
          </a:p>
          <a:p>
            <a:r>
              <a:rPr lang="cs-CZ" altLang="cs-CZ" b="1" dirty="0"/>
              <a:t>K 1.1.2018 § 101d/1 - náležitosti a způsob podání jsou obecně upraveny</a:t>
            </a:r>
          </a:p>
          <a:p>
            <a:pPr marL="0" indent="0">
              <a:buNone/>
            </a:pPr>
            <a:endParaRPr lang="cs-CZ" altLang="cs-CZ" dirty="0"/>
          </a:p>
          <a:p>
            <a:pPr marL="0" indent="0">
              <a:buNone/>
            </a:pPr>
            <a:r>
              <a:rPr lang="cs-CZ" b="1" u="sng" dirty="0"/>
              <a:t>GFŘ zveřejnilo 16.6.2017</a:t>
            </a:r>
            <a:r>
              <a:rPr lang="cs-CZ" b="1" dirty="0"/>
              <a:t>: </a:t>
            </a:r>
          </a:p>
          <a:p>
            <a:r>
              <a:rPr lang="cs-CZ" dirty="0"/>
              <a:t>Přehled změn k 16. 6. 2017: Pokyny k vyplnění kontrolního hlášení podle § 101c a násl. zákona č. 235/2004 </a:t>
            </a:r>
            <a:r>
              <a:rPr lang="cs-CZ" dirty="0" err="1"/>
              <a:t>Sb.,o</a:t>
            </a:r>
            <a:r>
              <a:rPr lang="cs-CZ" dirty="0"/>
              <a:t> DPH, ve znění p. p.</a:t>
            </a:r>
          </a:p>
          <a:p>
            <a:r>
              <a:rPr lang="cs-CZ" dirty="0"/>
              <a:t>Pokyny k vyplnění KH</a:t>
            </a:r>
          </a:p>
          <a:p>
            <a:endParaRPr lang="cs-CZ" altLang="cs-CZ" dirty="0"/>
          </a:p>
          <a:p>
            <a:endParaRPr lang="cs-CZ" alt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51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163528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83568" y="188640"/>
            <a:ext cx="7344816" cy="1008335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  <a:defRPr/>
            </a:pPr>
            <a:br>
              <a:rPr lang="cs-CZ" altLang="cs-CZ" sz="2400" dirty="0">
                <a:solidFill>
                  <a:schemeClr val="folHlink"/>
                </a:solidFill>
              </a:rPr>
            </a:br>
            <a:br>
              <a:rPr lang="cs-CZ" altLang="cs-CZ" sz="3300" dirty="0">
                <a:solidFill>
                  <a:schemeClr val="tx1"/>
                </a:solidFill>
              </a:rPr>
            </a:br>
            <a:r>
              <a:rPr lang="cs-CZ" altLang="cs-CZ" sz="3300" dirty="0"/>
              <a:t>Typy kontrolního hlášení, reakce na výzvu</a:t>
            </a: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824369" y="1196975"/>
            <a:ext cx="8316416" cy="566640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cs-CZ" altLang="cs-CZ" sz="1800" b="1" dirty="0">
                <a:solidFill>
                  <a:srgbClr val="000000"/>
                </a:solidFill>
              </a:rPr>
              <a:t>Řádné KH (lhůta do 25. dne!!!)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cs-CZ" altLang="cs-CZ" sz="1800" b="1" dirty="0">
                <a:solidFill>
                  <a:srgbClr val="000000"/>
                </a:solidFill>
              </a:rPr>
              <a:t>Opravné KH </a:t>
            </a:r>
            <a:r>
              <a:rPr lang="cs-CZ" altLang="cs-CZ" sz="1800" dirty="0">
                <a:solidFill>
                  <a:srgbClr val="000000"/>
                </a:solidFill>
              </a:rPr>
              <a:t>(§ 101f odst. 1)</a:t>
            </a:r>
          </a:p>
          <a:p>
            <a:pPr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cs-CZ" altLang="cs-CZ" sz="1800" dirty="0">
                <a:solidFill>
                  <a:srgbClr val="000000"/>
                </a:solidFill>
              </a:rPr>
              <a:t>Plátce může nahradit již podané KH podáním opravného KH pouze před uplynutím lhůty k podání řádného KH (uvádějí se kompletní údaje)</a:t>
            </a:r>
          </a:p>
          <a:p>
            <a:pPr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cs-CZ" altLang="cs-CZ" sz="1800" b="1" dirty="0">
                <a:solidFill>
                  <a:srgbClr val="000000"/>
                </a:solidFill>
              </a:rPr>
              <a:t>Následné KH</a:t>
            </a:r>
            <a:r>
              <a:rPr lang="cs-CZ" altLang="cs-CZ" sz="1800" dirty="0">
                <a:solidFill>
                  <a:srgbClr val="000000"/>
                </a:solidFill>
              </a:rPr>
              <a:t> (§ 101f odst. 2) -povinnost podat do </a:t>
            </a:r>
            <a:r>
              <a:rPr lang="cs-CZ" altLang="cs-CZ" sz="1800" b="1" dirty="0">
                <a:solidFill>
                  <a:srgbClr val="000000"/>
                </a:solidFill>
              </a:rPr>
              <a:t>5</a:t>
            </a:r>
            <a:r>
              <a:rPr lang="cs-CZ" altLang="cs-CZ" sz="1800" dirty="0">
                <a:solidFill>
                  <a:srgbClr val="000000"/>
                </a:solidFill>
              </a:rPr>
              <a:t> </a:t>
            </a:r>
            <a:r>
              <a:rPr lang="cs-CZ" altLang="cs-CZ" sz="1800" b="1" dirty="0">
                <a:solidFill>
                  <a:srgbClr val="000000"/>
                </a:solidFill>
              </a:rPr>
              <a:t>pracovních</a:t>
            </a:r>
            <a:r>
              <a:rPr lang="cs-CZ" altLang="cs-CZ" sz="1800" dirty="0">
                <a:solidFill>
                  <a:srgbClr val="000000"/>
                </a:solidFill>
              </a:rPr>
              <a:t> dnů </a:t>
            </a:r>
            <a:r>
              <a:rPr lang="cs-CZ" altLang="cs-CZ" sz="1800" dirty="0"/>
              <a:t>ode dne zjištění nesprávných nebo neúplných údajů v již podaném KH</a:t>
            </a:r>
          </a:p>
          <a:p>
            <a:pPr marL="46037" indent="0">
              <a:buClr>
                <a:srgbClr val="000000"/>
              </a:buClr>
              <a:buNone/>
            </a:pPr>
            <a:r>
              <a:rPr lang="cs-CZ" altLang="cs-CZ" sz="1800" u="sng" dirty="0">
                <a:solidFill>
                  <a:srgbClr val="000000"/>
                </a:solidFill>
              </a:rPr>
              <a:t>Uvádějí se znovu všechny údaje za předmětné období s promítnutím oprav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cs-CZ" altLang="cs-CZ" sz="1800" dirty="0">
                <a:solidFill>
                  <a:srgbClr val="000000"/>
                </a:solidFill>
              </a:rPr>
              <a:t>V případě </a:t>
            </a:r>
            <a:r>
              <a:rPr lang="cs-CZ" altLang="cs-CZ" sz="1800" b="1" dirty="0">
                <a:solidFill>
                  <a:schemeClr val="accent4">
                    <a:lumMod val="75000"/>
                  </a:schemeClr>
                </a:solidFill>
              </a:rPr>
              <a:t>výzvy k podání řádného KH</a:t>
            </a:r>
            <a:r>
              <a:rPr lang="cs-CZ" altLang="cs-CZ" sz="18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cs-CZ" altLang="cs-CZ" sz="1800" dirty="0">
                <a:solidFill>
                  <a:srgbClr val="000000"/>
                </a:solidFill>
              </a:rPr>
              <a:t>(§ 101g odst.1) je nutné do 5 dnů: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cs-CZ" altLang="cs-CZ" sz="1800" dirty="0">
                <a:solidFill>
                  <a:srgbClr val="000000"/>
                </a:solidFill>
              </a:rPr>
              <a:t>podat řádné KH, ve kterém se vyplní č.j. výzvy (resp. celé číslo jednací z doručené výzvy, ve tvaru: 99999999/99/9999-99999-999999)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cs-CZ" altLang="cs-CZ" sz="1800" dirty="0">
                <a:solidFill>
                  <a:srgbClr val="000000"/>
                </a:solidFill>
              </a:rPr>
              <a:t>pokud nevznikla povinnost KH podá se tzv. „nulové kontrolní hlášení“ -  z roletového menu se vybere: „</a:t>
            </a:r>
            <a:r>
              <a:rPr lang="cs-CZ" altLang="cs-CZ" sz="1800" u="sng" dirty="0">
                <a:solidFill>
                  <a:srgbClr val="000000"/>
                </a:solidFill>
              </a:rPr>
              <a:t>Rychlá odpověď na výzvu“ volbu: – „</a:t>
            </a:r>
            <a:r>
              <a:rPr lang="cs-CZ" altLang="cs-CZ" sz="1800" u="sng" dirty="0">
                <a:solidFill>
                  <a:schemeClr val="accent4">
                    <a:lumMod val="75000"/>
                  </a:schemeClr>
                </a:solidFill>
              </a:rPr>
              <a:t>Nemám povinnost podat kontrolní hlášení (KH)</a:t>
            </a:r>
            <a:r>
              <a:rPr lang="cs-CZ" altLang="cs-CZ" sz="1800" dirty="0">
                <a:solidFill>
                  <a:schemeClr val="accent4">
                    <a:lumMod val="75000"/>
                  </a:schemeClr>
                </a:solidFill>
              </a:rPr>
              <a:t>.“  POZOR nesmí se poslat znovu A,B,C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cs-CZ" altLang="cs-CZ" sz="1800" dirty="0">
                <a:solidFill>
                  <a:srgbClr val="000000"/>
                </a:solidFill>
              </a:rPr>
              <a:t>V případě </a:t>
            </a:r>
            <a:r>
              <a:rPr lang="cs-CZ" altLang="cs-CZ" sz="1800" b="1" dirty="0">
                <a:solidFill>
                  <a:schemeClr val="accent4">
                    <a:lumMod val="75000"/>
                  </a:schemeClr>
                </a:solidFill>
              </a:rPr>
              <a:t>výzvy k podání následného KH </a:t>
            </a:r>
            <a:r>
              <a:rPr lang="cs-CZ" altLang="cs-CZ" sz="1800" dirty="0">
                <a:solidFill>
                  <a:srgbClr val="000000"/>
                </a:solidFill>
              </a:rPr>
              <a:t>(§ 101g odst.2) je nutné do 5 pracovních dnů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cs-CZ" altLang="cs-CZ" sz="1800" dirty="0">
                <a:solidFill>
                  <a:srgbClr val="000000"/>
                </a:solidFill>
              </a:rPr>
              <a:t>podat následné KH, ve kterém se vyplní č.j. výzvy (resp. celé číslo jednací z doručené výzvy, ve tvaru: 99999999/99/9999-99999-999999)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cs-CZ" altLang="cs-CZ" sz="1800" dirty="0">
                <a:solidFill>
                  <a:srgbClr val="000000"/>
                </a:solidFill>
              </a:rPr>
              <a:t>z roletového menu se vybere: „</a:t>
            </a:r>
            <a:r>
              <a:rPr lang="cs-CZ" altLang="cs-CZ" sz="1800" u="sng" dirty="0">
                <a:solidFill>
                  <a:srgbClr val="000000"/>
                </a:solidFill>
              </a:rPr>
              <a:t>Rychlá odpověď na výzvu“ volbu: - „</a:t>
            </a:r>
            <a:r>
              <a:rPr lang="cs-CZ" altLang="cs-CZ" sz="1800" u="sng" dirty="0">
                <a:solidFill>
                  <a:schemeClr val="accent4">
                    <a:lumMod val="75000"/>
                  </a:schemeClr>
                </a:solidFill>
              </a:rPr>
              <a:t>Potvrzuji správnost naposledy podaného kontrolního hlášení (KH)</a:t>
            </a:r>
            <a:r>
              <a:rPr lang="cs-CZ" altLang="cs-CZ" sz="1800" dirty="0">
                <a:solidFill>
                  <a:schemeClr val="accent4">
                    <a:lumMod val="75000"/>
                  </a:schemeClr>
                </a:solidFill>
              </a:rPr>
              <a:t>“.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endParaRPr lang="cs-CZ" altLang="cs-CZ" sz="1350" b="1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057900" y="5541169"/>
            <a:ext cx="1714500" cy="3571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00943F2F-2DAF-4585-96A2-88C7E459DA0C}" type="slidenum">
              <a:rPr lang="cs-CZ" altLang="cs-CZ" sz="105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pPr algn="r" eaLnBrk="1" hangingPunct="1"/>
              <a:t>52</a:t>
            </a:fld>
            <a:endParaRPr lang="cs-CZ" altLang="cs-CZ" sz="105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52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9386857"/>
      </p:ext>
    </p:extLst>
  </p:cSld>
  <p:clrMapOvr>
    <a:masterClrMapping/>
  </p:clrMapOvr>
  <p:transition spd="slow">
    <p:wip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57250" y="260650"/>
            <a:ext cx="7406640" cy="585404"/>
          </a:xfrm>
        </p:spPr>
        <p:txBody>
          <a:bodyPr>
            <a:noAutofit/>
          </a:bodyPr>
          <a:lstStyle/>
          <a:p>
            <a:r>
              <a:rPr lang="cs-CZ" dirty="0"/>
              <a:t>Kontrolní hlášení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624" y="1052737"/>
            <a:ext cx="7704856" cy="4848752"/>
          </a:xfrm>
        </p:spPr>
        <p:txBody>
          <a:bodyPr>
            <a:normAutofit fontScale="92500"/>
          </a:bodyPr>
          <a:lstStyle/>
          <a:p>
            <a:pPr algn="just">
              <a:buClr>
                <a:srgbClr val="000000"/>
              </a:buClr>
              <a:defRPr/>
            </a:pPr>
            <a:endParaRPr lang="cs-CZ" altLang="cs-CZ" dirty="0">
              <a:solidFill>
                <a:srgbClr val="000000"/>
              </a:solidFill>
            </a:endParaRPr>
          </a:p>
          <a:p>
            <a:pPr algn="just">
              <a:buClr>
                <a:srgbClr val="000000"/>
              </a:buClr>
              <a:defRPr/>
            </a:pPr>
            <a:r>
              <a:rPr lang="cs-CZ" altLang="cs-CZ" dirty="0">
                <a:solidFill>
                  <a:srgbClr val="000000"/>
                </a:solidFill>
              </a:rPr>
              <a:t>V případě </a:t>
            </a:r>
            <a:r>
              <a:rPr lang="cs-CZ" altLang="cs-CZ" b="1" dirty="0">
                <a:solidFill>
                  <a:schemeClr val="accent4">
                    <a:lumMod val="75000"/>
                  </a:schemeClr>
                </a:solidFill>
              </a:rPr>
              <a:t>výzvy k odstranění pochybností </a:t>
            </a:r>
            <a:r>
              <a:rPr lang="cs-CZ" altLang="cs-CZ" dirty="0">
                <a:solidFill>
                  <a:srgbClr val="000000"/>
                </a:solidFill>
              </a:rPr>
              <a:t>u KH – lhůta </a:t>
            </a:r>
            <a:r>
              <a:rPr lang="cs-CZ" altLang="cs-CZ" b="1" u="sng" dirty="0">
                <a:solidFill>
                  <a:schemeClr val="accent4">
                    <a:lumMod val="75000"/>
                  </a:schemeClr>
                </a:solidFill>
              </a:rPr>
              <a:t>pět pracovních dnů </a:t>
            </a:r>
            <a:r>
              <a:rPr lang="cs-CZ" altLang="cs-CZ" dirty="0">
                <a:solidFill>
                  <a:srgbClr val="000000"/>
                </a:solidFill>
              </a:rPr>
              <a:t>(§ 101g odst. </a:t>
            </a:r>
            <a:r>
              <a:rPr lang="cs-CZ" altLang="cs-CZ" dirty="0"/>
              <a:t>3</a:t>
            </a:r>
            <a:r>
              <a:rPr lang="cs-CZ" altLang="cs-CZ" dirty="0">
                <a:solidFill>
                  <a:srgbClr val="000000"/>
                </a:solidFill>
              </a:rPr>
              <a:t> ZDPH)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buNone/>
              <a:defRPr/>
            </a:pPr>
            <a:endParaRPr lang="cs-CZ" altLang="cs-CZ" sz="675" b="1" u="sng" dirty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altLang="cs-CZ" b="1" u="sng" dirty="0">
                <a:solidFill>
                  <a:srgbClr val="000000"/>
                </a:solidFill>
              </a:rPr>
              <a:t>Pokuta (§ 101h odst. 1 písm. a) ZDPH)</a:t>
            </a:r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u="sng" dirty="0">
                <a:solidFill>
                  <a:srgbClr val="000000"/>
                </a:solidFill>
              </a:rPr>
              <a:t>1 000 Kč </a:t>
            </a:r>
            <a:r>
              <a:rPr lang="cs-CZ" dirty="0">
                <a:solidFill>
                  <a:srgbClr val="000000"/>
                </a:solidFill>
              </a:rPr>
              <a:t>– pozdní podání </a:t>
            </a:r>
            <a:r>
              <a:rPr lang="cs-CZ" b="1" dirty="0">
                <a:solidFill>
                  <a:srgbClr val="000000"/>
                </a:solidFill>
              </a:rPr>
              <a:t>KH</a:t>
            </a:r>
            <a:r>
              <a:rPr lang="cs-CZ" dirty="0">
                <a:solidFill>
                  <a:srgbClr val="000000"/>
                </a:solidFill>
              </a:rPr>
              <a:t>, aniž by byl plátce vyzván </a:t>
            </a:r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defRPr/>
            </a:pPr>
            <a:r>
              <a:rPr lang="cs-CZ" i="1" dirty="0">
                <a:solidFill>
                  <a:srgbClr val="000000"/>
                </a:solidFill>
              </a:rPr>
              <a:t>KH podáno plátcem 27. 2. (výzva k podání KH nebyla doručena)</a:t>
            </a:r>
          </a:p>
          <a:p>
            <a:pPr algn="just">
              <a:buClr>
                <a:srgbClr val="000000"/>
              </a:buClr>
              <a:defRPr/>
            </a:pPr>
            <a:r>
              <a:rPr lang="cs-CZ" dirty="0">
                <a:solidFill>
                  <a:srgbClr val="000000"/>
                </a:solidFill>
              </a:rPr>
              <a:t>Povinnost uhradit pokutu za pozdní podání KH (1000 Kč dle § 101h odst. 1 písm. a) ZDPH) nevzniká, pokud v daném kalendářním roce nedojde u plátce k jinému prodlení při podání KH. </a:t>
            </a:r>
            <a:r>
              <a:rPr lang="cs-CZ" altLang="cs-CZ" dirty="0"/>
              <a:t>Tomu, kdo se v daném kalendářním roce s podáním kontrolního hlášení více než jednou zpozdil (či toto hlášení nepodal vůbec) se pokuta uloží (nový § 101j </a:t>
            </a:r>
            <a:r>
              <a:rPr lang="cs-CZ" altLang="cs-CZ" dirty="0">
                <a:solidFill>
                  <a:srgbClr val="000000"/>
                </a:solidFill>
              </a:rPr>
              <a:t>ZDPH)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6192-E5A4-4B4E-9915-12707D681ABD}" type="slidenum">
              <a:rPr lang="cs-CZ" smtClean="0"/>
              <a:t>53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317150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739551"/>
          </a:xfrm>
        </p:spPr>
        <p:txBody>
          <a:bodyPr>
            <a:normAutofit/>
          </a:bodyPr>
          <a:lstStyle/>
          <a:p>
            <a:r>
              <a:rPr lang="cs-CZ" altLang="cs-CZ" dirty="0"/>
              <a:t>Kontrolní hlášení- pokuty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345"/>
            <a:ext cx="8101408" cy="4988023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altLang="cs-CZ" sz="4000" b="1" u="sng" dirty="0">
                <a:solidFill>
                  <a:srgbClr val="000000"/>
                </a:solidFill>
              </a:rPr>
              <a:t>Pokuty (§ 101h ZDPH):</a:t>
            </a:r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sz="4000" u="sng" dirty="0">
                <a:solidFill>
                  <a:srgbClr val="000000"/>
                </a:solidFill>
              </a:rPr>
              <a:t>10 000 Kč </a:t>
            </a:r>
            <a:r>
              <a:rPr lang="cs-CZ" sz="4000" dirty="0">
                <a:solidFill>
                  <a:srgbClr val="000000"/>
                </a:solidFill>
              </a:rPr>
              <a:t>–plátce podá </a:t>
            </a:r>
            <a:r>
              <a:rPr lang="cs-CZ" sz="4000" b="1" dirty="0">
                <a:solidFill>
                  <a:srgbClr val="000000"/>
                </a:solidFill>
              </a:rPr>
              <a:t>KH</a:t>
            </a:r>
            <a:r>
              <a:rPr lang="cs-CZ" sz="4000" dirty="0">
                <a:solidFill>
                  <a:srgbClr val="000000"/>
                </a:solidFill>
              </a:rPr>
              <a:t> v náhradní lhůtě poté, co k tomu byl správcem daně vyzván </a:t>
            </a:r>
            <a:r>
              <a:rPr lang="cs-CZ" sz="4000" i="1" dirty="0">
                <a:solidFill>
                  <a:srgbClr val="000000"/>
                </a:solidFill>
              </a:rPr>
              <a:t>plátce podá KH </a:t>
            </a:r>
            <a:r>
              <a:rPr lang="cs-CZ" sz="4000" i="1" dirty="0"/>
              <a:t>(nebo NKH , pokud jsou důkazy, že plátce musel zjistit důvody pro podání NKH – např. z podaného dodatečného přiznání)</a:t>
            </a:r>
            <a:endParaRPr lang="cs-CZ" sz="4000" dirty="0"/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sz="5000" b="1" u="sng" dirty="0"/>
              <a:t>30 000 Kč </a:t>
            </a:r>
            <a:r>
              <a:rPr lang="cs-CZ" sz="5000" dirty="0"/>
              <a:t>–plátce </a:t>
            </a:r>
            <a:r>
              <a:rPr lang="cs-CZ" sz="5000" dirty="0">
                <a:solidFill>
                  <a:srgbClr val="000000"/>
                </a:solidFill>
              </a:rPr>
              <a:t>nepodá </a:t>
            </a:r>
            <a:r>
              <a:rPr lang="cs-CZ" sz="5000" b="1" dirty="0">
                <a:solidFill>
                  <a:srgbClr val="000000"/>
                </a:solidFill>
              </a:rPr>
              <a:t>následné KH </a:t>
            </a:r>
            <a:r>
              <a:rPr lang="cs-CZ" sz="5000" dirty="0">
                <a:solidFill>
                  <a:srgbClr val="000000"/>
                </a:solidFill>
              </a:rPr>
              <a:t>na základě výzvy správce daně ke změně, doplnění či potvrzení údajů v podaném KH do 5 pracovních dnů</a:t>
            </a:r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sz="4000" u="sng" dirty="0">
                <a:solidFill>
                  <a:srgbClr val="000000"/>
                </a:solidFill>
              </a:rPr>
              <a:t>50 000 Kč </a:t>
            </a:r>
            <a:r>
              <a:rPr lang="cs-CZ" sz="4000" dirty="0">
                <a:solidFill>
                  <a:srgbClr val="000000"/>
                </a:solidFill>
              </a:rPr>
              <a:t>– plátce </a:t>
            </a:r>
            <a:r>
              <a:rPr lang="cs-CZ" sz="4000" b="1" dirty="0">
                <a:solidFill>
                  <a:srgbClr val="000000"/>
                </a:solidFill>
              </a:rPr>
              <a:t>KH</a:t>
            </a:r>
            <a:r>
              <a:rPr lang="cs-CZ" sz="4000" dirty="0">
                <a:solidFill>
                  <a:srgbClr val="000000"/>
                </a:solidFill>
              </a:rPr>
              <a:t> nepodá </a:t>
            </a:r>
            <a:r>
              <a:rPr lang="cs-CZ" sz="4000" dirty="0"/>
              <a:t>ani v náhradní lhůtě </a:t>
            </a:r>
            <a:r>
              <a:rPr lang="cs-CZ" sz="4000" dirty="0">
                <a:solidFill>
                  <a:srgbClr val="000000"/>
                </a:solidFill>
              </a:rPr>
              <a:t>stanovené výzvou</a:t>
            </a:r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sz="4000" u="sng" dirty="0">
                <a:solidFill>
                  <a:srgbClr val="000000"/>
                </a:solidFill>
              </a:rPr>
              <a:t>do 50 000 Kč </a:t>
            </a:r>
            <a:r>
              <a:rPr lang="cs-CZ" sz="4000" dirty="0">
                <a:solidFill>
                  <a:srgbClr val="000000"/>
                </a:solidFill>
              </a:rPr>
              <a:t>–plátce na základě výzvy správce daně dle § 101g odst. 2 ZDPH nezmění nebo nedoplní nesprávné nebo neúplné údaje prostřednictvím </a:t>
            </a:r>
            <a:r>
              <a:rPr lang="cs-CZ" sz="4000" b="1" dirty="0">
                <a:solidFill>
                  <a:srgbClr val="000000"/>
                </a:solidFill>
              </a:rPr>
              <a:t>následného KH</a:t>
            </a:r>
          </a:p>
          <a:p>
            <a:pPr marL="243000" indent="-24300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sz="4000" u="sng" dirty="0">
                <a:solidFill>
                  <a:srgbClr val="000000"/>
                </a:solidFill>
              </a:rPr>
              <a:t>až do výše 500 000 Kč </a:t>
            </a:r>
            <a:r>
              <a:rPr lang="cs-CZ" sz="4000" dirty="0">
                <a:solidFill>
                  <a:srgbClr val="000000"/>
                </a:solidFill>
              </a:rPr>
              <a:t>- kdo závažně ztěžuje nebo maří správu daní nesplněním povinností souvisejících s KH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altLang="cs-CZ" sz="4000" dirty="0">
                <a:solidFill>
                  <a:srgbClr val="000000"/>
                </a:solidFill>
              </a:rPr>
              <a:t>při opakovaném nepodání KH nebo opakované nesoučinnost na základě výzev k podání následného KH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6192-E5A4-4B4E-9915-12707D681ABD}" type="slidenum">
              <a:rPr lang="cs-CZ" smtClean="0"/>
              <a:t>54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617907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1378" y="260648"/>
            <a:ext cx="7406640" cy="1080120"/>
          </a:xfrm>
        </p:spPr>
        <p:txBody>
          <a:bodyPr>
            <a:noAutofit/>
          </a:bodyPr>
          <a:lstStyle/>
          <a:p>
            <a:r>
              <a:rPr lang="cs-CZ" dirty="0"/>
              <a:t>Kontrolní hlášení – promíjení D-29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50428" y="1340768"/>
            <a:ext cx="8193571" cy="48833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Clr>
                <a:srgbClr val="000000"/>
              </a:buClr>
              <a:defRPr/>
            </a:pPr>
            <a:endParaRPr lang="cs-CZ" altLang="cs-CZ" sz="1500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endParaRPr lang="cs-CZ" altLang="cs-CZ" sz="1500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altLang="cs-CZ" sz="2000" dirty="0">
                <a:solidFill>
                  <a:srgbClr val="000000"/>
                </a:solidFill>
              </a:rPr>
              <a:t>Plátce  může </a:t>
            </a:r>
            <a:r>
              <a:rPr lang="cs-CZ" altLang="cs-CZ" sz="2000" dirty="0">
                <a:solidFill>
                  <a:srgbClr val="0000C0"/>
                </a:solidFill>
              </a:rPr>
              <a:t>požádat o prominutí pokuty</a:t>
            </a:r>
            <a:r>
              <a:rPr lang="cs-CZ" altLang="cs-CZ" sz="2000" dirty="0">
                <a:solidFill>
                  <a:srgbClr val="000000"/>
                </a:solidFill>
              </a:rPr>
              <a:t>  </a:t>
            </a:r>
            <a:r>
              <a:rPr lang="cs-CZ" altLang="cs-CZ" sz="2000" dirty="0">
                <a:solidFill>
                  <a:srgbClr val="0000C0"/>
                </a:solidFill>
              </a:rPr>
              <a:t>za pozdní podání KH </a:t>
            </a:r>
            <a:r>
              <a:rPr lang="cs-CZ" altLang="cs-CZ" sz="2000" dirty="0">
                <a:solidFill>
                  <a:srgbClr val="000000"/>
                </a:solidFill>
              </a:rPr>
              <a:t>ve lhůtě stanovené výzvou (10 000 Kč), </a:t>
            </a:r>
            <a:r>
              <a:rPr lang="cs-CZ" altLang="cs-CZ" sz="2000" dirty="0">
                <a:solidFill>
                  <a:srgbClr val="0000C0"/>
                </a:solidFill>
              </a:rPr>
              <a:t>za nepodání KH na základě výzvy </a:t>
            </a:r>
            <a:r>
              <a:rPr lang="cs-CZ" altLang="cs-CZ" sz="2000" dirty="0">
                <a:solidFill>
                  <a:srgbClr val="000000"/>
                </a:solidFill>
              </a:rPr>
              <a:t>ke změně, doplnění  či potvrzení  údajů (30  000 Kč) a </a:t>
            </a:r>
            <a:r>
              <a:rPr lang="cs-CZ" altLang="cs-CZ" sz="2000" dirty="0">
                <a:solidFill>
                  <a:srgbClr val="0000C0"/>
                </a:solidFill>
              </a:rPr>
              <a:t>za nepodání KH ani v náhradní lhůtě </a:t>
            </a:r>
            <a:r>
              <a:rPr lang="cs-CZ" altLang="cs-CZ" sz="2000" dirty="0">
                <a:solidFill>
                  <a:srgbClr val="000000"/>
                </a:solidFill>
              </a:rPr>
              <a:t>(50 000 Kč) – nový § 101k ZDPH</a:t>
            </a:r>
          </a:p>
          <a:p>
            <a:pPr marL="0" indent="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altLang="cs-CZ" sz="2000" b="1" dirty="0"/>
              <a:t>Dodatek 1 : </a:t>
            </a:r>
            <a:endParaRPr lang="cs-CZ" altLang="cs-CZ" sz="2000" dirty="0"/>
          </a:p>
          <a:p>
            <a:pPr marL="0" indent="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altLang="cs-CZ" sz="2000" dirty="0"/>
              <a:t>Žádost o prominutí pokuty je možné  podat nejpozději do 3 měsíců ode dne právní moci .</a:t>
            </a:r>
          </a:p>
          <a:p>
            <a:pPr marL="0" indent="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altLang="cs-CZ" sz="2000" dirty="0"/>
              <a:t>Podání žádosti o prominutí pokuty má odkladný účinek a podléhá správnímu poplatku 1000 Kč (do 31.12.2020 je správní poplatek prominut).</a:t>
            </a:r>
          </a:p>
          <a:p>
            <a:pPr marL="0" indent="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altLang="cs-CZ" sz="2000" dirty="0"/>
              <a:t>Podrobně – viz </a:t>
            </a:r>
            <a:r>
              <a:rPr lang="cs-CZ" altLang="cs-CZ" sz="2000" b="1" dirty="0"/>
              <a:t>Informace GFŘ z 30.3.2017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endParaRPr lang="cs-CZ" altLang="cs-CZ" sz="1500" dirty="0">
              <a:solidFill>
                <a:srgbClr val="0000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6192-E5A4-4B4E-9915-12707D681ABD}" type="slidenum">
              <a:rPr lang="cs-CZ" smtClean="0"/>
              <a:t>55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892649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 txBox="1">
            <a:spLocks noGrp="1"/>
          </p:cNvSpPr>
          <p:nvPr>
            <p:ph type="title"/>
          </p:nvPr>
        </p:nvSpPr>
        <p:spPr>
          <a:xfrm>
            <a:off x="971600" y="0"/>
            <a:ext cx="6512511" cy="1143000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3200" dirty="0" err="1"/>
              <a:t>Ručení</a:t>
            </a:r>
            <a:r>
              <a:rPr sz="3200" dirty="0"/>
              <a:t> </a:t>
            </a:r>
            <a:r>
              <a:rPr sz="3200" dirty="0" err="1"/>
              <a:t>za</a:t>
            </a:r>
            <a:r>
              <a:rPr sz="3200" dirty="0"/>
              <a:t> </a:t>
            </a:r>
            <a:r>
              <a:rPr sz="3200" dirty="0" err="1"/>
              <a:t>nezaplacenou</a:t>
            </a:r>
            <a:r>
              <a:rPr sz="3200" dirty="0"/>
              <a:t> </a:t>
            </a:r>
            <a:r>
              <a:rPr sz="3200" dirty="0" err="1"/>
              <a:t>daň</a:t>
            </a:r>
            <a:endParaRPr sz="3200" dirty="0"/>
          </a:p>
        </p:txBody>
      </p:sp>
      <p:sp>
        <p:nvSpPr>
          <p:cNvPr id="50178" name="Zástupný symbol pro obsah 2"/>
          <p:cNvSpPr txBox="1">
            <a:spLocks noGrp="1"/>
          </p:cNvSpPr>
          <p:nvPr>
            <p:ph idx="1"/>
          </p:nvPr>
        </p:nvSpPr>
        <p:spPr>
          <a:xfrm>
            <a:off x="323528" y="1143000"/>
            <a:ext cx="8229600" cy="4525962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r>
              <a:rPr lang="cs-CZ" sz="2000" b="1" dirty="0"/>
              <a:t>Tituly pro ručení za daň:</a:t>
            </a: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dirty="0"/>
              <a:t>§ 109 ZDPH od 1. 4. 2011- úmyslně nezaplatil </a:t>
            </a: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b="1" dirty="0"/>
              <a:t>§ 109 odst. 2 písm. b) ZDPH </a:t>
            </a:r>
            <a:r>
              <a:rPr lang="cs-CZ" sz="2000" dirty="0"/>
              <a:t>– úhrada za zdanitelné plnění je realizována na zahraniční bankovní účet</a:t>
            </a:r>
            <a:r>
              <a:rPr lang="cs-CZ" sz="2000" dirty="0">
                <a:solidFill>
                  <a:srgbClr val="00B050"/>
                </a:solidFill>
              </a:rPr>
              <a:t> – judikatura doplnila i potřebu splnění znalostní podmínky (5 </a:t>
            </a:r>
            <a:r>
              <a:rPr lang="cs-CZ" sz="2000" dirty="0" err="1">
                <a:solidFill>
                  <a:srgbClr val="00B050"/>
                </a:solidFill>
              </a:rPr>
              <a:t>Afs</a:t>
            </a:r>
            <a:r>
              <a:rPr lang="cs-CZ" sz="2000" dirty="0">
                <a:solidFill>
                  <a:srgbClr val="00B050"/>
                </a:solidFill>
              </a:rPr>
              <a:t> 78/2017 bod 38)</a:t>
            </a:r>
            <a:endParaRPr lang="cs-CZ" sz="2000" dirty="0"/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dirty="0"/>
              <a:t> </a:t>
            </a:r>
            <a:r>
              <a:rPr lang="cs-CZ" sz="2000" b="1" dirty="0"/>
              <a:t>§ 109 odst. 2 písm. c) ZDPH – úhrada na nezveřejněný účet  </a:t>
            </a:r>
          </a:p>
          <a:p>
            <a:pPr marL="46037" indent="0" eaLnBrk="1" hangingPunct="1">
              <a:buClr>
                <a:srgbClr val="C00000"/>
              </a:buClr>
              <a:buNone/>
            </a:pPr>
            <a:r>
              <a:rPr lang="cs-CZ" sz="2000" dirty="0"/>
              <a:t>( dvojnásobek částky omezení plateb v hotovosti (540 </a:t>
            </a:r>
            <a:r>
              <a:rPr lang="cs-CZ" sz="2000" dirty="0" err="1"/>
              <a:t>tis.Kč</a:t>
            </a:r>
            <a:r>
              <a:rPr lang="cs-CZ" sz="2000" dirty="0"/>
              <a:t>)</a:t>
            </a:r>
          </a:p>
          <a:p>
            <a:pPr marL="46037" indent="0" eaLnBrk="1" hangingPunct="1">
              <a:buClr>
                <a:srgbClr val="C00000"/>
              </a:buClr>
              <a:buNone/>
            </a:pPr>
            <a:r>
              <a:rPr lang="cs-CZ" sz="2000" b="1" dirty="0">
                <a:solidFill>
                  <a:srgbClr val="FF0000"/>
                </a:solidFill>
              </a:rPr>
              <a:t>Novela doplnila §109 odst. d) – virtuální měna</a:t>
            </a: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b="1" dirty="0"/>
              <a:t> § 109 odst. 3 ZDPH </a:t>
            </a:r>
            <a:r>
              <a:rPr lang="cs-CZ" sz="2000" dirty="0"/>
              <a:t>– </a:t>
            </a:r>
            <a:r>
              <a:rPr lang="cs-CZ" sz="2000" b="1" dirty="0"/>
              <a:t>nespolehlivý plátce (§ 106a ZDPH)</a:t>
            </a:r>
            <a:endParaRPr lang="cs-CZ" sz="2000" b="1" dirty="0">
              <a:solidFill>
                <a:srgbClr val="3333FF"/>
              </a:solidFill>
            </a:endParaRP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dirty="0"/>
              <a:t> § 109 odst. 4 ZDPH – dodání pohonných hmot distributorem pohonných hmot 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r>
              <a:rPr lang="cs-CZ" sz="2000" b="1" dirty="0"/>
              <a:t>   	Nutná úprava ve vnitřním předpise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r>
              <a:rPr lang="cs-CZ" sz="2000" b="1" dirty="0"/>
              <a:t>	První ručitelské výzvy.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endParaRPr lang="cs-CZ" b="1" dirty="0">
              <a:solidFill>
                <a:srgbClr val="3333FF"/>
              </a:solidFill>
            </a:endParaRPr>
          </a:p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r>
              <a:rPr lang="cs-CZ" b="1" u="sng" dirty="0">
                <a:solidFill>
                  <a:srgbClr val="3333FF"/>
                </a:solidFill>
              </a:rPr>
              <a:t>Výkladová změna </a:t>
            </a:r>
            <a:r>
              <a:rPr lang="cs-CZ" b="1" dirty="0">
                <a:solidFill>
                  <a:srgbClr val="3333FF"/>
                </a:solidFill>
              </a:rPr>
              <a:t>– </a:t>
            </a:r>
            <a:r>
              <a:rPr lang="cs-CZ" dirty="0">
                <a:solidFill>
                  <a:srgbClr val="3333FF"/>
                </a:solidFill>
              </a:rPr>
              <a:t>z postavení osoby nepovinné k dani se neručí za daň !!!</a:t>
            </a:r>
          </a:p>
          <a:p>
            <a:pPr eaLnBrk="1" hangingPunct="1">
              <a:buClr>
                <a:srgbClr val="C00000"/>
              </a:buClr>
            </a:pPr>
            <a:endParaRPr sz="2000" dirty="0">
              <a:solidFill>
                <a:srgbClr val="3333FF"/>
              </a:solidFill>
              <a:latin typeface="Lucida Sans Unicode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093296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56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9909244"/>
      </p:ext>
    </p:extLst>
  </p:cSld>
  <p:clrMapOvr>
    <a:masterClrMapping/>
  </p:clrMapOvr>
  <p:transition spd="slow">
    <p:wip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33AA5B-58E0-4A60-9EA4-118C5E873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91479"/>
          </a:xfrm>
        </p:spPr>
        <p:txBody>
          <a:bodyPr>
            <a:normAutofit fontScale="90000"/>
          </a:bodyPr>
          <a:lstStyle/>
          <a:p>
            <a:br>
              <a:rPr lang="cs-CZ" altLang="cs-CZ" sz="3200" dirty="0"/>
            </a:br>
            <a:br>
              <a:rPr lang="cs-CZ" altLang="cs-CZ" sz="3200" dirty="0"/>
            </a:br>
            <a:r>
              <a:rPr lang="cs-CZ" altLang="cs-CZ" sz="3200" dirty="0"/>
              <a:t>Uvedení plnění v přiznání za nesprávné ZO</a:t>
            </a:r>
            <a:endParaRPr lang="cs-CZ" sz="3200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AD1817E-86D7-48B7-A5E9-543F6DABF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1" y="1268760"/>
            <a:ext cx="8532440" cy="460851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cs-CZ" sz="1600" b="1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cs-CZ" sz="1600" b="1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cs-CZ" sz="1600" b="1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cs-CZ" sz="1600" b="1" dirty="0">
              <a:solidFill>
                <a:srgbClr val="000000"/>
              </a:solidFill>
            </a:endParaRPr>
          </a:p>
          <a:p>
            <a:pPr>
              <a:buClr>
                <a:srgbClr val="000000"/>
              </a:buClr>
              <a:defRPr/>
            </a:pPr>
            <a:r>
              <a:rPr lang="cs-CZ" dirty="0"/>
              <a:t>§ 104 řeší situace uvedení plnění a nároku na odpočet do nesprávného zdaňovacího období s tím, že, nevzniká povinnost opravy DDAP a vyměří se podle podání. Správce v případě, že dojde ke snížení daňové povinnosti pouze vyměří úrok z prodlení.</a:t>
            </a:r>
          </a:p>
          <a:p>
            <a:pPr>
              <a:buClr>
                <a:srgbClr val="000000"/>
              </a:buClr>
              <a:defRPr/>
            </a:pPr>
            <a:r>
              <a:rPr lang="cs-CZ" dirty="0"/>
              <a:t>V případě PDP s plným nárokem na odpočet nevzniká povinnost úroku z prodlení. V případě částečného nároku se počítá úrok z prodlení z rozdílu daně a odpočtu.</a:t>
            </a:r>
          </a:p>
          <a:p>
            <a:pPr>
              <a:buClr>
                <a:srgbClr val="000000"/>
              </a:buClr>
              <a:defRPr/>
            </a:pPr>
            <a:r>
              <a:rPr lang="cs-CZ" dirty="0"/>
              <a:t>Pozor nelze aplikovat při kontrole nebo </a:t>
            </a:r>
            <a:r>
              <a:rPr lang="cs-CZ" dirty="0" err="1"/>
              <a:t>POPu</a:t>
            </a:r>
            <a:r>
              <a:rPr lang="cs-CZ" dirty="0"/>
              <a:t> (§104/8). </a:t>
            </a:r>
          </a:p>
          <a:p>
            <a:pPr>
              <a:buClr>
                <a:srgbClr val="000000"/>
              </a:buClr>
              <a:defRPr/>
            </a:pPr>
            <a:endParaRPr lang="cs-CZ" dirty="0">
              <a:solidFill>
                <a:srgbClr val="0000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2905DA7-4DDB-484C-ACD8-B039B6983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57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214056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115616" y="1135443"/>
            <a:ext cx="7571184" cy="4381789"/>
          </a:xfrm>
        </p:spPr>
        <p:txBody>
          <a:bodyPr>
            <a:normAutofit fontScale="92500" lnSpcReduction="20000"/>
          </a:bodyPr>
          <a:lstStyle/>
          <a:p>
            <a:pPr marL="44450" indent="0" eaLnBrk="1" hangingPunct="1">
              <a:spcAft>
                <a:spcPts val="1200"/>
              </a:spcAft>
              <a:buFont typeface="Wingdings" pitchFamily="2" charset="2"/>
              <a:buNone/>
            </a:pPr>
            <a:r>
              <a:rPr lang="cs-CZ" sz="2800" b="1" dirty="0"/>
              <a:t>Osvobozená plnění bez nároku na odpočet :</a:t>
            </a:r>
          </a:p>
          <a:p>
            <a:pPr marL="44450" indent="0" eaLnBrk="1" hangingPunct="1"/>
            <a:r>
              <a:rPr lang="cs-CZ" sz="2800" dirty="0"/>
              <a:t>Dodání nemovité věci §56</a:t>
            </a:r>
          </a:p>
          <a:p>
            <a:pPr marL="44450" indent="0" eaLnBrk="1" hangingPunct="1"/>
            <a:r>
              <a:rPr lang="cs-CZ" sz="2800" dirty="0"/>
              <a:t>Nájem nemovité věcí §56a </a:t>
            </a:r>
          </a:p>
          <a:p>
            <a:pPr marL="44450" indent="0" eaLnBrk="1" hangingPunct="1"/>
            <a:r>
              <a:rPr lang="cs-CZ" sz="2800" dirty="0"/>
              <a:t>Výchovně-vzdělávací činnost §57</a:t>
            </a:r>
          </a:p>
          <a:p>
            <a:pPr marL="44450" indent="0" eaLnBrk="1" hangingPunct="1"/>
            <a:r>
              <a:rPr lang="cs-CZ" sz="2800" dirty="0"/>
              <a:t>Sportovní činnost §61 d</a:t>
            </a:r>
          </a:p>
          <a:p>
            <a:pPr marL="44450" indent="0" eaLnBrk="1" hangingPunct="1"/>
            <a:r>
              <a:rPr lang="cs-CZ" sz="2800" dirty="0"/>
              <a:t>Kulturní činnost §61 e</a:t>
            </a:r>
          </a:p>
          <a:p>
            <a:pPr marL="44450" indent="0" eaLnBrk="1" hangingPunct="1"/>
            <a:r>
              <a:rPr lang="cs-CZ" sz="2800" dirty="0"/>
              <a:t>Zdravotní služby §58</a:t>
            </a:r>
          </a:p>
          <a:p>
            <a:pPr marL="44450" indent="0" eaLnBrk="1" hangingPunct="1"/>
            <a:r>
              <a:rPr lang="cs-CZ" sz="2800" dirty="0"/>
              <a:t>Sociální služby § 59</a:t>
            </a:r>
          </a:p>
          <a:p>
            <a:pPr marL="44450" indent="0" eaLnBrk="1" hangingPunct="1">
              <a:buNone/>
            </a:pPr>
            <a:r>
              <a:rPr lang="cs-CZ" sz="2800" dirty="0">
                <a:solidFill>
                  <a:srgbClr val="3333FF"/>
                </a:solidFill>
              </a:rPr>
              <a:t>Jen drobné změny s výjimkou § 56a od 1.1.2021.</a:t>
            </a:r>
            <a:endParaRPr lang="cs-CZ" dirty="0">
              <a:solidFill>
                <a:srgbClr val="3333FF"/>
              </a:solidFill>
            </a:endParaRPr>
          </a:p>
        </p:txBody>
      </p:sp>
      <p:sp>
        <p:nvSpPr>
          <p:cNvPr id="20483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303022-E3A3-428F-B38E-563A20BDCD67}" type="slidenum">
              <a:rPr lang="cs-CZ" smtClean="0"/>
              <a:pPr/>
              <a:t>58</a:t>
            </a:fld>
            <a:endParaRPr lang="cs-CZ"/>
          </a:p>
        </p:txBody>
      </p:sp>
      <p:sp>
        <p:nvSpPr>
          <p:cNvPr id="8" name="Nadpis 4"/>
          <p:cNvSpPr txBox="1">
            <a:spLocks/>
          </p:cNvSpPr>
          <p:nvPr/>
        </p:nvSpPr>
        <p:spPr>
          <a:xfrm>
            <a:off x="1331640" y="260648"/>
            <a:ext cx="6512511" cy="874796"/>
          </a:xfrm>
          <a:prstGeom prst="rect">
            <a:avLst/>
          </a:prstGeom>
          <a:effectLst/>
        </p:spPr>
        <p:txBody>
          <a:bodyPr/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Tx/>
              <a:buNone/>
              <a:defRPr lang="en-US" sz="3600" b="1" i="0" kern="1200" dirty="0">
                <a:solidFill>
                  <a:schemeClr val="tx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ea typeface="+mj-ea"/>
                <a:cs typeface="Calibri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cs-CZ" b="0" dirty="0">
                <a:solidFill>
                  <a:schemeClr val="tx1"/>
                </a:solidFill>
              </a:rPr>
              <a:t>Ekonomická činnost</a:t>
            </a:r>
          </a:p>
        </p:txBody>
      </p:sp>
    </p:spTree>
    <p:extLst>
      <p:ext uri="{BB962C8B-B14F-4D97-AF65-F5344CB8AC3E}">
        <p14:creationId xmlns:p14="http://schemas.microsoft.com/office/powerpoint/2010/main" val="145165707"/>
      </p:ext>
    </p:extLst>
  </p:cSld>
  <p:clrMapOvr>
    <a:masterClrMapping/>
  </p:clrMapOvr>
  <p:transition spd="slow">
    <p:wip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Nadpis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793037" cy="122413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Nájem vybraných nemovitých věcí –§56a – vazba na §56</a:t>
            </a:r>
          </a:p>
        </p:txBody>
      </p:sp>
      <p:sp>
        <p:nvSpPr>
          <p:cNvPr id="75779" name="Zástupný symbol pro obsah 2"/>
          <p:cNvSpPr>
            <a:spLocks noGrp="1"/>
          </p:cNvSpPr>
          <p:nvPr>
            <p:ph idx="1"/>
          </p:nvPr>
        </p:nvSpPr>
        <p:spPr>
          <a:xfrm>
            <a:off x="683568" y="1412776"/>
            <a:ext cx="7772400" cy="41148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§ 56a Nájem vybraných nemovitých věcí ( definice v 56 odst.4) –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cs-CZ" sz="1800" b="1" dirty="0"/>
              <a:t>Nájem nemovité věci </a:t>
            </a:r>
            <a:r>
              <a:rPr lang="cs-CZ" sz="1800" b="1" u="sng" dirty="0"/>
              <a:t>je osvobozen od daně</a:t>
            </a:r>
            <a:r>
              <a:rPr lang="cs-CZ" sz="1800" dirty="0">
                <a:solidFill>
                  <a:srgbClr val="FF0000"/>
                </a:solidFill>
              </a:rPr>
              <a:t> </a:t>
            </a:r>
            <a:r>
              <a:rPr lang="cs-CZ" sz="1800" b="1" dirty="0"/>
              <a:t>s výjimkou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600" dirty="0"/>
              <a:t>krátkodobého nájmu nemovité věci,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600" b="1" dirty="0">
                <a:solidFill>
                  <a:srgbClr val="3333FF"/>
                </a:solidFill>
              </a:rPr>
              <a:t>Poskytnutí ubytovacích služeb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600" dirty="0"/>
              <a:t>nájmu prostor a míst k parkování vozidel,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600" dirty="0"/>
              <a:t>nájmu bezpečnostních schránek,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600" dirty="0"/>
              <a:t>nájmu strojů nebo jiných upevněných zařízení.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cs-CZ" sz="1800" b="1" dirty="0"/>
              <a:t>Krátkodobým nájmem </a:t>
            </a:r>
            <a:r>
              <a:rPr lang="cs-CZ" sz="1800" dirty="0"/>
              <a:t>vybrané nemovité věci se pro účely odstavce 1 písm. a) rozumí </a:t>
            </a:r>
            <a:r>
              <a:rPr lang="cs-CZ" sz="1800" u="sng" dirty="0"/>
              <a:t>nájem pozemku, jehož součástí je stavba</a:t>
            </a:r>
            <a:r>
              <a:rPr lang="cs-CZ" sz="1800" dirty="0"/>
              <a:t>, stavby nebo jednotky, popřípadě spolu s vnitřním movitým vybavením nebo dodáním plynu, elektřiny, tepla, chladu nebo vody, který trvá nepřetržitě nejvýše 48 hodin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cs-CZ" sz="1800" b="1" dirty="0"/>
              <a:t>Plátce se může rozhodnout, že se u nájmu nemovité věci jiným plátcům pro účely uskutečňování jejich ekonomických činností uplatňuje daň.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</a:pPr>
            <a:endParaRPr lang="cs-CZ" sz="1800" b="1"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/>
          </a:p>
        </p:txBody>
      </p:sp>
      <p:sp>
        <p:nvSpPr>
          <p:cNvPr id="75780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BF5F2E-D71D-4784-8C3F-5F7E148C0F92}" type="slidenum">
              <a:rPr lang="cs-CZ" smtClean="0"/>
              <a:pPr/>
              <a:t>59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6833373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Úplata a dotace k ceně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Úplata 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Částka v peněžních prostředcích nebo hodnota nepeněžitého plnění, které jsou poskytnuty v </a:t>
            </a:r>
            <a:r>
              <a:rPr lang="cs-CZ" sz="1800" u="sng" dirty="0"/>
              <a:t>přímé souvislosti </a:t>
            </a:r>
            <a:r>
              <a:rPr lang="cs-CZ" sz="1800" dirty="0"/>
              <a:t>s plněním.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Dotace k ceně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Přijaté finanční prostředky (z různých rozpočtů, fondů apod.) pokud je příjemci dotace </a:t>
            </a:r>
            <a:r>
              <a:rPr lang="cs-CZ" sz="1800" u="sng" dirty="0"/>
              <a:t>stanovena povinnost </a:t>
            </a:r>
            <a:r>
              <a:rPr lang="cs-CZ" sz="1800" dirty="0"/>
              <a:t>poskytovat </a:t>
            </a:r>
            <a:r>
              <a:rPr lang="cs-CZ" sz="1800" u="sng" dirty="0"/>
              <a:t>plnění se slevou </a:t>
            </a:r>
            <a:r>
              <a:rPr lang="cs-CZ" sz="1800" dirty="0"/>
              <a:t>z ceny a výše slevy se váže k jednotkové ceně plnění.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Dotací k ceně nejsou: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/>
              <a:t>Dotace k výsledku hospodaření (k úhradě ztráty)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/>
              <a:t>Dotace na pořízení dlouhodobého majetku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Rozšíření definice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Prozatím odsunuta na neurčito – nejdříve bude nutné vyhodnotit dopad rozšíření zejména na rozpočty ÚSC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1444228"/>
      </p:ext>
    </p:extLst>
  </p:cSld>
  <p:clrMapOvr>
    <a:masterClrMapping/>
  </p:clrMapOvr>
  <p:transition spd="slow">
    <p:wip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31289" y="-419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§57 výchovně-vzdělávací činnost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00112" y="980728"/>
            <a:ext cx="7367756" cy="5256584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cs-CZ" b="1" dirty="0"/>
              <a:t>Osvobození se vztahuje na výchovu a vzdělávání: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v MŠ, ZŠ, SŠ, konzervatořích, VOŠ, ZUŠ, zahraničních školách v ČR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ve střediscích a pracovištích praktického vyučování (vč. dodání zboží n. </a:t>
            </a:r>
            <a:r>
              <a:rPr lang="cs-CZ" dirty="0" err="1"/>
              <a:t>posk</a:t>
            </a:r>
            <a:r>
              <a:rPr lang="cs-CZ" dirty="0"/>
              <a:t>. služby uskutečněné žáky v rámci </a:t>
            </a:r>
            <a:r>
              <a:rPr lang="cs-CZ" dirty="0" err="1"/>
              <a:t>prakt</a:t>
            </a:r>
            <a:r>
              <a:rPr lang="cs-CZ" dirty="0"/>
              <a:t>. vyučování)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vzdělávací činnost na vysokých školách (týká se jak státních, tak soukromých škol) - v </a:t>
            </a:r>
            <a:r>
              <a:rPr lang="cs-CZ" dirty="0" err="1"/>
              <a:t>akred</a:t>
            </a:r>
            <a:r>
              <a:rPr lang="cs-CZ" dirty="0"/>
              <a:t>. studijních programech, v programech celoživotního vzdělávání </a:t>
            </a:r>
            <a:r>
              <a:rPr lang="cs-CZ" dirty="0">
                <a:solidFill>
                  <a:srgbClr val="3333FF"/>
                </a:solidFill>
              </a:rPr>
              <a:t>podle zákona o VŠ, Universita třetího věku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Rekvalifikace </a:t>
            </a:r>
            <a:r>
              <a:rPr lang="cs-CZ" dirty="0">
                <a:solidFill>
                  <a:srgbClr val="3333FF"/>
                </a:solidFill>
              </a:rPr>
              <a:t>podle předpisu EU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4">
                    <a:lumMod val="50000"/>
                  </a:schemeClr>
                </a:solidFill>
              </a:rPr>
              <a:t>§</a:t>
            </a:r>
            <a:r>
              <a:rPr lang="cs-CZ" b="1" dirty="0"/>
              <a:t>57/1 h –„Dětská skupina založena „VPP</a:t>
            </a:r>
            <a:r>
              <a:rPr lang="cs-CZ" b="1" dirty="0">
                <a:solidFill>
                  <a:schemeClr val="accent4">
                    <a:lumMod val="50000"/>
                  </a:schemeClr>
                </a:solidFill>
              </a:rPr>
              <a:t>“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rgbClr val="3333FF"/>
                </a:solidFill>
              </a:rPr>
              <a:t>V novele jen legislativně technické úpravy bez dopadu na změnu postupů!!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rgbClr val="FF0000"/>
                </a:solidFill>
              </a:rPr>
              <a:t>Pozor bude nová metodika pro školy – k dotaci MŠMT, pravděpodobně účinná až s novelou k § 4 odst.1 . Nutno sledovat.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rgbClr val="FF0000"/>
                </a:solidFill>
              </a:rPr>
              <a:t>Zatím jedeme stále v krácení!!!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5792144"/>
      </p:ext>
    </p:extLst>
  </p:cSld>
  <p:clrMapOvr>
    <a:masterClrMapping/>
  </p:clrMapOvr>
  <p:transition spd="slow">
    <p:wip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42294"/>
            <a:ext cx="6512511" cy="1124744"/>
          </a:xfrm>
        </p:spPr>
        <p:txBody>
          <a:bodyPr>
            <a:normAutofit fontScale="90000"/>
          </a:bodyPr>
          <a:lstStyle/>
          <a:p>
            <a:r>
              <a:rPr lang="cs-CZ" dirty="0"/>
              <a:t>§57 výchovně-vzdělávací činnost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00112" y="980728"/>
            <a:ext cx="7776864" cy="472963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cs-CZ" b="1" dirty="0"/>
              <a:t>Příklady osvobozená plnění ( nevstupují do obratu):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školné soukromých škol (MŠ, ZŠ, SŠ...),školní klub, družina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vydání stejnopisu či opisu vysvědčení či výučního listu za úplatu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prodej učebních pomůcek (učebnice, skripta, pracovní sešity) nezbytných pro výuku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kopírování související s výukou (např. žák chyběl ve výuce)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výuka plavání na ZŠ (</a:t>
            </a:r>
            <a:r>
              <a:rPr lang="cs-CZ" sz="2000" dirty="0" err="1"/>
              <a:t>prakt</a:t>
            </a:r>
            <a:r>
              <a:rPr lang="cs-CZ" sz="2000" dirty="0"/>
              <a:t>. vyučování) (§ 57/1/g)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sz="2000" dirty="0"/>
              <a:t>školní výlety, lyžařské kurzy, exkurze, školy v přírodě, návštěva kina, divadla, koncertu (vč. dopravy)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0540794"/>
      </p:ext>
    </p:extLst>
  </p:cSld>
  <p:clrMapOvr>
    <a:masterClrMapping/>
  </p:clrMapOvr>
  <p:transition spd="slow">
    <p:wip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0"/>
            <a:ext cx="7056784" cy="836712"/>
          </a:xfrm>
        </p:spPr>
        <p:txBody>
          <a:bodyPr>
            <a:normAutofit fontScale="90000"/>
          </a:bodyPr>
          <a:lstStyle/>
          <a:p>
            <a:r>
              <a:rPr lang="cs-CZ" dirty="0"/>
              <a:t>Zdanitelná plnění na školách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1" y="836712"/>
            <a:ext cx="7413297" cy="4824536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sz="2000" dirty="0"/>
              <a:t>vzdělávací činnost, která je poskytována nad rámec výchovně vzdělávací činnosti ve smyslu ŠZ a s tím související dodání zboží nebo poskytnutí služeb, např.: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přípravné kurzy k přijímacím zkouškám,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úplaty za přijímací zkoušky nanečisto,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vzdělávací kurzy pro třetí osoby... ( výjimka rekvalifikace, akreditace)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prodej zboží (zájmová literatura, papírenské zboží...),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kopírování nesouvisející s výchovně vzdělávací činností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provoz bufetů, rekreačních zařízení, ubytování o prázdninách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reklamní činnost (na plese, na budově školy),služby internetu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krátkodobý nájem - pronájem učebny (jazyk. kurz, autoškola. - přerušovaný po celý rok)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krátkodobý pronájem tělocvičny pro módní přehlídku, prodejní akci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„pronájem" plochy pro automat, anténu, reklamu...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0941966"/>
      </p:ext>
    </p:extLst>
  </p:cSld>
  <p:clrMapOvr>
    <a:masterClrMapping/>
  </p:clrMapOvr>
  <p:transition spd="slow">
    <p:wip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0"/>
            <a:ext cx="6512511" cy="1196752"/>
          </a:xfrm>
        </p:spPr>
        <p:txBody>
          <a:bodyPr/>
          <a:lstStyle/>
          <a:p>
            <a:r>
              <a:rPr lang="cs-CZ" dirty="0"/>
              <a:t>Školní stravování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07096" y="1165487"/>
            <a:ext cx="8136904" cy="4824536"/>
          </a:xfrm>
        </p:spPr>
        <p:txBody>
          <a:bodyPr/>
          <a:lstStyle/>
          <a:p>
            <a:pPr marL="45720" indent="0">
              <a:buNone/>
            </a:pPr>
            <a:r>
              <a:rPr lang="cs-CZ" b="1" dirty="0"/>
              <a:t>Zdanitelné plnění ( vstupuje do obratu)</a:t>
            </a:r>
            <a:r>
              <a:rPr lang="cs-CZ" dirty="0"/>
              <a:t>: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poskytování stravovací služby pedagogickým pracovníkům, zaměstnancům školy, zaměstnancům zařízení školního stravování, třetím osobám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poskytování stravování studentům VŠ (zákon o VŠ neobsahuje ustanovení o zajištění stravování)</a:t>
            </a:r>
          </a:p>
          <a:p>
            <a:pPr marL="45720" indent="0">
              <a:buNone/>
            </a:pPr>
            <a:r>
              <a:rPr lang="cs-CZ" dirty="0"/>
              <a:t> </a:t>
            </a:r>
            <a:r>
              <a:rPr lang="cs-CZ" b="1" dirty="0"/>
              <a:t>Osvobozené plnění ( nevstupuje do obratu)</a:t>
            </a:r>
            <a:r>
              <a:rPr lang="cs-CZ" dirty="0"/>
              <a:t>:</a:t>
            </a:r>
          </a:p>
          <a:p>
            <a:pPr marL="45720" indent="0">
              <a:buNone/>
            </a:pPr>
            <a:r>
              <a:rPr lang="cs-CZ" sz="2000" dirty="0"/>
              <a:t>■    osvobozeno je poskytování stravovací služby dětem, žákům SOU, studentům gymnázií, SOŠ, VOŠ uskutečňované v zařízeních školního stravování, která jsou zapsaná ve školském rejstříku (povinnost poskytování stravovacích služeb -viz. vyhláška 107/2005 Sb. novel. vyhláškou 107/2008 Sb.) – týká se i žáků a studentů jiných škol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50392426"/>
      </p:ext>
    </p:extLst>
  </p:cSld>
  <p:clrMapOvr>
    <a:masterClrMapping/>
  </p:clrMapOvr>
  <p:transition spd="slow">
    <p:wip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95694" y="160020"/>
            <a:ext cx="6512511" cy="1143000"/>
          </a:xfrm>
        </p:spPr>
        <p:txBody>
          <a:bodyPr>
            <a:normAutofit/>
          </a:bodyPr>
          <a:lstStyle/>
          <a:p>
            <a:r>
              <a:rPr lang="cs-CZ" dirty="0"/>
              <a:t>Rekvalifikace §57/1/d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196752"/>
            <a:ext cx="8136904" cy="4752528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cs-CZ" b="1" dirty="0"/>
              <a:t>Osvobozena podle §57/1/d je činnost prováděná za účelem rekvalifikace poskytovaná osobami</a:t>
            </a:r>
            <a:r>
              <a:rPr lang="cs-CZ" dirty="0"/>
              <a:t>:</a:t>
            </a:r>
          </a:p>
          <a:p>
            <a:pPr marL="0" indent="0">
              <a:buNone/>
            </a:pPr>
            <a:r>
              <a:rPr lang="cs-CZ" dirty="0"/>
              <a:t> které získaly </a:t>
            </a:r>
            <a:r>
              <a:rPr lang="cs-CZ" u="sng" dirty="0"/>
              <a:t>akreditaci</a:t>
            </a:r>
            <a:r>
              <a:rPr lang="cs-CZ" dirty="0"/>
              <a:t> k provádění rekvalifikace s odkazem na č.l44 nařízení Rady č.282/2011 , tj. podle zvláštních právních předpisů ČR 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zákon č. 563/2004 Sb. o </a:t>
            </a:r>
            <a:r>
              <a:rPr lang="cs-CZ" dirty="0" err="1"/>
              <a:t>pedag</a:t>
            </a:r>
            <a:r>
              <a:rPr lang="cs-CZ" dirty="0"/>
              <a:t>. </a:t>
            </a:r>
            <a:r>
              <a:rPr lang="cs-CZ" dirty="0" err="1"/>
              <a:t>prac</a:t>
            </a:r>
            <a:r>
              <a:rPr lang="cs-CZ" dirty="0"/>
              <a:t>., vyhláška č. 176/2009 Sb., </a:t>
            </a:r>
            <a:r>
              <a:rPr lang="cs-CZ" dirty="0" err="1"/>
              <a:t>z.č</a:t>
            </a:r>
            <a:r>
              <a:rPr lang="cs-CZ" dirty="0"/>
              <a:t>. 312/2002 Sb. o úřednicích  ÚSC, 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 které provádí rekvalifikaci k získání kvalifikačních požadavků </a:t>
            </a:r>
            <a:r>
              <a:rPr lang="cs-CZ" u="sng" dirty="0"/>
              <a:t>podle státních norem</a:t>
            </a:r>
            <a:r>
              <a:rPr lang="cs-CZ" dirty="0"/>
              <a:t> (např. rekvalifikační svářečské kurzy) nebo k získání odborné způsobilosti pro výkon pracovní činnosti, a mají </a:t>
            </a:r>
            <a:r>
              <a:rPr lang="cs-CZ" u="sng" dirty="0"/>
              <a:t>akreditované vzdělávací programy</a:t>
            </a:r>
            <a:r>
              <a:rPr lang="cs-CZ" dirty="0"/>
              <a:t>.</a:t>
            </a:r>
          </a:p>
          <a:p>
            <a:pPr marL="45720" indent="0">
              <a:buNone/>
            </a:pPr>
            <a:r>
              <a:rPr lang="cs-CZ" dirty="0"/>
              <a:t> Rekvalifikaci může poskytnout jakýkoliv subjekt, který splnil požadavky dle právních předpisů; osvobození se uplatní vůči všem osobám, kterým jsou tyto kurzy určeny.</a:t>
            </a:r>
          </a:p>
          <a:p>
            <a:pPr marL="45720" indent="0">
              <a:buNone/>
            </a:pPr>
            <a:r>
              <a:rPr lang="cs-CZ" dirty="0">
                <a:solidFill>
                  <a:srgbClr val="FF3300"/>
                </a:solidFill>
              </a:rPr>
              <a:t>KOOV 462/14.10.15 Osvobození od DPH při rekvalifikaci ( 22.9.2015)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9924663"/>
      </p:ext>
    </p:extLst>
  </p:cSld>
  <p:clrMapOvr>
    <a:masterClrMapping/>
  </p:clrMapOvr>
  <p:transition spd="slow">
    <p:wip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87144" y="0"/>
            <a:ext cx="6512511" cy="1143000"/>
          </a:xfrm>
        </p:spPr>
        <p:txBody>
          <a:bodyPr>
            <a:normAutofit/>
          </a:bodyPr>
          <a:lstStyle/>
          <a:p>
            <a:r>
              <a:rPr lang="cs-CZ" dirty="0"/>
              <a:t>Jazykové vzdělávání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0843" y="980728"/>
            <a:ext cx="8712646" cy="4392488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cs-CZ" sz="1800" b="1" dirty="0"/>
              <a:t>Osvobozeno</a:t>
            </a:r>
            <a:r>
              <a:rPr lang="cs-CZ" sz="1800" dirty="0"/>
              <a:t>: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dirty="0"/>
              <a:t>výuka podle schválených </a:t>
            </a:r>
            <a:r>
              <a:rPr lang="cs-CZ" sz="1800" dirty="0" err="1"/>
              <a:t>vzděláv</a:t>
            </a:r>
            <a:r>
              <a:rPr lang="cs-CZ" sz="1800" dirty="0"/>
              <a:t>. programů - výuka povinného a volitelného předmětu (§ 57/1/a)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dirty="0"/>
              <a:t>na jazyk. školách s právem státní jazyk. zkoušky, které jsou zapsány ve školském rejstříku (§ 57/1/a)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dirty="0" err="1"/>
              <a:t>jaz</a:t>
            </a:r>
            <a:r>
              <a:rPr lang="cs-CZ" sz="1800" dirty="0"/>
              <a:t>. vzdělávání poskytované osobami uznanými MŠMT bez ohledu na organizační formu výuky (</a:t>
            </a:r>
            <a:r>
              <a:rPr lang="cs-CZ" sz="1800" dirty="0" err="1"/>
              <a:t>konverz</a:t>
            </a:r>
            <a:r>
              <a:rPr lang="cs-CZ" sz="1800" dirty="0"/>
              <a:t>. kurz, přípravný kurz...) (§ 57/1/f) - </a:t>
            </a:r>
            <a:r>
              <a:rPr lang="cs-CZ" sz="1800" i="1" dirty="0"/>
              <a:t>MŠMT vydalo seznam jazyk. institucí s jednoletými </a:t>
            </a:r>
            <a:r>
              <a:rPr lang="cs-CZ" sz="1800" i="1" dirty="0" err="1"/>
              <a:t>pomaturit</a:t>
            </a:r>
            <a:r>
              <a:rPr lang="cs-CZ" sz="1800" i="1" dirty="0"/>
              <a:t>. kurzy cizích jazyků s celotýdenní denní výukou -</a:t>
            </a:r>
            <a:r>
              <a:rPr lang="cs-CZ" sz="1800" i="1" u="sng" dirty="0">
                <a:solidFill>
                  <a:srgbClr val="0070C0"/>
                </a:solidFill>
                <a:hlinkClick r:id="rId2"/>
              </a:rPr>
              <a:t>http://www</a:t>
            </a:r>
            <a:r>
              <a:rPr lang="cs-CZ" sz="1800" i="1" u="sng" dirty="0">
                <a:solidFill>
                  <a:srgbClr val="0070C0"/>
                </a:solidFill>
              </a:rPr>
              <a:t>. </a:t>
            </a:r>
            <a:r>
              <a:rPr lang="cs-CZ" sz="1800" i="1" u="sng" dirty="0" err="1">
                <a:solidFill>
                  <a:srgbClr val="0070C0"/>
                </a:solidFill>
              </a:rPr>
              <a:t>msmt</a:t>
            </a:r>
            <a:r>
              <a:rPr lang="cs-CZ" sz="1800" i="1" u="sng" dirty="0">
                <a:solidFill>
                  <a:srgbClr val="0070C0"/>
                </a:solidFill>
              </a:rPr>
              <a:t>. </a:t>
            </a:r>
            <a:r>
              <a:rPr lang="cs-CZ" sz="1800" i="1" u="sng" dirty="0" err="1">
                <a:solidFill>
                  <a:srgbClr val="0070C0"/>
                </a:solidFill>
              </a:rPr>
              <a:t>cz</a:t>
            </a:r>
            <a:r>
              <a:rPr lang="cs-CZ" sz="1800" i="1" u="sng" dirty="0">
                <a:solidFill>
                  <a:srgbClr val="0070C0"/>
                </a:solidFill>
              </a:rPr>
              <a:t>/</a:t>
            </a:r>
            <a:r>
              <a:rPr lang="cs-CZ" sz="1800" i="1" u="sng" dirty="0" err="1">
                <a:solidFill>
                  <a:srgbClr val="0070C0"/>
                </a:solidFill>
              </a:rPr>
              <a:t>vzdelavani</a:t>
            </a:r>
            <a:r>
              <a:rPr lang="cs-CZ" sz="1800" i="1" u="sng" dirty="0">
                <a:solidFill>
                  <a:srgbClr val="0070C0"/>
                </a:solidFill>
              </a:rPr>
              <a:t>/</a:t>
            </a:r>
            <a:r>
              <a:rPr lang="cs-CZ" sz="1800" i="1" u="sng" dirty="0" err="1">
                <a:solidFill>
                  <a:srgbClr val="0070C0"/>
                </a:solidFill>
              </a:rPr>
              <a:t>skolstvi</a:t>
            </a:r>
            <a:r>
              <a:rPr lang="cs-CZ" sz="1800" i="1" u="sng" dirty="0">
                <a:solidFill>
                  <a:srgbClr val="0070C0"/>
                </a:solidFill>
              </a:rPr>
              <a:t>-v-</a:t>
            </a:r>
            <a:r>
              <a:rPr lang="cs-CZ" sz="1800" i="1" u="sng" dirty="0" err="1">
                <a:solidFill>
                  <a:srgbClr val="0070C0"/>
                </a:solidFill>
              </a:rPr>
              <a:t>cr</a:t>
            </a:r>
            <a:r>
              <a:rPr lang="cs-CZ" sz="1800" i="1" u="sng" dirty="0">
                <a:solidFill>
                  <a:srgbClr val="0070C0"/>
                </a:solidFill>
              </a:rPr>
              <a:t>/</a:t>
            </a:r>
            <a:r>
              <a:rPr lang="cs-CZ" sz="1800" i="1" u="sng" dirty="0" err="1">
                <a:solidFill>
                  <a:srgbClr val="0070C0"/>
                </a:solidFill>
              </a:rPr>
              <a:t>jednolete</a:t>
            </a:r>
            <a:r>
              <a:rPr lang="cs-CZ" sz="1800" i="1" u="sng" dirty="0">
                <a:solidFill>
                  <a:srgbClr val="0070C0"/>
                </a:solidFill>
              </a:rPr>
              <a:t>-kurzy-</a:t>
            </a:r>
            <a:r>
              <a:rPr lang="cs-CZ" sz="1800" i="1" u="sng" dirty="0" err="1">
                <a:solidFill>
                  <a:srgbClr val="0070C0"/>
                </a:solidFill>
              </a:rPr>
              <a:t>cizich</a:t>
            </a:r>
            <a:r>
              <a:rPr lang="cs-CZ" sz="1800" i="1" u="sng" dirty="0">
                <a:solidFill>
                  <a:srgbClr val="0070C0"/>
                </a:solidFill>
              </a:rPr>
              <a:t>-jazyku</a:t>
            </a:r>
            <a:endParaRPr lang="cs-CZ" sz="1800" u="sng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dirty="0"/>
              <a:t>přípravné kurzy pro vykonání standardizovaných </a:t>
            </a:r>
            <a:r>
              <a:rPr lang="cs-CZ" sz="1800" dirty="0" err="1"/>
              <a:t>jaz</a:t>
            </a:r>
            <a:r>
              <a:rPr lang="cs-CZ" sz="1800" dirty="0"/>
              <a:t>. zkoušek uznaných MŠMT (§ 57/1/f) - není podstatné, zda zkouška proběhla a s jakým výsledkem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90732578"/>
      </p:ext>
    </p:extLst>
  </p:cSld>
  <p:clrMapOvr>
    <a:masterClrMapping/>
  </p:clrMapOvr>
  <p:transition spd="slow">
    <p:wip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87144" y="160020"/>
            <a:ext cx="7171823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Volnočasové aktivity dětí a mládeže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38662" y="1628800"/>
            <a:ext cx="7493778" cy="3960440"/>
          </a:xfrm>
        </p:spPr>
        <p:txBody>
          <a:bodyPr>
            <a:normAutofit fontScale="92500" lnSpcReduction="10000"/>
          </a:bodyPr>
          <a:lstStyle/>
          <a:p>
            <a:pPr marL="45720" lvl="0" indent="0">
              <a:buNone/>
            </a:pPr>
            <a:endParaRPr lang="cs-CZ" b="1" dirty="0"/>
          </a:p>
          <a:p>
            <a:pPr marL="45720" lvl="0" indent="0">
              <a:buNone/>
            </a:pPr>
            <a:endParaRPr lang="cs-CZ" b="1" dirty="0"/>
          </a:p>
          <a:p>
            <a:pPr marL="45720" lvl="0" indent="0">
              <a:buNone/>
            </a:pPr>
            <a:r>
              <a:rPr lang="cs-CZ" b="1" dirty="0"/>
              <a:t>Osvobozeno podle §57/1/g ( nevstupuje do obratu)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poskytované dětem a mládeži </a:t>
            </a:r>
            <a:r>
              <a:rPr lang="cs-CZ" u="sng" dirty="0" err="1"/>
              <a:t>přísp</a:t>
            </a:r>
            <a:r>
              <a:rPr lang="cs-CZ" u="sng" dirty="0"/>
              <a:t>. organizacemi a nestátními </a:t>
            </a:r>
            <a:r>
              <a:rPr lang="cs-CZ" u="sng" dirty="0" err="1"/>
              <a:t>nezisk</a:t>
            </a:r>
            <a:r>
              <a:rPr lang="cs-CZ" u="sng" dirty="0"/>
              <a:t>. organizacemi dětí a mládeže</a:t>
            </a:r>
          </a:p>
          <a:p>
            <a:pPr marL="0" indent="0">
              <a:buNone/>
            </a:pPr>
            <a:r>
              <a:rPr lang="cs-CZ" dirty="0"/>
              <a:t>Osvobozeny jsou např.: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Zájmové kroužky, družina, kulturní a sportovní akce pro děti a mládež, tábory.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Pod  ustanovení §57/1/g se zahrnují i JESLE.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b="1" dirty="0"/>
          </a:p>
          <a:p>
            <a:pPr>
              <a:buFont typeface="Wingdings" panose="05000000000000000000" pitchFamily="2" charset="2"/>
              <a:buChar char="§"/>
            </a:pPr>
            <a:endParaRPr lang="cs-CZ" b="1" dirty="0"/>
          </a:p>
          <a:p>
            <a:pPr>
              <a:buFont typeface="Wingdings" panose="05000000000000000000" pitchFamily="2" charset="2"/>
              <a:buChar char="§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58656430"/>
      </p:ext>
    </p:extLst>
  </p:cSld>
  <p:clrMapOvr>
    <a:masterClrMapping/>
  </p:clrMapOvr>
  <p:transition spd="slow">
    <p:wip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-99392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Zdravotní služby § 58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59" y="1124744"/>
            <a:ext cx="8489731" cy="4896544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cs-CZ" dirty="0"/>
              <a:t>	</a:t>
            </a:r>
            <a:r>
              <a:rPr lang="cs-CZ" u="sng" dirty="0"/>
              <a:t>Pro uplatnění osvobození dle § 58 musí být splněno:</a:t>
            </a:r>
          </a:p>
          <a:p>
            <a:pPr lvl="0"/>
            <a:r>
              <a:rPr lang="cs-CZ" sz="2000" dirty="0"/>
              <a:t>jedná se o zdravotní služby vymezené zákonem o zdravotních službách (</a:t>
            </a:r>
            <a:r>
              <a:rPr lang="cs-CZ" sz="2000" dirty="0" err="1"/>
              <a:t>z.č</a:t>
            </a:r>
            <a:r>
              <a:rPr lang="cs-CZ" sz="2000" dirty="0"/>
              <a:t>. 372/2011 Sb.)</a:t>
            </a:r>
          </a:p>
          <a:p>
            <a:pPr lvl="0"/>
            <a:r>
              <a:rPr lang="cs-CZ" sz="2000" b="1" dirty="0"/>
              <a:t>zdravotní služby jsou poskytované poskytovatelem (FO, PO) zdravotních služeb, přičemž rozsah poskytovaných zdravotních služeb je vymezen v jeho oprávnění k poskytování těchto služeb</a:t>
            </a:r>
            <a:endParaRPr lang="cs-CZ" sz="2000" dirty="0"/>
          </a:p>
          <a:p>
            <a:pPr lvl="0"/>
            <a:r>
              <a:rPr lang="cs-CZ" sz="2000" b="1" dirty="0"/>
              <a:t>jedná se o činnost </a:t>
            </a:r>
            <a:r>
              <a:rPr lang="cs-CZ" sz="2000" b="1" u="sng" dirty="0"/>
              <a:t>s léčebným cílem nebo chránící lidské zdraví</a:t>
            </a:r>
            <a:endParaRPr lang="cs-CZ" sz="2000" dirty="0"/>
          </a:p>
          <a:p>
            <a:r>
              <a:rPr lang="cs-CZ" sz="2000" dirty="0"/>
              <a:t> od daně se </a:t>
            </a:r>
            <a:r>
              <a:rPr lang="cs-CZ" sz="2000" b="1" dirty="0"/>
              <a:t>osvobozují </a:t>
            </a:r>
            <a:r>
              <a:rPr lang="cs-CZ" sz="2000" dirty="0"/>
              <a:t>i služby úzce související se zdravotní službou (stravovací a ubyt. služby spojené s hospitalizací, nutný </a:t>
            </a:r>
            <a:r>
              <a:rPr lang="cs-CZ" sz="2000" b="1" dirty="0"/>
              <a:t>pobyt doprovodu (průvodce) pacienta </a:t>
            </a:r>
            <a:r>
              <a:rPr lang="cs-CZ" sz="2000" dirty="0"/>
              <a:t>(indikuje lékař) </a:t>
            </a:r>
            <a:r>
              <a:rPr lang="cs-CZ" sz="2000" b="1" dirty="0"/>
              <a:t>- jen pokud nezbytné pro dosažení léčebného cíle; </a:t>
            </a:r>
            <a:r>
              <a:rPr lang="cs-CZ" sz="2000" dirty="0"/>
              <a:t>nejsou nezbytné -</a:t>
            </a:r>
            <a:r>
              <a:rPr lang="cs-CZ" sz="2000" b="1" dirty="0"/>
              <a:t>poskytnutí TV, telefonu</a:t>
            </a:r>
            <a:endParaRPr lang="cs-CZ" sz="2000" dirty="0"/>
          </a:p>
          <a:p>
            <a:r>
              <a:rPr lang="cs-CZ" dirty="0"/>
              <a:t>možnost osvobození </a:t>
            </a:r>
            <a:r>
              <a:rPr lang="cs-CZ" b="1" dirty="0"/>
              <a:t>nelze vázat na úhradu od pojišťovny ( vztahuje se i na samoplátce)</a:t>
            </a:r>
          </a:p>
          <a:p>
            <a:r>
              <a:rPr lang="cs-CZ" b="1" dirty="0">
                <a:solidFill>
                  <a:srgbClr val="3333FF"/>
                </a:solidFill>
              </a:rPr>
              <a:t>Doplněno u lidské krve, lidských orgánů a mateřského mléka pokud ke dni dodání bude zřejmé, že se nejedná o průmyslové využití.</a:t>
            </a:r>
            <a:endParaRPr lang="cs-CZ" dirty="0">
              <a:solidFill>
                <a:srgbClr val="3333FF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4818591"/>
      </p:ext>
    </p:extLst>
  </p:cSld>
  <p:clrMapOvr>
    <a:masterClrMapping/>
  </p:clrMapOvr>
  <p:transition spd="slow">
    <p:wip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89689" y="0"/>
            <a:ext cx="6512511" cy="1143000"/>
          </a:xfrm>
        </p:spPr>
        <p:txBody>
          <a:bodyPr/>
          <a:lstStyle/>
          <a:p>
            <a:r>
              <a:rPr lang="cs-CZ" dirty="0"/>
              <a:t>Sociální pomoc § 59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21310" y="1143000"/>
            <a:ext cx="7439122" cy="4518248"/>
          </a:xfrm>
        </p:spPr>
        <p:txBody>
          <a:bodyPr>
            <a:normAutofit fontScale="92500"/>
          </a:bodyPr>
          <a:lstStyle/>
          <a:p>
            <a:r>
              <a:rPr lang="cs-CZ" b="1" dirty="0"/>
              <a:t>Zákon č. 108/2006 Sb., </a:t>
            </a:r>
            <a:r>
              <a:rPr lang="cs-CZ" dirty="0"/>
              <a:t>o sociálních službách (ZSS)</a:t>
            </a:r>
          </a:p>
          <a:p>
            <a:pPr lvl="0"/>
            <a:r>
              <a:rPr lang="cs-CZ" dirty="0"/>
              <a:t>sociální pomocí se pro účely osvobození dle ZDPH rozumí </a:t>
            </a:r>
            <a:r>
              <a:rPr lang="cs-CZ" b="1" dirty="0"/>
              <a:t>sociální služby poskytované podle ZSS (PO i FO)</a:t>
            </a:r>
            <a:endParaRPr lang="cs-CZ" dirty="0"/>
          </a:p>
          <a:p>
            <a:pPr lvl="0"/>
            <a:r>
              <a:rPr lang="cs-CZ" dirty="0"/>
              <a:t>sociální služby jsou osvobozeny od daně, pokud jsou poskytovány podle § 78 ZSS (registrace) - o registraci rozhoduje krajský úřad, popř. MPSV</a:t>
            </a:r>
          </a:p>
          <a:p>
            <a:r>
              <a:rPr lang="cs-CZ" dirty="0"/>
              <a:t>Rozhodnutí o registraci obsahuje: označení poskytovatele, místo poskytování soc. služeb, jejich druh, okruh osob, kterým budou služby poskytovány, údaj o kapacitě poskytovaných služeb</a:t>
            </a:r>
          </a:p>
          <a:p>
            <a:r>
              <a:rPr lang="cs-CZ" dirty="0">
                <a:solidFill>
                  <a:srgbClr val="3333FF"/>
                </a:solidFill>
              </a:rPr>
              <a:t>Beze změn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4822684"/>
      </p:ext>
    </p:extLst>
  </p:cSld>
  <p:clrMapOvr>
    <a:masterClrMapping/>
  </p:clrMapOvr>
  <p:transition spd="slow">
    <p:wip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31289" y="0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Osvobozená plnění podle §61 d – </a:t>
            </a:r>
            <a:r>
              <a:rPr lang="cs-CZ" sz="2800" dirty="0"/>
              <a:t>sportovní služby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00112" y="1592804"/>
            <a:ext cx="7344295" cy="4176464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cs-CZ" b="1" dirty="0"/>
              <a:t>§61 d </a:t>
            </a:r>
            <a:r>
              <a:rPr lang="cs-CZ" dirty="0"/>
              <a:t>– poskytování </a:t>
            </a:r>
            <a:r>
              <a:rPr lang="cs-CZ" u="sng" dirty="0"/>
              <a:t>služeb úzce souvisejících se sportem nebo těl. výchovou</a:t>
            </a:r>
            <a:r>
              <a:rPr lang="cs-CZ" dirty="0"/>
              <a:t> PO, které nebyly založeny nebo zřízeny za účelem podnikání, osobám, které vykonávají sport. nebo TV činnost 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i </a:t>
            </a:r>
            <a:r>
              <a:rPr lang="cs-CZ" dirty="0" err="1"/>
              <a:t>krátk</a:t>
            </a:r>
            <a:r>
              <a:rPr lang="cs-CZ" dirty="0"/>
              <a:t>. „pronájem" tělocvičny pro TV činnost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amatérská i profesionální úroveň, pravidelná i nepravidelná, organizovaná i neorganizovaná činnost ( judikát C-18/12)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i pro </a:t>
            </a:r>
            <a:r>
              <a:rPr lang="cs-CZ" dirty="0" err="1"/>
              <a:t>právn</a:t>
            </a:r>
            <a:r>
              <a:rPr lang="cs-CZ" dirty="0"/>
              <a:t>. osobu (sportují členové, zaměstnanci) ( judikát C-253/07)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nikoliv vstupné na sport. utkání pro diváky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>
                <a:solidFill>
                  <a:srgbClr val="3333FF"/>
                </a:solidFill>
              </a:rPr>
              <a:t>Beze změn.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9745302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Vznik povinnosti přiznat daň - DUZP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</a:t>
            </a:fld>
            <a:endParaRPr lang="cs-CZ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4B0CBE07-F641-483F-A192-B50AB5119F0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14362" y="1167762"/>
            <a:ext cx="7915275" cy="4840287"/>
          </a:xfrm>
        </p:spPr>
        <p:txBody>
          <a:bodyPr>
            <a:normAutofit fontScale="92500" lnSpcReduction="10000"/>
          </a:bodyPr>
          <a:lstStyle/>
          <a:p>
            <a:pPr marL="501650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sz="2000" b="1" dirty="0"/>
              <a:t>Daň na výstupu je plátce povinen přiznat (</a:t>
            </a:r>
            <a:r>
              <a:rPr lang="cs-CZ" sz="2000" b="1" dirty="0">
                <a:solidFill>
                  <a:srgbClr val="FA3636"/>
                </a:solidFill>
              </a:rPr>
              <a:t>§</a:t>
            </a:r>
            <a:r>
              <a:rPr lang="cs-CZ" sz="2600" b="1" dirty="0">
                <a:solidFill>
                  <a:srgbClr val="FA3636"/>
                </a:solidFill>
              </a:rPr>
              <a:t>20</a:t>
            </a:r>
            <a:r>
              <a:rPr lang="cs-CZ" sz="2000" b="1" dirty="0">
                <a:solidFill>
                  <a:srgbClr val="FA3636"/>
                </a:solidFill>
              </a:rPr>
              <a:t>a</a:t>
            </a:r>
            <a:r>
              <a:rPr lang="cs-CZ" sz="2000" b="1" dirty="0"/>
              <a:t>)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K DUZP (věcné plnění) nebo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Ke dni přijetí úplaty, předchází-li DUZP , to neplatí není-li zdanitelné plnění známo dostatečně určitě</a:t>
            </a:r>
          </a:p>
          <a:p>
            <a:pPr marL="501650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sz="2000" b="1" dirty="0"/>
              <a:t>DUZP pro jednotlivé případy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Dodání zboží  (§</a:t>
            </a:r>
            <a:r>
              <a:rPr lang="cs-CZ" dirty="0">
                <a:solidFill>
                  <a:srgbClr val="FF0000"/>
                </a:solidFill>
              </a:rPr>
              <a:t>21/1</a:t>
            </a:r>
            <a:r>
              <a:rPr lang="cs-CZ" dirty="0"/>
              <a:t>)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b="1" dirty="0"/>
              <a:t>Dodání nemovité věci </a:t>
            </a:r>
            <a:r>
              <a:rPr lang="cs-CZ" b="1" dirty="0">
                <a:solidFill>
                  <a:srgbClr val="FF0000"/>
                </a:solidFill>
              </a:rPr>
              <a:t>(§21/2</a:t>
            </a:r>
            <a:r>
              <a:rPr lang="cs-CZ" b="1" dirty="0"/>
              <a:t>)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b="1" dirty="0"/>
              <a:t>Poskytnutí služby </a:t>
            </a:r>
            <a:r>
              <a:rPr lang="cs-CZ" dirty="0"/>
              <a:t>(§</a:t>
            </a:r>
            <a:r>
              <a:rPr lang="cs-CZ" dirty="0">
                <a:solidFill>
                  <a:srgbClr val="FF0000"/>
                </a:solidFill>
              </a:rPr>
              <a:t>21/3</a:t>
            </a:r>
            <a:r>
              <a:rPr lang="cs-CZ" dirty="0"/>
              <a:t>) 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Zvláštní případy (</a:t>
            </a:r>
            <a:r>
              <a:rPr lang="cs-CZ" dirty="0">
                <a:solidFill>
                  <a:srgbClr val="FA3636"/>
                </a:solidFill>
              </a:rPr>
              <a:t>§21/4</a:t>
            </a:r>
            <a:r>
              <a:rPr lang="cs-CZ" dirty="0"/>
              <a:t>)- </a:t>
            </a:r>
            <a:r>
              <a:rPr lang="cs-CZ" dirty="0" err="1"/>
              <a:t>dílo,energie</a:t>
            </a:r>
            <a:r>
              <a:rPr lang="cs-CZ" dirty="0"/>
              <a:t>, služby s nájmem (viz dále)</a:t>
            </a:r>
            <a:endParaRPr lang="cs-CZ" sz="1800" b="1" dirty="0"/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Prodejní automaty (</a:t>
            </a:r>
            <a:r>
              <a:rPr lang="cs-CZ" dirty="0">
                <a:solidFill>
                  <a:srgbClr val="FA3636"/>
                </a:solidFill>
              </a:rPr>
              <a:t>§21/5</a:t>
            </a:r>
            <a:r>
              <a:rPr lang="cs-CZ" dirty="0"/>
              <a:t>)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b="1" dirty="0"/>
              <a:t>Dílčí plnění (</a:t>
            </a:r>
            <a:r>
              <a:rPr lang="cs-CZ" b="1" dirty="0">
                <a:solidFill>
                  <a:srgbClr val="FF3300"/>
                </a:solidFill>
              </a:rPr>
              <a:t>§</a:t>
            </a:r>
            <a:r>
              <a:rPr lang="cs-CZ" b="1" dirty="0">
                <a:solidFill>
                  <a:srgbClr val="FF0000"/>
                </a:solidFill>
              </a:rPr>
              <a:t>21/7</a:t>
            </a:r>
            <a:r>
              <a:rPr lang="cs-CZ" b="1" dirty="0"/>
              <a:t>)</a:t>
            </a:r>
          </a:p>
          <a:p>
            <a:pPr marL="708025" lvl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plnění delší než 12 měsíců  (§21/8)</a:t>
            </a:r>
            <a:endParaRPr lang="cs-CZ" dirty="0">
              <a:solidFill>
                <a:srgbClr val="FF0000"/>
              </a:solidFill>
            </a:endParaRP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sz="2000" b="1" dirty="0"/>
              <a:t>U osvobozených plnění se DUZP stanoví obdobně (§21/9)</a:t>
            </a:r>
          </a:p>
        </p:txBody>
      </p:sp>
    </p:spTree>
    <p:extLst>
      <p:ext uri="{BB962C8B-B14F-4D97-AF65-F5344CB8AC3E}">
        <p14:creationId xmlns:p14="http://schemas.microsoft.com/office/powerpoint/2010/main" val="2632567804"/>
      </p:ext>
    </p:extLst>
  </p:cSld>
  <p:clrMapOvr>
    <a:masterClrMapping/>
  </p:clrMapOvr>
  <p:transition spd="slow">
    <p:wipe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584" y="0"/>
            <a:ext cx="6776065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Osvobozená plnění podle §61e-kulturní </a:t>
            </a:r>
            <a:r>
              <a:rPr lang="cs-CZ" sz="4400" dirty="0"/>
              <a:t>služby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13476" y="1700808"/>
            <a:ext cx="7086915" cy="3816424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cs-CZ" dirty="0"/>
              <a:t>Poskytnutí </a:t>
            </a:r>
            <a:r>
              <a:rPr lang="cs-CZ" u="sng" dirty="0"/>
              <a:t>kulturních služeb a dodání zboží s nimi úzce souvisejícího</a:t>
            </a:r>
            <a:r>
              <a:rPr lang="cs-CZ" dirty="0"/>
              <a:t> krajem, obcí, PO zřízenou zákonem, PO zřízenou Ministerstvem kultury nebo PO, která nebyla založena nebo zřízena za účelem podnikání, např. u škol jsou osvobozeny úplaty za :</a:t>
            </a:r>
          </a:p>
          <a:p>
            <a:pPr lvl="0"/>
            <a:r>
              <a:rPr lang="cs-CZ" dirty="0"/>
              <a:t>Vstupné na výstavy, kulturní vystoupení</a:t>
            </a:r>
          </a:p>
          <a:p>
            <a:pPr lvl="0"/>
            <a:r>
              <a:rPr lang="cs-CZ" dirty="0"/>
              <a:t>Vstupné na plesy ( tombola §60)</a:t>
            </a:r>
          </a:p>
          <a:p>
            <a:pPr lvl="0"/>
            <a:r>
              <a:rPr lang="cs-CZ" dirty="0"/>
              <a:t>Půjčovné ( poplatek za upomínku nebo za ztracenou knihu není předmětem daně)</a:t>
            </a:r>
          </a:p>
          <a:p>
            <a:r>
              <a:rPr lang="cs-CZ" dirty="0">
                <a:solidFill>
                  <a:srgbClr val="3333FF"/>
                </a:solidFill>
              </a:rPr>
              <a:t>Beze změn.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70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5064933"/>
      </p:ext>
    </p:extLst>
  </p:cSld>
  <p:clrMapOvr>
    <a:masterClrMapping/>
  </p:clrMapOvr>
  <p:transition spd="slow">
    <p:wip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6728535" cy="864096"/>
          </a:xfrm>
        </p:spPr>
        <p:txBody>
          <a:bodyPr>
            <a:normAutofit fontScale="90000"/>
          </a:bodyPr>
          <a:lstStyle/>
          <a:p>
            <a:r>
              <a:rPr lang="cs-CZ" dirty="0"/>
              <a:t>Časté dotazy -přijatá plnění ze zahraničí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21864" y="1772816"/>
            <a:ext cx="6400800" cy="3474720"/>
          </a:xfrm>
        </p:spPr>
        <p:txBody>
          <a:bodyPr>
            <a:normAutofit fontScale="92500" lnSpcReduction="20000"/>
          </a:bodyPr>
          <a:lstStyle/>
          <a:p>
            <a:r>
              <a:rPr lang="cs-CZ" b="1" dirty="0"/>
              <a:t>§ 25 Pořízení zboží z EU od osoby registrované k dani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Přepočet cizí měny § 4 odst.5 ZDPH (kurz ČNB ke dni vzniku povinnosti přiznat daň platný v účetní jednotce)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Ke dni vystavení daňového dokladu, nebo k 15.dni následujícího měsíce po dodání zboží ( pokud nebylo vystaven daňový doklad dříve)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ZD a DPH se uvede do ř. 3 nebo 4 DAP DPH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KH A2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71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6723851"/>
      </p:ext>
    </p:extLst>
  </p:cSld>
  <p:clrMapOvr>
    <a:masterClrMapping/>
  </p:clrMapOvr>
  <p:transition spd="slow">
    <p:wip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0"/>
            <a:ext cx="6728535" cy="1124744"/>
          </a:xfrm>
        </p:spPr>
        <p:txBody>
          <a:bodyPr>
            <a:normAutofit fontScale="90000"/>
          </a:bodyPr>
          <a:lstStyle/>
          <a:p>
            <a:r>
              <a:rPr lang="cs-CZ" dirty="0"/>
              <a:t>Časté dotazy -přijatá plnění ze zahraničí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556792"/>
            <a:ext cx="7488832" cy="4320480"/>
          </a:xfrm>
        </p:spPr>
        <p:txBody>
          <a:bodyPr>
            <a:normAutofit fontScale="92500"/>
          </a:bodyPr>
          <a:lstStyle/>
          <a:p>
            <a:r>
              <a:rPr lang="cs-CZ" b="1" dirty="0"/>
              <a:t>§24 Pořízení služby od osoby povinné k dani,</a:t>
            </a:r>
          </a:p>
          <a:p>
            <a:pPr marL="45720" indent="0">
              <a:buNone/>
            </a:pPr>
            <a:r>
              <a:rPr lang="cs-CZ" b="1" dirty="0"/>
              <a:t>	 tj. od osoby neusazené v tuzemsku </a:t>
            </a:r>
          </a:p>
          <a:p>
            <a:endParaRPr lang="cs-CZ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Vazba na §9,10 a 10b ZDPH – určení místa plnění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DUZP , </a:t>
            </a:r>
            <a:r>
              <a:rPr lang="cs-CZ" b="1" dirty="0"/>
              <a:t>den úplaty </a:t>
            </a:r>
            <a:r>
              <a:rPr lang="cs-CZ" dirty="0"/>
              <a:t>( co nastane dříve)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Přepočet cizí měny - §4 odst.5 (kurz ČNB ke dni vzniku povinnosti přiznat daň platný v účetní jednotce)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Uvedení do ř.5 nebo 6 DAP DPH u ORD, do ř.12 a 13 ostatní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KH A2</a:t>
            </a:r>
          </a:p>
          <a:p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72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3160591"/>
      </p:ext>
    </p:extLst>
  </p:cSld>
  <p:clrMapOvr>
    <a:masterClrMapping/>
  </p:clrMapOvr>
  <p:transition spd="slow">
    <p:wipe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cs-CZ" b="1" dirty="0"/>
              <a:t>Snížení nájmu z pohledu DPH</a:t>
            </a:r>
          </a:p>
        </p:txBody>
      </p:sp>
      <p:sp>
        <p:nvSpPr>
          <p:cNvPr id="67587" name="Zástupný symbol pro obsah 2"/>
          <p:cNvSpPr>
            <a:spLocks noGrp="1"/>
          </p:cNvSpPr>
          <p:nvPr>
            <p:ph idx="1"/>
          </p:nvPr>
        </p:nvSpPr>
        <p:spPr>
          <a:xfrm>
            <a:off x="982132" y="1681591"/>
            <a:ext cx="7704667" cy="3866960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cs-CZ" altLang="cs-CZ" sz="2800" b="1" dirty="0">
                <a:latin typeface="Times New Roman" panose="02020603050405020304" pitchFamily="18" charset="0"/>
              </a:rPr>
              <a:t>Sleva na nájemném vs. prominutí nájemného (částečné prominutí):</a:t>
            </a:r>
          </a:p>
          <a:p>
            <a:pPr algn="just"/>
            <a:r>
              <a:rPr lang="cs-CZ" altLang="cs-CZ" sz="2000" dirty="0">
                <a:latin typeface="Times New Roman" panose="02020603050405020304" pitchFamily="18" charset="0"/>
              </a:rPr>
              <a:t>Pro daně a účetnictví nutno řádně rozlišovat – různé dopady (viz dále)</a:t>
            </a:r>
          </a:p>
          <a:p>
            <a:pPr algn="just"/>
            <a:r>
              <a:rPr lang="cs-CZ" altLang="cs-CZ" sz="2000" dirty="0">
                <a:latin typeface="Times New Roman" panose="02020603050405020304" pitchFamily="18" charset="0"/>
              </a:rPr>
              <a:t>Informace Ministerstva vnitra ČR neupozorňuje na tyto účetní a daňové dopady</a:t>
            </a:r>
          </a:p>
          <a:p>
            <a:pPr marL="457200" lvl="1" indent="0" algn="just">
              <a:buNone/>
            </a:pPr>
            <a:r>
              <a:rPr lang="cs-CZ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Stanovisko Ministerstva vnitra k možnostem obcí dočasně snížit nájemné vybírané z obecního majetku v době trvání nouzového stavu - </a:t>
            </a:r>
            <a:r>
              <a:rPr lang="cs-CZ" sz="14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https://www.mvcr.cz/clanek/nouzovy-stav-odk--stanovisko-ministerstva-vnitra-k-moznostem-obci-docasne-snizit-najemne-vybirane-z-obecniho-majetku-v-dobe-trvani-nouzoveho-stavu.aspx</a:t>
            </a:r>
            <a:endParaRPr lang="cs-CZ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 algn="just">
              <a:buNone/>
            </a:pP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endParaRPr lang="cs-CZ" altLang="cs-CZ" sz="2800" dirty="0">
              <a:latin typeface="Times New Roman" panose="02020603050405020304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947560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cs-CZ" b="1" dirty="0"/>
              <a:t>Snížení nájmu z pohledu DPH</a:t>
            </a:r>
          </a:p>
        </p:txBody>
      </p:sp>
      <p:sp>
        <p:nvSpPr>
          <p:cNvPr id="67587" name="Zástupný symbol pro obsah 2"/>
          <p:cNvSpPr>
            <a:spLocks noGrp="1"/>
          </p:cNvSpPr>
          <p:nvPr>
            <p:ph idx="1"/>
          </p:nvPr>
        </p:nvSpPr>
        <p:spPr>
          <a:xfrm>
            <a:off x="982132" y="1681591"/>
            <a:ext cx="7704667" cy="386696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cs-CZ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Sleva na </a:t>
            </a:r>
            <a:r>
              <a:rPr lang="cs-CZ" b="1" dirty="0">
                <a:latin typeface="Times New Roman" panose="02020603050405020304" pitchFamily="18" charset="0"/>
              </a:rPr>
              <a:t>nájemném </a:t>
            </a:r>
            <a:r>
              <a:rPr lang="cs-CZ" sz="1900" dirty="0">
                <a:latin typeface="Times New Roman" panose="02020603050405020304" pitchFamily="18" charset="0"/>
              </a:rPr>
              <a:t>(</a:t>
            </a:r>
            <a:r>
              <a:rPr lang="cs-CZ" sz="1900" u="sng" dirty="0">
                <a:latin typeface="Times New Roman" panose="02020603050405020304" pitchFamily="18" charset="0"/>
              </a:rPr>
              <a:t>Dočasné snížení nájemného dohodou</a:t>
            </a:r>
            <a:r>
              <a:rPr lang="cs-CZ" sz="1900" dirty="0">
                <a:latin typeface="Times New Roman" panose="02020603050405020304" pitchFamily="18" charset="0"/>
              </a:rPr>
              <a:t>)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Sleva je chápána jako následná změna základu daně v souladu s § 42 ZDPH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Sleva tak ovlivňuje dopad do DPH. Sleva snižuje odvod DPH v případě zdaňovaného nájmu či snižuje negativní dopad do krátícího koeficientu, pokud jde o osvobozený pronájem.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Sleva snižuje výnosy u pronajímatele (náklady u nájemce).</a:t>
            </a:r>
          </a:p>
          <a:p>
            <a:pPr marL="342900" indent="-342900" algn="just">
              <a:buFont typeface="Symbol" panose="05050102010706020507" pitchFamily="18" charset="2"/>
              <a:buChar char=""/>
            </a:pPr>
            <a:r>
              <a:rPr lang="cs-CZ" sz="1800" dirty="0">
                <a:latin typeface="Times New Roman" panose="02020603050405020304" pitchFamily="18" charset="0"/>
              </a:rPr>
              <a:t>Jedná se o dvoustranný akt na základě dohody o snížení nájemného (resp. dodatku nájemní smlouvy)</a:t>
            </a:r>
          </a:p>
          <a:p>
            <a:pPr marL="342900" indent="-342900" algn="just">
              <a:buFont typeface="Symbol" panose="05050102010706020507" pitchFamily="18" charset="2"/>
              <a:buChar char=""/>
            </a:pPr>
            <a:endParaRPr lang="cs-CZ" altLang="cs-CZ" sz="1800" dirty="0">
              <a:latin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altLang="cs-CZ" sz="1800" b="1" u="sng" dirty="0">
                <a:solidFill>
                  <a:srgbClr val="FA3636"/>
                </a:solidFill>
                <a:latin typeface="Times New Roman" panose="02020603050405020304" pitchFamily="18" charset="0"/>
              </a:rPr>
              <a:t>POZOR</a:t>
            </a:r>
            <a:r>
              <a:rPr lang="cs-CZ" altLang="cs-CZ" sz="1800" dirty="0">
                <a:solidFill>
                  <a:srgbClr val="FA3636"/>
                </a:solidFill>
                <a:latin typeface="Times New Roman" panose="02020603050405020304" pitchFamily="18" charset="0"/>
              </a:rPr>
              <a:t>: 100% sleva je chápána jako dar se všemi dopady (řešení obdobné, jako u prominutí nájmu).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87362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cs-CZ" b="1" dirty="0"/>
              <a:t>Snížení nájmu z pohledu DPH</a:t>
            </a:r>
          </a:p>
        </p:txBody>
      </p:sp>
      <p:sp>
        <p:nvSpPr>
          <p:cNvPr id="67587" name="Zástupný symbol pro obsah 2"/>
          <p:cNvSpPr>
            <a:spLocks noGrp="1"/>
          </p:cNvSpPr>
          <p:nvPr>
            <p:ph idx="1"/>
          </p:nvPr>
        </p:nvSpPr>
        <p:spPr>
          <a:xfrm>
            <a:off x="982132" y="1412776"/>
            <a:ext cx="7704667" cy="45365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Prominutí nájmu / částečné prominutí nájmu </a:t>
            </a:r>
            <a:r>
              <a:rPr lang="cs-CZ" sz="1800" u="sng" dirty="0">
                <a:latin typeface="Times New Roman" panose="02020603050405020304" pitchFamily="18" charset="0"/>
              </a:rPr>
              <a:t>(Prominutí dluhu)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1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Právně jde o prominutí dluhu, tj. povinnosti nájemce uhradit nájemné s tím, že se pronajímatel vzdává finančního inkasa daného nájemného.</a:t>
            </a: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1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Nedochází však ke snížení nájemného, a tudíž dochází ke snížení základu daně (nedochází ke snížení výše DPH).</a:t>
            </a: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Pronajímatel tak má stále povinnost odvodu DPH z celé původní výše nájemného a nájemce má nárok na uplatnění odpočtu daně.</a:t>
            </a:r>
            <a:endParaRPr lang="cs-CZ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Pokud pronajímatel původní fakturaci snížil, neoprávněně snížil výnosy i DPH a hrozí mu tak ze strany správce daně doměrky na daních a s tím související sankce.</a:t>
            </a:r>
            <a:endParaRPr lang="cs-CZ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Nájemce je povinen zohlednit prominuté nájemné ve svém daňovém přiznání k dani z příjmů.</a:t>
            </a:r>
            <a:endParaRPr lang="cs-CZ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1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Jedná se o jednostranný akt ze strany pronajímatele, který se vzdává práva na úhradu dluhu. Zpravidla se jedná o rozhodnutí orgánu města, nikoliv o dohodu s nájemcem.</a:t>
            </a: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513127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A20DC2-2046-4ED1-95DA-A6D6E3A3D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Kontrolní vazby účetnictví na DPH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44E854F-9A18-4D37-BFD5-A878DBD7A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192" y="1694317"/>
            <a:ext cx="7704667" cy="4587040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endParaRPr lang="cs-CZ" i="1" dirty="0"/>
          </a:p>
          <a:p>
            <a:pPr marL="0" lvl="0" indent="0">
              <a:buNone/>
            </a:pPr>
            <a:endParaRPr lang="cs-CZ" i="1" dirty="0"/>
          </a:p>
          <a:p>
            <a:pPr marL="0" indent="0">
              <a:buNone/>
            </a:pPr>
            <a:r>
              <a:rPr lang="cs-CZ" i="1" u="sng" dirty="0"/>
              <a:t>Průběžně:</a:t>
            </a:r>
          </a:p>
          <a:p>
            <a:pPr lvl="0"/>
            <a:r>
              <a:rPr lang="cs-CZ" i="1" dirty="0"/>
              <a:t>vazby tř. 6 (případně účet 324) na DAP </a:t>
            </a:r>
            <a:endParaRPr lang="cs-CZ" dirty="0"/>
          </a:p>
          <a:p>
            <a:pPr lvl="0"/>
            <a:r>
              <a:rPr lang="cs-CZ" i="1" dirty="0"/>
              <a:t>inventarizace účtu 343 (zaúčtování neuplatněného odpočtu na účet 549 - vazba na ř.52 a 46)</a:t>
            </a:r>
          </a:p>
          <a:p>
            <a:pPr lvl="0"/>
            <a:r>
              <a:rPr lang="cs-CZ" i="1" dirty="0"/>
              <a:t>Vazba DAP DPH na záznamní povinnost (rozpis dokladů dle řádků DAP)</a:t>
            </a:r>
          </a:p>
          <a:p>
            <a:pPr lvl="0"/>
            <a:r>
              <a:rPr lang="cs-CZ" i="1" dirty="0"/>
              <a:t>Vazba DAP na KH</a:t>
            </a:r>
          </a:p>
          <a:p>
            <a:pPr marL="0" lvl="0" indent="0">
              <a:buNone/>
            </a:pPr>
            <a:r>
              <a:rPr lang="cs-CZ" i="1" u="sng" dirty="0"/>
              <a:t>Specifické postupy při sestavení daňového přiznání za poslední zdaňovací období roku : </a:t>
            </a:r>
            <a:endParaRPr lang="cs-CZ" u="sng" dirty="0"/>
          </a:p>
          <a:p>
            <a:pPr lvl="0"/>
            <a:r>
              <a:rPr lang="cs-CZ" i="1" dirty="0"/>
              <a:t>vypořádání nároku na odpočet daně</a:t>
            </a:r>
          </a:p>
          <a:p>
            <a:pPr lvl="0"/>
            <a:r>
              <a:rPr lang="cs-CZ" i="1" dirty="0"/>
              <a:t>úprava odpočtu daně </a:t>
            </a:r>
          </a:p>
          <a:p>
            <a:pPr lvl="0"/>
            <a:r>
              <a:rPr lang="cs-CZ" i="1" dirty="0"/>
              <a:t>inventarizační rozdíly</a:t>
            </a:r>
          </a:p>
          <a:p>
            <a:pPr marL="0" indent="0">
              <a:buNone/>
            </a:pPr>
            <a:endParaRPr lang="cs-CZ" b="1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BD80F7A-E253-47C6-938C-0CCAAB17C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76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088474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solidFill>
                  <a:srgbClr val="3333FF"/>
                </a:solidFill>
                <a:latin typeface="+mn-lt"/>
              </a:rPr>
              <a:t>Novela DŘ </a:t>
            </a:r>
            <a:br>
              <a:rPr lang="cs-CZ" dirty="0">
                <a:solidFill>
                  <a:srgbClr val="3333FF"/>
                </a:solidFill>
                <a:latin typeface="+mn-lt"/>
              </a:rPr>
            </a:br>
            <a:r>
              <a:rPr lang="cs-CZ" dirty="0">
                <a:solidFill>
                  <a:srgbClr val="3333FF"/>
                </a:solidFill>
                <a:latin typeface="+mn-lt"/>
              </a:rPr>
              <a:t>(zákon 283/2020 Sb.)</a:t>
            </a:r>
            <a:endParaRPr dirty="0">
              <a:solidFill>
                <a:srgbClr val="3333FF"/>
              </a:solidFill>
              <a:latin typeface="+mn-lt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060729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Záloha na nadměrný odpočet </a:t>
            </a:r>
            <a:r>
              <a:rPr lang="cs-CZ" dirty="0"/>
              <a:t>(§ 105a ZDPH; § 174a DŘ)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600" dirty="0"/>
              <a:t>(aplikace Nálezu ÚS 819/18)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Vznik nároku při zahájení – </a:t>
            </a:r>
            <a:r>
              <a:rPr lang="cs-CZ" sz="1800" b="1" dirty="0">
                <a:solidFill>
                  <a:srgbClr val="3333FF"/>
                </a:solidFill>
              </a:rPr>
              <a:t>jen pokud je &gt; 50.000 Kč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daňové kontroly, která není zahajována v plném rozsahu,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zahajovaného postupu k odstranění pochybností, nebo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prováděné daňové kontroly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dirty="0"/>
              <a:t> </a:t>
            </a:r>
            <a:r>
              <a:rPr lang="cs-CZ" sz="1800" dirty="0">
                <a:solidFill>
                  <a:srgbClr val="3333FF"/>
                </a:solidFill>
              </a:rPr>
              <a:t>… a to ve výši, kterou FS nehodlá prověřovat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1800" dirty="0"/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77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4131204"/>
      </p:ext>
    </p:extLst>
  </p:cSld>
  <p:clrMapOvr>
    <a:masterClrMapping/>
  </p:clrMapOvr>
  <p:transition spd="slow">
    <p:wipe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solidFill>
                  <a:srgbClr val="3333FF"/>
                </a:solidFill>
                <a:latin typeface="+mn-lt"/>
              </a:rPr>
              <a:t>Novela DŘ </a:t>
            </a:r>
            <a:br>
              <a:rPr lang="cs-CZ" dirty="0">
                <a:solidFill>
                  <a:srgbClr val="3333FF"/>
                </a:solidFill>
                <a:latin typeface="+mn-lt"/>
              </a:rPr>
            </a:br>
            <a:r>
              <a:rPr lang="cs-CZ" dirty="0">
                <a:solidFill>
                  <a:srgbClr val="3333FF"/>
                </a:solidFill>
                <a:latin typeface="+mn-lt"/>
              </a:rPr>
              <a:t>(zákon 283/2020 Sb.)</a:t>
            </a:r>
            <a:endParaRPr dirty="0">
              <a:solidFill>
                <a:srgbClr val="3333FF"/>
              </a:solidFill>
              <a:latin typeface="+mn-lt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060729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Další schválené změny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Pro DPPO a DPFO nová lhůta 4 měsíců při elektronickém podání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Plná moc se může podat těsně před podáním DPPO (DPFO)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Daňová informační schránka – změna nastavení DIS pokud je zástupce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endParaRPr lang="cs-CZ" sz="1800" dirty="0">
              <a:solidFill>
                <a:srgbClr val="3333FF"/>
              </a:solidFill>
            </a:endParaRP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Pokuta za pozdní podání tvrzení se  nevyměřuje do 1.000 Kč (bylo 200 Kč)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Úrok z prodlení se nevyměří pokud nepřesáhne 1.000 Kč (původně 200 Kč)</a:t>
            </a:r>
          </a:p>
          <a:p>
            <a:pPr marL="1016000" lvl="1" indent="-342900">
              <a:spcAft>
                <a:spcPts val="0"/>
              </a:spcAft>
              <a:buClr>
                <a:srgbClr val="C00000"/>
              </a:buClr>
            </a:pPr>
            <a:r>
              <a:rPr lang="cs-CZ" sz="1400" dirty="0">
                <a:solidFill>
                  <a:srgbClr val="3333FF"/>
                </a:solidFill>
              </a:rPr>
              <a:t> </a:t>
            </a:r>
            <a:r>
              <a:rPr lang="cs-CZ" sz="1600" dirty="0">
                <a:solidFill>
                  <a:srgbClr val="3333FF"/>
                </a:solidFill>
              </a:rPr>
              <a:t>např. při pozdní platbě či podání dodatečného daňového přiznání</a:t>
            </a:r>
            <a:endParaRPr lang="cs-CZ" sz="1200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Neschválené změny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Nemění se lhůta pro vyměření daně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Neruší se toleranční lhůta 5 dnů pro podání a platbu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endParaRPr lang="cs-CZ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78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9044323"/>
      </p:ext>
    </p:extLst>
  </p:cSld>
  <p:clrMapOvr>
    <a:masterClrMapping/>
  </p:clrMapOvr>
  <p:transition spd="slow">
    <p:wipe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4169" y="29800"/>
            <a:ext cx="6512511" cy="1143000"/>
          </a:xfrm>
        </p:spPr>
        <p:txBody>
          <a:bodyPr/>
          <a:lstStyle/>
          <a:p>
            <a:r>
              <a:rPr lang="cs-CZ" dirty="0"/>
              <a:t>Právní rámec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3000" y="2060848"/>
            <a:ext cx="6400800" cy="2145392"/>
          </a:xfrm>
        </p:spPr>
        <p:txBody>
          <a:bodyPr/>
          <a:lstStyle/>
          <a:p>
            <a:r>
              <a:rPr lang="cs-CZ" altLang="cs-CZ" u="sng" dirty="0"/>
              <a:t>Poučení dle NOZ</a:t>
            </a:r>
          </a:p>
          <a:p>
            <a:r>
              <a:rPr lang="cs-CZ" altLang="cs-CZ" sz="2000" b="1" dirty="0"/>
              <a:t>Všechny informace poskytnuté na tomto semináři jsou uváděny pouze v rámci výukového procesu a nemohou bez dalšího posouzení sloužit jako informace či rady k řešení právních situací.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79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1708822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739551"/>
          </a:xfrm>
        </p:spPr>
        <p:txBody>
          <a:bodyPr/>
          <a:lstStyle/>
          <a:p>
            <a:r>
              <a:rPr lang="cs-CZ" dirty="0"/>
              <a:t>§20a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4" y="1484784"/>
            <a:ext cx="7910346" cy="4825468"/>
          </a:xfrm>
        </p:spPr>
        <p:txBody>
          <a:bodyPr>
            <a:noAutofit/>
          </a:bodyPr>
          <a:lstStyle/>
          <a:p>
            <a:pPr marL="21590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endParaRPr lang="cs-CZ" sz="2000" b="1" dirty="0">
              <a:solidFill>
                <a:schemeClr val="tx2"/>
              </a:solidFill>
            </a:endParaRPr>
          </a:p>
          <a:p>
            <a:pPr marL="21590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endParaRPr lang="cs-CZ" sz="2000" b="1" dirty="0">
              <a:solidFill>
                <a:schemeClr val="tx2"/>
              </a:solidFill>
            </a:endParaRPr>
          </a:p>
          <a:p>
            <a:pPr marL="21590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2000" b="1" dirty="0">
                <a:solidFill>
                  <a:schemeClr val="tx2"/>
                </a:solidFill>
              </a:rPr>
              <a:t>Daň na výstupu je plátce povinen přiznat :</a:t>
            </a:r>
          </a:p>
          <a:p>
            <a:pPr marL="53816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2"/>
                </a:solidFill>
              </a:rPr>
              <a:t>K DUZP (věcné plnění) nebo</a:t>
            </a:r>
          </a:p>
          <a:p>
            <a:pPr marL="538163"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>
                <a:solidFill>
                  <a:schemeClr val="tx2"/>
                </a:solidFill>
              </a:rPr>
              <a:t>Ke dni přijetí úplaty, předchází-li DUZP </a:t>
            </a:r>
            <a:r>
              <a:rPr lang="cs-CZ" b="1" dirty="0">
                <a:solidFill>
                  <a:srgbClr val="FF0000"/>
                </a:solidFill>
              </a:rPr>
              <a:t>, to neplatí není-li zdanitelné plnění známo dostatečně určitě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2000" u="sng" dirty="0">
                <a:solidFill>
                  <a:schemeClr val="tx2"/>
                </a:solidFill>
              </a:rPr>
              <a:t>Dostatečně určité = jsou-li známy alespoň tyto údaje</a:t>
            </a:r>
            <a:r>
              <a:rPr lang="cs-CZ" altLang="cs-CZ" sz="2000" dirty="0">
                <a:solidFill>
                  <a:schemeClr val="tx2"/>
                </a:solidFill>
              </a:rPr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altLang="cs-CZ" sz="2000" b="1" dirty="0">
                <a:solidFill>
                  <a:schemeClr val="tx2"/>
                </a:solidFill>
              </a:rPr>
              <a:t>Zboží / služba</a:t>
            </a:r>
            <a:r>
              <a:rPr lang="cs-CZ" altLang="cs-CZ" sz="2000" dirty="0">
                <a:solidFill>
                  <a:schemeClr val="tx2"/>
                </a:solidFill>
              </a:rPr>
              <a:t>, které má být dodáno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altLang="cs-CZ" sz="2000" b="1" dirty="0">
                <a:solidFill>
                  <a:schemeClr val="tx2"/>
                </a:solidFill>
              </a:rPr>
              <a:t>Sazba DPH </a:t>
            </a:r>
            <a:r>
              <a:rPr lang="cs-CZ" altLang="cs-CZ" sz="2000" dirty="0">
                <a:solidFill>
                  <a:schemeClr val="tx2"/>
                </a:solidFill>
              </a:rPr>
              <a:t>u zdanitelného plnění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chemeClr val="tx2"/>
                </a:solidFill>
              </a:rPr>
              <a:t>Místo plnění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i="1" u="sng" dirty="0"/>
              <a:t>Příklad: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i="1" dirty="0"/>
              <a:t>Nerozdělená jedna záloha na služby ve dvou sazbách – není předmětem daně. Ke zdanění dojde až při vyúčtování!!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2000" dirty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2000" dirty="0">
                <a:solidFill>
                  <a:srgbClr val="000000"/>
                </a:solidFill>
              </a:rPr>
              <a:t>Obdobná úprava je v § 51 odst. 2 ZDPH u povinnosti přiznat plnění osvobozené bez nároku na odpočet daně</a:t>
            </a:r>
            <a:r>
              <a:rPr lang="cs-CZ" altLang="cs-CZ" sz="2000" u="sng" dirty="0">
                <a:solidFill>
                  <a:srgbClr val="000000"/>
                </a:solidFill>
              </a:rPr>
              <a:t> </a:t>
            </a:r>
            <a:endParaRPr lang="cs-CZ" altLang="cs-CZ" sz="2000" i="1" dirty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b="1" dirty="0">
                <a:solidFill>
                  <a:srgbClr val="FF0000"/>
                </a:solidFill>
              </a:rPr>
              <a:t>Informace GFŘ k aplikaci ustanovení § 20a zákona o DPH z 15.6.2017</a:t>
            </a:r>
            <a:endParaRPr lang="cs-CZ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cs-CZ" sz="2200" i="1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5956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171599"/>
          </a:xfrm>
        </p:spPr>
        <p:txBody>
          <a:bodyPr/>
          <a:lstStyle/>
          <a:p>
            <a:r>
              <a:rPr lang="cs-CZ" dirty="0"/>
              <a:t>§21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484784"/>
            <a:ext cx="7704667" cy="4515032"/>
          </a:xfrm>
        </p:spPr>
        <p:txBody>
          <a:bodyPr>
            <a:normAutofit/>
          </a:bodyPr>
          <a:lstStyle/>
          <a:p>
            <a:pPr algn="just"/>
            <a:r>
              <a:rPr lang="cs-CZ" sz="2000" dirty="0"/>
              <a:t>§21/1 – </a:t>
            </a:r>
            <a:r>
              <a:rPr lang="cs-CZ" sz="2000" b="1" dirty="0"/>
              <a:t>dodání zboží </a:t>
            </a:r>
            <a:r>
              <a:rPr lang="cs-CZ" sz="2000" dirty="0"/>
              <a:t>– dnem dodání, dnem příklepu ve veřejné dražbě nebo dnem přenechání k užívání  ( s výhradou vlastnictví §13/3/c).</a:t>
            </a:r>
            <a:r>
              <a:rPr lang="cs-CZ" sz="2000" dirty="0">
                <a:cs typeface="Times New Roman" panose="02020603050405020304" pitchFamily="18" charset="0"/>
              </a:rPr>
              <a:t> Při dodání zboží je </a:t>
            </a:r>
            <a:r>
              <a:rPr lang="cs-CZ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určující okamžik převodu práva nakládat se zbožím jako vlastník</a:t>
            </a:r>
            <a:r>
              <a:rPr lang="cs-CZ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. </a:t>
            </a:r>
            <a:r>
              <a:rPr lang="cs-CZ" sz="2000" dirty="0">
                <a:solidFill>
                  <a:srgbClr val="3333FF"/>
                </a:solidFill>
                <a:cs typeface="Times New Roman" panose="02020603050405020304" pitchFamily="18" charset="0"/>
              </a:rPr>
              <a:t>Zjednodušeno!</a:t>
            </a:r>
            <a:r>
              <a:rPr lang="cs-CZ" sz="2000" dirty="0">
                <a:cs typeface="Times New Roman" panose="02020603050405020304" pitchFamily="18" charset="0"/>
              </a:rPr>
              <a:t>. </a:t>
            </a:r>
          </a:p>
          <a:p>
            <a:r>
              <a:rPr lang="cs-CZ" sz="2000" dirty="0"/>
              <a:t>§21/2 – </a:t>
            </a:r>
            <a:r>
              <a:rPr lang="cs-CZ" sz="2000" b="1" dirty="0"/>
              <a:t>dodání nemovité věci </a:t>
            </a:r>
            <a:r>
              <a:rPr lang="cs-CZ" sz="2000" dirty="0"/>
              <a:t>– dnem předání do užívání nebo doručení vyrozumění z KN</a:t>
            </a:r>
            <a:endParaRPr lang="cs-CZ" sz="2000" dirty="0">
              <a:solidFill>
                <a:srgbClr val="FF0000"/>
              </a:solidFill>
            </a:endParaRPr>
          </a:p>
          <a:p>
            <a:r>
              <a:rPr lang="cs-CZ" sz="2000" dirty="0"/>
              <a:t>§21/3 – </a:t>
            </a:r>
            <a:r>
              <a:rPr lang="cs-CZ" sz="2000" b="1" dirty="0"/>
              <a:t>při poskytnutí služby- </a:t>
            </a:r>
            <a:r>
              <a:rPr lang="cs-CZ" sz="2000" dirty="0"/>
              <a:t>k poskytnutí nebo vystavení DD (s výjimkou SK a PK), co nastane dříve. (věcná břemena mají běžný režim služby)</a:t>
            </a:r>
            <a:endParaRPr lang="cs-CZ" sz="2000" dirty="0">
              <a:solidFill>
                <a:srgbClr val="FF00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58837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xa">
  <a:themeElements>
    <a:clrScheme name="Paralaxa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axa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TM03457496[[fn=Paralaxa]]</Template>
  <TotalTime>15220</TotalTime>
  <Words>9350</Words>
  <Application>Microsoft Office PowerPoint</Application>
  <PresentationFormat>Předvádění na obrazovce (4:3)</PresentationFormat>
  <Paragraphs>787</Paragraphs>
  <Slides>79</Slides>
  <Notes>10</Notes>
  <HiddenSlides>0</HiddenSlides>
  <MMClips>0</MMClips>
  <ScaleCrop>false</ScaleCrop>
  <HeadingPairs>
    <vt:vector size="6" baseType="variant">
      <vt:variant>
        <vt:lpstr>Použitá písma</vt:lpstr>
      </vt:variant>
      <vt:variant>
        <vt:i4>14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79</vt:i4>
      </vt:variant>
    </vt:vector>
  </HeadingPairs>
  <TitlesOfParts>
    <vt:vector size="94" baseType="lpstr">
      <vt:lpstr>Arial</vt:lpstr>
      <vt:lpstr>Arial-BoldMT</vt:lpstr>
      <vt:lpstr>ArialMT</vt:lpstr>
      <vt:lpstr>Calibri</vt:lpstr>
      <vt:lpstr>Corbel</vt:lpstr>
      <vt:lpstr>Corbel (Základní text)</vt:lpstr>
      <vt:lpstr>Courier New</vt:lpstr>
      <vt:lpstr>Lucida Sans Unicode</vt:lpstr>
      <vt:lpstr>Symbol</vt:lpstr>
      <vt:lpstr>Tahoma</vt:lpstr>
      <vt:lpstr>Tahoma (Základní text)</vt:lpstr>
      <vt:lpstr>Times New Roman</vt:lpstr>
      <vt:lpstr>Wingdings</vt:lpstr>
      <vt:lpstr>Wingdings 3</vt:lpstr>
      <vt:lpstr>Paralaxa</vt:lpstr>
      <vt:lpstr>Prezentace aplikace PowerPoint</vt:lpstr>
      <vt:lpstr>Obsah semináře</vt:lpstr>
      <vt:lpstr>Věcná břemena</vt:lpstr>
      <vt:lpstr>Ekonomická činnost - pojem</vt:lpstr>
      <vt:lpstr>Obvyklá ekonomická činnost</vt:lpstr>
      <vt:lpstr>Úplata a dotace k ceně</vt:lpstr>
      <vt:lpstr>Vznik povinnosti přiznat daň - DUZP</vt:lpstr>
      <vt:lpstr>§20a</vt:lpstr>
      <vt:lpstr>§21</vt:lpstr>
      <vt:lpstr>§21 pokračování</vt:lpstr>
      <vt:lpstr>§21 - pokračování</vt:lpstr>
      <vt:lpstr>§21 pokračování</vt:lpstr>
      <vt:lpstr>Daňové doklady §26-35a</vt:lpstr>
      <vt:lpstr>Daňové doklady a auditní stopa §34</vt:lpstr>
      <vt:lpstr>Základ daně § 36</vt:lpstr>
      <vt:lpstr>Výpočet daně §37 </vt:lpstr>
      <vt:lpstr>Zaokrouhlování vs. základ daně</vt:lpstr>
      <vt:lpstr>Základ daně u směny</vt:lpstr>
      <vt:lpstr>Oprava základu daně §42</vt:lpstr>
      <vt:lpstr>Oprava ZD - pokračování</vt:lpstr>
      <vt:lpstr>Oprava ZD - pokračování</vt:lpstr>
      <vt:lpstr>Oprava výše daně -§43 Chybové stavy</vt:lpstr>
      <vt:lpstr>Sazby daně</vt:lpstr>
      <vt:lpstr>Sazby daně - pokračování</vt:lpstr>
      <vt:lpstr>Sazby daně - pokračování</vt:lpstr>
      <vt:lpstr>Sazby daně - pokračování</vt:lpstr>
      <vt:lpstr>Sazby daně - příklady</vt:lpstr>
      <vt:lpstr>Sazby daně - příklady</vt:lpstr>
      <vt:lpstr> Stavby pro bydlení </vt:lpstr>
      <vt:lpstr> Stavby pro sociální bydlení </vt:lpstr>
      <vt:lpstr>  Stavby pro bydlení - sazby    </vt:lpstr>
      <vt:lpstr>Nárok na odpočet</vt:lpstr>
      <vt:lpstr>Podmínky uplatnění odpočtu</vt:lpstr>
      <vt:lpstr>Nárok na odpočet  – krácený koeficientem §76</vt:lpstr>
      <vt:lpstr>Odpočet daně v poměrné výši -§75</vt:lpstr>
      <vt:lpstr>Odpočet daně v poměrné výši -§75</vt:lpstr>
      <vt:lpstr>Odpočet daně v poměrné výši -§75 , pokračování</vt:lpstr>
      <vt:lpstr>Odpočet daně v poměrné výši -§75, pokračování</vt:lpstr>
      <vt:lpstr>Vyrovnání odpočtu daně –§77</vt:lpstr>
      <vt:lpstr>Vyrovnání odpočtu</vt:lpstr>
      <vt:lpstr>Úprava odpočtu §78</vt:lpstr>
      <vt:lpstr>Změna rozsahu použití- úprava odpočtu</vt:lpstr>
      <vt:lpstr>Úprava odpočtu § 78a odst. 1</vt:lpstr>
      <vt:lpstr>Úprava odpočtu § 78da</vt:lpstr>
      <vt:lpstr>Úprava odpočtu § 78e</vt:lpstr>
      <vt:lpstr>Přenesení daňové povinnosti na odběratele v tuzemsku</vt:lpstr>
      <vt:lpstr>Přenesení daňové povinnosti na odběratele v tuzemsku</vt:lpstr>
      <vt:lpstr> Režim přenesené daňové povinnosti –příloha č.6 </vt:lpstr>
      <vt:lpstr>Přenos daně</vt:lpstr>
      <vt:lpstr>PDP ve znění zákonných ustanovení</vt:lpstr>
      <vt:lpstr>Problematika KH </vt:lpstr>
      <vt:lpstr>  Typy kontrolního hlášení, reakce na výzvu</vt:lpstr>
      <vt:lpstr>Kontrolní hlášení </vt:lpstr>
      <vt:lpstr>Kontrolní hlášení- pokuty</vt:lpstr>
      <vt:lpstr>Kontrolní hlášení – promíjení D-29</vt:lpstr>
      <vt:lpstr>Ručení za nezaplacenou daň</vt:lpstr>
      <vt:lpstr>  Uvedení plnění v přiznání za nesprávné ZO</vt:lpstr>
      <vt:lpstr>Prezentace aplikace PowerPoint</vt:lpstr>
      <vt:lpstr>Nájem vybraných nemovitých věcí –§56a – vazba na §56</vt:lpstr>
      <vt:lpstr>§57 výchovně-vzdělávací činnost</vt:lpstr>
      <vt:lpstr>§57 výchovně-vzdělávací činnost</vt:lpstr>
      <vt:lpstr>Zdanitelná plnění na školách </vt:lpstr>
      <vt:lpstr>Školní stravování</vt:lpstr>
      <vt:lpstr>Rekvalifikace §57/1/d</vt:lpstr>
      <vt:lpstr>Jazykové vzdělávání</vt:lpstr>
      <vt:lpstr>Volnočasové aktivity dětí a mládeže</vt:lpstr>
      <vt:lpstr>Zdravotní služby § 58 </vt:lpstr>
      <vt:lpstr>Sociální pomoc § 59</vt:lpstr>
      <vt:lpstr>Osvobozená plnění podle §61 d – sportovní služby</vt:lpstr>
      <vt:lpstr>Osvobozená plnění podle §61e-kulturní služby</vt:lpstr>
      <vt:lpstr>Časté dotazy -přijatá plnění ze zahraničí</vt:lpstr>
      <vt:lpstr>Časté dotazy -přijatá plnění ze zahraničí</vt:lpstr>
      <vt:lpstr>Snížení nájmu z pohledu DPH</vt:lpstr>
      <vt:lpstr>Snížení nájmu z pohledu DPH</vt:lpstr>
      <vt:lpstr>Snížení nájmu z pohledu DPH</vt:lpstr>
      <vt:lpstr>Kontrolní vazby účetnictví na DPH</vt:lpstr>
      <vt:lpstr>Novela DŘ  (zákon 283/2020 Sb.)</vt:lpstr>
      <vt:lpstr>Novela DŘ  (zákon 283/2020 Sb.)</vt:lpstr>
      <vt:lpstr>Právní rámec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dell</dc:creator>
  <cp:lastModifiedBy>Milan Lang</cp:lastModifiedBy>
  <cp:revision>537</cp:revision>
  <cp:lastPrinted>2017-10-31T05:38:23Z</cp:lastPrinted>
  <dcterms:created xsi:type="dcterms:W3CDTF">2012-06-04T09:00:46Z</dcterms:created>
  <dcterms:modified xsi:type="dcterms:W3CDTF">2020-12-10T08:05:56Z</dcterms:modified>
</cp:coreProperties>
</file>