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8" r:id="rId2"/>
    <p:sldId id="256" r:id="rId3"/>
    <p:sldId id="278" r:id="rId4"/>
    <p:sldId id="259" r:id="rId5"/>
    <p:sldId id="280" r:id="rId6"/>
    <p:sldId id="281" r:id="rId7"/>
    <p:sldId id="282" r:id="rId8"/>
    <p:sldId id="283" r:id="rId9"/>
    <p:sldId id="285" r:id="rId10"/>
    <p:sldId id="284" r:id="rId11"/>
    <p:sldId id="286" r:id="rId12"/>
    <p:sldId id="290" r:id="rId13"/>
    <p:sldId id="291" r:id="rId14"/>
    <p:sldId id="292" r:id="rId15"/>
    <p:sldId id="296" r:id="rId16"/>
    <p:sldId id="293" r:id="rId17"/>
    <p:sldId id="294" r:id="rId18"/>
    <p:sldId id="295" r:id="rId19"/>
    <p:sldId id="297" r:id="rId20"/>
    <p:sldId id="298" r:id="rId21"/>
  </p:sldIdLst>
  <p:sldSz cx="12160250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70" y="86"/>
      </p:cViewPr>
      <p:guideLst>
        <p:guide orient="horz" pos="2154"/>
        <p:guide pos="3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5957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691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1378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118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165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8604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454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30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125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7747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942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352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133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3916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9524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79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200" y="2898000"/>
            <a:ext cx="3341877" cy="103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1980001"/>
            <a:ext cx="10215134" cy="1612866"/>
          </a:xfrm>
        </p:spPr>
        <p:txBody>
          <a:bodyPr anchor="t">
            <a:normAutofit/>
          </a:bodyPr>
          <a:lstStyle>
            <a:lvl1pPr algn="l"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3592866"/>
            <a:ext cx="10215134" cy="1552712"/>
          </a:xfrm>
        </p:spPr>
        <p:txBody>
          <a:bodyPr/>
          <a:lstStyle>
            <a:lvl1pPr marL="0" indent="0" algn="l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4380949"/>
            <a:ext cx="10215134" cy="982528"/>
          </a:xfrm>
        </p:spPr>
        <p:txBody>
          <a:bodyPr anchor="t">
            <a:normAutofit/>
          </a:bodyPr>
          <a:lstStyle>
            <a:lvl1pPr algn="ctr"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5363480"/>
            <a:ext cx="10215134" cy="945883"/>
          </a:xfrm>
        </p:spPr>
        <p:txBody>
          <a:bodyPr/>
          <a:lstStyle>
            <a:lvl1pPr marL="0" indent="0" algn="ctr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47" y="1260000"/>
            <a:ext cx="2202979" cy="182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870" y="2462400"/>
            <a:ext cx="4895025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2979" y="2462400"/>
            <a:ext cx="4895025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2870" y="3151650"/>
            <a:ext cx="4893536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468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468" y="3151650"/>
            <a:ext cx="4893536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4059167" cy="748800"/>
          </a:xfrm>
        </p:spPr>
        <p:txBody>
          <a:bodyPr anchor="b">
            <a:normAutofit/>
          </a:bodyPr>
          <a:lstStyle>
            <a:lvl1pPr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9690" y="1620000"/>
            <a:ext cx="6018314" cy="4733283"/>
          </a:xfrm>
        </p:spPr>
        <p:txBody>
          <a:bodyPr>
            <a:normAutofit/>
          </a:bodyPr>
          <a:lstStyle>
            <a:lvl1pPr>
              <a:defRPr sz="3243"/>
            </a:lvl1pPr>
            <a:lvl2pPr>
              <a:defRPr sz="2702"/>
            </a:lvl2pPr>
            <a:lvl3pPr>
              <a:defRPr sz="2432"/>
            </a:lvl3pPr>
            <a:lvl4pPr>
              <a:defRPr sz="2162"/>
            </a:lvl4pPr>
            <a:lvl5pPr>
              <a:defRPr sz="2162"/>
            </a:lvl5pPr>
            <a:lvl6pPr>
              <a:defRPr sz="2659"/>
            </a:lvl6pPr>
            <a:lvl7pPr>
              <a:defRPr sz="2659"/>
            </a:lvl7pPr>
            <a:lvl8pPr>
              <a:defRPr sz="2659"/>
            </a:lvl8pPr>
            <a:lvl9pPr>
              <a:defRPr sz="2659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2870" y="2458274"/>
            <a:ext cx="4059167" cy="3902926"/>
          </a:xfrm>
        </p:spPr>
        <p:txBody>
          <a:bodyPr/>
          <a:lstStyle>
            <a:lvl1pPr marL="0" indent="0">
              <a:buNone/>
              <a:defRPr sz="2128"/>
            </a:lvl1pPr>
            <a:lvl2pPr marL="608008" indent="0">
              <a:buNone/>
              <a:defRPr sz="1862"/>
            </a:lvl2pPr>
            <a:lvl3pPr marL="1216015" indent="0">
              <a:buNone/>
              <a:defRPr sz="1596"/>
            </a:lvl3pPr>
            <a:lvl4pPr marL="1824024" indent="0">
              <a:buNone/>
              <a:defRPr sz="1330"/>
            </a:lvl4pPr>
            <a:lvl5pPr marL="2432032" indent="0">
              <a:buNone/>
              <a:defRPr sz="1330"/>
            </a:lvl5pPr>
            <a:lvl6pPr marL="3040039" indent="0">
              <a:buNone/>
              <a:defRPr sz="1330"/>
            </a:lvl6pPr>
            <a:lvl7pPr marL="3648047" indent="0">
              <a:buNone/>
              <a:defRPr sz="1330"/>
            </a:lvl7pPr>
            <a:lvl8pPr marL="4256056" indent="0">
              <a:buNone/>
              <a:defRPr sz="1330"/>
            </a:lvl8pPr>
            <a:lvl9pPr marL="4864063" indent="0">
              <a:buNone/>
              <a:defRPr sz="133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460570"/>
            <a:ext cx="10215134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2870" y="6450675"/>
            <a:ext cx="9619119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0473" y="6450675"/>
            <a:ext cx="427532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2" y="540003"/>
            <a:ext cx="2560443" cy="7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1216015" rtl="0" eaLnBrk="1" latinLnBrk="0" hangingPunct="1">
        <a:lnSpc>
          <a:spcPct val="100000"/>
        </a:lnSpc>
        <a:spcBef>
          <a:spcPct val="0"/>
        </a:spcBef>
        <a:buNone/>
        <a:defRPr sz="3513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5" indent="-360365" algn="l" defTabSz="1216015" rtl="0" eaLnBrk="1" latinLnBrk="0" hangingPunct="1">
        <a:lnSpc>
          <a:spcPct val="100000"/>
        </a:lnSpc>
        <a:spcBef>
          <a:spcPts val="1330"/>
        </a:spcBef>
        <a:buFont typeface="Arial" panose="020B0604020202020204" pitchFamily="34" charset="0"/>
        <a:buChar char="−"/>
        <a:defRPr sz="2702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9310" indent="-36894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43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9675" indent="-36036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16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7896" indent="-35822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18985" indent="-37109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4043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952052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560059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5168067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8008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6015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4024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2032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0039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48047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56056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64063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2870" y="3678082"/>
            <a:ext cx="10215134" cy="982528"/>
          </a:xfrm>
        </p:spPr>
        <p:txBody>
          <a:bodyPr>
            <a:normAutofit fontScale="90000"/>
          </a:bodyPr>
          <a:lstStyle/>
          <a:p>
            <a:r>
              <a:rPr lang="cs-CZ" altLang="cs-CZ" sz="3600" dirty="0"/>
              <a:t>Podpora profesního rozvoje pedagogických pracovníků v Olomouckém </a:t>
            </a:r>
            <a:r>
              <a:rPr lang="cs-CZ" altLang="cs-CZ" sz="3600" dirty="0" smtClean="0"/>
              <a:t>kraji, </a:t>
            </a:r>
            <a:br>
              <a:rPr lang="cs-CZ" altLang="cs-CZ" sz="3600" dirty="0" smtClean="0"/>
            </a:br>
            <a:r>
              <a:rPr lang="cs-CZ" altLang="cs-CZ" sz="2700" dirty="0" smtClean="0"/>
              <a:t>projekt ESF OPVK, </a:t>
            </a:r>
            <a:r>
              <a:rPr lang="cs-CZ" altLang="cs-CZ" sz="2700" dirty="0" err="1"/>
              <a:t>reg</a:t>
            </a:r>
            <a:r>
              <a:rPr lang="cs-CZ" altLang="cs-CZ" sz="2700" dirty="0"/>
              <a:t>. č. </a:t>
            </a:r>
            <a:r>
              <a:rPr lang="cs-CZ" sz="2700" dirty="0"/>
              <a:t>CZ.1.07/1.3.45/02.0014</a:t>
            </a:r>
            <a:endParaRPr lang="cs-CZ" sz="27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870" y="5504792"/>
            <a:ext cx="10215134" cy="945883"/>
          </a:xfrm>
        </p:spPr>
        <p:txBody>
          <a:bodyPr>
            <a:normAutofit/>
          </a:bodyPr>
          <a:lstStyle/>
          <a:p>
            <a:r>
              <a:rPr lang="cs-CZ" sz="2400" dirty="0" smtClean="0"/>
              <a:t>doc. PhDr. Hana Marešová, Ph.D. </a:t>
            </a:r>
            <a:endParaRPr lang="cs-CZ" sz="24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 smtClean="0"/>
              <a:t>Pedagogická fakulta Univerzity Palackého v Olomouci 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Vzdělávací formy a materiály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blended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endParaRPr lang="cs-CZ" dirty="0" smtClean="0"/>
          </a:p>
          <a:p>
            <a:r>
              <a:rPr lang="cs-CZ" dirty="0" smtClean="0"/>
              <a:t>LMS </a:t>
            </a:r>
            <a:r>
              <a:rPr lang="cs-CZ" dirty="0" err="1" smtClean="0"/>
              <a:t>Unifor</a:t>
            </a:r>
            <a:endParaRPr lang="cs-CZ" dirty="0" smtClean="0"/>
          </a:p>
          <a:p>
            <a:r>
              <a:rPr lang="cs-CZ" dirty="0" smtClean="0"/>
              <a:t>3D virtuální budova </a:t>
            </a:r>
            <a:r>
              <a:rPr lang="cs-CZ" dirty="0" err="1" smtClean="0"/>
              <a:t>PdF</a:t>
            </a:r>
            <a:r>
              <a:rPr lang="cs-CZ" dirty="0" smtClean="0"/>
              <a:t> </a:t>
            </a:r>
          </a:p>
          <a:p>
            <a:endParaRPr lang="cs-CZ" dirty="0"/>
          </a:p>
          <a:p>
            <a:r>
              <a:rPr lang="cs-CZ" dirty="0" smtClean="0"/>
              <a:t>Pracovní listy</a:t>
            </a:r>
          </a:p>
          <a:p>
            <a:r>
              <a:rPr lang="cs-CZ" dirty="0" smtClean="0"/>
              <a:t>Prezentace</a:t>
            </a:r>
          </a:p>
          <a:p>
            <a:r>
              <a:rPr lang="cs-CZ" dirty="0" smtClean="0"/>
              <a:t>3D výukové objekty 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736" y="2529582"/>
            <a:ext cx="6083068" cy="3843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5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 vzdělávacích materiálů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395" y="2368081"/>
            <a:ext cx="4838382" cy="3561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61" y="2368080"/>
            <a:ext cx="4780100" cy="3567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93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 vzdělávacích materiálů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46080" y="2460570"/>
            <a:ext cx="4792106" cy="3595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69" y="2460569"/>
            <a:ext cx="4771775" cy="3595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49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 vzdělávacích materiálů – LSM </a:t>
            </a:r>
            <a:r>
              <a:rPr lang="cs-CZ" dirty="0" err="1" smtClean="0"/>
              <a:t>Unifor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134" y="2404555"/>
            <a:ext cx="5591057" cy="4010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030" y="2681949"/>
            <a:ext cx="5513470" cy="3494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6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912485" y="1254870"/>
            <a:ext cx="10215134" cy="748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Ukázky vzdělávacích materiálů – </a:t>
            </a:r>
            <a:br>
              <a:rPr lang="cs-CZ" dirty="0" smtClean="0"/>
            </a:br>
            <a:r>
              <a:rPr lang="cs-CZ" dirty="0" smtClean="0"/>
              <a:t>3D virtuální učebna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639" y="2386540"/>
            <a:ext cx="8038826" cy="4046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680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912485" y="1254870"/>
            <a:ext cx="10215134" cy="748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Ukázky vzdělávacích materiálů – </a:t>
            </a:r>
            <a:br>
              <a:rPr lang="cs-CZ" dirty="0" smtClean="0"/>
            </a:br>
            <a:r>
              <a:rPr lang="cs-CZ" dirty="0" smtClean="0"/>
              <a:t>3D virtuální učebna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029" y="2359452"/>
            <a:ext cx="5634486" cy="3627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budova01_01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5249" y="2359452"/>
            <a:ext cx="5200399" cy="3627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01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972869" y="1221994"/>
            <a:ext cx="10215134" cy="748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Ukázky vzdělávacích materiálů – </a:t>
            </a:r>
            <a:br>
              <a:rPr lang="cs-CZ" dirty="0" smtClean="0"/>
            </a:br>
            <a:r>
              <a:rPr lang="cs-CZ" dirty="0" smtClean="0"/>
              <a:t>3D virtuální učebna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604" y="2357052"/>
            <a:ext cx="7911137" cy="389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29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929738" y="1292196"/>
            <a:ext cx="10215134" cy="748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Ukázky vzdělávacích materiálů – </a:t>
            </a:r>
            <a:br>
              <a:rPr lang="cs-CZ" dirty="0" smtClean="0"/>
            </a:br>
            <a:r>
              <a:rPr lang="cs-CZ" dirty="0" smtClean="0"/>
              <a:t>3D virtuální učebna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5800" y="2451999"/>
            <a:ext cx="7785182" cy="389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10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972869" y="1221994"/>
            <a:ext cx="10215134" cy="74808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Ukázky vzdělávacích materiálů – </a:t>
            </a:r>
            <a:br>
              <a:rPr lang="cs-CZ" dirty="0" smtClean="0"/>
            </a:br>
            <a:r>
              <a:rPr lang="cs-CZ" dirty="0" smtClean="0"/>
              <a:t>3D virtuální učebna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99" y="2267139"/>
            <a:ext cx="6110407" cy="3589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715" y="2460570"/>
            <a:ext cx="5849398" cy="296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18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Hodnocení kurzů 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70" y="2368080"/>
            <a:ext cx="7261626" cy="365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32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Identifikace projektu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869" y="2786434"/>
            <a:ext cx="9619119" cy="351571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cs-CZ" altLang="cs-CZ" sz="3200" b="1" dirty="0" smtClean="0"/>
              <a:t>Cíl projektu: </a:t>
            </a:r>
            <a:r>
              <a:rPr lang="cs-CZ" altLang="cs-CZ" sz="3200" dirty="0" smtClean="0"/>
              <a:t>Zlepšení </a:t>
            </a:r>
            <a:r>
              <a:rPr lang="cs-CZ" altLang="cs-CZ" sz="3200" dirty="0"/>
              <a:t>a zvýšení kompetencí cílové skupiny v rámci dalšího vzdělávání </a:t>
            </a:r>
            <a:r>
              <a:rPr lang="cs-CZ" altLang="cs-CZ" sz="3200" dirty="0" smtClean="0"/>
              <a:t>pedagogických </a:t>
            </a:r>
            <a:r>
              <a:rPr lang="cs-CZ" altLang="cs-CZ" sz="3200" dirty="0"/>
              <a:t>pracovníků formou studia k prohlubování odborné kvalifikace podle </a:t>
            </a:r>
            <a:r>
              <a:rPr lang="cs-CZ" altLang="cs-CZ" sz="3200" dirty="0" smtClean="0"/>
              <a:t>§ </a:t>
            </a:r>
            <a:r>
              <a:rPr lang="cs-CZ" altLang="cs-CZ" sz="3200" dirty="0"/>
              <a:t>10 vyhlášky č. 317/2005 Sb., o dalším vzdělávání pedagog. pracovníků, akreditační komisi a kariérním systému pedagogických pracovníků</a:t>
            </a:r>
            <a:r>
              <a:rPr lang="cs-CZ" altLang="cs-CZ" sz="3200" dirty="0" smtClean="0"/>
              <a:t>.</a:t>
            </a:r>
          </a:p>
          <a:p>
            <a:pPr algn="just"/>
            <a:r>
              <a:rPr lang="cs-CZ" altLang="cs-CZ" sz="3200" b="1" dirty="0" smtClean="0"/>
              <a:t>Doba řešení: </a:t>
            </a:r>
            <a:r>
              <a:rPr lang="cs-CZ" altLang="cs-CZ" sz="3200" dirty="0" smtClean="0"/>
              <a:t>1. 8. 2013 – 31. 12. 2014 </a:t>
            </a:r>
            <a:endParaRPr lang="cs-CZ" altLang="cs-CZ" sz="3200" b="1" dirty="0" smtClean="0"/>
          </a:p>
          <a:p>
            <a:pPr algn="just"/>
            <a:r>
              <a:rPr lang="cs-CZ" altLang="cs-CZ" sz="3200" b="1" dirty="0" smtClean="0"/>
              <a:t>Cílová skupina: </a:t>
            </a:r>
            <a:r>
              <a:rPr lang="cs-CZ" altLang="cs-CZ" sz="3200" dirty="0" smtClean="0"/>
              <a:t>pracovníci škol a školských zařízení včetně pracovníků mateřských škol z Olomouckého kraje, vedoucí pracovníci škol, školských zařízení, vč. vedoucích pracovníků mateřských škol z Olomouckého kraje </a:t>
            </a:r>
            <a:endParaRPr lang="cs-CZ" altLang="cs-CZ" sz="3200" b="1" dirty="0" smtClean="0"/>
          </a:p>
          <a:p>
            <a:pPr algn="just"/>
            <a:r>
              <a:rPr lang="cs-CZ" altLang="cs-CZ" sz="3200" b="1" dirty="0" smtClean="0"/>
              <a:t>Řešitel projektu: </a:t>
            </a:r>
            <a:r>
              <a:rPr lang="cs-CZ" altLang="cs-CZ" sz="3200" dirty="0" smtClean="0"/>
              <a:t>Univerzita Palackého, Pedagogická fakulta </a:t>
            </a:r>
          </a:p>
          <a:p>
            <a:pPr algn="just"/>
            <a:r>
              <a:rPr lang="cs-CZ" altLang="cs-CZ" sz="3200" b="1" dirty="0" smtClean="0"/>
              <a:t>Koordinátor projektu: </a:t>
            </a:r>
            <a:r>
              <a:rPr lang="cs-CZ" altLang="cs-CZ" sz="3200" dirty="0" smtClean="0"/>
              <a:t>Ing. Veronika </a:t>
            </a:r>
            <a:r>
              <a:rPr lang="cs-CZ" altLang="cs-CZ" sz="3200" dirty="0" err="1" smtClean="0"/>
              <a:t>Machowská</a:t>
            </a:r>
            <a:r>
              <a:rPr lang="cs-CZ" altLang="cs-CZ" sz="3200" dirty="0" smtClean="0"/>
              <a:t>, doc. PhDr. Hana Marešová, Ph.D. </a:t>
            </a:r>
            <a:endParaRPr lang="cs-CZ" altLang="cs-CZ" sz="3200" dirty="0"/>
          </a:p>
          <a:p>
            <a:pPr algn="just"/>
            <a:endParaRPr lang="cs-CZ" altLang="cs-CZ" sz="3600" b="1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altLang="cs-CZ" sz="1400" dirty="0"/>
              <a:t>Podpora profesního rozvoje pedagogických pracovníků v Olomouckém </a:t>
            </a:r>
            <a:r>
              <a:rPr lang="cs-CZ" altLang="cs-CZ" sz="1400" dirty="0" smtClean="0"/>
              <a:t>kraji (ESF, OPVK), </a:t>
            </a:r>
            <a:r>
              <a:rPr lang="cs-CZ" altLang="cs-CZ" sz="1400" dirty="0" err="1" smtClean="0"/>
              <a:t>reg</a:t>
            </a:r>
            <a:r>
              <a:rPr lang="cs-CZ" altLang="cs-CZ" sz="1400" dirty="0" smtClean="0"/>
              <a:t>. č. </a:t>
            </a:r>
            <a:r>
              <a:rPr lang="cs-CZ" dirty="0" smtClean="0"/>
              <a:t>CZ.1.07/1.3.45/02.0014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52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2870" y="3678082"/>
            <a:ext cx="10215134" cy="982528"/>
          </a:xfrm>
        </p:spPr>
        <p:txBody>
          <a:bodyPr>
            <a:normAutofit fontScale="90000"/>
          </a:bodyPr>
          <a:lstStyle/>
          <a:p>
            <a:r>
              <a:rPr lang="cs-CZ" altLang="cs-CZ" sz="3600" dirty="0"/>
              <a:t>Podpora profesního rozvoje pedagogických pracovníků v Olomouckém </a:t>
            </a:r>
            <a:r>
              <a:rPr lang="cs-CZ" altLang="cs-CZ" sz="3600" dirty="0" smtClean="0"/>
              <a:t>kraji, </a:t>
            </a:r>
            <a:br>
              <a:rPr lang="cs-CZ" altLang="cs-CZ" sz="3600" dirty="0" smtClean="0"/>
            </a:br>
            <a:r>
              <a:rPr lang="cs-CZ" altLang="cs-CZ" sz="2700" dirty="0" smtClean="0"/>
              <a:t>projekt ESF OPVK, </a:t>
            </a:r>
            <a:r>
              <a:rPr lang="cs-CZ" altLang="cs-CZ" sz="2700" dirty="0" err="1"/>
              <a:t>reg</a:t>
            </a:r>
            <a:r>
              <a:rPr lang="cs-CZ" altLang="cs-CZ" sz="2700" dirty="0"/>
              <a:t>. č. </a:t>
            </a:r>
            <a:r>
              <a:rPr lang="cs-CZ" sz="2700" dirty="0"/>
              <a:t>CZ.1.07/1.3.45/02.0014</a:t>
            </a:r>
            <a:endParaRPr lang="cs-CZ" sz="27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870" y="5504792"/>
            <a:ext cx="10215134" cy="945883"/>
          </a:xfrm>
        </p:spPr>
        <p:txBody>
          <a:bodyPr>
            <a:normAutofit/>
          </a:bodyPr>
          <a:lstStyle/>
          <a:p>
            <a:r>
              <a:rPr lang="cs-CZ" sz="2400" dirty="0" smtClean="0"/>
              <a:t>doc. PhDr. Hana Marešová, Ph.D. </a:t>
            </a:r>
            <a:endParaRPr lang="cs-CZ" sz="24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 smtClean="0"/>
              <a:t>Pedagogická fakulta Univerzity Palackého v Olomouci 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42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Akreditované vzdělávací kurzy DVPP: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869" y="2786434"/>
            <a:ext cx="9619119" cy="3515711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/>
              <a:t>v oblastech: </a:t>
            </a:r>
          </a:p>
          <a:p>
            <a:pPr marL="514350" indent="-514350" algn="just">
              <a:buAutoNum type="arabicParenR"/>
            </a:pPr>
            <a:r>
              <a:rPr lang="cs-CZ" altLang="cs-CZ" sz="2000" b="1" dirty="0" smtClean="0"/>
              <a:t>využívání ICT ve výuce</a:t>
            </a:r>
          </a:p>
          <a:p>
            <a:pPr marL="514350" indent="-514350" algn="just">
              <a:buAutoNum type="arabicParenR"/>
            </a:pPr>
            <a:r>
              <a:rPr lang="cs-CZ" altLang="cs-CZ" sz="2000" b="1" dirty="0" smtClean="0"/>
              <a:t>řízení a personální politiky</a:t>
            </a:r>
          </a:p>
          <a:p>
            <a:pPr marL="514350" indent="-514350" algn="just">
              <a:buFont typeface="Arial" panose="020B0604020202020204" pitchFamily="34" charset="0"/>
              <a:buAutoNum type="arabicParenR"/>
            </a:pPr>
            <a:r>
              <a:rPr lang="cs-CZ" altLang="cs-CZ" sz="2000" b="1" dirty="0"/>
              <a:t>výuky cizích jazyků a v cizích jazycích</a:t>
            </a:r>
          </a:p>
          <a:p>
            <a:pPr marL="514350" indent="-514350" algn="just">
              <a:buFont typeface="Arial" panose="020B0604020202020204" pitchFamily="34" charset="0"/>
              <a:buAutoNum type="arabicParenR"/>
            </a:pPr>
            <a:r>
              <a:rPr lang="cs-CZ" altLang="cs-CZ" sz="2000" b="1" dirty="0" err="1"/>
              <a:t>kurikulární</a:t>
            </a:r>
            <a:r>
              <a:rPr lang="cs-CZ" altLang="cs-CZ" sz="2000" b="1" dirty="0"/>
              <a:t> reformy</a:t>
            </a:r>
            <a:endParaRPr lang="cs-CZ" altLang="cs-CZ" sz="2000" dirty="0"/>
          </a:p>
          <a:p>
            <a:pPr marL="514350" indent="-514350" algn="just">
              <a:buAutoNum type="arabicParenR"/>
            </a:pPr>
            <a:r>
              <a:rPr lang="cs-CZ" altLang="cs-CZ" sz="2000" b="1" dirty="0" smtClean="0"/>
              <a:t>udržitelného rozvoje</a:t>
            </a:r>
          </a:p>
          <a:p>
            <a:pPr algn="just"/>
            <a:endParaRPr lang="cs-CZ" altLang="cs-CZ" sz="3600" b="1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altLang="cs-CZ" sz="1400" dirty="0"/>
              <a:t>Podpora profesního rozvoje pedagogických pracovníků v Olomouckém </a:t>
            </a:r>
            <a:r>
              <a:rPr lang="cs-CZ" altLang="cs-CZ" sz="1400" dirty="0" smtClean="0"/>
              <a:t>kraji (ESF, OPVK), </a:t>
            </a:r>
            <a:r>
              <a:rPr lang="cs-CZ" altLang="cs-CZ" sz="1400" dirty="0" err="1" smtClean="0"/>
              <a:t>reg</a:t>
            </a:r>
            <a:r>
              <a:rPr lang="cs-CZ" altLang="cs-CZ" sz="1400" dirty="0" smtClean="0"/>
              <a:t>. č. </a:t>
            </a:r>
            <a:r>
              <a:rPr lang="cs-CZ" dirty="0" smtClean="0"/>
              <a:t>CZ.1.07/1.3.45/02.0014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466" y="2771116"/>
            <a:ext cx="5321768" cy="3256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288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Klíčová aktivita 1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ICT ve výuce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92 účastníků  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9606" y="155276"/>
            <a:ext cx="4593104" cy="6486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Klíčová aktivita 2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Řídící pracovníci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79 účastníků 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626" y="207034"/>
            <a:ext cx="4509130" cy="63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630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Klíčová aktivita 3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Cizí jazyky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114 účastníků 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551" y="379562"/>
            <a:ext cx="4441215" cy="6320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0887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Klíčová aktivita 4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err="1" smtClean="0"/>
              <a:t>Kurikulární</a:t>
            </a:r>
            <a:r>
              <a:rPr lang="cs-CZ" dirty="0" smtClean="0"/>
              <a:t> reforma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401 účastníků 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630" y="426658"/>
            <a:ext cx="4433521" cy="626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649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Klíčová aktivita 5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Udržitelný rozvoj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13 účastníků 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224" y="250164"/>
            <a:ext cx="4551264" cy="6449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757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Celkový přehled účastníků (669 absolventů)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368" y="2513251"/>
            <a:ext cx="8058987" cy="3891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87" y="0"/>
            <a:ext cx="3457263" cy="7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8995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cz_16x9.potx" id="{193B350C-BD93-44C2-AA23-001E80B1E4DC}" vid="{080CA9D0-FE38-4C67-AC33-3149459E102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UP_prezentace_cz_16x9 (1)</Template>
  <TotalTime>139</TotalTime>
  <Words>342</Words>
  <Application>Microsoft Office PowerPoint</Application>
  <PresentationFormat>Vlastní</PresentationFormat>
  <Paragraphs>72</Paragraphs>
  <Slides>20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Motiv Office</vt:lpstr>
      <vt:lpstr>Podpora profesního rozvoje pedagogických pracovníků v Olomouckém kraji,  projekt ESF OPVK, reg. č. CZ.1.07/1.3.45/02.0014</vt:lpstr>
      <vt:lpstr>Identifikace projektu </vt:lpstr>
      <vt:lpstr>Akreditované vzdělávací kurzy DVPP: </vt:lpstr>
      <vt:lpstr>Klíčová aktivita 1</vt:lpstr>
      <vt:lpstr>Klíčová aktivita 2</vt:lpstr>
      <vt:lpstr>Klíčová aktivita 3</vt:lpstr>
      <vt:lpstr>Klíčová aktivita 4</vt:lpstr>
      <vt:lpstr>Klíčová aktivita 5</vt:lpstr>
      <vt:lpstr>Celkový přehled účastníků (669 absolventů)</vt:lpstr>
      <vt:lpstr>Vzdělávací formy a materiály</vt:lpstr>
      <vt:lpstr>Ukázky vzdělávacích materiálů</vt:lpstr>
      <vt:lpstr>Ukázky vzdělávacích materiálů</vt:lpstr>
      <vt:lpstr>Ukázky vzdělávacích materiálů – LSM Unifor</vt:lpstr>
      <vt:lpstr>Ukázky vzdělávacích materiálů –  3D virtuální učebna PdF UP</vt:lpstr>
      <vt:lpstr>Ukázky vzdělávacích materiálů –  3D virtuální učebna PdF UP</vt:lpstr>
      <vt:lpstr>Ukázky vzdělávacích materiálů –  3D virtuální učebna PdF UP</vt:lpstr>
      <vt:lpstr>Ukázky vzdělávacích materiálů –  3D virtuální učebna PdF UP</vt:lpstr>
      <vt:lpstr>Ukázky vzdělávacích materiálů –  3D virtuální učebna PdF UP</vt:lpstr>
      <vt:lpstr>Hodnocení kurzů </vt:lpstr>
      <vt:lpstr>Podpora profesního rozvoje pedagogických pracovníků v Olomouckém kraji,  projekt ESF OPVK, reg. č. CZ.1.07/1.3.45/02.0014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21</cp:revision>
  <dcterms:created xsi:type="dcterms:W3CDTF">2015-11-10T21:05:36Z</dcterms:created>
  <dcterms:modified xsi:type="dcterms:W3CDTF">2015-11-10T23:24:53Z</dcterms:modified>
</cp:coreProperties>
</file>