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sldIdLst>
    <p:sldId id="291" r:id="rId2"/>
    <p:sldId id="304" r:id="rId3"/>
    <p:sldId id="305" r:id="rId4"/>
    <p:sldId id="306" r:id="rId5"/>
    <p:sldId id="294" r:id="rId6"/>
    <p:sldId id="293" r:id="rId7"/>
    <p:sldId id="295" r:id="rId8"/>
    <p:sldId id="296" r:id="rId9"/>
    <p:sldId id="297" r:id="rId10"/>
    <p:sldId id="301" r:id="rId11"/>
    <p:sldId id="299" r:id="rId12"/>
    <p:sldId id="307" r:id="rId13"/>
    <p:sldId id="308" r:id="rId14"/>
    <p:sldId id="303" r:id="rId15"/>
    <p:sldId id="309" r:id="rId1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69" d="100"/>
          <a:sy n="69" d="100"/>
        </p:scale>
        <p:origin x="564" y="44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29.11.2022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b.vlacilova@olkraj.cz" TargetMode="External"/><Relationship Id="rId2" Type="http://schemas.openxmlformats.org/officeDocument/2006/relationships/hyperlink" Target="mailto:l.polachova@olkraj.cz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60437" y="3636974"/>
            <a:ext cx="7877368" cy="1533451"/>
          </a:xfrm>
        </p:spPr>
        <p:txBody>
          <a:bodyPr anchor="b">
            <a:normAutofit/>
          </a:bodyPr>
          <a:lstStyle/>
          <a:p>
            <a:r>
              <a:rPr lang="cs-CZ" sz="4400" b="1" dirty="0" smtClean="0"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Soubor dokumentů</a:t>
            </a:r>
            <a:r>
              <a:rPr lang="cs-CZ" sz="4400" b="1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 KAP III</a:t>
            </a:r>
            <a:r>
              <a:rPr lang="cs-CZ" sz="6700" b="1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/>
            </a:r>
            <a:br>
              <a:rPr lang="cs-CZ" sz="6700" b="1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</a:br>
            <a:endParaRPr lang="cs-CZ" sz="3600" b="1" dirty="0">
              <a:solidFill>
                <a:srgbClr val="00549F"/>
              </a:solidFill>
              <a:latin typeface="Inter" panose="02000503000000020004" pitchFamily="2" charset="0"/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r>
              <a:rPr lang="cs-CZ" sz="2000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Workshop KAP a setkání odborných platforem</a:t>
            </a:r>
          </a:p>
          <a:p>
            <a:pPr algn="r"/>
            <a:r>
              <a:rPr lang="cs-CZ" sz="2000" dirty="0" smtClean="0">
                <a:solidFill>
                  <a:srgbClr val="00549F"/>
                </a:solidFill>
                <a:latin typeface="Inter" panose="02000503000000020004" pitchFamily="2" charset="0"/>
                <a:ea typeface="Inter" panose="02000503000000020004" pitchFamily="2" charset="0"/>
                <a:cs typeface="Arial" panose="020B0604020202020204" pitchFamily="34" charset="0"/>
              </a:rPr>
              <a:t>Olomouc 30. 11. 2022</a:t>
            </a:r>
          </a:p>
        </p:txBody>
      </p:sp>
      <p:pic>
        <p:nvPicPr>
          <p:cNvPr id="9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5776"/>
            <a:ext cx="4128655" cy="1132224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32873"/>
            <a:ext cx="10515600" cy="1057927"/>
          </a:xfrm>
        </p:spPr>
        <p:txBody>
          <a:bodyPr>
            <a:normAutofit fontScale="90000"/>
          </a:bodyPr>
          <a:lstStyle/>
          <a:p>
            <a:pPr algn="r"/>
            <a:r>
              <a:rPr lang="cs-CZ" dirty="0"/>
              <a:t> </a:t>
            </a:r>
            <a:r>
              <a:rPr lang="cs-CZ" sz="3600" b="1" dirty="0"/>
              <a:t>Hlavní obecné </a:t>
            </a:r>
            <a:r>
              <a:rPr lang="cs-CZ" sz="3600" b="1" dirty="0" smtClean="0"/>
              <a:t>priority kraje </a:t>
            </a:r>
            <a:r>
              <a:rPr lang="cs-CZ" sz="3600" b="1" dirty="0"/>
              <a:t>s nejvyšší důležitostí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98764" y="1990800"/>
            <a:ext cx="10855036" cy="446541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cs-CZ" b="1" dirty="0"/>
              <a:t>Obecná priorita A1</a:t>
            </a:r>
            <a:r>
              <a:rPr lang="cs-CZ" dirty="0"/>
              <a:t>: Podpora polytechnického vzdělávání </a:t>
            </a:r>
            <a:r>
              <a:rPr lang="cs-CZ" dirty="0" smtClean="0"/>
              <a:t> (pro VOŠ</a:t>
            </a:r>
            <a:r>
              <a:rPr lang="cs-CZ" dirty="0"/>
              <a:t>, SŠ, ZŠ a </a:t>
            </a:r>
            <a:r>
              <a:rPr lang="cs-CZ" dirty="0" smtClean="0"/>
              <a:t>MŠ)</a:t>
            </a:r>
            <a:r>
              <a:rPr lang="cs-CZ" dirty="0"/>
              <a:t> </a:t>
            </a:r>
          </a:p>
          <a:p>
            <a:pPr>
              <a:lnSpc>
                <a:spcPct val="120000"/>
              </a:lnSpc>
            </a:pPr>
            <a:r>
              <a:rPr lang="cs-CZ" b="1" dirty="0"/>
              <a:t>Obecná priorita A2:</a:t>
            </a:r>
            <a:r>
              <a:rPr lang="en-US" dirty="0"/>
              <a:t> P</a:t>
            </a:r>
            <a:r>
              <a:rPr lang="cs-CZ" dirty="0" err="1"/>
              <a:t>odpora</a:t>
            </a:r>
            <a:r>
              <a:rPr lang="cs-CZ" dirty="0"/>
              <a:t> odborného vzdělávání včetně spolupráce škol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a zaměstnavatelů</a:t>
            </a:r>
            <a:endParaRPr lang="cs-CZ" dirty="0"/>
          </a:p>
          <a:p>
            <a:pPr>
              <a:lnSpc>
                <a:spcPct val="120000"/>
              </a:lnSpc>
            </a:pPr>
            <a:r>
              <a:rPr lang="cs-CZ" b="1" dirty="0"/>
              <a:t>Obecná priorita A3:</a:t>
            </a:r>
            <a:r>
              <a:rPr lang="cs-CZ" dirty="0"/>
              <a:t> Podpora digitální </a:t>
            </a:r>
            <a:r>
              <a:rPr lang="cs-CZ" dirty="0" smtClean="0"/>
              <a:t>gramotnosti</a:t>
            </a:r>
            <a:endParaRPr lang="cs-CZ" dirty="0"/>
          </a:p>
          <a:p>
            <a:pPr>
              <a:lnSpc>
                <a:spcPct val="120000"/>
              </a:lnSpc>
            </a:pPr>
            <a:r>
              <a:rPr lang="cs-CZ" b="1" dirty="0"/>
              <a:t>Obecná priorita A4:</a:t>
            </a:r>
            <a:r>
              <a:rPr lang="cs-CZ" dirty="0"/>
              <a:t> Podpora kompetencí k podnikavosti, iniciativě a kreativitě,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a </a:t>
            </a:r>
            <a:r>
              <a:rPr lang="cs-CZ" dirty="0"/>
              <a:t>to průřezově pro VOŠ, SŠ, ZŠ a pro oblast iniciativy a kreativity také pro </a:t>
            </a:r>
            <a:r>
              <a:rPr lang="cs-CZ" dirty="0" smtClean="0"/>
              <a:t>MŠ</a:t>
            </a:r>
            <a:endParaRPr lang="cs-CZ" dirty="0"/>
          </a:p>
          <a:p>
            <a:pPr>
              <a:lnSpc>
                <a:spcPct val="120000"/>
              </a:lnSpc>
            </a:pPr>
            <a:r>
              <a:rPr lang="cs-CZ" b="1" dirty="0"/>
              <a:t>Obecná priorita A5:</a:t>
            </a:r>
            <a:r>
              <a:rPr lang="cs-CZ" dirty="0"/>
              <a:t> Podpora digitalizace ve </a:t>
            </a:r>
            <a:r>
              <a:rPr lang="cs-CZ" dirty="0" smtClean="0"/>
              <a:t>vzdělávání</a:t>
            </a:r>
            <a:r>
              <a:rPr lang="cs-CZ" b="1" dirty="0"/>
              <a:t> </a:t>
            </a:r>
            <a:endParaRPr lang="cs-CZ" dirty="0"/>
          </a:p>
          <a:p>
            <a:pPr>
              <a:lnSpc>
                <a:spcPct val="120000"/>
              </a:lnSpc>
            </a:pPr>
            <a:r>
              <a:rPr lang="cs-CZ" b="1" dirty="0"/>
              <a:t>Obecná priorita A6:</a:t>
            </a:r>
            <a:r>
              <a:rPr lang="cs-CZ" dirty="0"/>
              <a:t> Podpora pedagogických, didaktických a manažerských kompetencí pracovníků ve </a:t>
            </a:r>
            <a:r>
              <a:rPr lang="cs-CZ" dirty="0" smtClean="0"/>
              <a:t>vzdělávání</a:t>
            </a:r>
            <a:endParaRPr lang="cs-CZ" dirty="0"/>
          </a:p>
          <a:p>
            <a:pPr>
              <a:lnSpc>
                <a:spcPct val="120000"/>
              </a:lnSpc>
            </a:pPr>
            <a:r>
              <a:rPr lang="cs-CZ" b="1" dirty="0"/>
              <a:t>Obecná priorita A7:</a:t>
            </a:r>
            <a:r>
              <a:rPr lang="cs-CZ" dirty="0"/>
              <a:t> Podpora pohybové gramotnosti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9316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1076400"/>
          </a:xfrm>
        </p:spPr>
        <p:txBody>
          <a:bodyPr>
            <a:normAutofit/>
          </a:bodyPr>
          <a:lstStyle/>
          <a:p>
            <a:pPr algn="r"/>
            <a:r>
              <a:rPr lang="cs-CZ" sz="3200" b="1" dirty="0"/>
              <a:t>Hlavní obecné </a:t>
            </a:r>
            <a:r>
              <a:rPr lang="cs-CZ" sz="3200" b="1" dirty="0" smtClean="0"/>
              <a:t>priority se </a:t>
            </a:r>
            <a:r>
              <a:rPr lang="cs-CZ" sz="3200" b="1" dirty="0"/>
              <a:t>střední důležitostí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63417" y="2268000"/>
            <a:ext cx="10982037" cy="38628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cs-CZ" b="1" dirty="0"/>
              <a:t>Obecná priorita B1:</a:t>
            </a:r>
            <a:r>
              <a:rPr lang="cs-CZ" dirty="0"/>
              <a:t> Rozvoj kariérového </a:t>
            </a:r>
            <a:r>
              <a:rPr lang="cs-CZ" dirty="0" smtClean="0"/>
              <a:t>poradenství</a:t>
            </a:r>
            <a:endParaRPr lang="cs-CZ" dirty="0"/>
          </a:p>
          <a:p>
            <a:pPr>
              <a:lnSpc>
                <a:spcPct val="120000"/>
              </a:lnSpc>
            </a:pPr>
            <a:r>
              <a:rPr lang="cs-CZ" b="1" dirty="0"/>
              <a:t>Obecná priorita B2:</a:t>
            </a:r>
            <a:r>
              <a:rPr lang="cs-CZ" dirty="0"/>
              <a:t> Podpora čtenářské </a:t>
            </a:r>
            <a:r>
              <a:rPr lang="cs-CZ" dirty="0" smtClean="0"/>
              <a:t>gramotnosti</a:t>
            </a:r>
            <a:r>
              <a:rPr lang="cs-CZ" dirty="0"/>
              <a:t> </a:t>
            </a:r>
          </a:p>
          <a:p>
            <a:pPr>
              <a:lnSpc>
                <a:spcPct val="120000"/>
              </a:lnSpc>
            </a:pPr>
            <a:r>
              <a:rPr lang="cs-CZ" b="1" dirty="0"/>
              <a:t>Obecná priorita B3:</a:t>
            </a:r>
            <a:r>
              <a:rPr lang="cs-CZ" dirty="0"/>
              <a:t> Podpora </a:t>
            </a:r>
            <a:r>
              <a:rPr lang="cs-CZ" dirty="0" err="1"/>
              <a:t>multigramotnosti</a:t>
            </a:r>
            <a:r>
              <a:rPr lang="cs-CZ" dirty="0"/>
              <a:t> (podpora efektivních způsobů rozvoje základních gramotností ve vzájemných souvislostech</a:t>
            </a:r>
            <a:r>
              <a:rPr lang="cs-CZ" dirty="0" smtClean="0"/>
              <a:t>)</a:t>
            </a:r>
            <a:endParaRPr lang="cs-CZ" dirty="0"/>
          </a:p>
          <a:p>
            <a:pPr>
              <a:lnSpc>
                <a:spcPct val="120000"/>
              </a:lnSpc>
            </a:pPr>
            <a:r>
              <a:rPr lang="cs-CZ" b="1" dirty="0"/>
              <a:t>Obecná priorita B4:</a:t>
            </a:r>
            <a:r>
              <a:rPr lang="cs-CZ" dirty="0"/>
              <a:t> Podpora matematické </a:t>
            </a:r>
            <a:r>
              <a:rPr lang="cs-CZ" dirty="0" smtClean="0"/>
              <a:t>gramotnosti</a:t>
            </a:r>
            <a:endParaRPr lang="cs-CZ" dirty="0"/>
          </a:p>
          <a:p>
            <a:pPr>
              <a:lnSpc>
                <a:spcPct val="120000"/>
              </a:lnSpc>
            </a:pPr>
            <a:r>
              <a:rPr lang="cs-CZ" b="1" dirty="0"/>
              <a:t>Obecná priorita B5:</a:t>
            </a:r>
            <a:r>
              <a:rPr lang="cs-CZ" dirty="0"/>
              <a:t> Rozvoj potenciálu každého </a:t>
            </a:r>
            <a:r>
              <a:rPr lang="cs-CZ" dirty="0" smtClean="0"/>
              <a:t>dítěte/žáka/studenta/účastníka </a:t>
            </a:r>
            <a:r>
              <a:rPr lang="cs-CZ" dirty="0"/>
              <a:t>neformálního vzdělávání</a:t>
            </a:r>
          </a:p>
          <a:p>
            <a:pPr marL="0" indent="0">
              <a:lnSpc>
                <a:spcPct val="120000"/>
              </a:lnSpc>
              <a:buNone/>
            </a:pP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774080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 smtClean="0"/>
              <a:t>KAP </a:t>
            </a:r>
            <a:r>
              <a:rPr lang="cs-CZ" b="1" dirty="0" err="1" smtClean="0"/>
              <a:t>III_Akční</a:t>
            </a:r>
            <a:r>
              <a:rPr lang="cs-CZ" b="1" dirty="0" smtClean="0"/>
              <a:t> plány 2023, 2024, 2025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AP formulují </a:t>
            </a:r>
            <a:r>
              <a:rPr lang="cs-CZ" dirty="0"/>
              <a:t>aktivity, kterými </a:t>
            </a:r>
            <a:r>
              <a:rPr lang="cs-CZ" dirty="0" smtClean="0"/>
              <a:t>chceme </a:t>
            </a:r>
            <a:r>
              <a:rPr lang="cs-CZ" dirty="0"/>
              <a:t>z výchozího </a:t>
            </a:r>
            <a:r>
              <a:rPr lang="cs-CZ" dirty="0" smtClean="0"/>
              <a:t>stavu (analytická část) </a:t>
            </a:r>
            <a:r>
              <a:rPr lang="cs-CZ" dirty="0"/>
              <a:t>dosáhnout stavu </a:t>
            </a:r>
            <a:r>
              <a:rPr lang="cs-CZ" dirty="0" smtClean="0"/>
              <a:t>cílového/plánovaného (stanovené priority). </a:t>
            </a:r>
            <a:endParaRPr lang="cs-CZ" dirty="0" smtClean="0"/>
          </a:p>
          <a:p>
            <a:r>
              <a:rPr lang="cs-CZ" dirty="0" smtClean="0"/>
              <a:t>AP cílí primárně na aktivity, které plánujeme realizovat s podporou evropských dotačních fondů.</a:t>
            </a:r>
          </a:p>
          <a:p>
            <a:r>
              <a:rPr lang="cs-CZ" dirty="0" smtClean="0"/>
              <a:t>AP respektují klíčová témata a zároveň budou doplněny </a:t>
            </a:r>
            <a:r>
              <a:rPr lang="cs-CZ" dirty="0"/>
              <a:t>o další, která </a:t>
            </a:r>
            <a:r>
              <a:rPr lang="cs-CZ" dirty="0" smtClean="0"/>
              <a:t>vzešly v území z procesu </a:t>
            </a:r>
            <a:r>
              <a:rPr lang="cs-CZ" dirty="0" err="1" smtClean="0"/>
              <a:t>prioritizace</a:t>
            </a:r>
            <a:r>
              <a:rPr lang="cs-CZ" dirty="0" smtClean="0"/>
              <a:t>.</a:t>
            </a:r>
          </a:p>
          <a:p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60582" y="5493600"/>
            <a:ext cx="1039321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000" b="1" dirty="0" smtClean="0"/>
              <a:t>Obecná priorita → Cíl → Aktivity</a:t>
            </a: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9688565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06400" y="1306800"/>
            <a:ext cx="11785599" cy="684000"/>
          </a:xfrm>
        </p:spPr>
        <p:txBody>
          <a:bodyPr>
            <a:noAutofit/>
          </a:bodyPr>
          <a:lstStyle/>
          <a:p>
            <a:pPr algn="ctr"/>
            <a:r>
              <a:rPr lang="cs-CZ" sz="4000" b="1" dirty="0" smtClean="0"/>
              <a:t>KAP </a:t>
            </a:r>
            <a:r>
              <a:rPr lang="cs-CZ" sz="4000" b="1" dirty="0" err="1" smtClean="0"/>
              <a:t>III_Rámce</a:t>
            </a:r>
            <a:r>
              <a:rPr lang="cs-CZ" sz="4000" b="1" dirty="0" smtClean="0"/>
              <a:t> </a:t>
            </a:r>
            <a:r>
              <a:rPr lang="cs-CZ" sz="4000" b="1" dirty="0"/>
              <a:t>pro investice do </a:t>
            </a:r>
            <a:r>
              <a:rPr lang="cs-CZ" sz="4000" b="1" dirty="0" smtClean="0"/>
              <a:t>infrastruktury</a:t>
            </a:r>
            <a:endParaRPr lang="cs-CZ" sz="40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Souhrnný rámec pro investice do infrastruktury středních </a:t>
            </a:r>
            <a:br>
              <a:rPr lang="cs-CZ" dirty="0"/>
            </a:br>
            <a:r>
              <a:rPr lang="cs-CZ" dirty="0"/>
              <a:t>a vyšších odborných škol</a:t>
            </a:r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Souhrnný rámec pro investice do infrastruktury školských poradenských zařízení a vzdělávání ve školách a třídách zřízených dle § 16 odst. 9 školského zákona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990014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Regionální stálá konference OK a KAP III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068944"/>
            <a:ext cx="10515600" cy="4061855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s-CZ" dirty="0" smtClean="0"/>
              <a:t>Při Regionální stálé konferenci působí </a:t>
            </a:r>
            <a:r>
              <a:rPr lang="cs-CZ" b="1" dirty="0" smtClean="0"/>
              <a:t>Pracovní skupina </a:t>
            </a:r>
            <a:r>
              <a:rPr lang="cs-CZ" b="1" dirty="0" smtClean="0"/>
              <a:t>Vzdělávání.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s-CZ" dirty="0" smtClean="0"/>
              <a:t>Skládá se ze zástupců subjektů </a:t>
            </a:r>
            <a:r>
              <a:rPr lang="cs-CZ" dirty="0"/>
              <a:t>zabývajících se oblastí vzdělávání v </a:t>
            </a:r>
            <a:r>
              <a:rPr lang="cs-CZ" dirty="0" smtClean="0"/>
              <a:t>regionu: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s-CZ" dirty="0" smtClean="0"/>
              <a:t>škol a </a:t>
            </a:r>
            <a:r>
              <a:rPr lang="cs-CZ" dirty="0"/>
              <a:t>školských zařízení, </a:t>
            </a:r>
            <a:r>
              <a:rPr lang="cs-CZ" dirty="0" smtClean="0"/>
              <a:t>školských </a:t>
            </a:r>
            <a:r>
              <a:rPr lang="cs-CZ" dirty="0"/>
              <a:t>asociací, zaměstnavatelů, neziskového sektoru, kraje, měst a obcí, služeb zaměstnanosti, MŠMT/NPI ČR, ITI, MAP atd</a:t>
            </a:r>
            <a:r>
              <a:rPr lang="cs-CZ" dirty="0" smtClean="0"/>
              <a:t>.</a:t>
            </a:r>
            <a:endParaRPr lang="cs-CZ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cs-CZ" b="1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cs-CZ" b="1" dirty="0" smtClean="0"/>
              <a:t>Regionální akční plán (RAP) </a:t>
            </a:r>
            <a:r>
              <a:rPr lang="cs-CZ" dirty="0" smtClean="0"/>
              <a:t>vzniká v úzké součinnosti s PS </a:t>
            </a:r>
            <a:r>
              <a:rPr lang="cs-CZ" dirty="0" smtClean="0"/>
              <a:t>Vzdělávání a RT KAP III </a:t>
            </a:r>
            <a:br>
              <a:rPr lang="cs-CZ" dirty="0" smtClean="0"/>
            </a:br>
            <a:r>
              <a:rPr lang="cs-CZ" dirty="0" smtClean="0"/>
              <a:t>a to v těchto oblastech:</a:t>
            </a:r>
          </a:p>
          <a:p>
            <a:pPr lvl="4">
              <a:lnSpc>
                <a:spcPct val="120000"/>
              </a:lnSpc>
            </a:pPr>
            <a:r>
              <a:rPr lang="cs-CZ" sz="2900" dirty="0" smtClean="0"/>
              <a:t>Analytická část</a:t>
            </a:r>
          </a:p>
          <a:p>
            <a:pPr lvl="4">
              <a:lnSpc>
                <a:spcPct val="120000"/>
              </a:lnSpc>
            </a:pPr>
            <a:r>
              <a:rPr lang="cs-CZ" sz="2900" dirty="0" smtClean="0"/>
              <a:t>Investiční rámce pro oblast </a:t>
            </a:r>
            <a:r>
              <a:rPr lang="cs-CZ" sz="2900" b="1" dirty="0" smtClean="0"/>
              <a:t>středního </a:t>
            </a:r>
            <a:r>
              <a:rPr lang="cs-CZ" sz="2900" dirty="0" smtClean="0"/>
              <a:t>a </a:t>
            </a:r>
            <a:r>
              <a:rPr lang="cs-CZ" sz="2900" b="1" dirty="0" smtClean="0"/>
              <a:t>speciálního </a:t>
            </a:r>
            <a:r>
              <a:rPr lang="cs-CZ" sz="2900" dirty="0" smtClean="0"/>
              <a:t>školství </a:t>
            </a:r>
          </a:p>
          <a:p>
            <a:pPr marL="1828800" lvl="4" indent="0">
              <a:lnSpc>
                <a:spcPct val="120000"/>
              </a:lnSpc>
              <a:buNone/>
            </a:pPr>
            <a:endParaRPr lang="cs-CZ" sz="2900" dirty="0" smtClean="0"/>
          </a:p>
          <a:p>
            <a:pPr marL="0" indent="0">
              <a:lnSpc>
                <a:spcPct val="120000"/>
              </a:lnSpc>
              <a:buNone/>
            </a:pPr>
            <a:r>
              <a:rPr lang="cs-CZ" u="sng" dirty="0" smtClean="0"/>
              <a:t>Aktuální d</a:t>
            </a:r>
            <a:r>
              <a:rPr lang="cs-CZ" u="sng" dirty="0" smtClean="0"/>
              <a:t>okumenty </a:t>
            </a:r>
            <a:r>
              <a:rPr lang="cs-CZ" u="sng" dirty="0"/>
              <a:t>KAP a RAP musejí být ve svých prioritách ve vzájemné shodě. </a:t>
            </a:r>
            <a:endParaRPr lang="cs-CZ" b="1" u="sng" dirty="0"/>
          </a:p>
        </p:txBody>
      </p:sp>
    </p:spTree>
    <p:extLst>
      <p:ext uri="{BB962C8B-B14F-4D97-AF65-F5344CB8AC3E}">
        <p14:creationId xmlns:p14="http://schemas.microsoft.com/office/powerpoint/2010/main" val="6238602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1439862"/>
          </a:xfrm>
        </p:spPr>
        <p:txBody>
          <a:bodyPr/>
          <a:lstStyle/>
          <a:p>
            <a:r>
              <a:rPr lang="cs-CZ" b="1" dirty="0" smtClean="0"/>
              <a:t>Děkujeme za pozornost</a:t>
            </a:r>
            <a:endParaRPr lang="cs-CZ" b="1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3814619"/>
            <a:ext cx="10515600" cy="2275032"/>
          </a:xfrm>
        </p:spPr>
        <p:txBody>
          <a:bodyPr>
            <a:normAutofit/>
          </a:bodyPr>
          <a:lstStyle/>
          <a:p>
            <a:pPr algn="r"/>
            <a:r>
              <a:rPr lang="cs-CZ" dirty="0" smtClean="0"/>
              <a:t>Ing. Lenka Polachová, manažerka projektu</a:t>
            </a:r>
          </a:p>
          <a:p>
            <a:pPr algn="r"/>
            <a:r>
              <a:rPr lang="cs-CZ" dirty="0" smtClean="0">
                <a:hlinkClick r:id="rId2"/>
              </a:rPr>
              <a:t>l.polachova@olkraj.cz</a:t>
            </a:r>
            <a:endParaRPr lang="cs-CZ" dirty="0" smtClean="0"/>
          </a:p>
          <a:p>
            <a:pPr algn="r"/>
            <a:endParaRPr lang="cs-CZ" dirty="0" smtClean="0"/>
          </a:p>
          <a:p>
            <a:pPr algn="r"/>
            <a:r>
              <a:rPr lang="cs-CZ" dirty="0" smtClean="0"/>
              <a:t>RNDr. Bronislava Vláčilová, věcná manažerka projektu </a:t>
            </a:r>
          </a:p>
          <a:p>
            <a:pPr algn="r"/>
            <a:r>
              <a:rPr lang="cs-CZ" dirty="0" smtClean="0">
                <a:hlinkClick r:id="rId3"/>
              </a:rPr>
              <a:t>b.vlacilova@olkraj.cz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98769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 smtClean="0"/>
              <a:t>Dokumenty KAP III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 smtClean="0"/>
              <a:t>nejsou </a:t>
            </a:r>
            <a:r>
              <a:rPr lang="cs-CZ" dirty="0"/>
              <a:t>strategií v území, ale podkladovým a </a:t>
            </a:r>
            <a:r>
              <a:rPr lang="cs-CZ" dirty="0" smtClean="0"/>
              <a:t>implementačním </a:t>
            </a:r>
            <a:r>
              <a:rPr lang="cs-CZ" dirty="0"/>
              <a:t>dokumentem k </a:t>
            </a:r>
            <a:r>
              <a:rPr lang="cs-CZ" dirty="0" smtClean="0"/>
              <a:t>platnému DZ </a:t>
            </a:r>
            <a:r>
              <a:rPr lang="cs-CZ" dirty="0"/>
              <a:t>ČR a </a:t>
            </a:r>
            <a:r>
              <a:rPr lang="cs-CZ" dirty="0" smtClean="0"/>
              <a:t>navazujícímu DZ kraje. </a:t>
            </a:r>
          </a:p>
          <a:p>
            <a:pPr marL="0" indent="0">
              <a:buNone/>
            </a:pPr>
            <a:r>
              <a:rPr lang="cs-CZ" dirty="0" smtClean="0"/>
              <a:t>Principem </a:t>
            </a:r>
            <a:r>
              <a:rPr lang="cs-CZ" dirty="0"/>
              <a:t>je stavět na tom, co v kraji již vzniklo a</a:t>
            </a:r>
            <a:r>
              <a:rPr lang="cs-CZ" dirty="0" smtClean="0"/>
              <a:t> </a:t>
            </a:r>
            <a:r>
              <a:rPr lang="cs-CZ" dirty="0"/>
              <a:t>využít těchto výstupů při diskuzi s partnery v </a:t>
            </a:r>
            <a:r>
              <a:rPr lang="cs-CZ" dirty="0" smtClean="0"/>
              <a:t>území, jednotlivá </a:t>
            </a:r>
            <a:r>
              <a:rPr lang="cs-CZ" dirty="0"/>
              <a:t>opatření </a:t>
            </a:r>
            <a:r>
              <a:rPr lang="cs-CZ" dirty="0" err="1"/>
              <a:t>prioritizovat</a:t>
            </a:r>
            <a:r>
              <a:rPr lang="cs-CZ" dirty="0"/>
              <a:t> a převést </a:t>
            </a:r>
            <a:r>
              <a:rPr lang="cs-CZ" dirty="0" smtClean="0"/>
              <a:t>do </a:t>
            </a:r>
            <a:r>
              <a:rPr lang="cs-CZ" dirty="0"/>
              <a:t>konkrétních </a:t>
            </a:r>
            <a:r>
              <a:rPr lang="cs-CZ" dirty="0" smtClean="0"/>
              <a:t>aktivit.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4" name="Zaoblený obdélník 3"/>
          <p:cNvSpPr/>
          <p:nvPr/>
        </p:nvSpPr>
        <p:spPr>
          <a:xfrm>
            <a:off x="988291" y="5163127"/>
            <a:ext cx="10365509" cy="147781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000" dirty="0"/>
              <a:t>Roční akční plány 2023, 2024 a </a:t>
            </a:r>
            <a:r>
              <a:rPr lang="cs-CZ" sz="4000" dirty="0" smtClean="0"/>
              <a:t>2025</a:t>
            </a:r>
            <a:endParaRPr lang="cs-CZ" sz="4000" dirty="0"/>
          </a:p>
        </p:txBody>
      </p:sp>
      <p:sp>
        <p:nvSpPr>
          <p:cNvPr id="5" name="Šipka dolů 4"/>
          <p:cNvSpPr/>
          <p:nvPr/>
        </p:nvSpPr>
        <p:spPr>
          <a:xfrm>
            <a:off x="4969163" y="4190162"/>
            <a:ext cx="2253673" cy="1203873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5902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 smtClean="0"/>
              <a:t>Základní zacílení tvorby KAP III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Krajský akční plán </a:t>
            </a:r>
            <a:r>
              <a:rPr lang="cs-CZ" dirty="0" smtClean="0"/>
              <a:t>vzdělávání </a:t>
            </a:r>
            <a:r>
              <a:rPr lang="cs-CZ" dirty="0"/>
              <a:t>je zaměřen na zvýšení kvality vzdělávání ve </a:t>
            </a:r>
            <a:r>
              <a:rPr lang="cs-CZ" dirty="0" smtClean="0"/>
              <a:t>SŠ, VOŠ a </a:t>
            </a:r>
            <a:r>
              <a:rPr lang="cs-CZ" dirty="0"/>
              <a:t>konzervatořích a na oblasti vzdělávání, které se přímo dotýkají regionálního trhu </a:t>
            </a:r>
            <a:r>
              <a:rPr lang="cs-CZ" dirty="0" smtClean="0"/>
              <a:t>práce.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V klíčových tématech je </a:t>
            </a:r>
            <a:r>
              <a:rPr lang="cs-CZ" dirty="0"/>
              <a:t>zohledněn zájem a potřeby </a:t>
            </a:r>
            <a:r>
              <a:rPr lang="cs-CZ" dirty="0" smtClean="0"/>
              <a:t>ZŠ a MŠ </a:t>
            </a:r>
            <a:r>
              <a:rPr lang="cs-CZ" dirty="0"/>
              <a:t>a zájmového a neformálního vzdělávání. </a:t>
            </a: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466045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 smtClean="0"/>
              <a:t>KAP III by měl být přínosem pro: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810327"/>
            <a:ext cx="10515600" cy="4821381"/>
          </a:xfrm>
        </p:spPr>
        <p:txBody>
          <a:bodyPr>
            <a:normAutofit fontScale="77500" lnSpcReduction="20000"/>
          </a:bodyPr>
          <a:lstStyle/>
          <a:p>
            <a:endParaRPr lang="cs-CZ" dirty="0"/>
          </a:p>
          <a:p>
            <a:pPr>
              <a:lnSpc>
                <a:spcPct val="120000"/>
              </a:lnSpc>
            </a:pPr>
            <a:r>
              <a:rPr lang="pt-BR" dirty="0"/>
              <a:t>zavedení priorit vzdělávací politiky MŠMT a kraje do praxe škol; </a:t>
            </a:r>
          </a:p>
          <a:p>
            <a:pPr>
              <a:lnSpc>
                <a:spcPct val="120000"/>
              </a:lnSpc>
            </a:pPr>
            <a:r>
              <a:rPr lang="cs-CZ" dirty="0" smtClean="0"/>
              <a:t>systémové </a:t>
            </a:r>
            <a:r>
              <a:rPr lang="cs-CZ" dirty="0"/>
              <a:t>zlepšení řízení škol s orientací na kvalitu vzdělávání; </a:t>
            </a:r>
          </a:p>
          <a:p>
            <a:pPr>
              <a:lnSpc>
                <a:spcPct val="120000"/>
              </a:lnSpc>
            </a:pPr>
            <a:r>
              <a:rPr lang="cs-CZ" dirty="0" smtClean="0"/>
              <a:t>zvýšení </a:t>
            </a:r>
            <a:r>
              <a:rPr lang="cs-CZ" dirty="0"/>
              <a:t>kvality vzdělávání v </a:t>
            </a:r>
            <a:r>
              <a:rPr lang="cs-CZ" dirty="0" smtClean="0"/>
              <a:t>kraji; </a:t>
            </a:r>
            <a:endParaRPr lang="cs-CZ" dirty="0"/>
          </a:p>
          <a:p>
            <a:pPr>
              <a:lnSpc>
                <a:spcPct val="120000"/>
              </a:lnSpc>
            </a:pPr>
            <a:r>
              <a:rPr lang="cs-CZ" dirty="0" smtClean="0"/>
              <a:t>začlenění </a:t>
            </a:r>
            <a:r>
              <a:rPr lang="cs-CZ" dirty="0"/>
              <a:t>dlouhodobého plánování jako nástroje ke kvalitnímu řízení škol; </a:t>
            </a:r>
          </a:p>
          <a:p>
            <a:pPr>
              <a:lnSpc>
                <a:spcPct val="120000"/>
              </a:lnSpc>
            </a:pPr>
            <a:r>
              <a:rPr lang="cs-CZ" dirty="0" smtClean="0"/>
              <a:t>vzdělávání </a:t>
            </a:r>
            <a:r>
              <a:rPr lang="cs-CZ" dirty="0"/>
              <a:t>vedení škol a zřizovatelů škol v oblasti akčního plánování; </a:t>
            </a:r>
          </a:p>
          <a:p>
            <a:pPr>
              <a:lnSpc>
                <a:spcPct val="120000"/>
              </a:lnSpc>
            </a:pPr>
            <a:r>
              <a:rPr lang="cs-CZ" dirty="0" smtClean="0"/>
              <a:t>sdílení </a:t>
            </a:r>
            <a:r>
              <a:rPr lang="cs-CZ" dirty="0"/>
              <a:t>zkušeností mezi vedením škol </a:t>
            </a:r>
            <a:r>
              <a:rPr lang="cs-CZ" dirty="0" smtClean="0"/>
              <a:t>navzájem; </a:t>
            </a:r>
            <a:endParaRPr lang="cs-CZ" dirty="0"/>
          </a:p>
          <a:p>
            <a:pPr>
              <a:lnSpc>
                <a:spcPct val="120000"/>
              </a:lnSpc>
            </a:pPr>
            <a:r>
              <a:rPr lang="cs-CZ" dirty="0"/>
              <a:t>d</a:t>
            </a:r>
            <a:r>
              <a:rPr lang="cs-CZ" dirty="0" smtClean="0"/>
              <a:t>ostupnost kvalitního </a:t>
            </a:r>
            <a:r>
              <a:rPr lang="cs-CZ" dirty="0"/>
              <a:t>vzdělávání pro každé dítě/žáka/studenta/účastníka neformálního vzdělávání; </a:t>
            </a:r>
          </a:p>
          <a:p>
            <a:pPr>
              <a:lnSpc>
                <a:spcPct val="120000"/>
              </a:lnSpc>
            </a:pPr>
            <a:r>
              <a:rPr lang="cs-CZ" dirty="0"/>
              <a:t>r</a:t>
            </a:r>
            <a:r>
              <a:rPr lang="cs-CZ" dirty="0" smtClean="0"/>
              <a:t>ozvoj funkčních </a:t>
            </a:r>
            <a:r>
              <a:rPr lang="cs-CZ" dirty="0"/>
              <a:t>partnerství v </a:t>
            </a:r>
            <a:r>
              <a:rPr lang="cs-CZ" dirty="0" smtClean="0"/>
              <a:t>území.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12223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 smtClean="0"/>
              <a:t>Soubor dokumentů KAP III tvoří: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8001" y="2216727"/>
            <a:ext cx="11249890" cy="4451927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cs-CZ" sz="3600" dirty="0" smtClean="0"/>
              <a:t> </a:t>
            </a:r>
            <a:r>
              <a:rPr lang="cs-CZ" dirty="0" smtClean="0"/>
              <a:t>Analytická část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 Stanovení priorit vzdělávání v území 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 Roční akční plány rozvoje vzdělávání 2023, 2024, 2025</a:t>
            </a:r>
          </a:p>
          <a:p>
            <a:pPr marL="0" indent="0">
              <a:buNone/>
            </a:pPr>
            <a:endParaRPr lang="cs-CZ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cs-CZ" dirty="0" smtClean="0"/>
              <a:t> Rámce pro investice do infrastruktury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27915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622800"/>
            <a:ext cx="10515600" cy="684000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 smtClean="0"/>
              <a:t>Postup tvorby dokumentů KAP III</a:t>
            </a:r>
            <a:endParaRPr lang="cs-CZ" b="1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7055" y="1306800"/>
            <a:ext cx="8709890" cy="546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441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aoblený obdélník 5"/>
          <p:cNvSpPr>
            <a:spLocks noChangeArrowheads="1"/>
          </p:cNvSpPr>
          <p:nvPr/>
        </p:nvSpPr>
        <p:spPr bwMode="auto">
          <a:xfrm>
            <a:off x="1450109" y="974945"/>
            <a:ext cx="6315465" cy="143697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B5D5A7"/>
              </a:gs>
              <a:gs pos="50000">
                <a:srgbClr val="AACE99"/>
              </a:gs>
              <a:gs pos="100000">
                <a:srgbClr val="9CCA86"/>
              </a:gs>
            </a:gsLst>
            <a:lin ang="5400000"/>
          </a:gradFill>
          <a:ln w="6350">
            <a:solidFill>
              <a:srgbClr val="70AD47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alt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Věcný </a:t>
            </a:r>
            <a:r>
              <a:rPr lang="cs-CZ" alt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manažer</a:t>
            </a:r>
            <a:endParaRPr lang="cs-CZ" altLang="cs-CZ" b="1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alt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Analytik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alt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Metodik </a:t>
            </a:r>
            <a:r>
              <a:rPr lang="cs-CZ" alt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 spolupráci s </a:t>
            </a:r>
            <a:r>
              <a:rPr lang="cs-CZ" alt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MAP</a:t>
            </a:r>
            <a:endParaRPr lang="cs-CZ" altLang="cs-CZ" b="1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cs-CZ" alt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Externí odborní spolupracovníci </a:t>
            </a:r>
            <a:endParaRPr lang="cs-CZ" altLang="cs-CZ" b="1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cs-CZ" altLang="cs-CZ" b="1" dirty="0">
              <a:latin typeface="Arial" panose="020B0604020202020204" pitchFamily="34" charset="0"/>
            </a:endParaRPr>
          </a:p>
        </p:txBody>
      </p:sp>
      <p:sp>
        <p:nvSpPr>
          <p:cNvPr id="7" name="Obdélník 9"/>
          <p:cNvSpPr>
            <a:spLocks noChangeArrowheads="1"/>
          </p:cNvSpPr>
          <p:nvPr/>
        </p:nvSpPr>
        <p:spPr bwMode="auto">
          <a:xfrm>
            <a:off x="8405007" y="2007464"/>
            <a:ext cx="2273595" cy="800391"/>
          </a:xfrm>
          <a:prstGeom prst="rect">
            <a:avLst/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RT MAP (13 x)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vzájemná </a:t>
            </a:r>
            <a:r>
              <a:rPr lang="cs-CZ" alt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spolupráce </a:t>
            </a:r>
            <a:r>
              <a:rPr lang="cs-CZ" alt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alt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alt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cs-CZ" alt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přenos informací</a:t>
            </a:r>
            <a:endParaRPr lang="cs-CZ" altLang="cs-CZ" b="1" dirty="0">
              <a:latin typeface="Arial" panose="020B0604020202020204" pitchFamily="34" charset="0"/>
            </a:endParaRPr>
          </a:p>
        </p:txBody>
      </p:sp>
      <p:sp>
        <p:nvSpPr>
          <p:cNvPr id="8" name="Obdélník 10"/>
          <p:cNvSpPr>
            <a:spLocks noChangeArrowheads="1"/>
          </p:cNvSpPr>
          <p:nvPr/>
        </p:nvSpPr>
        <p:spPr bwMode="auto">
          <a:xfrm>
            <a:off x="3715868" y="2973594"/>
            <a:ext cx="1687650" cy="2368346"/>
          </a:xfrm>
          <a:prstGeom prst="rect">
            <a:avLst/>
          </a:prstGeom>
          <a:gradFill rotWithShape="1">
            <a:gsLst>
              <a:gs pos="0">
                <a:srgbClr val="B1CBE9"/>
              </a:gs>
              <a:gs pos="50000">
                <a:srgbClr val="A3C1E5"/>
              </a:gs>
              <a:gs pos="100000">
                <a:srgbClr val="92B9E4"/>
              </a:gs>
            </a:gsLst>
            <a:lin ang="5400000"/>
          </a:gradFill>
          <a:ln w="635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cs-CZ" altLang="cs-CZ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Minitým</a:t>
            </a:r>
            <a:endParaRPr lang="cs-CZ" altLang="cs-CZ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cs-CZ" altLang="cs-CZ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odpora </a:t>
            </a:r>
            <a:r>
              <a:rPr lang="cs-CZ" altLang="cs-CZ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odborného vzdělávání </a:t>
            </a:r>
            <a:r>
              <a:rPr lang="cs-CZ" altLang="cs-CZ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altLang="cs-CZ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altLang="cs-CZ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cs-CZ" altLang="cs-CZ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spolupráce škol se zaměstnavateli a kariérové poradenství</a:t>
            </a:r>
            <a:endParaRPr lang="cs-CZ" altLang="cs-CZ" sz="1600" dirty="0">
              <a:latin typeface="Arial" panose="020B0604020202020204" pitchFamily="34" charset="0"/>
            </a:endParaRPr>
          </a:p>
        </p:txBody>
      </p:sp>
      <p:sp>
        <p:nvSpPr>
          <p:cNvPr id="9" name="Obdélník 11"/>
          <p:cNvSpPr>
            <a:spLocks noChangeArrowheads="1"/>
          </p:cNvSpPr>
          <p:nvPr/>
        </p:nvSpPr>
        <p:spPr bwMode="auto">
          <a:xfrm>
            <a:off x="480291" y="3827575"/>
            <a:ext cx="1368671" cy="1354027"/>
          </a:xfrm>
          <a:prstGeom prst="rect">
            <a:avLst/>
          </a:prstGeom>
          <a:gradFill rotWithShape="1">
            <a:gsLst>
              <a:gs pos="0">
                <a:srgbClr val="B1CBE9"/>
              </a:gs>
              <a:gs pos="50000">
                <a:srgbClr val="A3C1E5"/>
              </a:gs>
              <a:gs pos="100000">
                <a:srgbClr val="92B9E4"/>
              </a:gs>
            </a:gsLst>
            <a:lin ang="5400000"/>
          </a:gradFill>
          <a:ln w="635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1.Minitým</a:t>
            </a:r>
            <a:endParaRPr lang="cs-CZ" altLang="cs-CZ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cs-CZ" altLang="cs-CZ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ozvoj </a:t>
            </a:r>
            <a:r>
              <a:rPr lang="cs-CZ" altLang="cs-CZ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podnikavosti, iniciativy </a:t>
            </a:r>
            <a:r>
              <a:rPr lang="cs-CZ" altLang="cs-CZ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cs-CZ" altLang="cs-CZ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altLang="cs-CZ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cs-CZ" altLang="cs-CZ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kreativity</a:t>
            </a:r>
            <a:endParaRPr lang="cs-CZ" altLang="cs-CZ" sz="1600" dirty="0">
              <a:latin typeface="Arial" panose="020B0604020202020204" pitchFamily="34" charset="0"/>
            </a:endParaRPr>
          </a:p>
        </p:txBody>
      </p:sp>
      <p:sp>
        <p:nvSpPr>
          <p:cNvPr id="10" name="Obdélník 12"/>
          <p:cNvSpPr>
            <a:spLocks noChangeArrowheads="1"/>
          </p:cNvSpPr>
          <p:nvPr/>
        </p:nvSpPr>
        <p:spPr bwMode="auto">
          <a:xfrm>
            <a:off x="2004447" y="3827576"/>
            <a:ext cx="1559853" cy="1358152"/>
          </a:xfrm>
          <a:prstGeom prst="rect">
            <a:avLst/>
          </a:prstGeom>
          <a:gradFill rotWithShape="1">
            <a:gsLst>
              <a:gs pos="0">
                <a:srgbClr val="B1CBE9"/>
              </a:gs>
              <a:gs pos="50000">
                <a:srgbClr val="A3C1E5"/>
              </a:gs>
              <a:gs pos="100000">
                <a:srgbClr val="92B9E4"/>
              </a:gs>
            </a:gsLst>
            <a:lin ang="5400000"/>
          </a:gradFill>
          <a:ln w="635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cs-CZ" altLang="cs-CZ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Minitým</a:t>
            </a:r>
            <a:endParaRPr lang="cs-CZ" altLang="cs-CZ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Polytechnické </a:t>
            </a:r>
            <a:r>
              <a:rPr lang="cs-CZ" altLang="cs-CZ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vzdělávání</a:t>
            </a:r>
            <a:endParaRPr lang="cs-CZ" altLang="cs-CZ" sz="1600" dirty="0">
              <a:latin typeface="Arial" panose="020B0604020202020204" pitchFamily="34" charset="0"/>
            </a:endParaRPr>
          </a:p>
        </p:txBody>
      </p:sp>
      <p:sp>
        <p:nvSpPr>
          <p:cNvPr id="11" name="Obdélník 13"/>
          <p:cNvSpPr>
            <a:spLocks noChangeArrowheads="1"/>
          </p:cNvSpPr>
          <p:nvPr/>
        </p:nvSpPr>
        <p:spPr bwMode="auto">
          <a:xfrm>
            <a:off x="5559003" y="3767117"/>
            <a:ext cx="1535256" cy="1339851"/>
          </a:xfrm>
          <a:prstGeom prst="rect">
            <a:avLst/>
          </a:prstGeom>
          <a:gradFill rotWithShape="1">
            <a:gsLst>
              <a:gs pos="0">
                <a:srgbClr val="B1CBE9"/>
              </a:gs>
              <a:gs pos="50000">
                <a:srgbClr val="A3C1E5"/>
              </a:gs>
              <a:gs pos="100000">
                <a:srgbClr val="92B9E4"/>
              </a:gs>
            </a:gsLst>
            <a:lin ang="5400000"/>
          </a:gradFill>
          <a:ln w="635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cs-CZ" altLang="cs-CZ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Minitým</a:t>
            </a:r>
            <a:endParaRPr lang="cs-CZ" altLang="cs-CZ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cs-CZ" altLang="cs-CZ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odpora </a:t>
            </a:r>
            <a:r>
              <a:rPr lang="cs-CZ" altLang="cs-CZ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gramotností</a:t>
            </a:r>
            <a:endParaRPr lang="cs-CZ" altLang="cs-CZ" sz="1600" dirty="0">
              <a:latin typeface="Arial" panose="020B0604020202020204" pitchFamily="34" charset="0"/>
            </a:endParaRPr>
          </a:p>
        </p:txBody>
      </p:sp>
      <p:sp>
        <p:nvSpPr>
          <p:cNvPr id="12" name="Obdélník 14"/>
          <p:cNvSpPr>
            <a:spLocks noChangeArrowheads="1"/>
          </p:cNvSpPr>
          <p:nvPr/>
        </p:nvSpPr>
        <p:spPr bwMode="auto">
          <a:xfrm>
            <a:off x="7475538" y="3611817"/>
            <a:ext cx="1592262" cy="1517398"/>
          </a:xfrm>
          <a:prstGeom prst="rect">
            <a:avLst/>
          </a:prstGeom>
          <a:gradFill rotWithShape="1">
            <a:gsLst>
              <a:gs pos="0">
                <a:srgbClr val="B1CBE9"/>
              </a:gs>
              <a:gs pos="50000">
                <a:srgbClr val="A3C1E5"/>
              </a:gs>
              <a:gs pos="100000">
                <a:srgbClr val="92B9E4"/>
              </a:gs>
            </a:gsLst>
            <a:lin ang="5400000"/>
          </a:gradFill>
          <a:ln w="635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</a:t>
            </a:r>
            <a:r>
              <a:rPr lang="cs-CZ" altLang="cs-CZ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Minitým</a:t>
            </a:r>
            <a:endParaRPr lang="cs-CZ" altLang="cs-CZ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cs-CZ" altLang="cs-CZ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odpora </a:t>
            </a:r>
            <a:r>
              <a:rPr lang="cs-CZ" altLang="cs-CZ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společného vzdělávání a akcí KLIMA</a:t>
            </a:r>
            <a:endParaRPr lang="cs-CZ" altLang="cs-CZ" sz="1600" dirty="0">
              <a:latin typeface="Arial" panose="020B0604020202020204" pitchFamily="34" charset="0"/>
            </a:endParaRPr>
          </a:p>
        </p:txBody>
      </p:sp>
      <p:sp>
        <p:nvSpPr>
          <p:cNvPr id="13" name="Obdélník 15"/>
          <p:cNvSpPr>
            <a:spLocks noChangeArrowheads="1"/>
          </p:cNvSpPr>
          <p:nvPr/>
        </p:nvSpPr>
        <p:spPr bwMode="auto">
          <a:xfrm>
            <a:off x="9503843" y="3789364"/>
            <a:ext cx="1838412" cy="1339851"/>
          </a:xfrm>
          <a:prstGeom prst="rect">
            <a:avLst/>
          </a:prstGeom>
          <a:gradFill rotWithShape="1">
            <a:gsLst>
              <a:gs pos="0">
                <a:srgbClr val="B1CBE9"/>
              </a:gs>
              <a:gs pos="50000">
                <a:srgbClr val="A3C1E5"/>
              </a:gs>
              <a:gs pos="100000">
                <a:srgbClr val="92B9E4"/>
              </a:gs>
            </a:gsLst>
            <a:lin ang="5400000"/>
          </a:gradFill>
          <a:ln w="6350">
            <a:solidFill>
              <a:srgbClr val="5B9BD5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6. </a:t>
            </a:r>
            <a:r>
              <a:rPr lang="cs-CZ" altLang="cs-CZ" sz="1600" b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Minitým</a:t>
            </a:r>
            <a:endParaRPr lang="cs-CZ" altLang="cs-CZ" sz="1600" dirty="0"/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cs-CZ" altLang="cs-CZ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odpora </a:t>
            </a:r>
            <a:r>
              <a:rPr lang="cs-CZ" altLang="cs-CZ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digitalizace vzdělávání</a:t>
            </a:r>
            <a:endParaRPr lang="cs-CZ" altLang="cs-CZ" sz="1600" dirty="0">
              <a:latin typeface="Arial" panose="020B0604020202020204" pitchFamily="34" charset="0"/>
            </a:endParaRPr>
          </a:p>
        </p:txBody>
      </p:sp>
      <p:cxnSp>
        <p:nvCxnSpPr>
          <p:cNvPr id="14" name="Přímá spojnice se šipkou 13"/>
          <p:cNvCxnSpPr/>
          <p:nvPr/>
        </p:nvCxnSpPr>
        <p:spPr>
          <a:xfrm>
            <a:off x="7343775" y="2059046"/>
            <a:ext cx="1061233" cy="42054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 flipH="1">
            <a:off x="909436" y="2269318"/>
            <a:ext cx="1164018" cy="18131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/>
          <p:nvPr/>
        </p:nvCxnSpPr>
        <p:spPr>
          <a:xfrm flipH="1">
            <a:off x="2712887" y="2241929"/>
            <a:ext cx="759003" cy="184054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>
          <a:xfrm flipH="1">
            <a:off x="4365776" y="2314294"/>
            <a:ext cx="101792" cy="8260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/>
          <p:nvPr/>
        </p:nvCxnSpPr>
        <p:spPr>
          <a:xfrm>
            <a:off x="5243610" y="2241929"/>
            <a:ext cx="1206279" cy="16753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Přímá spojnice se šipkou 18"/>
          <p:cNvCxnSpPr/>
          <p:nvPr/>
        </p:nvCxnSpPr>
        <p:spPr>
          <a:xfrm>
            <a:off x="5549917" y="2241929"/>
            <a:ext cx="2633501" cy="14369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/>
          <p:nvPr/>
        </p:nvCxnSpPr>
        <p:spPr>
          <a:xfrm>
            <a:off x="6788727" y="2314294"/>
            <a:ext cx="2995989" cy="162867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Zaoblený obdélník 23"/>
          <p:cNvSpPr>
            <a:spLocks noChangeArrowheads="1"/>
          </p:cNvSpPr>
          <p:nvPr/>
        </p:nvSpPr>
        <p:spPr bwMode="auto">
          <a:xfrm>
            <a:off x="480293" y="5690753"/>
            <a:ext cx="1342793" cy="828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Platforma </a:t>
            </a:r>
            <a:endParaRPr lang="cs-CZ" altLang="cs-CZ" dirty="0">
              <a:latin typeface="Arial" panose="020B0604020202020204" pitchFamily="34" charset="0"/>
            </a:endParaRPr>
          </a:p>
        </p:txBody>
      </p:sp>
      <p:sp>
        <p:nvSpPr>
          <p:cNvPr id="22" name="Zaoblený obdélník 7"/>
          <p:cNvSpPr>
            <a:spLocks noChangeArrowheads="1"/>
          </p:cNvSpPr>
          <p:nvPr/>
        </p:nvSpPr>
        <p:spPr bwMode="auto">
          <a:xfrm>
            <a:off x="2110714" y="5713414"/>
            <a:ext cx="1333843" cy="8080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Platforma</a:t>
            </a:r>
            <a:endParaRPr lang="cs-CZ" altLang="cs-CZ" dirty="0">
              <a:latin typeface="Arial" panose="020B0604020202020204" pitchFamily="34" charset="0"/>
            </a:endParaRPr>
          </a:p>
        </p:txBody>
      </p:sp>
      <p:sp>
        <p:nvSpPr>
          <p:cNvPr id="23" name="Zaoblený obdélník 8"/>
          <p:cNvSpPr>
            <a:spLocks noChangeArrowheads="1"/>
          </p:cNvSpPr>
          <p:nvPr/>
        </p:nvSpPr>
        <p:spPr bwMode="auto">
          <a:xfrm>
            <a:off x="3799206" y="5713414"/>
            <a:ext cx="1420958" cy="808037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4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Platforma</a:t>
            </a:r>
            <a:endParaRPr lang="cs-CZ" altLang="cs-CZ">
              <a:latin typeface="Arial" panose="020B0604020202020204" pitchFamily="34" charset="0"/>
            </a:endParaRPr>
          </a:p>
        </p:txBody>
      </p:sp>
      <p:sp>
        <p:nvSpPr>
          <p:cNvPr id="24" name="Zaoblený obdélník 24"/>
          <p:cNvSpPr>
            <a:spLocks noChangeArrowheads="1"/>
          </p:cNvSpPr>
          <p:nvPr/>
        </p:nvSpPr>
        <p:spPr bwMode="auto">
          <a:xfrm>
            <a:off x="5610529" y="5692775"/>
            <a:ext cx="1474644" cy="8080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Platforma</a:t>
            </a:r>
            <a:endParaRPr lang="cs-CZ" altLang="cs-CZ" dirty="0">
              <a:latin typeface="Arial" panose="020B0604020202020204" pitchFamily="34" charset="0"/>
            </a:endParaRPr>
          </a:p>
        </p:txBody>
      </p:sp>
      <p:sp>
        <p:nvSpPr>
          <p:cNvPr id="25" name="Zaoblený obdélník 25"/>
          <p:cNvSpPr>
            <a:spLocks noChangeArrowheads="1"/>
          </p:cNvSpPr>
          <p:nvPr/>
        </p:nvSpPr>
        <p:spPr bwMode="auto">
          <a:xfrm>
            <a:off x="7475538" y="5692776"/>
            <a:ext cx="1592262" cy="82867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Platforma</a:t>
            </a:r>
            <a:endParaRPr lang="cs-CZ" altLang="cs-CZ" dirty="0">
              <a:latin typeface="Arial" panose="020B0604020202020204" pitchFamily="34" charset="0"/>
            </a:endParaRPr>
          </a:p>
        </p:txBody>
      </p:sp>
      <p:sp>
        <p:nvSpPr>
          <p:cNvPr id="26" name="Zaoblený obdélník 26"/>
          <p:cNvSpPr>
            <a:spLocks noChangeArrowheads="1"/>
          </p:cNvSpPr>
          <p:nvPr/>
        </p:nvSpPr>
        <p:spPr bwMode="auto">
          <a:xfrm>
            <a:off x="9503843" y="5692775"/>
            <a:ext cx="1838412" cy="808038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Platforma</a:t>
            </a:r>
            <a:endParaRPr lang="cs-CZ" altLang="cs-CZ" dirty="0">
              <a:latin typeface="Arial" panose="020B0604020202020204" pitchFamily="34" charset="0"/>
            </a:endParaRPr>
          </a:p>
        </p:txBody>
      </p:sp>
      <p:sp>
        <p:nvSpPr>
          <p:cNvPr id="27" name="Šipka dolů 26"/>
          <p:cNvSpPr/>
          <p:nvPr/>
        </p:nvSpPr>
        <p:spPr>
          <a:xfrm>
            <a:off x="909436" y="5185728"/>
            <a:ext cx="484505" cy="5632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28" name="Šipka dolů 27"/>
          <p:cNvSpPr/>
          <p:nvPr/>
        </p:nvSpPr>
        <p:spPr>
          <a:xfrm>
            <a:off x="2497744" y="5181602"/>
            <a:ext cx="484505" cy="6303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29" name="Šipka dolů 28"/>
          <p:cNvSpPr/>
          <p:nvPr/>
        </p:nvSpPr>
        <p:spPr>
          <a:xfrm>
            <a:off x="4285291" y="5304792"/>
            <a:ext cx="484505" cy="4457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30" name="Šipka dolů 29"/>
          <p:cNvSpPr/>
          <p:nvPr/>
        </p:nvSpPr>
        <p:spPr>
          <a:xfrm>
            <a:off x="6117273" y="5111558"/>
            <a:ext cx="484505" cy="61975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31" name="Šipka dolů 30"/>
          <p:cNvSpPr/>
          <p:nvPr/>
        </p:nvSpPr>
        <p:spPr>
          <a:xfrm>
            <a:off x="8029416" y="5142868"/>
            <a:ext cx="484505" cy="6356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32" name="Šipka dolů 31"/>
          <p:cNvSpPr/>
          <p:nvPr/>
        </p:nvSpPr>
        <p:spPr>
          <a:xfrm>
            <a:off x="10156334" y="5111558"/>
            <a:ext cx="484505" cy="59421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35" name="Obdélník 35"/>
          <p:cNvSpPr>
            <a:spLocks noChangeArrowheads="1"/>
          </p:cNvSpPr>
          <p:nvPr/>
        </p:nvSpPr>
        <p:spPr bwMode="auto">
          <a:xfrm>
            <a:off x="8405008" y="974944"/>
            <a:ext cx="2264456" cy="839788"/>
          </a:xfrm>
          <a:prstGeom prst="rect">
            <a:avLst/>
          </a:prstGeom>
          <a:gradFill rotWithShape="1">
            <a:gsLst>
              <a:gs pos="0">
                <a:srgbClr val="FFDD9C"/>
              </a:gs>
              <a:gs pos="50000">
                <a:srgbClr val="FFD78E"/>
              </a:gs>
              <a:gs pos="100000">
                <a:srgbClr val="FFD479"/>
              </a:gs>
            </a:gsLst>
            <a:lin ang="5400000"/>
          </a:gradFill>
          <a:ln w="6350">
            <a:solidFill>
              <a:srgbClr val="FFC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cs-CZ" altLang="cs-CZ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Metodická podpora akčního </a:t>
            </a:r>
            <a:r>
              <a:rPr lang="cs-CZ" altLang="cs-CZ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plánování (NPI ČR)</a:t>
            </a:r>
            <a:endParaRPr lang="cs-CZ" altLang="cs-CZ" dirty="0">
              <a:latin typeface="Arial" panose="020B0604020202020204" pitchFamily="34" charset="0"/>
            </a:endParaRPr>
          </a:p>
        </p:txBody>
      </p:sp>
      <p:sp>
        <p:nvSpPr>
          <p:cNvPr id="36" name="Šipka doleva 35"/>
          <p:cNvSpPr/>
          <p:nvPr/>
        </p:nvSpPr>
        <p:spPr>
          <a:xfrm>
            <a:off x="7480448" y="1198804"/>
            <a:ext cx="924560" cy="360680"/>
          </a:xfrm>
          <a:prstGeom prst="lef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1524001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40" name="Obdélník 39"/>
          <p:cNvSpPr/>
          <p:nvPr/>
        </p:nvSpPr>
        <p:spPr>
          <a:xfrm>
            <a:off x="4467568" y="347844"/>
            <a:ext cx="6151695" cy="40298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cs-CZ" sz="2800" b="1" dirty="0" smtClean="0"/>
              <a:t>Odborný realizační tým </a:t>
            </a:r>
            <a:r>
              <a:rPr lang="cs-CZ" sz="2800" b="1" dirty="0"/>
              <a:t>projektu</a:t>
            </a:r>
          </a:p>
        </p:txBody>
      </p:sp>
    </p:spTree>
    <p:extLst>
      <p:ext uri="{BB962C8B-B14F-4D97-AF65-F5344CB8AC3E}">
        <p14:creationId xmlns:p14="http://schemas.microsoft.com/office/powerpoint/2010/main" val="2237307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 smtClean="0"/>
              <a:t>KAP </a:t>
            </a:r>
            <a:r>
              <a:rPr lang="cs-CZ" b="1" dirty="0" err="1" smtClean="0"/>
              <a:t>III_Analytická</a:t>
            </a:r>
            <a:r>
              <a:rPr lang="cs-CZ" b="1" dirty="0" smtClean="0"/>
              <a:t> část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j</a:t>
            </a:r>
            <a:r>
              <a:rPr lang="cs-CZ" dirty="0" smtClean="0"/>
              <a:t>e aktualizací </a:t>
            </a:r>
            <a:r>
              <a:rPr lang="cs-CZ" dirty="0"/>
              <a:t>dokumentu ze souboru KAP </a:t>
            </a:r>
            <a:r>
              <a:rPr lang="cs-CZ" dirty="0" smtClean="0"/>
              <a:t>II </a:t>
            </a:r>
            <a:endParaRPr lang="cs-CZ" dirty="0"/>
          </a:p>
          <a:p>
            <a:r>
              <a:rPr lang="cs-CZ" dirty="0"/>
              <a:t>reflektuje </a:t>
            </a:r>
            <a:r>
              <a:rPr lang="cs-CZ" dirty="0" smtClean="0"/>
              <a:t>tzv. klíčová </a:t>
            </a:r>
            <a:r>
              <a:rPr lang="cs-CZ" dirty="0"/>
              <a:t>témata KAP III </a:t>
            </a:r>
            <a:r>
              <a:rPr lang="cs-CZ" sz="1800" dirty="0"/>
              <a:t>(viz realizační tým projektu)</a:t>
            </a:r>
          </a:p>
          <a:p>
            <a:pPr>
              <a:lnSpc>
                <a:spcPct val="100000"/>
              </a:lnSpc>
            </a:pPr>
            <a:r>
              <a:rPr lang="cs-CZ" dirty="0"/>
              <a:t>vstupem jsou strategické dokumenty kraje, případně strategie na národní úrovni </a:t>
            </a:r>
          </a:p>
          <a:p>
            <a:r>
              <a:rPr lang="cs-CZ" dirty="0"/>
              <a:t>j</a:t>
            </a:r>
            <a:r>
              <a:rPr lang="cs-CZ" dirty="0" smtClean="0"/>
              <a:t>e souhrnem analýzy </a:t>
            </a:r>
            <a:r>
              <a:rPr lang="cs-CZ" dirty="0"/>
              <a:t>potřeb v území </a:t>
            </a:r>
            <a:r>
              <a:rPr lang="cs-CZ" dirty="0" smtClean="0"/>
              <a:t>a analýzy </a:t>
            </a:r>
            <a:r>
              <a:rPr lang="cs-CZ" dirty="0"/>
              <a:t>potřeb </a:t>
            </a:r>
            <a:r>
              <a:rPr lang="cs-CZ" dirty="0" smtClean="0"/>
              <a:t>škol</a:t>
            </a:r>
          </a:p>
          <a:p>
            <a:r>
              <a:rPr lang="cs-CZ" dirty="0"/>
              <a:t>k</a:t>
            </a:r>
            <a:r>
              <a:rPr lang="cs-CZ" dirty="0" smtClean="0"/>
              <a:t>onzultována s Metodickou podporou akčního plánování</a:t>
            </a:r>
            <a:endParaRPr lang="cs-CZ" dirty="0"/>
          </a:p>
          <a:p>
            <a:r>
              <a:rPr lang="cs-CZ" dirty="0" smtClean="0"/>
              <a:t>projednána </a:t>
            </a:r>
            <a:r>
              <a:rPr lang="cs-CZ" dirty="0"/>
              <a:t>v PS </a:t>
            </a:r>
            <a:r>
              <a:rPr lang="cs-CZ" dirty="0" smtClean="0"/>
              <a:t>Vzdělávání 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80229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cs-CZ" b="1" dirty="0" smtClean="0"/>
              <a:t>KAP </a:t>
            </a:r>
            <a:r>
              <a:rPr lang="cs-CZ" b="1" dirty="0" err="1" smtClean="0"/>
              <a:t>III_Stanovení</a:t>
            </a:r>
            <a:r>
              <a:rPr lang="cs-CZ" b="1" dirty="0" smtClean="0"/>
              <a:t> priorit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268000"/>
            <a:ext cx="10688782" cy="3862800"/>
          </a:xfrm>
        </p:spPr>
        <p:txBody>
          <a:bodyPr/>
          <a:lstStyle/>
          <a:p>
            <a:r>
              <a:rPr lang="cs-CZ" dirty="0" err="1" smtClean="0"/>
              <a:t>Prioritizace</a:t>
            </a:r>
            <a:r>
              <a:rPr lang="cs-CZ" dirty="0" smtClean="0"/>
              <a:t> </a:t>
            </a:r>
            <a:r>
              <a:rPr lang="cs-CZ" dirty="0"/>
              <a:t>potřeb </a:t>
            </a:r>
            <a:r>
              <a:rPr lang="cs-CZ" dirty="0" smtClean="0"/>
              <a:t>byla řešena </a:t>
            </a:r>
            <a:r>
              <a:rPr lang="cs-CZ" dirty="0"/>
              <a:t>ve spolupráci s partnery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v </a:t>
            </a:r>
            <a:r>
              <a:rPr lang="cs-CZ" dirty="0"/>
              <a:t>území </a:t>
            </a:r>
            <a:r>
              <a:rPr lang="cs-CZ" dirty="0" smtClean="0"/>
              <a:t>prostřednictvím jednotlivých </a:t>
            </a:r>
            <a:r>
              <a:rPr lang="cs-CZ" b="1" dirty="0" smtClean="0"/>
              <a:t>platforem </a:t>
            </a:r>
            <a:r>
              <a:rPr lang="cs-CZ" dirty="0" smtClean="0"/>
              <a:t>v </a:t>
            </a:r>
            <a:r>
              <a:rPr lang="cs-CZ" dirty="0"/>
              <a:t>návaznosti na provedenou analýzu potřeb v území a analýzu potřeb škol. </a:t>
            </a: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r>
              <a:rPr lang="cs-CZ" b="1" dirty="0" smtClean="0"/>
              <a:t>PS Vzdělávání </a:t>
            </a:r>
            <a:r>
              <a:rPr lang="cs-CZ" dirty="0" smtClean="0"/>
              <a:t>na základě podkladů z jednotlivých </a:t>
            </a:r>
            <a:r>
              <a:rPr lang="cs-CZ" b="1" dirty="0" smtClean="0"/>
              <a:t>platforem</a:t>
            </a:r>
            <a:r>
              <a:rPr lang="cs-CZ" dirty="0" smtClean="0"/>
              <a:t> určila hlavní priority rozvoje vzdělávání na území Olomouckého kraje pro období 2023-2025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837492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428</TotalTime>
  <Words>843</Words>
  <Application>Microsoft Office PowerPoint</Application>
  <PresentationFormat>Širokoúhlá obrazovka</PresentationFormat>
  <Paragraphs>111</Paragraphs>
  <Slides>15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1" baseType="lpstr">
      <vt:lpstr>Arial</vt:lpstr>
      <vt:lpstr>Calibri</vt:lpstr>
      <vt:lpstr>Inter</vt:lpstr>
      <vt:lpstr>Times New Roman</vt:lpstr>
      <vt:lpstr>Wingdings</vt:lpstr>
      <vt:lpstr>Motiv Office</vt:lpstr>
      <vt:lpstr>Soubor dokumentů KAP III </vt:lpstr>
      <vt:lpstr>Dokumenty KAP III</vt:lpstr>
      <vt:lpstr>Základní zacílení tvorby KAP III</vt:lpstr>
      <vt:lpstr>KAP III by měl být přínosem pro:</vt:lpstr>
      <vt:lpstr>Soubor dokumentů KAP III tvoří:</vt:lpstr>
      <vt:lpstr>Postup tvorby dokumentů KAP III</vt:lpstr>
      <vt:lpstr>Prezentace aplikace PowerPoint</vt:lpstr>
      <vt:lpstr>KAP III_Analytická část</vt:lpstr>
      <vt:lpstr>KAP III_Stanovení priorit</vt:lpstr>
      <vt:lpstr> Hlavní obecné priority kraje s nejvyšší důležitostí</vt:lpstr>
      <vt:lpstr>Hlavní obecné priority se střední důležitostí </vt:lpstr>
      <vt:lpstr>KAP III_Akční plány 2023, 2024, 2025</vt:lpstr>
      <vt:lpstr>KAP III_Rámce pro investice do infrastruktury</vt:lpstr>
      <vt:lpstr>Regionální stálá konference OK a KAP III</vt:lpstr>
      <vt:lpstr>Děkujeme za pozornost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Vláčilová Bronislava</cp:lastModifiedBy>
  <cp:revision>42</cp:revision>
  <dcterms:created xsi:type="dcterms:W3CDTF">2022-03-10T07:10:19Z</dcterms:created>
  <dcterms:modified xsi:type="dcterms:W3CDTF">2022-11-29T13:28:49Z</dcterms:modified>
</cp:coreProperties>
</file>