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6"/>
  </p:notesMasterIdLst>
  <p:sldIdLst>
    <p:sldId id="291" r:id="rId2"/>
    <p:sldId id="306" r:id="rId3"/>
    <p:sldId id="309" r:id="rId4"/>
    <p:sldId id="318" r:id="rId5"/>
    <p:sldId id="329" r:id="rId6"/>
    <p:sldId id="307" r:id="rId7"/>
    <p:sldId id="308" r:id="rId8"/>
    <p:sldId id="330" r:id="rId9"/>
    <p:sldId id="321" r:id="rId10"/>
    <p:sldId id="328" r:id="rId11"/>
    <p:sldId id="322" r:id="rId12"/>
    <p:sldId id="323" r:id="rId13"/>
    <p:sldId id="324" r:id="rId14"/>
    <p:sldId id="325" r:id="rId15"/>
    <p:sldId id="313" r:id="rId16"/>
    <p:sldId id="331" r:id="rId17"/>
    <p:sldId id="310" r:id="rId18"/>
    <p:sldId id="314" r:id="rId19"/>
    <p:sldId id="311" r:id="rId20"/>
    <p:sldId id="312" r:id="rId21"/>
    <p:sldId id="332" r:id="rId22"/>
    <p:sldId id="326" r:id="rId23"/>
    <p:sldId id="333" r:id="rId24"/>
    <p:sldId id="297" r:id="rId25"/>
    <p:sldId id="334" r:id="rId26"/>
    <p:sldId id="315" r:id="rId27"/>
    <p:sldId id="316" r:id="rId28"/>
    <p:sldId id="317" r:id="rId29"/>
    <p:sldId id="304" r:id="rId30"/>
    <p:sldId id="303" r:id="rId31"/>
    <p:sldId id="305" r:id="rId32"/>
    <p:sldId id="300" r:id="rId33"/>
    <p:sldId id="301" r:id="rId34"/>
    <p:sldId id="302" r:id="rId3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6" autoAdjust="0"/>
    <p:restoredTop sz="96279" autoAdjust="0"/>
  </p:normalViewPr>
  <p:slideViewPr>
    <p:cSldViewPr snapToGrid="0" snapToObjects="1" showGuides="1">
      <p:cViewPr varScale="1">
        <p:scale>
          <a:sx n="103" d="100"/>
          <a:sy n="103" d="100"/>
        </p:scale>
        <p:origin x="786" y="96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22.09.2023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lkraj.cz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k.spacilova@olkraj.cz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pPr algn="ctr"/>
            <a:r>
              <a:rPr lang="cs-CZ" altLang="cs-CZ" b="1" i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FINANCOVÁNÍ SOCIÁLNÍCH SLUŽEB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ctr"/>
            <a:r>
              <a:rPr lang="cs-CZ" altLang="cs-CZ" dirty="0">
                <a:ea typeface="ＭＳ Ｐゴシック" panose="020B0600070205080204" pitchFamily="34" charset="-128"/>
              </a:rPr>
              <a:t>Setkání s poskytovateli sociálních služeb</a:t>
            </a:r>
          </a:p>
          <a:p>
            <a:pPr algn="ctr"/>
            <a:r>
              <a:rPr lang="cs-CZ" altLang="cs-CZ" dirty="0">
                <a:ea typeface="ＭＳ Ｐゴシック" panose="020B0600070205080204" pitchFamily="34" charset="-128"/>
              </a:rPr>
              <a:t>Olomouc, </a:t>
            </a:r>
            <a:r>
              <a:rPr lang="cs-CZ" altLang="cs-CZ" dirty="0" smtClean="0">
                <a:ea typeface="ＭＳ Ｐゴシック" panose="020B0600070205080204" pitchFamily="34" charset="-128"/>
              </a:rPr>
              <a:t>26.09.2023</a:t>
            </a:r>
            <a:endParaRPr lang="cs-CZ" altLang="cs-CZ" dirty="0">
              <a:ea typeface="ＭＳ Ｐゴシック" panose="020B0600070205080204" pitchFamily="34" charset="-128"/>
            </a:endParaRPr>
          </a:p>
          <a:p>
            <a:pPr algn="r"/>
            <a:endParaRPr lang="cs-CZ" sz="20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216139"/>
          </a:xfrm>
        </p:spPr>
        <p:txBody>
          <a:bodyPr anchor="t">
            <a:normAutofit fontScale="90000"/>
          </a:bodyPr>
          <a:lstStyle/>
          <a:p>
            <a:r>
              <a:rPr lang="cs-CZ" sz="3600" b="1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Ze smlouvy</a:t>
            </a:r>
            <a:endParaRPr lang="cs-CZ" sz="3600" b="1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10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838200" y="1837426"/>
            <a:ext cx="10515600" cy="429337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dirty="0">
                <a:latin typeface="Arial" panose="020B0604020202020204" pitchFamily="34" charset="0"/>
                <a:ea typeface="Times New Roman" panose="02020603050405020304" pitchFamily="18" charset="0"/>
              </a:rPr>
              <a:t>Vyúčtování musí obsahovat: </a:t>
            </a:r>
          </a:p>
          <a:p>
            <a:pPr marL="27559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dirty="0">
                <a:latin typeface="Arial" panose="020B0604020202020204" pitchFamily="34" charset="0"/>
                <a:ea typeface="Times New Roman" panose="02020603050405020304" pitchFamily="18" charset="0"/>
              </a:rPr>
              <a:t>3.1	</a:t>
            </a:r>
            <a:r>
              <a:rPr lang="cs-CZ" b="1" dirty="0">
                <a:latin typeface="Arial" panose="020B0604020202020204" pitchFamily="34" charset="0"/>
                <a:ea typeface="Times New Roman" panose="02020603050405020304" pitchFamily="18" charset="0"/>
              </a:rPr>
              <a:t>soupis všech výdajů (nákladů)</a:t>
            </a:r>
            <a:r>
              <a:rPr lang="cs-CZ" dirty="0">
                <a:latin typeface="Arial" panose="020B0604020202020204" pitchFamily="34" charset="0"/>
                <a:ea typeface="Times New Roman" panose="02020603050405020304" pitchFamily="18" charset="0"/>
              </a:rPr>
              <a:t> hrazených z poskytnuté dotace v rozsahu uvedeném v systému RAP, doložený:</a:t>
            </a:r>
          </a:p>
          <a:p>
            <a:pPr marL="901700" indent="-53975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dirty="0">
                <a:latin typeface="Arial" panose="020B0604020202020204" pitchFamily="34" charset="0"/>
                <a:ea typeface="Times New Roman" panose="02020603050405020304" pitchFamily="18" charset="0"/>
              </a:rPr>
              <a:t>a)	</a:t>
            </a:r>
            <a:r>
              <a:rPr lang="cs-CZ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u mzdových výdajů (nákladů) a zákonných odvodů za měsíc prosinec</a:t>
            </a:r>
            <a:r>
              <a:rPr lang="cs-CZ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– </a:t>
            </a:r>
            <a:r>
              <a:rPr lang="cs-CZ" dirty="0">
                <a:latin typeface="Arial" panose="020B0604020202020204" pitchFamily="34" charset="0"/>
                <a:ea typeface="Times New Roman" panose="02020603050405020304" pitchFamily="18" charset="0"/>
              </a:rPr>
              <a:t>fotokopií/</a:t>
            </a:r>
            <a:r>
              <a:rPr lang="cs-CZ" dirty="0" err="1">
                <a:latin typeface="Arial" panose="020B0604020202020204" pitchFamily="34" charset="0"/>
                <a:ea typeface="Times New Roman" panose="02020603050405020304" pitchFamily="18" charset="0"/>
              </a:rPr>
              <a:t>emi</a:t>
            </a:r>
            <a:r>
              <a:rPr lang="cs-CZ" dirty="0">
                <a:latin typeface="Arial" panose="020B0604020202020204" pitchFamily="34" charset="0"/>
                <a:ea typeface="Times New Roman" panose="02020603050405020304" pitchFamily="18" charset="0"/>
              </a:rPr>
              <a:t> výpisu/ů z bankovního účtu s </a:t>
            </a:r>
            <a:r>
              <a:rPr lang="cs-CZ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vyznačením </a:t>
            </a:r>
            <a:r>
              <a:rPr lang="cs-CZ" dirty="0">
                <a:latin typeface="Arial" panose="020B0604020202020204" pitchFamily="34" charset="0"/>
                <a:ea typeface="Times New Roman" panose="02020603050405020304" pitchFamily="18" charset="0"/>
              </a:rPr>
              <a:t>dotčených plateb, </a:t>
            </a:r>
          </a:p>
          <a:p>
            <a:pPr marL="901700" indent="-53975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dirty="0">
                <a:latin typeface="Arial" panose="020B0604020202020204" pitchFamily="34" charset="0"/>
                <a:ea typeface="Times New Roman" panose="02020603050405020304" pitchFamily="18" charset="0"/>
              </a:rPr>
              <a:t>b)	</a:t>
            </a:r>
            <a:r>
              <a:rPr lang="cs-CZ" b="1" dirty="0">
                <a:latin typeface="Arial" panose="020B0604020202020204" pitchFamily="34" charset="0"/>
                <a:ea typeface="Times New Roman" panose="02020603050405020304" pitchFamily="18" charset="0"/>
              </a:rPr>
              <a:t>u provozních výdajů (nákladů)</a:t>
            </a:r>
            <a:r>
              <a:rPr lang="cs-CZ" dirty="0">
                <a:latin typeface="Arial" panose="020B0604020202020204" pitchFamily="34" charset="0"/>
                <a:ea typeface="Times New Roman" panose="02020603050405020304" pitchFamily="18" charset="0"/>
              </a:rPr>
              <a:t> – fotokopiemi výpisů z bankovního účtu nebo výdajovými pokladními doklady, které dokládají úhradu jednotlivých výdajů (nákladů), s vyznačením dotčených plateb, a to pouze u jednotlivých výdajů (nákladů) přesahujících částku 5 000 Kč;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140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200" b="1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Ze smlouvy</a:t>
            </a:r>
            <a:endParaRPr lang="cs-CZ" sz="3200" b="1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11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838200" y="2113472"/>
            <a:ext cx="10515600" cy="4017328"/>
          </a:xfrm>
        </p:spPr>
        <p:txBody>
          <a:bodyPr>
            <a:normAutofit fontScale="55000" lnSpcReduction="20000"/>
          </a:bodyPr>
          <a:lstStyle/>
          <a:p>
            <a:pPr marL="27559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44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3.2 soupis </a:t>
            </a:r>
            <a:r>
              <a:rPr lang="cs-CZ" sz="4400" b="1" dirty="0">
                <a:latin typeface="Arial" panose="020B0604020202020204" pitchFamily="34" charset="0"/>
                <a:ea typeface="Times New Roman" panose="02020603050405020304" pitchFamily="18" charset="0"/>
              </a:rPr>
              <a:t>všech příjmů</a:t>
            </a:r>
            <a:r>
              <a:rPr lang="cs-CZ" sz="4400" dirty="0">
                <a:latin typeface="Arial" panose="020B0604020202020204" pitchFamily="34" charset="0"/>
                <a:ea typeface="Times New Roman" panose="02020603050405020304" pitchFamily="18" charset="0"/>
              </a:rPr>
              <a:t>, které příjemce obdržel v souvislosti s realizací projektu, na který byla poskytnuta dotace dle této Smlouvy (za příjem se pro účely této Smlouvy považují zejména příspěvky a dotace od státu a jiných územních samosprávných celků, sponzorské příspěvky, finanční dary apod., které obdržel příjemce na stejný účel);</a:t>
            </a:r>
          </a:p>
          <a:p>
            <a:pPr marL="27559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4400" b="1" dirty="0">
                <a:latin typeface="Arial" panose="020B0604020202020204" pitchFamily="34" charset="0"/>
                <a:ea typeface="Times New Roman" panose="02020603050405020304" pitchFamily="18" charset="0"/>
              </a:rPr>
              <a:t>3.3.</a:t>
            </a:r>
            <a:r>
              <a:rPr lang="cs-CZ" sz="4400" dirty="0"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lang="cs-CZ" sz="4400" b="1" dirty="0">
                <a:latin typeface="Arial" panose="020B0604020202020204" pitchFamily="34" charset="0"/>
                <a:ea typeface="Times New Roman" panose="02020603050405020304" pitchFamily="18" charset="0"/>
              </a:rPr>
              <a:t>informaci o realizaci projektu</a:t>
            </a:r>
            <a:r>
              <a:rPr lang="cs-CZ" sz="4400" dirty="0">
                <a:latin typeface="Arial" panose="020B0604020202020204" pitchFamily="34" charset="0"/>
                <a:ea typeface="Times New Roman" panose="02020603050405020304" pitchFamily="18" charset="0"/>
              </a:rPr>
              <a:t> – v písemné formě na formuláři „Podprogram č. 2 – Informace o realizaci projektu“ (formulář je pro příjemce k dispozici v elektronické formě na webu poskytovatele); informace o realizaci projektu musí obsahovat stručné zhodnocení průběhu realizace projektu, včetně jeho přínosu pro Olomoucký kraj a zdůvodnění případných odchylek. </a:t>
            </a:r>
            <a:r>
              <a:rPr lang="cs-CZ" sz="4400" u="sng" dirty="0">
                <a:latin typeface="Arial" panose="020B0604020202020204" pitchFamily="34" charset="0"/>
                <a:ea typeface="Times New Roman" panose="02020603050405020304" pitchFamily="18" charset="0"/>
              </a:rPr>
              <a:t>Součástí informace o realizaci projektu je popis užití loga Olomouckého kraje a fotodokumentace propagace Olomouckého kraje (jedna fotografie dokladující propagaci poskytovatele na viditelném veřejně přístupném místě)</a:t>
            </a:r>
            <a:r>
              <a:rPr lang="cs-CZ" sz="4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670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2 – Finanční vyúčtování dotace</a:t>
            </a:r>
            <a:endParaRPr lang="cs-CZ" sz="32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12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Tzn. u mzdových výdajů (nákladů) a zákonných </a:t>
            </a:r>
            <a:r>
              <a:rPr lang="cs-CZ" sz="26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odvodů </a:t>
            </a:r>
            <a:r>
              <a:rPr lang="cs-CZ" sz="2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postačuje </a:t>
            </a:r>
            <a:r>
              <a:rPr lang="cs-CZ" sz="2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soupis – např. z účetnictví sestava Výsledovka po zakázkách dokladově</a:t>
            </a:r>
            <a:r>
              <a:rPr lang="cs-CZ" sz="2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Pouze </a:t>
            </a:r>
            <a:r>
              <a:rPr lang="cs-CZ" sz="2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při použití mezd za prosinec je potřeba doložit </a:t>
            </a:r>
            <a:r>
              <a:rPr lang="cs-CZ" sz="2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úhradu</a:t>
            </a:r>
            <a:r>
              <a:rPr lang="cs-CZ" sz="2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aby se prokázalo proplacení do </a:t>
            </a:r>
            <a:r>
              <a:rPr lang="cs-CZ" sz="2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20.01. </a:t>
            </a:r>
            <a:r>
              <a:rPr lang="cs-CZ" sz="2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cs-CZ" sz="19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Uznatelným </a:t>
            </a:r>
            <a:r>
              <a:rPr lang="cs-CZ" sz="19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výdajem (nákladem) je výdaj (náklad), který byl příjemcem uhrazen v období do </a:t>
            </a:r>
            <a:r>
              <a:rPr lang="cs-CZ" sz="19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20.01.2024)</a:t>
            </a:r>
            <a:endParaRPr lang="cs-CZ" sz="19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 provozních výdajů (nákladů)</a:t>
            </a:r>
            <a:r>
              <a:rPr lang="cs-CZ" sz="2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soupis doložený fotokopiemi výpisů z bankovního účtu nebo výdajovými pokladními doklady, které dokládají úhradu jednotlivých výdajů (nákladů), s vyznačením dotčených plateb, a </a:t>
            </a:r>
            <a:r>
              <a:rPr lang="cs-CZ" sz="2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pouze u jednotlivých výdajů (nákladů) přesahujících částku 5 000 </a:t>
            </a:r>
            <a:r>
              <a:rPr lang="cs-CZ" sz="26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Kč.</a:t>
            </a:r>
            <a:endParaRPr lang="cs-CZ" sz="2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8241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13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838200" y="1881051"/>
            <a:ext cx="10515600" cy="4249749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 FV je </a:t>
            </a:r>
            <a:r>
              <a:rPr lang="cs-CZ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potřeba </a:t>
            </a:r>
            <a:r>
              <a:rPr lang="cs-CZ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předložit: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"/>
            </a:pP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soupis všech </a:t>
            </a: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výdajů;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soupis všech příjmů;</a:t>
            </a:r>
            <a:endParaRPr lang="cs-CZ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informaci o realizaci projektu včetně;</a:t>
            </a:r>
            <a:endParaRPr lang="cs-CZ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propagace </a:t>
            </a: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jedna fotografie dokladující propagaci poskytovatele na viditelném veřejně přístupném místě (u loga by měl figurovat text; např.: Olomoucký kraj podpořil v roce </a:t>
            </a: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2023 </a:t>
            </a: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činnost</a:t>
            </a: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……“).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4559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2 – </a:t>
            </a:r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Nejčastější chyby</a:t>
            </a:r>
            <a:endParaRPr lang="cs-CZ" sz="32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14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Informace </a:t>
            </a: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realizaci projektu nebyla zaslána nebo nebyla zpracována na vzorovém </a:t>
            </a: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formuláři;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Vyúčtování nebylo odesláno prostřednictvím systému RAP (chybně ve stavu „rozpracováno“)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nedoložení propagace;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cs-CZ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vykazovány </a:t>
            </a:r>
            <a:r>
              <a:rPr lang="cs-CZ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nezpůsobilé výdaje např. vstupné, občerstvení apod</a:t>
            </a:r>
            <a:r>
              <a:rPr lang="cs-CZ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nebyly </a:t>
            </a: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vyznačeny doklady na bankovních </a:t>
            </a: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výpisech, atd.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1728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2 – Finanční vyúčtování dotace</a:t>
            </a:r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 lnSpcReduction="10000"/>
          </a:bodyPr>
          <a:lstStyle/>
          <a:p>
            <a:pPr marL="534988" indent="-363538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dirty="0" smtClean="0">
                <a:ea typeface="ＭＳ Ｐゴシック" panose="020B0600070205080204" pitchFamily="34" charset="-128"/>
              </a:rPr>
              <a:t>Předložit </a:t>
            </a:r>
            <a:r>
              <a:rPr lang="cs-CZ" altLang="cs-CZ" dirty="0">
                <a:ea typeface="ＭＳ Ｐゴシック" panose="020B0600070205080204" pitchFamily="34" charset="-128"/>
              </a:rPr>
              <a:t>v termínu do 15.02. (termín odeslání);</a:t>
            </a:r>
          </a:p>
          <a:p>
            <a:pPr marL="534988" indent="-363538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dirty="0">
                <a:ea typeface="ＭＳ Ｐゴシック" panose="020B0600070205080204" pitchFamily="34" charset="-128"/>
              </a:rPr>
              <a:t>doložit povinné </a:t>
            </a:r>
            <a:r>
              <a:rPr lang="cs-CZ" altLang="cs-CZ" dirty="0" smtClean="0">
                <a:ea typeface="ＭＳ Ｐゴシック" panose="020B0600070205080204" pitchFamily="34" charset="-128"/>
              </a:rPr>
              <a:t>přílohy;</a:t>
            </a:r>
          </a:p>
          <a:p>
            <a:pPr marL="534988" indent="-363538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dirty="0" smtClean="0">
                <a:ea typeface="ＭＳ Ｐゴシック" panose="020B0600070205080204" pitchFamily="34" charset="-128"/>
              </a:rPr>
              <a:t>je možno využít připravených formulářů:</a:t>
            </a:r>
            <a:endParaRPr lang="cs-CZ" altLang="cs-CZ" dirty="0">
              <a:ea typeface="ＭＳ Ｐゴシック" panose="020B0600070205080204" pitchFamily="34" charset="-128"/>
            </a:endParaRPr>
          </a:p>
          <a:p>
            <a:pPr marL="857250" lvl="1" indent="-342900" algn="just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-"/>
              <a:defRPr/>
            </a:pPr>
            <a:r>
              <a:rPr lang="cs-CZ" dirty="0">
                <a:ea typeface="ＭＳ Ｐゴシック" panose="020B0600070205080204" pitchFamily="34" charset="-128"/>
              </a:rPr>
              <a:t>Příloha č. 3 – Informace o realizaci projektu;</a:t>
            </a:r>
          </a:p>
          <a:p>
            <a:pPr marL="857250" lvl="1" indent="-342900" algn="just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-"/>
              <a:defRPr/>
            </a:pPr>
            <a:r>
              <a:rPr lang="cs-CZ" altLang="cs-CZ" dirty="0" smtClean="0">
                <a:ea typeface="ＭＳ Ｐゴシック" panose="020B0600070205080204" pitchFamily="34" charset="-128"/>
              </a:rPr>
              <a:t>+ </a:t>
            </a:r>
            <a:r>
              <a:rPr lang="cs-CZ" altLang="cs-CZ" dirty="0">
                <a:ea typeface="ＭＳ Ｐゴシック" panose="020B0600070205080204" pitchFamily="34" charset="-128"/>
              </a:rPr>
              <a:t>případně </a:t>
            </a:r>
            <a:r>
              <a:rPr lang="cs-CZ" dirty="0">
                <a:ea typeface="ＭＳ Ｐゴシック" panose="020B0600070205080204" pitchFamily="34" charset="-128"/>
              </a:rPr>
              <a:t>Příloha č. 4 – </a:t>
            </a:r>
            <a:r>
              <a:rPr lang="cs-CZ" altLang="cs-CZ" dirty="0">
                <a:ea typeface="ＭＳ Ｐゴシック" panose="020B0600070205080204" pitchFamily="34" charset="-128"/>
              </a:rPr>
              <a:t>Avízo vrácení finančních prostředků.</a:t>
            </a:r>
          </a:p>
          <a:p>
            <a:pPr marL="444500" indent="-444500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dirty="0">
                <a:ea typeface="ＭＳ Ｐゴシック" panose="020B0600070205080204" pitchFamily="34" charset="-128"/>
              </a:rPr>
              <a:t>Finanční vyúčtování se podává elektronicky – v systému RAP.</a:t>
            </a:r>
          </a:p>
          <a:p>
            <a:pPr algn="just">
              <a:spcBef>
                <a:spcPts val="600"/>
              </a:spcBef>
              <a:defRPr/>
            </a:pPr>
            <a:endParaRPr lang="cs-CZ" altLang="cs-CZ" sz="2600" dirty="0"/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cs-CZ" altLang="cs-CZ" sz="2600" i="1" dirty="0" smtClean="0"/>
              <a:t>Bližší informace jsou uvedeny v pravidlech PROGRAMU.</a:t>
            </a:r>
            <a:endParaRPr lang="cs-CZ" altLang="cs-CZ" sz="2600" i="1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15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796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r>
              <a:rPr lang="pt-BR" altLang="cs-CZ" b="1" i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1 – Uzavírání smluv</a:t>
            </a:r>
            <a:endParaRPr lang="cs-CZ" altLang="cs-CZ" b="1" i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endParaRPr lang="cs-CZ" sz="20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09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1 – Uzavírání smluv</a:t>
            </a:r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8590"/>
            <a:ext cx="10515600" cy="4380748"/>
          </a:xfrm>
        </p:spPr>
        <p:txBody>
          <a:bodyPr>
            <a:normAutofit fontScale="32500" lnSpcReduction="20000"/>
          </a:bodyPr>
          <a:lstStyle/>
          <a:p>
            <a:pPr lvl="0" algn="just">
              <a:spcBef>
                <a:spcPts val="600"/>
              </a:spcBef>
              <a:defRPr/>
            </a:pPr>
            <a:endParaRPr lang="cs-CZ" altLang="cs-CZ" sz="2600" dirty="0" smtClean="0"/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7400" dirty="0">
                <a:ea typeface="ＭＳ Ｐゴシック" panose="020B0600070205080204" pitchFamily="34" charset="-128"/>
              </a:rPr>
              <a:t>Smlouvy jsou uzavírány elektronickou formou – odeslání i příjem prostřednictvím DS</a:t>
            </a:r>
            <a:r>
              <a:rPr lang="cs-CZ" altLang="cs-CZ" sz="7400" dirty="0" smtClean="0">
                <a:ea typeface="ＭＳ Ｐゴシック" panose="020B0600070205080204" pitchFamily="34" charset="-128"/>
              </a:rPr>
              <a:t>.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endParaRPr lang="cs-CZ" altLang="cs-CZ" sz="7400" dirty="0" smtClean="0">
              <a:ea typeface="ＭＳ Ｐゴシック" panose="020B0600070205080204" pitchFamily="34" charset="-128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endParaRPr lang="cs-CZ" altLang="cs-CZ" sz="7400" dirty="0" smtClean="0">
              <a:ea typeface="ＭＳ Ｐゴシック" panose="020B0600070205080204" pitchFamily="34" charset="-128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7400" dirty="0" smtClean="0">
                <a:ea typeface="ＭＳ Ｐゴシック" panose="020B0600070205080204" pitchFamily="34" charset="-128"/>
              </a:rPr>
              <a:t>Smlouvy musí být opatřeny elektronickým podpisem: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7000" dirty="0" smtClean="0">
                <a:ea typeface="ＭＳ Ｐゴシック" panose="020B0600070205080204" pitchFamily="34" charset="-128"/>
              </a:rPr>
              <a:t>Veřejnoprávní podepisující (obce a příspěvkové organizace) – kvalifikovaný podpis umístěný na kvalifikovaném certifikátu + časové razítko;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7000" dirty="0" smtClean="0">
                <a:ea typeface="ＭＳ Ｐゴシック" panose="020B0600070205080204" pitchFamily="34" charset="-128"/>
              </a:rPr>
              <a:t>neveřejnoprávní podepisující – uznávaný elektronický podpis. </a:t>
            </a:r>
          </a:p>
          <a:p>
            <a:pPr marL="457200" lvl="1" indent="0" algn="just">
              <a:lnSpc>
                <a:spcPct val="120000"/>
              </a:lnSpc>
              <a:spcBef>
                <a:spcPts val="600"/>
              </a:spcBef>
              <a:buNone/>
              <a:defRPr/>
            </a:pPr>
            <a:r>
              <a:rPr lang="cs-CZ" altLang="cs-CZ" sz="7000" i="1" dirty="0" smtClean="0">
                <a:ea typeface="ＭＳ Ｐゴシック" panose="020B0600070205080204" pitchFamily="34" charset="-128"/>
              </a:rPr>
              <a:t>(obdobně P2 – bez příloh)</a:t>
            </a:r>
            <a:endParaRPr lang="cs-CZ" altLang="cs-CZ" sz="7000" i="1" dirty="0">
              <a:ea typeface="ＭＳ Ｐゴシック" panose="020B0600070205080204" pitchFamily="34" charset="-128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17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Obráze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9183" y="2432803"/>
            <a:ext cx="3678901" cy="1194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32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1 – Uzavírání smluv</a:t>
            </a:r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8590"/>
            <a:ext cx="10515600" cy="4380748"/>
          </a:xfrm>
        </p:spPr>
        <p:txBody>
          <a:bodyPr>
            <a:normAutofit fontScale="32500" lnSpcReduction="20000"/>
          </a:bodyPr>
          <a:lstStyle/>
          <a:p>
            <a:pPr lvl="0" algn="just">
              <a:spcBef>
                <a:spcPts val="600"/>
              </a:spcBef>
              <a:defRPr/>
            </a:pPr>
            <a:endParaRPr lang="cs-CZ" altLang="cs-CZ" sz="2600" dirty="0" smtClean="0"/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  <a:defRPr/>
            </a:pPr>
            <a:r>
              <a:rPr lang="cs-CZ" altLang="cs-CZ" sz="8600" dirty="0" smtClean="0">
                <a:ea typeface="ＭＳ Ｐゴシック" panose="020B0600070205080204" pitchFamily="34" charset="-128"/>
              </a:rPr>
              <a:t>Při </a:t>
            </a:r>
            <a:r>
              <a:rPr lang="cs-CZ" altLang="cs-CZ" sz="8600" dirty="0">
                <a:ea typeface="ＭＳ Ｐゴシック" panose="020B0600070205080204" pitchFamily="34" charset="-128"/>
              </a:rPr>
              <a:t>odeslání podepsané smlouvy je nutno do stejné DZ vložit povinné přílohy:</a:t>
            </a:r>
          </a:p>
          <a:p>
            <a:pPr marL="857250" lvl="1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altLang="cs-CZ" sz="6200" dirty="0" smtClean="0">
                <a:ea typeface="ＭＳ Ｐゴシック" panose="020B0600070205080204" pitchFamily="34" charset="-128"/>
              </a:rPr>
              <a:t>Čestné </a:t>
            </a:r>
            <a:r>
              <a:rPr lang="cs-CZ" altLang="cs-CZ" sz="6200" dirty="0">
                <a:ea typeface="ＭＳ Ｐゴシック" panose="020B0600070205080204" pitchFamily="34" charset="-128"/>
              </a:rPr>
              <a:t>prohlášení o bezdlužnosti;</a:t>
            </a:r>
            <a:r>
              <a:rPr lang="cs-CZ" sz="6200" dirty="0"/>
              <a:t>    </a:t>
            </a:r>
          </a:p>
          <a:p>
            <a:pPr marL="857250" lvl="1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altLang="cs-CZ" sz="6200" dirty="0">
                <a:ea typeface="ＭＳ Ｐゴシック" panose="020B0600070205080204" pitchFamily="34" charset="-128"/>
              </a:rPr>
              <a:t>potvrzení o bezdlužnosti z FÚ a 	</a:t>
            </a:r>
          </a:p>
          <a:p>
            <a:pPr marL="857250" lvl="1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altLang="cs-CZ" sz="6200" dirty="0">
                <a:ea typeface="ＭＳ Ｐゴシック" panose="020B0600070205080204" pitchFamily="34" charset="-128"/>
              </a:rPr>
              <a:t>potvrzení o bezdlužnosti z ČSSZ.</a:t>
            </a:r>
          </a:p>
          <a:p>
            <a:pPr marL="857250" lvl="1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sz="6200" dirty="0">
                <a:ea typeface="ＭＳ Ｐゴシック" panose="020B0600070205080204" pitchFamily="34" charset="-128"/>
              </a:rPr>
              <a:t>Město/obec (organizační složka), připojí v samostatném dokumentu doložku o schválení poskytnutí dotace a uzavření smlouvy příslušným orgánem </a:t>
            </a:r>
            <a:r>
              <a:rPr lang="cs-CZ" sz="6200" dirty="0" smtClean="0">
                <a:ea typeface="ＭＳ Ｐゴシック" panose="020B0600070205080204" pitchFamily="34" charset="-128"/>
              </a:rPr>
              <a:t>města/obce </a:t>
            </a:r>
            <a:r>
              <a:rPr lang="cs-CZ" sz="4900" dirty="0" smtClean="0">
                <a:ea typeface="ＭＳ Ｐゴシック" panose="020B0600070205080204" pitchFamily="34" charset="-128"/>
              </a:rPr>
              <a:t>(vzorové doložky obcí + informace jsou ke stažení na </a:t>
            </a:r>
            <a:r>
              <a:rPr lang="cs-CZ" sz="4900" b="1" dirty="0"/>
              <a:t>1url.cz</a:t>
            </a:r>
            <a:r>
              <a:rPr lang="cs-CZ" sz="4900" b="1" dirty="0" smtClean="0"/>
              <a:t>/@PFP)</a:t>
            </a:r>
            <a:r>
              <a:rPr lang="cs-CZ" sz="4900" dirty="0" smtClean="0">
                <a:ea typeface="ＭＳ Ｐゴシック" panose="020B0600070205080204" pitchFamily="34" charset="-128"/>
              </a:rPr>
              <a:t>.</a:t>
            </a:r>
            <a:endParaRPr lang="cs-CZ" sz="4900" dirty="0">
              <a:ea typeface="ＭＳ Ｐゴシック" panose="020B0600070205080204" pitchFamily="34" charset="-128"/>
            </a:endParaRPr>
          </a:p>
          <a:p>
            <a:pPr marL="857250" lvl="1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sz="6200" dirty="0">
                <a:ea typeface="ＭＳ Ｐゴシック" panose="020B0600070205080204" pitchFamily="34" charset="-128"/>
              </a:rPr>
              <a:t>Příspěvkové organizace (obcí) připojí dokument uvedený v bodě 4. pouze v případě, že zřizovací listina příspěvkové organizace vyžaduje pro platnost smlouvy předchozí souhlas zřizovatele. </a:t>
            </a:r>
            <a:endParaRPr lang="cs-CZ" altLang="cs-CZ" sz="6200" dirty="0">
              <a:ea typeface="ＭＳ Ｐゴシック" panose="020B0600070205080204" pitchFamily="34" charset="-128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18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ovéPole 1"/>
          <p:cNvSpPr txBox="1"/>
          <p:nvPr/>
        </p:nvSpPr>
        <p:spPr bwMode="auto">
          <a:xfrm>
            <a:off x="6200384" y="3344449"/>
            <a:ext cx="2079320" cy="400110"/>
          </a:xfrm>
          <a:prstGeom prst="rect">
            <a:avLst/>
          </a:prstGeom>
          <a:noFill/>
          <a:ln w="3175" cap="flat" cmpd="sng">
            <a:solidFill>
              <a:schemeClr val="accent1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l">
              <a:lnSpc>
                <a:spcPct val="150000"/>
              </a:lnSpc>
            </a:pPr>
            <a:r>
              <a:rPr lang="cs-CZ" sz="1400" b="1" dirty="0" smtClean="0">
                <a:ln/>
                <a:solidFill>
                  <a:schemeClr val="accent3"/>
                </a:solidFill>
                <a:ea typeface="+mj-ea"/>
              </a:rPr>
              <a:t>Ne starší než 3 měsíce</a:t>
            </a:r>
            <a:endParaRPr lang="cs-CZ" sz="1400" b="1" dirty="0">
              <a:ln/>
              <a:solidFill>
                <a:schemeClr val="accent3"/>
              </a:solidFill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7288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1 – Uzavírání smluv</a:t>
            </a:r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1276"/>
            <a:ext cx="10515600" cy="4078061"/>
          </a:xfrm>
        </p:spPr>
        <p:txBody>
          <a:bodyPr>
            <a:normAutofit/>
          </a:bodyPr>
          <a:lstStyle/>
          <a:p>
            <a:pPr marL="444500" indent="-444500" algn="just">
              <a:lnSpc>
                <a:spcPct val="110000"/>
              </a:lnSpc>
              <a:spcBef>
                <a:spcPts val="600"/>
              </a:spcBef>
              <a:defRPr/>
            </a:pPr>
            <a:r>
              <a:rPr lang="cs-CZ" altLang="cs-CZ" sz="3200" dirty="0">
                <a:ea typeface="ＭＳ Ｐゴシック" panose="020B0600070205080204" pitchFamily="34" charset="-128"/>
              </a:rPr>
              <a:t>Potvrzení </a:t>
            </a:r>
            <a:r>
              <a:rPr lang="cs-CZ" altLang="cs-CZ" sz="3200" dirty="0" smtClean="0">
                <a:ea typeface="ＭＳ Ｐゴシック" panose="020B0600070205080204" pitchFamily="34" charset="-128"/>
              </a:rPr>
              <a:t>zdravotních pojišťoven není </a:t>
            </a:r>
            <a:r>
              <a:rPr lang="cs-CZ" altLang="cs-CZ" sz="3200" dirty="0">
                <a:ea typeface="ＭＳ Ｐゴシック" panose="020B0600070205080204" pitchFamily="34" charset="-128"/>
              </a:rPr>
              <a:t>nutno dokládat </a:t>
            </a:r>
            <a:r>
              <a:rPr lang="cs-CZ" altLang="cs-CZ" sz="3200" dirty="0" smtClean="0">
                <a:ea typeface="ＭＳ Ｐゴシック" panose="020B0600070205080204" pitchFamily="34" charset="-128"/>
              </a:rPr>
              <a:t>(je nahrazeno čestným prohlášením).</a:t>
            </a:r>
            <a:endParaRPr lang="cs-CZ" altLang="cs-CZ" dirty="0">
              <a:ea typeface="ＭＳ Ｐゴシック" panose="020B0600070205080204" pitchFamily="34" charset="-128"/>
            </a:endParaRPr>
          </a:p>
          <a:p>
            <a:pPr marL="444500" indent="-444500" algn="just">
              <a:lnSpc>
                <a:spcPct val="110000"/>
              </a:lnSpc>
              <a:spcBef>
                <a:spcPts val="600"/>
              </a:spcBef>
              <a:defRPr/>
            </a:pPr>
            <a:r>
              <a:rPr lang="cs-CZ" altLang="cs-CZ" sz="3200" dirty="0" smtClean="0">
                <a:ea typeface="ＭＳ Ｐゴシック" panose="020B0600070205080204" pitchFamily="34" charset="-128"/>
              </a:rPr>
              <a:t>Smlouvy, které obsahují všechny povinné náležitosti  jsou uzavřeny </a:t>
            </a:r>
            <a:r>
              <a:rPr lang="cs-CZ" altLang="cs-CZ" sz="3200" dirty="0">
                <a:ea typeface="ＭＳ Ｐゴシック" panose="020B0600070205080204" pitchFamily="34" charset="-128"/>
              </a:rPr>
              <a:t>dnem doručení na </a:t>
            </a:r>
            <a:r>
              <a:rPr lang="cs-CZ" altLang="cs-CZ" sz="3200" dirty="0" smtClean="0">
                <a:ea typeface="ＭＳ Ｐゴシック" panose="020B0600070205080204" pitchFamily="34" charset="-128"/>
              </a:rPr>
              <a:t>KÚOK.</a:t>
            </a:r>
            <a:endParaRPr lang="cs-CZ" altLang="cs-CZ" sz="3200" dirty="0">
              <a:ea typeface="ＭＳ Ｐゴシック" panose="020B0600070205080204" pitchFamily="34" charset="-128"/>
            </a:endParaRPr>
          </a:p>
          <a:p>
            <a:pPr lvl="0" algn="just">
              <a:spcBef>
                <a:spcPts val="600"/>
              </a:spcBef>
              <a:defRPr/>
            </a:pPr>
            <a:endParaRPr lang="cs-CZ" altLang="cs-CZ" sz="2600" dirty="0" smtClean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19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69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r>
              <a:rPr lang="cs-CZ" altLang="cs-CZ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1 - Žádost</a:t>
            </a:r>
            <a:endParaRPr lang="cs-CZ" altLang="cs-CZ" b="1" i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endParaRPr lang="cs-CZ" sz="20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58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Audit</a:t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1276"/>
            <a:ext cx="10515600" cy="4078061"/>
          </a:xfrm>
        </p:spPr>
        <p:txBody>
          <a:bodyPr>
            <a:normAutofit/>
          </a:bodyPr>
          <a:lstStyle/>
          <a:p>
            <a:pPr marL="114300" indent="0" algn="just">
              <a:lnSpc>
                <a:spcPct val="100000"/>
              </a:lnSpc>
              <a:spcBef>
                <a:spcPts val="600"/>
              </a:spcBef>
              <a:buNone/>
              <a:defRPr/>
            </a:pPr>
            <a:r>
              <a:rPr lang="cs-CZ" altLang="cs-CZ" dirty="0" smtClean="0">
                <a:ea typeface="ＭＳ Ｐゴシック" panose="020B0600070205080204" pitchFamily="34" charset="-128"/>
              </a:rPr>
              <a:t>Povinnost předložit zprávu auditora (</a:t>
            </a:r>
            <a:r>
              <a:rPr lang="cs-CZ" altLang="cs-CZ" dirty="0">
                <a:ea typeface="ＭＳ Ｐゴシック" panose="020B0600070205080204" pitchFamily="34" charset="-128"/>
              </a:rPr>
              <a:t>ZA) </a:t>
            </a:r>
            <a:r>
              <a:rPr lang="cs-CZ" altLang="cs-CZ" dirty="0" smtClean="0">
                <a:ea typeface="ＭＳ Ｐゴシック" panose="020B0600070205080204" pitchFamily="34" charset="-128"/>
              </a:rPr>
              <a:t>do </a:t>
            </a:r>
            <a:r>
              <a:rPr lang="cs-CZ" altLang="cs-CZ" dirty="0">
                <a:ea typeface="ＭＳ Ｐゴシック" panose="020B0600070205080204" pitchFamily="34" charset="-128"/>
              </a:rPr>
              <a:t>31.08.2024 (za rok 2023</a:t>
            </a:r>
            <a:r>
              <a:rPr lang="cs-CZ" altLang="cs-CZ" dirty="0" smtClean="0">
                <a:ea typeface="ＭＳ Ｐゴシック" panose="020B0600070205080204" pitchFamily="34" charset="-128"/>
              </a:rPr>
              <a:t>) se </a:t>
            </a:r>
            <a:r>
              <a:rPr lang="cs-CZ" altLang="cs-CZ" dirty="0">
                <a:ea typeface="ＭＳ Ｐゴシック" panose="020B0600070205080204" pitchFamily="34" charset="-128"/>
              </a:rPr>
              <a:t>týká příjemců dotace nad </a:t>
            </a:r>
            <a:r>
              <a:rPr lang="cs-CZ" altLang="cs-CZ" b="1" dirty="0">
                <a:ea typeface="ＭＳ Ｐゴシック" panose="020B0600070205080204" pitchFamily="34" charset="-128"/>
              </a:rPr>
              <a:t>4 mil. Kč (za organizaci</a:t>
            </a:r>
            <a:r>
              <a:rPr lang="cs-CZ" altLang="cs-CZ" b="1" dirty="0" smtClean="0">
                <a:ea typeface="ＭＳ Ｐゴシック" panose="020B0600070205080204" pitchFamily="34" charset="-128"/>
              </a:rPr>
              <a:t>).</a:t>
            </a:r>
          </a:p>
          <a:p>
            <a:pPr marL="114300" indent="0" algn="just">
              <a:lnSpc>
                <a:spcPct val="100000"/>
              </a:lnSpc>
              <a:spcBef>
                <a:spcPts val="600"/>
              </a:spcBef>
              <a:buNone/>
              <a:defRPr/>
            </a:pPr>
            <a:endParaRPr lang="cs-CZ" altLang="cs-CZ" b="1" dirty="0">
              <a:ea typeface="ＭＳ Ｐゴシック" panose="020B0600070205080204" pitchFamily="34" charset="-128"/>
            </a:endParaRPr>
          </a:p>
          <a:p>
            <a:pPr marL="114300" indent="0" algn="ctr">
              <a:lnSpc>
                <a:spcPct val="100000"/>
              </a:lnSpc>
              <a:spcBef>
                <a:spcPts val="600"/>
              </a:spcBef>
              <a:buNone/>
              <a:defRPr/>
            </a:pPr>
            <a:r>
              <a:rPr lang="cs-CZ" altLang="cs-CZ" b="1" dirty="0" smtClean="0">
                <a:ea typeface="ＭＳ Ｐゴシック" panose="020B0600070205080204" pitchFamily="34" charset="-128"/>
              </a:rPr>
              <a:t>Úhrada auditu u povinných subjektů je uznatelným výdajem.</a:t>
            </a:r>
            <a:endParaRPr lang="cs-CZ" altLang="cs-CZ" b="1" dirty="0">
              <a:ea typeface="ＭＳ Ｐゴシック" panose="020B0600070205080204" pitchFamily="34" charset="-128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20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45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r>
              <a:rPr lang="pt-BR" altLang="cs-CZ" b="1" i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Upozornění a doporučení vycházející z častých </a:t>
            </a:r>
            <a:r>
              <a:rPr lang="pt-BR" altLang="cs-CZ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chyb</a:t>
            </a:r>
            <a:endParaRPr lang="cs-CZ" altLang="cs-CZ" b="1" i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endParaRPr lang="cs-CZ" sz="20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31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3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Podprogram č. 1</a:t>
            </a:r>
            <a:endParaRPr lang="cs-CZ" sz="32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22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838200" y="1989138"/>
            <a:ext cx="10515600" cy="4141662"/>
          </a:xfrm>
        </p:spPr>
        <p:txBody>
          <a:bodyPr>
            <a:normAutofit/>
          </a:bodyPr>
          <a:lstStyle/>
          <a:p>
            <a:pPr marL="361950" indent="-361950" algn="just">
              <a:lnSpc>
                <a:spcPct val="107000"/>
              </a:lnSpc>
              <a:buFont typeface="Symbol" panose="05050102010706020507" pitchFamily="18" charset="2"/>
              <a:buChar char="-"/>
            </a:pP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Údaje v žádosti musí odrážet realitu ve službě,</a:t>
            </a:r>
          </a:p>
          <a:p>
            <a:pPr marL="361950" indent="-361950" algn="just">
              <a:lnSpc>
                <a:spcPct val="107000"/>
              </a:lnSpc>
              <a:buFont typeface="Symbol" panose="05050102010706020507" pitchFamily="18" charset="2"/>
              <a:buChar char="-"/>
            </a:pP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žádost nesmí být nijak nadhodnocená, zkreslená.</a:t>
            </a:r>
          </a:p>
          <a:p>
            <a:pPr marL="0" indent="0" algn="just">
              <a:buNone/>
            </a:pPr>
            <a:r>
              <a:rPr lang="cs-CZ" alt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Zdroje </a:t>
            </a:r>
            <a:r>
              <a:rPr lang="cs-CZ" alt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financování – v rámci žádosti o dotaci uvádět POUZE vyjednané finanční prostředky – za takové NELZE považovat dotaci z </a:t>
            </a:r>
            <a:r>
              <a:rPr lang="cs-CZ" alt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P2 </a:t>
            </a:r>
            <a:r>
              <a:rPr lang="cs-CZ" altLang="cs-CZ" dirty="0"/>
              <a:t>a u PO OK příspěvky na provoz (P3) vyjma příspěvku na provoz – odpisy. </a:t>
            </a:r>
          </a:p>
          <a:p>
            <a:pPr marL="0" indent="0" algn="just">
              <a:buNone/>
            </a:pPr>
            <a:r>
              <a:rPr lang="cs-CZ" alt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cs-CZ" altLang="cs-CZ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969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3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Podprogram č. </a:t>
            </a:r>
            <a:r>
              <a:rPr lang="cs-CZ" sz="32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cs-CZ" sz="32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23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838200" y="1989138"/>
            <a:ext cx="10515600" cy="4141662"/>
          </a:xfrm>
        </p:spPr>
        <p:txBody>
          <a:bodyPr>
            <a:normAutofit fontScale="77500" lnSpcReduction="20000"/>
          </a:bodyPr>
          <a:lstStyle/>
          <a:p>
            <a:pPr marL="361950" indent="-361950" algn="just">
              <a:lnSpc>
                <a:spcPct val="107000"/>
              </a:lnSpc>
              <a:buFont typeface="Symbol" panose="05050102010706020507" pitchFamily="18" charset="2"/>
              <a:buChar char="-"/>
            </a:pP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Údaje v žádosti musí odrážet realitu ve službě (žadatel již zná některé z jiných zdrojů, má aktualizovány náklady na celý rok atp.). Údaje tedy musí být relevantní, pravdivé a aktuální. Mnoho žadatelů uvede výchozí data tak, aby jim vyšel </a:t>
            </a:r>
            <a:r>
              <a:rPr lang="cs-CZ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PŘESNĚ</a:t>
            </a: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rozdíl mezi požadavkem a dotací z P1. </a:t>
            </a:r>
            <a:r>
              <a:rPr lang="cs-CZ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Takto k žádosti přistupovat nelze.</a:t>
            </a:r>
          </a:p>
          <a:p>
            <a:pPr marL="361950" indent="-361950" algn="just">
              <a:lnSpc>
                <a:spcPct val="107000"/>
              </a:lnSpc>
              <a:buFont typeface="Symbol" panose="05050102010706020507" pitchFamily="18" charset="2"/>
              <a:buChar char=""/>
            </a:pP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Vyúčtování musí být za každou službu zvlášť;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cs-CZ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nedokládat </a:t>
            </a: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mzdové listy, výplatnice a pracovní smlouvy;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vyúčtování </a:t>
            </a:r>
            <a:r>
              <a:rPr lang="cs-CZ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opatřit</a:t>
            </a:r>
            <a:r>
              <a:rPr lang="cs-CZ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elektronickým podpisem v systému RAP a v tomto systému rovněž odeslat;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není potřeba dotaci čerpat rovnoměrně během celého roku – tím se proces komplikuje.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2379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 dotace a předložení podkladů pro přezkoumání </a:t>
            </a:r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VP</a:t>
            </a:r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24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Zástupný symbol pro obsah 14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26510" y="2447131"/>
            <a:ext cx="9079477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59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64800"/>
            <a:ext cx="10515600" cy="684000"/>
          </a:xfrm>
        </p:spPr>
        <p:txBody>
          <a:bodyPr>
            <a:normAutofit/>
          </a:bodyPr>
          <a:lstStyle/>
          <a:p>
            <a:r>
              <a:rPr lang="cs-CZ" sz="3200" b="1" dirty="0" smtClean="0"/>
              <a:t>Jak neporušit rozpočtová pravidla – obecně 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58400"/>
            <a:ext cx="10515600" cy="4140000"/>
          </a:xfrm>
        </p:spPr>
        <p:txBody>
          <a:bodyPr>
            <a:normAutofit fontScale="25000" lnSpcReduction="20000"/>
          </a:bodyPr>
          <a:lstStyle/>
          <a:p>
            <a:endParaRPr lang="cs-CZ" dirty="0"/>
          </a:p>
          <a:p>
            <a:pPr marL="358775" indent="-358775">
              <a:buFont typeface="+mj-lt"/>
              <a:buAutoNum type="arabicPeriod"/>
            </a:pPr>
            <a:r>
              <a:rPr lang="cs-CZ" sz="7200" dirty="0" smtClean="0"/>
              <a:t>Sestavit </a:t>
            </a:r>
            <a:r>
              <a:rPr lang="cs-CZ" sz="7200" dirty="0"/>
              <a:t>reálný rozpočet čerpání, vymezit účel použití v souladu s podmínkami stanovenými poskytovatelem dotace. </a:t>
            </a:r>
            <a:endParaRPr lang="cs-CZ" sz="7200" dirty="0" smtClean="0"/>
          </a:p>
          <a:p>
            <a:pPr marL="358775" indent="-358775">
              <a:buFont typeface="+mj-lt"/>
              <a:buAutoNum type="arabicPeriod"/>
            </a:pPr>
            <a:r>
              <a:rPr lang="cs-CZ" sz="7200" dirty="0"/>
              <a:t>P</a:t>
            </a:r>
            <a:r>
              <a:rPr lang="cs-CZ" sz="7200" dirty="0" smtClean="0"/>
              <a:t>odat </a:t>
            </a:r>
            <a:r>
              <a:rPr lang="cs-CZ" sz="7200" dirty="0"/>
              <a:t>„Žádost o dotaci“ podle pokynů </a:t>
            </a:r>
            <a:r>
              <a:rPr lang="cs-CZ" sz="7200" dirty="0" smtClean="0"/>
              <a:t>poskytovatele dotace. </a:t>
            </a:r>
          </a:p>
          <a:p>
            <a:pPr marL="358775" indent="-358775">
              <a:buFont typeface="+mj-lt"/>
              <a:buAutoNum type="arabicPeriod"/>
            </a:pPr>
            <a:r>
              <a:rPr lang="cs-CZ" sz="7200" dirty="0" smtClean="0"/>
              <a:t>Ustanovit </a:t>
            </a:r>
            <a:r>
              <a:rPr lang="cs-CZ" sz="7200" dirty="0"/>
              <a:t>odpovědnou osobu za přijaté prostředky dotace. </a:t>
            </a:r>
          </a:p>
          <a:p>
            <a:pPr marL="358775" indent="-358775">
              <a:buFont typeface="+mj-lt"/>
              <a:buAutoNum type="arabicPeriod"/>
            </a:pPr>
            <a:r>
              <a:rPr lang="cs-CZ" sz="7200" dirty="0" smtClean="0"/>
              <a:t>Pravidelně </a:t>
            </a:r>
            <a:r>
              <a:rPr lang="cs-CZ" sz="7200" dirty="0"/>
              <a:t>sledovat čerpání prostředků </a:t>
            </a:r>
            <a:r>
              <a:rPr lang="cs-CZ" sz="7200" dirty="0" smtClean="0"/>
              <a:t>dotace, dodržování </a:t>
            </a:r>
            <a:r>
              <a:rPr lang="cs-CZ" sz="7200" dirty="0"/>
              <a:t>účelu použití, dodržování % finanční </a:t>
            </a:r>
            <a:r>
              <a:rPr lang="cs-CZ" sz="7200" dirty="0" smtClean="0"/>
              <a:t>spoluúčasti, atd. </a:t>
            </a:r>
          </a:p>
          <a:p>
            <a:pPr marL="358775" indent="-358775">
              <a:buFont typeface="+mj-lt"/>
              <a:buAutoNum type="arabicPeriod"/>
            </a:pPr>
            <a:r>
              <a:rPr lang="cs-CZ" sz="7200" dirty="0" smtClean="0"/>
              <a:t>Zajistit </a:t>
            </a:r>
            <a:r>
              <a:rPr lang="cs-CZ" sz="7200" dirty="0"/>
              <a:t>průběžné účtování o prostředcích dotace (odděleně za dotaci od ostatních účetních případů tak, aby bylo možné prokázat čerpání a dodržení účelu použití). </a:t>
            </a:r>
            <a:endParaRPr lang="cs-CZ" sz="7200" dirty="0" smtClean="0"/>
          </a:p>
          <a:p>
            <a:pPr marL="358775" indent="-358775">
              <a:buFont typeface="+mj-lt"/>
              <a:buAutoNum type="arabicPeriod"/>
            </a:pPr>
            <a:r>
              <a:rPr lang="cs-CZ" sz="7200" dirty="0" smtClean="0"/>
              <a:t>Zajistit </a:t>
            </a:r>
            <a:r>
              <a:rPr lang="cs-CZ" sz="7200" dirty="0"/>
              <a:t>průkaznost účetních záznamů o dotaci (účetními doklady, inventarizací). </a:t>
            </a:r>
            <a:endParaRPr lang="cs-CZ" sz="7200" dirty="0" smtClean="0"/>
          </a:p>
          <a:p>
            <a:pPr marL="358775" indent="-358775">
              <a:buFont typeface="+mj-lt"/>
              <a:buAutoNum type="arabicPeriod"/>
            </a:pPr>
            <a:r>
              <a:rPr lang="cs-CZ" sz="7200" dirty="0" smtClean="0"/>
              <a:t>Provést </a:t>
            </a:r>
            <a:r>
              <a:rPr lang="cs-CZ" sz="7200" dirty="0"/>
              <a:t>poctivě vyúčtování čerpání dotace ve stanovených termínech a podle pokynů </a:t>
            </a:r>
            <a:r>
              <a:rPr lang="cs-CZ" sz="7200" dirty="0" smtClean="0"/>
              <a:t>poskytovatele.</a:t>
            </a:r>
          </a:p>
          <a:p>
            <a:pPr marL="358775" indent="-358775">
              <a:buFont typeface="+mj-lt"/>
              <a:buAutoNum type="arabicPeriod"/>
            </a:pPr>
            <a:r>
              <a:rPr lang="cs-CZ" sz="7200" dirty="0" smtClean="0"/>
              <a:t>Poskytnout </a:t>
            </a:r>
            <a:r>
              <a:rPr lang="cs-CZ" sz="7200" dirty="0"/>
              <a:t>vyúčtování dotace poskytovateli. </a:t>
            </a:r>
            <a:endParaRPr lang="cs-CZ" sz="7200" dirty="0" smtClean="0"/>
          </a:p>
          <a:p>
            <a:pPr marL="358775" indent="-358775">
              <a:buFont typeface="+mj-lt"/>
              <a:buAutoNum type="arabicPeriod"/>
            </a:pPr>
            <a:r>
              <a:rPr lang="cs-CZ" sz="7200" dirty="0" smtClean="0"/>
              <a:t>Odvést </a:t>
            </a:r>
            <a:r>
              <a:rPr lang="cs-CZ" sz="7200" dirty="0"/>
              <a:t>ve stanoveném termínu a na účet poskytovatele nevyčerpané prostředky dotace. </a:t>
            </a:r>
            <a:endParaRPr lang="cs-CZ" sz="7200" dirty="0" smtClean="0"/>
          </a:p>
          <a:p>
            <a:pPr marL="358775" indent="-358775">
              <a:buFont typeface="+mj-lt"/>
              <a:buAutoNum type="arabicPeriod"/>
            </a:pPr>
            <a:r>
              <a:rPr lang="cs-CZ" sz="7200" dirty="0" smtClean="0"/>
              <a:t>Zajistit </a:t>
            </a:r>
            <a:r>
              <a:rPr lang="cs-CZ" sz="7200" dirty="0"/>
              <a:t>úschovu účetních záznamů a ostatní dokumentace vztahující se k dotaci po dobu stanovenou právními předpisy a poskytovatelem dotace. </a:t>
            </a:r>
          </a:p>
          <a:p>
            <a:endParaRPr lang="cs-CZ" sz="32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065209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600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Informace ze stany kraje</a:t>
            </a: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1276"/>
            <a:ext cx="10515600" cy="4078061"/>
          </a:xfrm>
        </p:spPr>
        <p:txBody>
          <a:bodyPr>
            <a:normAutofit/>
          </a:bodyPr>
          <a:lstStyle/>
          <a:p>
            <a:pPr marL="571500" indent="-457200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dirty="0" smtClean="0">
                <a:ea typeface="ＭＳ Ｐゴシック" panose="020B0600070205080204" pitchFamily="34" charset="-128"/>
              </a:rPr>
              <a:t>Webové stránky kraje:</a:t>
            </a:r>
          </a:p>
          <a:p>
            <a:pPr marL="114300" indent="0" algn="just">
              <a:lnSpc>
                <a:spcPct val="100000"/>
              </a:lnSpc>
              <a:spcBef>
                <a:spcPts val="600"/>
              </a:spcBef>
              <a:buNone/>
              <a:defRPr/>
            </a:pPr>
            <a:r>
              <a:rPr lang="cs-CZ" altLang="cs-CZ" dirty="0" smtClean="0">
                <a:ea typeface="ＭＳ Ｐゴシック" panose="020B0600070205080204" pitchFamily="34" charset="-128"/>
                <a:hlinkClick r:id="rId4"/>
              </a:rPr>
              <a:t>www.olkraj.cz</a:t>
            </a:r>
            <a:r>
              <a:rPr lang="cs-CZ" altLang="cs-CZ" dirty="0" smtClean="0">
                <a:ea typeface="ＭＳ Ｐゴシック" panose="020B0600070205080204" pitchFamily="34" charset="-128"/>
              </a:rPr>
              <a:t> 	   sociální záležitosti (aktuality, finanční zajištění sociálních služeb)</a:t>
            </a:r>
            <a:endParaRPr lang="cs-CZ" altLang="cs-CZ" dirty="0">
              <a:ea typeface="ＭＳ Ｐゴシック" panose="020B0600070205080204" pitchFamily="34" charset="-128"/>
            </a:endParaRPr>
          </a:p>
          <a:p>
            <a:pPr marL="571500" indent="-457200" algn="just">
              <a:lnSpc>
                <a:spcPct val="100000"/>
              </a:lnSpc>
              <a:spcBef>
                <a:spcPts val="600"/>
              </a:spcBef>
              <a:defRPr/>
            </a:pPr>
            <a:endParaRPr lang="cs-CZ" altLang="cs-CZ" dirty="0" smtClean="0">
              <a:ea typeface="ＭＳ Ｐゴシック" panose="020B0600070205080204" pitchFamily="34" charset="-128"/>
            </a:endParaRPr>
          </a:p>
          <a:p>
            <a:pPr marL="571500" indent="-457200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dirty="0" smtClean="0">
                <a:ea typeface="ＭＳ Ｐゴシック" panose="020B0600070205080204" pitchFamily="34" charset="-128"/>
              </a:rPr>
              <a:t>KISSoS – zprávy a aktuality</a:t>
            </a:r>
            <a:endParaRPr lang="cs-CZ" altLang="cs-CZ" dirty="0">
              <a:ea typeface="ＭＳ Ｐゴシック" panose="020B0600070205080204" pitchFamily="34" charset="-128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26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Šipka doprava 1"/>
          <p:cNvSpPr/>
          <p:nvPr/>
        </p:nvSpPr>
        <p:spPr>
          <a:xfrm>
            <a:off x="3581400" y="2705622"/>
            <a:ext cx="289142" cy="1753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174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Prostor pro Vaše dotazy </a:t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pic>
        <p:nvPicPr>
          <p:cNvPr id="2" name="Zástupný symbol pro obsah 1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038600" y="2253121"/>
            <a:ext cx="3538538" cy="30777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27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58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Děkuji za pozornost</a:t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28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endParaRPr lang="cs-CZ" altLang="cs-CZ" dirty="0" smtClean="0">
              <a:ea typeface="ＭＳ Ｐゴシック" charset="-128"/>
            </a:endParaRPr>
          </a:p>
          <a:p>
            <a:pPr>
              <a:buNone/>
              <a:defRPr/>
            </a:pPr>
            <a:endParaRPr lang="cs-CZ" altLang="cs-CZ" dirty="0">
              <a:ea typeface="ＭＳ Ｐゴシック" charset="-128"/>
            </a:endParaRPr>
          </a:p>
          <a:p>
            <a:pPr>
              <a:buNone/>
              <a:defRPr/>
            </a:pPr>
            <a:r>
              <a:rPr lang="cs-CZ" altLang="cs-CZ" dirty="0" smtClean="0">
                <a:ea typeface="ＭＳ Ｐゴシック" charset="-128"/>
              </a:rPr>
              <a:t>Kateřina </a:t>
            </a:r>
            <a:r>
              <a:rPr lang="cs-CZ" altLang="cs-CZ" dirty="0">
                <a:ea typeface="ＭＳ Ｐゴシック" charset="-128"/>
              </a:rPr>
              <a:t>Spáčilová</a:t>
            </a:r>
          </a:p>
          <a:p>
            <a:pPr>
              <a:buNone/>
              <a:defRPr/>
            </a:pPr>
            <a:r>
              <a:rPr lang="cs-CZ" altLang="cs-CZ" dirty="0">
                <a:ea typeface="ＭＳ Ｐゴシック" charset="-128"/>
              </a:rPr>
              <a:t>Krajský úřad Olomouckého kraje</a:t>
            </a:r>
          </a:p>
          <a:p>
            <a:pPr>
              <a:buNone/>
              <a:defRPr/>
            </a:pPr>
            <a:r>
              <a:rPr lang="cs-CZ" altLang="cs-CZ" dirty="0">
                <a:ea typeface="ＭＳ Ｐゴシック" charset="-128"/>
              </a:rPr>
              <a:t>odbor sociálních věcí</a:t>
            </a:r>
          </a:p>
          <a:p>
            <a:pPr>
              <a:buNone/>
              <a:defRPr/>
            </a:pPr>
            <a:r>
              <a:rPr lang="cs-CZ" altLang="cs-CZ" dirty="0">
                <a:ea typeface="ＭＳ Ｐゴシック" charset="-128"/>
                <a:hlinkClick r:id="rId4"/>
              </a:rPr>
              <a:t>k.spacilova@olkraj.cz</a:t>
            </a:r>
            <a:endParaRPr lang="cs-CZ" altLang="cs-CZ" dirty="0">
              <a:ea typeface="ＭＳ Ｐゴシック" charset="-128"/>
            </a:endParaRPr>
          </a:p>
          <a:p>
            <a:pPr>
              <a:buNone/>
              <a:defRPr/>
            </a:pPr>
            <a:r>
              <a:rPr lang="cs-CZ" altLang="cs-CZ" dirty="0">
                <a:ea typeface="ＭＳ Ｐゴシック" charset="-128"/>
              </a:rPr>
              <a:t>tel.: 585 508 482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8171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altLang="cs-CZ" smtClean="0"/>
              <a:t>Změny v Programu finanční podpory poskytování sociálních služeb v Olomouckém kraji</a:t>
            </a:r>
            <a:endParaRPr lang="cs-CZ" alt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874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1 – Žádost na rok 2024</a:t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8590"/>
            <a:ext cx="10515600" cy="43807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700" dirty="0" smtClean="0">
              <a:ea typeface="ＭＳ Ｐゴシック" panose="020B0600070205080204" pitchFamily="34" charset="-128"/>
            </a:endParaRPr>
          </a:p>
          <a:p>
            <a:pPr marL="0" indent="0" algn="just">
              <a:buNone/>
            </a:pPr>
            <a:r>
              <a:rPr lang="cs-CZ" sz="2700" dirty="0" smtClean="0">
                <a:ea typeface="ＭＳ Ｐゴシック" panose="020B0600070205080204" pitchFamily="34" charset="-128"/>
              </a:rPr>
              <a:t>Podávání žádostí: </a:t>
            </a:r>
            <a:r>
              <a:rPr lang="cs-CZ" b="1" dirty="0" smtClean="0">
                <a:solidFill>
                  <a:srgbClr val="C00000"/>
                </a:solidFill>
              </a:rPr>
              <a:t>30.10.2023 - 20.11.2023 </a:t>
            </a:r>
            <a:endParaRPr lang="cs-CZ" sz="2700" b="1" dirty="0" smtClean="0">
              <a:solidFill>
                <a:srgbClr val="C00000"/>
              </a:solidFill>
              <a:ea typeface="ＭＳ Ｐゴシック" panose="020B0600070205080204" pitchFamily="34" charset="-128"/>
            </a:endParaRPr>
          </a:p>
          <a:p>
            <a:pPr marL="0" indent="0" algn="just">
              <a:buNone/>
            </a:pPr>
            <a:r>
              <a:rPr lang="cs-CZ" sz="2700" dirty="0" smtClean="0">
                <a:ea typeface="ＭＳ Ｐゴシック" panose="020B0600070205080204" pitchFamily="34" charset="-128"/>
              </a:rPr>
              <a:t>Oprávněnými </a:t>
            </a:r>
            <a:r>
              <a:rPr lang="cs-CZ" sz="2700" dirty="0">
                <a:ea typeface="ＭＳ Ｐゴシック" panose="020B0600070205080204" pitchFamily="34" charset="-128"/>
              </a:rPr>
              <a:t>žadateli jsou poskytovatelé sociálních služeb zařazených do sítě sociálních služeb Olomouckého kraje, které nejsou </a:t>
            </a:r>
            <a:r>
              <a:rPr lang="cs-CZ" sz="2700" dirty="0" smtClean="0">
                <a:ea typeface="ＭＳ Ｐゴシック" panose="020B0600070205080204" pitchFamily="34" charset="-128"/>
              </a:rPr>
              <a:t>financovány</a:t>
            </a:r>
          </a:p>
          <a:p>
            <a:pPr marL="457200" lvl="1" indent="0" algn="just">
              <a:buNone/>
            </a:pPr>
            <a:r>
              <a:rPr lang="cs-CZ" sz="2700" dirty="0" smtClean="0">
                <a:solidFill>
                  <a:srgbClr val="00549F"/>
                </a:solidFill>
              </a:rPr>
              <a:t>	z</a:t>
            </a:r>
            <a:r>
              <a:rPr lang="cs-CZ" sz="2700" dirty="0">
                <a:solidFill>
                  <a:srgbClr val="00549F"/>
                </a:solidFill>
              </a:rPr>
              <a:t> MPSV ČR v rámci programu podpory B (služby </a:t>
            </a:r>
            <a:r>
              <a:rPr lang="cs-CZ" sz="2700" dirty="0" smtClean="0">
                <a:solidFill>
                  <a:srgbClr val="00549F"/>
                </a:solidFill>
              </a:rPr>
              <a:t>	s</a:t>
            </a:r>
            <a:r>
              <a:rPr lang="cs-CZ" sz="2700" dirty="0">
                <a:solidFill>
                  <a:srgbClr val="00549F"/>
                </a:solidFill>
              </a:rPr>
              <a:t> nadregionální či celostátní působností</a:t>
            </a:r>
            <a:r>
              <a:rPr lang="cs-CZ" sz="2700" dirty="0" smtClean="0">
                <a:solidFill>
                  <a:srgbClr val="00549F"/>
                </a:solidFill>
              </a:rPr>
              <a:t>)</a:t>
            </a:r>
            <a:endParaRPr lang="cs-CZ" sz="2700" dirty="0">
              <a:solidFill>
                <a:srgbClr val="00549F"/>
              </a:solidFill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3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318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600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Podprogram č. 1 – popis změn</a:t>
            </a: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  <a:defRPr/>
            </a:pPr>
            <a:r>
              <a:rPr lang="cs-CZ" dirty="0"/>
              <a:t>Aktualizace ustanovení týkající se výpočtu výše dotace v rámci Podprogramu č. </a:t>
            </a:r>
            <a:r>
              <a:rPr lang="cs-CZ" dirty="0" smtClean="0"/>
              <a:t>1;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dirty="0" smtClean="0"/>
              <a:t>Jednotný vzorec pro výpočet výše dotace pro všechny sociální služby;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dirty="0" smtClean="0"/>
              <a:t>Proměnná stanovená na základě mediánů z „Aktualizace rozpočtu“.</a:t>
            </a:r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30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638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600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Podprogram č. 2 – popis změn</a:t>
            </a: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lvl="0" algn="just"/>
            <a:r>
              <a:rPr lang="cs-CZ" dirty="0"/>
              <a:t>Změna způsobu podávání finančního vyúčtování dotace v souvislosti s podáváním vyúčtování elektronickou formou.</a:t>
            </a:r>
          </a:p>
          <a:p>
            <a:pPr algn="just"/>
            <a:r>
              <a:rPr lang="cs-CZ" dirty="0"/>
              <a:t>Pro vyúčtování dotací bude používán jednotný interaktivní formulář (na akci i činnost) vložený do systému RAP (Portál komunikace pro občany). </a:t>
            </a:r>
          </a:p>
          <a:p>
            <a:pPr lvl="0" algn="just"/>
            <a:r>
              <a:rPr lang="cs-CZ" dirty="0"/>
              <a:t>Upřesnění obsahu a struktury žádosti o poskytnutí dotace (v souvislostí se zkušenostmi z dotačního řízení).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31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629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600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Obecná část programu – popis změn</a:t>
            </a: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1278"/>
            <a:ext cx="10515600" cy="4078060"/>
          </a:xfrm>
        </p:spPr>
        <p:txBody>
          <a:bodyPr>
            <a:normAutofit/>
          </a:bodyPr>
          <a:lstStyle/>
          <a:p>
            <a:pPr algn="just"/>
            <a:r>
              <a:rPr lang="cs-CZ" dirty="0" smtClean="0"/>
              <a:t>Upřesnění pojmů; </a:t>
            </a:r>
          </a:p>
          <a:p>
            <a:pPr algn="just"/>
            <a:r>
              <a:rPr lang="cs-CZ" dirty="0" smtClean="0"/>
              <a:t>aktualizace parametrů </a:t>
            </a:r>
            <a:r>
              <a:rPr lang="cs-CZ" dirty="0"/>
              <a:t>pro přezkoumání vyrovnávací platby (došlo rovněž ke spojení dvou tabulek do jedné z důvodu lepší orientace v dokumentu</a:t>
            </a:r>
            <a:r>
              <a:rPr lang="cs-CZ" dirty="0" smtClean="0"/>
              <a:t>); </a:t>
            </a:r>
          </a:p>
          <a:p>
            <a:pPr algn="just"/>
            <a:r>
              <a:rPr lang="cs-CZ" dirty="0" smtClean="0"/>
              <a:t>upřesnění </a:t>
            </a:r>
            <a:r>
              <a:rPr lang="cs-CZ" dirty="0"/>
              <a:t>ustanovení týkajících se uznatelnosti výdajů (nákladů) vynaložených z </a:t>
            </a:r>
            <a:r>
              <a:rPr lang="cs-CZ" dirty="0" smtClean="0"/>
              <a:t>dotace - úpravy upřesňují </a:t>
            </a:r>
            <a:r>
              <a:rPr lang="cs-CZ" dirty="0"/>
              <a:t>ustanovení a </a:t>
            </a:r>
            <a:r>
              <a:rPr lang="cs-CZ" dirty="0" smtClean="0"/>
              <a:t>jsou pro </a:t>
            </a:r>
            <a:r>
              <a:rPr lang="cs-CZ" dirty="0"/>
              <a:t>poskytovatele sociálních služeb příznivější.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sz="14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32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24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sz="3600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Upř</a:t>
            </a:r>
            <a:r>
              <a:rPr lang="cs-CZ" sz="3600" dirty="0" smtClean="0"/>
              <a:t>esnění </a:t>
            </a:r>
            <a:r>
              <a:rPr lang="cs-CZ" sz="3600" dirty="0"/>
              <a:t>ustanovení týkajících se uznatelnosti výdajů (nákladů) vynaložených z dotace</a:t>
            </a: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 algn="just">
              <a:buNone/>
            </a:pPr>
            <a:r>
              <a:rPr lang="cs-CZ" sz="3000" dirty="0" smtClean="0"/>
              <a:t>V</a:t>
            </a:r>
            <a:r>
              <a:rPr lang="cs-CZ" sz="3000" dirty="0"/>
              <a:t> oblasti dalšího </a:t>
            </a:r>
            <a:r>
              <a:rPr lang="cs-CZ" sz="3000" dirty="0" smtClean="0"/>
              <a:t>vzdělávání:</a:t>
            </a:r>
            <a:endParaRPr lang="cs-CZ" sz="3000" dirty="0"/>
          </a:p>
          <a:p>
            <a:pPr marL="0" indent="0" algn="just">
              <a:buNone/>
            </a:pPr>
            <a:r>
              <a:rPr lang="cs-CZ" sz="2400" i="1" dirty="0"/>
              <a:t>Další vzdělávání sociálních pracovníků a pracovníků v sociálních službách, kterým se obnovuje, upevňuje a doplňuje kvalifikace je uznatelným výdajem (nákladem) maximálně v rozsahu 24 </a:t>
            </a:r>
            <a:r>
              <a:rPr lang="cs-CZ" sz="2400" i="1" strike="sngStrike" dirty="0"/>
              <a:t>30</a:t>
            </a:r>
            <a:r>
              <a:rPr lang="cs-CZ" sz="2400" i="1" dirty="0"/>
              <a:t> hodin v kalendářním roce u každého pracovníka…..</a:t>
            </a:r>
          </a:p>
          <a:p>
            <a:pPr marL="0" indent="0" algn="just">
              <a:buNone/>
            </a:pPr>
            <a:r>
              <a:rPr lang="cs-CZ" sz="3000" dirty="0"/>
              <a:t>Tato úprava reflektuje povinný rozsah vzdělávání dle zákona o sociálních službách.</a:t>
            </a:r>
          </a:p>
          <a:p>
            <a:pPr marL="0" indent="0">
              <a:buNone/>
            </a:pPr>
            <a:endParaRPr lang="cs-CZ" sz="14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33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041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sz="3600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U</a:t>
            </a:r>
            <a:r>
              <a:rPr lang="cs-CZ" sz="3600" dirty="0" smtClean="0"/>
              <a:t>přesnění </a:t>
            </a:r>
            <a:r>
              <a:rPr lang="cs-CZ" sz="3600" dirty="0"/>
              <a:t>ustanovení týkajících se uznatelnosti výdajů (nákladů) vynaložených z dotace</a:t>
            </a: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sz="3000" dirty="0" smtClean="0"/>
              <a:t>V</a:t>
            </a:r>
            <a:r>
              <a:rPr lang="cs-CZ" sz="3000" dirty="0"/>
              <a:t> oblasti provozních výdajů týkajících se </a:t>
            </a:r>
            <a:r>
              <a:rPr lang="cs-CZ" sz="3000" dirty="0" smtClean="0"/>
              <a:t>automobilů:</a:t>
            </a:r>
            <a:endParaRPr lang="cs-CZ" sz="3000" dirty="0"/>
          </a:p>
          <a:p>
            <a:pPr lvl="0" algn="just"/>
            <a:r>
              <a:rPr lang="cs-CZ" sz="2400" dirty="0"/>
              <a:t>opravy a udržování; v případě osobního vozidla, používaného výhradně pro účely </a:t>
            </a:r>
            <a:r>
              <a:rPr lang="cs-CZ" sz="2400" strike="sngStrike" dirty="0"/>
              <a:t>terénní</a:t>
            </a:r>
            <a:r>
              <a:rPr lang="cs-CZ" sz="2400" dirty="0"/>
              <a:t> sociální služby – nezbytné výdaje (náklady) související s provozem vozidla (povinné pojištění odpovědnosti z provozu vozidla, silniční daň, povinná výbava vozidla</a:t>
            </a:r>
            <a:r>
              <a:rPr lang="cs-CZ" sz="2400" dirty="0" smtClean="0"/>
              <a:t>);</a:t>
            </a:r>
            <a:endParaRPr lang="cs-CZ" sz="2400" dirty="0"/>
          </a:p>
          <a:p>
            <a:pPr lvl="0" algn="just"/>
            <a:r>
              <a:rPr lang="cs-CZ" sz="2400" dirty="0"/>
              <a:t>finanční leasing a operativní leasing – pouze v případě motorového vozidla využívaného v rámci poskytování sociální služby </a:t>
            </a:r>
            <a:r>
              <a:rPr lang="cs-CZ" sz="2400" strike="sngStrike" dirty="0"/>
              <a:t>(nejen terénní formou)</a:t>
            </a:r>
            <a:r>
              <a:rPr lang="cs-CZ" sz="2400" dirty="0"/>
              <a:t>, do výše 84 tis. Kč/rok.</a:t>
            </a:r>
          </a:p>
          <a:p>
            <a:pPr marL="0" indent="0">
              <a:buNone/>
            </a:pPr>
            <a:endParaRPr lang="cs-CZ" sz="14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34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617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1 – Žádost na rok 2024</a:t>
            </a:r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8590"/>
            <a:ext cx="10515600" cy="4380748"/>
          </a:xfrm>
        </p:spPr>
        <p:txBody>
          <a:bodyPr>
            <a:normAutofit fontScale="70000" lnSpcReduction="20000"/>
          </a:bodyPr>
          <a:lstStyle/>
          <a:p>
            <a:pPr lvl="0" algn="just">
              <a:spcBef>
                <a:spcPts val="600"/>
              </a:spcBef>
              <a:defRPr/>
            </a:pPr>
            <a:endParaRPr lang="cs-CZ" altLang="cs-CZ" sz="2600" dirty="0" smtClean="0"/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3200" dirty="0" smtClean="0">
                <a:ea typeface="ＭＳ Ｐゴシック" panose="020B0600070205080204" pitchFamily="34" charset="-128"/>
              </a:rPr>
              <a:t>Rozpočet služby musí být nastaven hospodárně a efektivně, </a:t>
            </a:r>
            <a:r>
              <a:rPr lang="cs-CZ" sz="3200" dirty="0" smtClean="0"/>
              <a:t>žadatel </a:t>
            </a:r>
            <a:r>
              <a:rPr lang="cs-CZ" sz="3200" dirty="0"/>
              <a:t>uvede celkové náklady sociální služby </a:t>
            </a:r>
            <a:r>
              <a:rPr lang="cs-CZ" sz="3200" b="1" dirty="0" smtClean="0"/>
              <a:t>v </a:t>
            </a:r>
            <a:r>
              <a:rPr lang="cs-CZ" sz="3200" b="1" dirty="0"/>
              <a:t>reálné</a:t>
            </a:r>
            <a:r>
              <a:rPr lang="cs-CZ" sz="3200" dirty="0"/>
              <a:t>, nezkreslené a především nijak nenadhodnocené </a:t>
            </a:r>
            <a:r>
              <a:rPr lang="cs-CZ" sz="3200" dirty="0" smtClean="0"/>
              <a:t>výši,</a:t>
            </a:r>
            <a:endParaRPr lang="cs-CZ" sz="3200" dirty="0"/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3200" dirty="0" smtClean="0">
                <a:ea typeface="ＭＳ Ｐゴシック" panose="020B0600070205080204" pitchFamily="34" charset="-128"/>
              </a:rPr>
              <a:t>nerelevantní </a:t>
            </a:r>
            <a:r>
              <a:rPr lang="cs-CZ" altLang="cs-CZ" sz="3200" dirty="0">
                <a:ea typeface="ＭＳ Ｐゴシック" panose="020B0600070205080204" pitchFamily="34" charset="-128"/>
              </a:rPr>
              <a:t>navyšování rozpočtu uvedeného v žádosti (a potažmo požadavku na dotaci) je </a:t>
            </a:r>
            <a:r>
              <a:rPr lang="cs-CZ" altLang="cs-CZ" sz="3200" dirty="0" smtClean="0">
                <a:ea typeface="ＭＳ Ｐゴシック" panose="020B0600070205080204" pitchFamily="34" charset="-128"/>
              </a:rPr>
              <a:t>nepřípustné,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  <a:defRPr/>
            </a:pPr>
            <a:r>
              <a:rPr lang="cs-CZ" sz="3200" dirty="0" smtClean="0"/>
              <a:t>	ze </a:t>
            </a:r>
            <a:r>
              <a:rPr lang="cs-CZ" sz="3200" dirty="0"/>
              <a:t>smlouvy: Za porušení rozpočtové kázně se rovněž považuje případ, </a:t>
            </a:r>
            <a:r>
              <a:rPr lang="cs-CZ" sz="3200" dirty="0" smtClean="0"/>
              <a:t>	kdy </a:t>
            </a:r>
            <a:r>
              <a:rPr lang="cs-CZ" sz="3200" dirty="0"/>
              <a:t>poskytovatel dotace po uzavření Smlouvy zjistí, že příjemce uvedl </a:t>
            </a:r>
            <a:r>
              <a:rPr lang="cs-CZ" sz="3200" dirty="0" smtClean="0"/>
              <a:t>	</a:t>
            </a:r>
            <a:r>
              <a:rPr lang="cs-CZ" sz="3200" b="1" dirty="0" smtClean="0"/>
              <a:t>nesprávné </a:t>
            </a:r>
            <a:r>
              <a:rPr lang="cs-CZ" sz="3200" b="1" dirty="0"/>
              <a:t>nebo nepravdivé údaje v žádosti o </a:t>
            </a:r>
            <a:r>
              <a:rPr lang="cs-CZ" sz="3200" b="1" dirty="0" smtClean="0"/>
              <a:t>dotaci</a:t>
            </a:r>
            <a:endParaRPr lang="cs-CZ" altLang="cs-CZ" sz="3600" b="1" dirty="0">
              <a:ea typeface="ＭＳ Ｐゴシック" panose="020B0600070205080204" pitchFamily="34" charset="-128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3200" dirty="0" smtClean="0">
                <a:ea typeface="ＭＳ Ｐゴシック" panose="020B0600070205080204" pitchFamily="34" charset="-128"/>
              </a:rPr>
              <a:t>neuznatelné </a:t>
            </a:r>
            <a:r>
              <a:rPr lang="cs-CZ" altLang="cs-CZ" sz="3200" dirty="0">
                <a:ea typeface="ＭＳ Ｐゴシック" panose="020B0600070205080204" pitchFamily="34" charset="-128"/>
              </a:rPr>
              <a:t>a nadhodnocené náklady (výdaje) budou </a:t>
            </a:r>
            <a:r>
              <a:rPr lang="cs-CZ" altLang="cs-CZ" sz="3200" dirty="0" smtClean="0">
                <a:ea typeface="ＭＳ Ｐゴシック" panose="020B0600070205080204" pitchFamily="34" charset="-128"/>
              </a:rPr>
              <a:t>(v souladu s Programem) v </a:t>
            </a:r>
            <a:r>
              <a:rPr lang="cs-CZ" altLang="cs-CZ" sz="3200" dirty="0">
                <a:ea typeface="ＭＳ Ｐゴシック" panose="020B0600070205080204" pitchFamily="34" charset="-128"/>
              </a:rPr>
              <a:t>rámci žádosti vyčísleny a požadavek na dotaci bude </a:t>
            </a:r>
            <a:r>
              <a:rPr lang="cs-CZ" altLang="cs-CZ" sz="3200" dirty="0" smtClean="0">
                <a:ea typeface="ＭＳ Ｐゴシック" panose="020B0600070205080204" pitchFamily="34" charset="-128"/>
              </a:rPr>
              <a:t>krácen.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4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41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 fontScale="90000"/>
          </a:bodyPr>
          <a:lstStyle/>
          <a:p>
            <a:r>
              <a:rPr lang="cs-CZ" altLang="cs-CZ" b="1" i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 dotace a předložení podkladů pro přezkoumání VP 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endParaRPr lang="cs-CZ" sz="20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98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 dotace a předložení podkladů pro přezkoumání VP za </a:t>
            </a:r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rok 2023</a:t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sz="2600" dirty="0">
                <a:solidFill>
                  <a:srgbClr val="FF0000"/>
                </a:solidFill>
              </a:rPr>
              <a:t>Podání do </a:t>
            </a:r>
            <a:r>
              <a:rPr lang="cs-CZ" sz="2600" dirty="0" smtClean="0">
                <a:solidFill>
                  <a:srgbClr val="FF0000"/>
                </a:solidFill>
              </a:rPr>
              <a:t>23.01.2024; </a:t>
            </a:r>
            <a:endParaRPr lang="cs-CZ" sz="2600" dirty="0">
              <a:solidFill>
                <a:srgbClr val="FF0000"/>
              </a:solidFill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sz="2600" dirty="0">
                <a:solidFill>
                  <a:srgbClr val="FF0000"/>
                </a:solidFill>
              </a:rPr>
              <a:t>odvedení finančních prostředků (vratky, zisk) do </a:t>
            </a:r>
            <a:r>
              <a:rPr lang="cs-CZ" sz="2600" dirty="0" smtClean="0">
                <a:solidFill>
                  <a:srgbClr val="FF0000"/>
                </a:solidFill>
              </a:rPr>
              <a:t>25.01.2024.</a:t>
            </a:r>
            <a:endParaRPr lang="cs-CZ" sz="2600" dirty="0">
              <a:solidFill>
                <a:srgbClr val="FF0000"/>
              </a:solidFill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sz="2600" dirty="0"/>
              <a:t>Podávají všichni POVĚŘENÍ poskytovatelé sociálních služeb, pokud obdrželi finanční prostředky určené na poskytování sociálních služeb z kraje – tedy i ti, kteří neobdrželi dotaci v Podprogramu č. 1 (tzn. IP, PPB, …).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>
                <a:ea typeface="ＭＳ Ｐゴシック" panose="020B0600070205080204" pitchFamily="34" charset="-128"/>
              </a:rPr>
              <a:t>Finanční vypořádání podávat pouze prostřednictvím aplikace KISSoS, jiný způsob není relevantní (např. DS, e-mail, …).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6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525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 dotace a předložení podkladů pro přezkoumání VP za </a:t>
            </a:r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rok 2023</a:t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/>
            </a:r>
            <a:br>
              <a:rPr lang="cs-CZ" altLang="cs-CZ" sz="36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 fontScale="92500" lnSpcReduction="10000"/>
          </a:bodyPr>
          <a:lstStyle/>
          <a:p>
            <a:pPr lvl="0" algn="just">
              <a:spcBef>
                <a:spcPts val="600"/>
              </a:spcBef>
              <a:defRPr/>
            </a:pPr>
            <a:endParaRPr lang="cs-CZ" altLang="cs-CZ" sz="2600" dirty="0" smtClean="0"/>
          </a:p>
          <a:p>
            <a:pPr lvl="0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 smtClean="0"/>
              <a:t>Nesplnění </a:t>
            </a:r>
            <a:r>
              <a:rPr lang="cs-CZ" altLang="cs-CZ" sz="2600" dirty="0"/>
              <a:t>podmínek je důvodem pro neposkytnutí dotace na následující rok.</a:t>
            </a:r>
          </a:p>
          <a:p>
            <a:pPr lvl="0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/>
              <a:t>Vyplnění tabulek je nutno věnovat náležitou pozornost (stále se objevuje mnoho chyb).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/>
              <a:t>Vrácené FP z P1 kraj odvádí zpět MPSV (je možno vracet do P2).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/>
              <a:t>Informaci o vratce do P2 </a:t>
            </a:r>
            <a:r>
              <a:rPr lang="cs-CZ" altLang="cs-CZ" sz="2600" dirty="0" smtClean="0"/>
              <a:t>uveďte do políčka „Poznámka“. Rovněž i krátké odůvodnění vratky do P1.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 smtClean="0"/>
              <a:t>Pro opravu FV a VP j</a:t>
            </a:r>
            <a:r>
              <a:rPr lang="cs-CZ" altLang="cs-CZ" sz="2600" dirty="0" smtClean="0">
                <a:ea typeface="ＭＳ Ｐゴシック" panose="020B0600070205080204" pitchFamily="34" charset="-128"/>
              </a:rPr>
              <a:t>e </a:t>
            </a:r>
            <a:r>
              <a:rPr lang="cs-CZ" altLang="cs-CZ" sz="2600" dirty="0">
                <a:ea typeface="ＭＳ Ｐゴシック" panose="020B0600070205080204" pitchFamily="34" charset="-128"/>
              </a:rPr>
              <a:t>možno využít otevření aplikace od 01.04. do 31.05. </a:t>
            </a:r>
            <a:r>
              <a:rPr lang="cs-CZ" altLang="cs-CZ" sz="2600" dirty="0" smtClean="0">
                <a:ea typeface="ＭＳ Ｐゴシック" panose="020B0600070205080204" pitchFamily="34" charset="-128"/>
              </a:rPr>
              <a:t>(k </a:t>
            </a:r>
            <a:r>
              <a:rPr lang="cs-CZ" altLang="cs-CZ" sz="2600" dirty="0">
                <a:ea typeface="ＭＳ Ｐゴシック" panose="020B0600070205080204" pitchFamily="34" charset="-128"/>
              </a:rPr>
              <a:t>podání aktualizace finančního </a:t>
            </a:r>
            <a:r>
              <a:rPr lang="cs-CZ" altLang="cs-CZ" sz="2600" dirty="0" smtClean="0">
                <a:ea typeface="ＭＳ Ｐゴシック" panose="020B0600070205080204" pitchFamily="34" charset="-128"/>
              </a:rPr>
              <a:t>vypořádání).</a:t>
            </a:r>
            <a:endParaRPr lang="cs-CZ" altLang="cs-CZ" sz="2600" dirty="0">
              <a:ea typeface="ＭＳ Ｐゴシック" panose="020B0600070205080204" pitchFamily="34" charset="-128"/>
            </a:endParaRPr>
          </a:p>
          <a:p>
            <a:pPr algn="just">
              <a:spcBef>
                <a:spcPts val="600"/>
              </a:spcBef>
              <a:defRPr/>
            </a:pPr>
            <a:endParaRPr lang="cs-CZ" altLang="cs-CZ" sz="2600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7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461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r>
              <a:rPr lang="pt-BR" altLang="cs-CZ" b="1" i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2 – Finanční vyúčtování dotace</a:t>
            </a:r>
            <a:endParaRPr lang="cs-CZ" altLang="cs-CZ" b="1" i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endParaRPr lang="cs-CZ" sz="20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62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2 – Finanční vyúčtování dotace</a:t>
            </a:r>
            <a:endParaRPr lang="cs-CZ" sz="32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26.09.2023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9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2425" indent="-352425" algn="just">
              <a:spcBef>
                <a:spcPts val="600"/>
              </a:spcBef>
              <a:spcAft>
                <a:spcPts val="600"/>
              </a:spcAft>
            </a:pPr>
            <a:r>
              <a:rPr lang="cs-CZ" sz="3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Dochází ke změnám ve finančním vyúčtování P2,</a:t>
            </a:r>
          </a:p>
          <a:p>
            <a:pPr marL="352425" indent="-352425" algn="just">
              <a:spcBef>
                <a:spcPts val="600"/>
              </a:spcBef>
              <a:spcAft>
                <a:spcPts val="600"/>
              </a:spcAft>
            </a:pPr>
            <a:r>
              <a:rPr lang="cs-CZ" sz="3600" dirty="0">
                <a:latin typeface="Arial" panose="020B0604020202020204" pitchFamily="34" charset="0"/>
                <a:ea typeface="Times New Roman" panose="02020603050405020304" pitchFamily="18" charset="0"/>
              </a:rPr>
              <a:t>j</a:t>
            </a:r>
            <a:r>
              <a:rPr lang="cs-CZ" sz="36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ejich účelem je eliminace administrativní zátěže pro příjemce dotace.</a:t>
            </a:r>
            <a:endParaRPr lang="cs-CZ" sz="36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159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430</TotalTime>
  <Words>2129</Words>
  <Application>Microsoft Office PowerPoint</Application>
  <PresentationFormat>Širokoúhlá obrazovka</PresentationFormat>
  <Paragraphs>233</Paragraphs>
  <Slides>34</Slides>
  <Notes>0</Notes>
  <HiddenSlides>6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34</vt:i4>
      </vt:variant>
    </vt:vector>
  </HeadingPairs>
  <TitlesOfParts>
    <vt:vector size="41" baseType="lpstr">
      <vt:lpstr>ＭＳ Ｐゴシック</vt:lpstr>
      <vt:lpstr>Arial</vt:lpstr>
      <vt:lpstr>Calibri</vt:lpstr>
      <vt:lpstr>Inter</vt:lpstr>
      <vt:lpstr>Symbol</vt:lpstr>
      <vt:lpstr>Times New Roman</vt:lpstr>
      <vt:lpstr>Motiv Office</vt:lpstr>
      <vt:lpstr>FINANCOVÁNÍ SOCIÁLNÍCH SLUŽEB</vt:lpstr>
      <vt:lpstr>Podprogram č. 1 - Žádost</vt:lpstr>
      <vt:lpstr>Podprogram č. 1 – Žádost na rok 2024 </vt:lpstr>
      <vt:lpstr>Podprogram č. 1 – Žádost na rok 2024  </vt:lpstr>
      <vt:lpstr>Finanční vypořádání dotace a předložení podkladů pro přezkoumání VP </vt:lpstr>
      <vt:lpstr>Finanční vypořádání dotace a předložení podkladů pro přezkoumání VP za rok 2023   </vt:lpstr>
      <vt:lpstr>Finanční vypořádání dotace a předložení podkladů pro přezkoumání VP za rok 2023   </vt:lpstr>
      <vt:lpstr>Podprogram č. 2 – Finanční vyúčtování dotace</vt:lpstr>
      <vt:lpstr>Podprogram č. 2 – Finanční vyúčtování dotace</vt:lpstr>
      <vt:lpstr>Ze smlouvy</vt:lpstr>
      <vt:lpstr>Ze smlouvy</vt:lpstr>
      <vt:lpstr>Podprogram č. 2 – Finanční vyúčtování dotace</vt:lpstr>
      <vt:lpstr>Prezentace aplikace PowerPoint</vt:lpstr>
      <vt:lpstr>Podprogram č. 2 – Nejčastější chyby</vt:lpstr>
      <vt:lpstr>Podprogram č. 2 – Finanční vyúčtování dotace  </vt:lpstr>
      <vt:lpstr>Podprogram č. 1 – Uzavírání smluv</vt:lpstr>
      <vt:lpstr>Podprogram č. 1 – Uzavírání smluv  </vt:lpstr>
      <vt:lpstr>Podprogram č. 1 – Uzavírání smluv  </vt:lpstr>
      <vt:lpstr>Podprogram č. 1 – Uzavírání smluv  </vt:lpstr>
      <vt:lpstr>Audit </vt:lpstr>
      <vt:lpstr>Upozornění a doporučení vycházející z častých chyb</vt:lpstr>
      <vt:lpstr>Podprogram č. 1</vt:lpstr>
      <vt:lpstr>Podprogram č. 2</vt:lpstr>
      <vt:lpstr>Finanční vypořádání dotace a předložení podkladů pro přezkoumání VP </vt:lpstr>
      <vt:lpstr>Jak neporušit rozpočtová pravidla – obecně </vt:lpstr>
      <vt:lpstr>Informace ze stany kraje</vt:lpstr>
      <vt:lpstr>Prostor pro Vaše dotazy  </vt:lpstr>
      <vt:lpstr>Děkuji za pozornost </vt:lpstr>
      <vt:lpstr>Změny v Programu finanční podpory poskytování sociálních služeb v Olomouckém kraji</vt:lpstr>
      <vt:lpstr>Podprogram č. 1 – popis změn</vt:lpstr>
      <vt:lpstr>Podprogram č. 2 – popis změn</vt:lpstr>
      <vt:lpstr>Obecná část programu – popis změn</vt:lpstr>
      <vt:lpstr>Upřesnění ustanovení týkajících se uznatelnosti výdajů (nákladů) vynaložených z dotace</vt:lpstr>
      <vt:lpstr>Upřesnění ustanovení týkajících se uznatelnosti výdajů (nákladů) vynaložených z dotace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Spáčilová Kateřina</cp:lastModifiedBy>
  <cp:revision>85</cp:revision>
  <dcterms:created xsi:type="dcterms:W3CDTF">2022-03-10T07:10:19Z</dcterms:created>
  <dcterms:modified xsi:type="dcterms:W3CDTF">2023-09-22T05:20:30Z</dcterms:modified>
</cp:coreProperties>
</file>