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9" r:id="rId3"/>
    <p:sldId id="276" r:id="rId4"/>
    <p:sldId id="275" r:id="rId5"/>
    <p:sldId id="258" r:id="rId6"/>
    <p:sldId id="272" r:id="rId7"/>
    <p:sldId id="273" r:id="rId8"/>
    <p:sldId id="268" r:id="rId9"/>
    <p:sldId id="285" r:id="rId10"/>
  </p:sldIdLst>
  <p:sldSz cx="9144000" cy="6858000" type="screen4x3"/>
  <p:notesSz cx="6662738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994"/>
    <a:srgbClr val="FF9900"/>
    <a:srgbClr val="33339A"/>
    <a:srgbClr val="6CD72D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681" autoAdjust="0"/>
    <p:restoredTop sz="73406" autoAdjust="0"/>
  </p:normalViewPr>
  <p:slideViewPr>
    <p:cSldViewPr>
      <p:cViewPr>
        <p:scale>
          <a:sx n="80" d="100"/>
          <a:sy n="80" d="100"/>
        </p:scale>
        <p:origin x="-75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70" d="100"/>
          <a:sy n="70" d="100"/>
        </p:scale>
        <p:origin x="-2328" y="-330"/>
      </p:cViewPr>
      <p:guideLst>
        <p:guide orient="horz" pos="3127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F60FBF-5A27-4E6D-A79F-648FE06BF2B0}" type="doc">
      <dgm:prSet loTypeId="urn:microsoft.com/office/officeart/2005/8/layout/cycle2" loCatId="cycle" qsTypeId="urn:microsoft.com/office/officeart/2005/8/quickstyle/simple1" qsCatId="simple" csTypeId="urn:microsoft.com/office/officeart/2005/8/colors/accent2_2" csCatId="accent2" phldr="1"/>
      <dgm:spPr/>
      <dgm:t>
        <a:bodyPr/>
        <a:lstStyle/>
        <a:p>
          <a:endParaRPr lang="cs-CZ"/>
        </a:p>
      </dgm:t>
    </dgm:pt>
    <dgm:pt modelId="{37E7439B-AC7E-4069-B937-9FF7C3CA77C5}">
      <dgm:prSet phldrT="[Text]"/>
      <dgm:spPr/>
      <dgm:t>
        <a:bodyPr/>
        <a:lstStyle/>
        <a:p>
          <a:r>
            <a:rPr lang="cs-CZ" b="1" dirty="0" smtClean="0"/>
            <a:t>Nositelé projektů</a:t>
          </a:r>
          <a:endParaRPr lang="cs-CZ" b="1" dirty="0"/>
        </a:p>
      </dgm:t>
    </dgm:pt>
    <dgm:pt modelId="{F481C89C-B414-473A-8F48-F725FCB725E1}" type="parTrans" cxnId="{371BE81B-BE7C-4836-8A28-623F46A65EC6}">
      <dgm:prSet/>
      <dgm:spPr/>
      <dgm:t>
        <a:bodyPr/>
        <a:lstStyle/>
        <a:p>
          <a:endParaRPr lang="cs-CZ"/>
        </a:p>
      </dgm:t>
    </dgm:pt>
    <dgm:pt modelId="{0A3913F5-AAD3-4CE2-982D-F18297617531}" type="sibTrans" cxnId="{371BE81B-BE7C-4836-8A28-623F46A65EC6}">
      <dgm:prSet/>
      <dgm:spPr/>
      <dgm:t>
        <a:bodyPr/>
        <a:lstStyle/>
        <a:p>
          <a:endParaRPr lang="cs-CZ"/>
        </a:p>
      </dgm:t>
    </dgm:pt>
    <dgm:pt modelId="{598B387E-07A7-416F-B3C8-BB113BE53456}">
      <dgm:prSet phldrT="[Text]"/>
      <dgm:spPr/>
      <dgm:t>
        <a:bodyPr/>
        <a:lstStyle/>
        <a:p>
          <a:r>
            <a:rPr lang="cs-CZ" b="1" dirty="0" smtClean="0"/>
            <a:t>RSK</a:t>
          </a:r>
          <a:endParaRPr lang="cs-CZ" b="1" dirty="0"/>
        </a:p>
      </dgm:t>
    </dgm:pt>
    <dgm:pt modelId="{582EB88A-34DB-4C23-ADE1-5DEBBD1D736B}" type="parTrans" cxnId="{F001F832-967C-4649-882E-464FC367B965}">
      <dgm:prSet/>
      <dgm:spPr/>
      <dgm:t>
        <a:bodyPr/>
        <a:lstStyle/>
        <a:p>
          <a:endParaRPr lang="cs-CZ"/>
        </a:p>
      </dgm:t>
    </dgm:pt>
    <dgm:pt modelId="{AE05FAE7-211B-4556-8E9C-54A7ACAF2395}" type="sibTrans" cxnId="{F001F832-967C-4649-882E-464FC367B965}">
      <dgm:prSet/>
      <dgm:spPr/>
      <dgm:t>
        <a:bodyPr/>
        <a:lstStyle/>
        <a:p>
          <a:endParaRPr lang="cs-CZ"/>
        </a:p>
      </dgm:t>
    </dgm:pt>
    <dgm:pt modelId="{A4AC17F2-9828-442C-939A-CAC1BB0BC232}">
      <dgm:prSet phldrT="[Text]"/>
      <dgm:spPr/>
      <dgm:t>
        <a:bodyPr/>
        <a:lstStyle/>
        <a:p>
          <a:r>
            <a:rPr lang="cs-CZ" b="1" dirty="0" smtClean="0"/>
            <a:t>NSK</a:t>
          </a:r>
          <a:endParaRPr lang="cs-CZ" b="1" dirty="0"/>
        </a:p>
      </dgm:t>
    </dgm:pt>
    <dgm:pt modelId="{63241113-2FCB-4D09-A743-BDC916309D44}" type="parTrans" cxnId="{393A4EDE-275B-4730-8D96-10CAC63F0B5F}">
      <dgm:prSet/>
      <dgm:spPr/>
      <dgm:t>
        <a:bodyPr/>
        <a:lstStyle/>
        <a:p>
          <a:endParaRPr lang="cs-CZ"/>
        </a:p>
      </dgm:t>
    </dgm:pt>
    <dgm:pt modelId="{271E805A-C53B-41A0-81CC-223681695ED4}" type="sibTrans" cxnId="{393A4EDE-275B-4730-8D96-10CAC63F0B5F}">
      <dgm:prSet/>
      <dgm:spPr/>
      <dgm:t>
        <a:bodyPr/>
        <a:lstStyle/>
        <a:p>
          <a:endParaRPr lang="cs-CZ"/>
        </a:p>
      </dgm:t>
    </dgm:pt>
    <dgm:pt modelId="{989B6891-CCBC-49D6-BC92-30E7F577D7B1}">
      <dgm:prSet phldrT="[Text]"/>
      <dgm:spPr/>
      <dgm:t>
        <a:bodyPr/>
        <a:lstStyle/>
        <a:p>
          <a:r>
            <a:rPr lang="cs-CZ" b="1" dirty="0" smtClean="0"/>
            <a:t>Řídící orgány</a:t>
          </a:r>
          <a:endParaRPr lang="cs-CZ" b="1" dirty="0"/>
        </a:p>
      </dgm:t>
    </dgm:pt>
    <dgm:pt modelId="{05C7C7A7-E82C-457D-B3AF-2397115186DE}" type="parTrans" cxnId="{D0A0F9D7-E628-46D3-A435-323BE2FE1E1D}">
      <dgm:prSet/>
      <dgm:spPr/>
      <dgm:t>
        <a:bodyPr/>
        <a:lstStyle/>
        <a:p>
          <a:endParaRPr lang="cs-CZ"/>
        </a:p>
      </dgm:t>
    </dgm:pt>
    <dgm:pt modelId="{16C3F6C3-8F00-48AA-AB37-C099BA6DF81D}" type="sibTrans" cxnId="{D0A0F9D7-E628-46D3-A435-323BE2FE1E1D}">
      <dgm:prSet/>
      <dgm:spPr/>
      <dgm:t>
        <a:bodyPr/>
        <a:lstStyle/>
        <a:p>
          <a:endParaRPr lang="cs-CZ"/>
        </a:p>
      </dgm:t>
    </dgm:pt>
    <dgm:pt modelId="{03B92200-78CE-42C3-B52A-E2E827DABE91}">
      <dgm:prSet phldrT="[Text]"/>
      <dgm:spPr/>
      <dgm:t>
        <a:bodyPr/>
        <a:lstStyle/>
        <a:p>
          <a:r>
            <a:rPr lang="cs-CZ" b="1" dirty="0" smtClean="0"/>
            <a:t>Územně specifické výzvy</a:t>
          </a:r>
          <a:endParaRPr lang="cs-CZ" b="1" dirty="0"/>
        </a:p>
      </dgm:t>
    </dgm:pt>
    <dgm:pt modelId="{2ECB1CB7-704C-4299-9E09-E9894E9003CC}" type="parTrans" cxnId="{F3035EC2-F668-4513-92BA-A3B6BC4A4FE4}">
      <dgm:prSet/>
      <dgm:spPr/>
      <dgm:t>
        <a:bodyPr/>
        <a:lstStyle/>
        <a:p>
          <a:endParaRPr lang="cs-CZ"/>
        </a:p>
      </dgm:t>
    </dgm:pt>
    <dgm:pt modelId="{6A05E7F8-87C2-4DC7-9F88-57D68864944B}" type="sibTrans" cxnId="{F3035EC2-F668-4513-92BA-A3B6BC4A4FE4}">
      <dgm:prSet/>
      <dgm:spPr/>
      <dgm:t>
        <a:bodyPr/>
        <a:lstStyle/>
        <a:p>
          <a:endParaRPr lang="cs-CZ"/>
        </a:p>
      </dgm:t>
    </dgm:pt>
    <dgm:pt modelId="{FD61D1F4-6484-4533-8E29-817705497DA3}">
      <dgm:prSet phldrT="[Text]"/>
      <dgm:spPr/>
      <dgm:t>
        <a:bodyPr/>
        <a:lstStyle/>
        <a:p>
          <a:r>
            <a:rPr lang="cs-CZ" b="1" dirty="0" smtClean="0"/>
            <a:t>Akční plán</a:t>
          </a:r>
          <a:endParaRPr lang="cs-CZ" b="1" dirty="0"/>
        </a:p>
      </dgm:t>
    </dgm:pt>
    <dgm:pt modelId="{4737CE17-226E-4636-BA9E-8875D1843074}" type="parTrans" cxnId="{0F1AEA2E-7557-447D-9F12-EC154AB11A63}">
      <dgm:prSet/>
      <dgm:spPr/>
      <dgm:t>
        <a:bodyPr/>
        <a:lstStyle/>
        <a:p>
          <a:endParaRPr lang="cs-CZ"/>
        </a:p>
      </dgm:t>
    </dgm:pt>
    <dgm:pt modelId="{0871B970-DEE0-4DAB-9F9A-08A7280D20E5}" type="sibTrans" cxnId="{0F1AEA2E-7557-447D-9F12-EC154AB11A63}">
      <dgm:prSet/>
      <dgm:spPr/>
      <dgm:t>
        <a:bodyPr/>
        <a:lstStyle/>
        <a:p>
          <a:endParaRPr lang="cs-CZ"/>
        </a:p>
      </dgm:t>
    </dgm:pt>
    <dgm:pt modelId="{97193448-B822-4411-948E-15AB3F10FF65}" type="pres">
      <dgm:prSet presAssocID="{0BF60FBF-5A27-4E6D-A79F-648FE06BF2B0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CA109BFF-54A0-4941-AA33-8706D4650963}" type="pres">
      <dgm:prSet presAssocID="{37E7439B-AC7E-4069-B937-9FF7C3CA77C5}" presName="node" presStyleLbl="node1" presStyleIdx="0" presStyleCnt="6" custScaleX="121997" custScaleY="115559" custRadScaleRad="123975" custRadScaleInc="-2839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E44728A5-E7D7-42F4-86DC-8B69EABA0EA6}" type="pres">
      <dgm:prSet presAssocID="{0A3913F5-AAD3-4CE2-982D-F18297617531}" presName="sibTrans" presStyleLbl="sibTrans2D1" presStyleIdx="0" presStyleCnt="6"/>
      <dgm:spPr/>
      <dgm:t>
        <a:bodyPr/>
        <a:lstStyle/>
        <a:p>
          <a:endParaRPr lang="cs-CZ"/>
        </a:p>
      </dgm:t>
    </dgm:pt>
    <dgm:pt modelId="{F9151E65-CF45-4C7F-9DD4-48A65C4296EF}" type="pres">
      <dgm:prSet presAssocID="{0A3913F5-AAD3-4CE2-982D-F18297617531}" presName="connectorText" presStyleLbl="sibTrans2D1" presStyleIdx="0" presStyleCnt="6"/>
      <dgm:spPr/>
      <dgm:t>
        <a:bodyPr/>
        <a:lstStyle/>
        <a:p>
          <a:endParaRPr lang="cs-CZ"/>
        </a:p>
      </dgm:t>
    </dgm:pt>
    <dgm:pt modelId="{332FC4FB-5977-4E3D-A395-98BC3E85C188}" type="pres">
      <dgm:prSet presAssocID="{598B387E-07A7-416F-B3C8-BB113BE53456}" presName="node" presStyleLbl="node1" presStyleIdx="1" presStyleCnt="6" custScaleX="121997" custScaleY="115559" custRadScaleRad="156641" custRadScaleInc="4548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512C8C67-8B0A-4F7F-92E5-0D79C5E135F8}" type="pres">
      <dgm:prSet presAssocID="{AE05FAE7-211B-4556-8E9C-54A7ACAF2395}" presName="sibTrans" presStyleLbl="sibTrans2D1" presStyleIdx="1" presStyleCnt="6"/>
      <dgm:spPr/>
      <dgm:t>
        <a:bodyPr/>
        <a:lstStyle/>
        <a:p>
          <a:endParaRPr lang="cs-CZ"/>
        </a:p>
      </dgm:t>
    </dgm:pt>
    <dgm:pt modelId="{2A698836-D2B6-4CDB-A965-7884F4912EC6}" type="pres">
      <dgm:prSet presAssocID="{AE05FAE7-211B-4556-8E9C-54A7ACAF2395}" presName="connectorText" presStyleLbl="sibTrans2D1" presStyleIdx="1" presStyleCnt="6"/>
      <dgm:spPr/>
      <dgm:t>
        <a:bodyPr/>
        <a:lstStyle/>
        <a:p>
          <a:endParaRPr lang="cs-CZ"/>
        </a:p>
      </dgm:t>
    </dgm:pt>
    <dgm:pt modelId="{6FB6E726-850E-488D-B185-78B729006115}" type="pres">
      <dgm:prSet presAssocID="{FD61D1F4-6484-4533-8E29-817705497DA3}" presName="node" presStyleLbl="node1" presStyleIdx="2" presStyleCnt="6" custScaleX="121997" custScaleY="115559" custRadScaleRad="143573" custRadScaleInc="-3491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C393A7C-50FE-4C23-AB4A-5611338CDB29}" type="pres">
      <dgm:prSet presAssocID="{0871B970-DEE0-4DAB-9F9A-08A7280D20E5}" presName="sibTrans" presStyleLbl="sibTrans2D1" presStyleIdx="2" presStyleCnt="6"/>
      <dgm:spPr/>
      <dgm:t>
        <a:bodyPr/>
        <a:lstStyle/>
        <a:p>
          <a:endParaRPr lang="cs-CZ"/>
        </a:p>
      </dgm:t>
    </dgm:pt>
    <dgm:pt modelId="{D8C71AB4-35DE-4993-B56D-2D11DDF7D1D7}" type="pres">
      <dgm:prSet presAssocID="{0871B970-DEE0-4DAB-9F9A-08A7280D20E5}" presName="connectorText" presStyleLbl="sibTrans2D1" presStyleIdx="2" presStyleCnt="6"/>
      <dgm:spPr/>
      <dgm:t>
        <a:bodyPr/>
        <a:lstStyle/>
        <a:p>
          <a:endParaRPr lang="cs-CZ"/>
        </a:p>
      </dgm:t>
    </dgm:pt>
    <dgm:pt modelId="{698AD43D-47F6-4252-A804-58B5362CB9EF}" type="pres">
      <dgm:prSet presAssocID="{A4AC17F2-9828-442C-939A-CAC1BB0BC232}" presName="node" presStyleLbl="node1" presStyleIdx="3" presStyleCnt="6" custScaleX="121997" custScaleY="115559" custRadScaleRad="106967" custRadScaleInc="-557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F49B6D9A-0326-47A5-A0BA-CA1F24B354DB}" type="pres">
      <dgm:prSet presAssocID="{271E805A-C53B-41A0-81CC-223681695ED4}" presName="sibTrans" presStyleLbl="sibTrans2D1" presStyleIdx="3" presStyleCnt="6"/>
      <dgm:spPr/>
      <dgm:t>
        <a:bodyPr/>
        <a:lstStyle/>
        <a:p>
          <a:endParaRPr lang="cs-CZ"/>
        </a:p>
      </dgm:t>
    </dgm:pt>
    <dgm:pt modelId="{F3CCF30E-7275-458E-BCE2-55DA6AF95829}" type="pres">
      <dgm:prSet presAssocID="{271E805A-C53B-41A0-81CC-223681695ED4}" presName="connectorText" presStyleLbl="sibTrans2D1" presStyleIdx="3" presStyleCnt="6"/>
      <dgm:spPr/>
      <dgm:t>
        <a:bodyPr/>
        <a:lstStyle/>
        <a:p>
          <a:endParaRPr lang="cs-CZ"/>
        </a:p>
      </dgm:t>
    </dgm:pt>
    <dgm:pt modelId="{CD2A4037-97AA-4612-973C-4E04833D4E92}" type="pres">
      <dgm:prSet presAssocID="{989B6891-CCBC-49D6-BC92-30E7F577D7B1}" presName="node" presStyleLbl="node1" presStyleIdx="4" presStyleCnt="6" custScaleX="121997" custScaleY="115559" custRadScaleRad="182366" custRadScaleInc="16188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88AA6296-8880-48C3-9DCD-8B42E3FB0DDD}" type="pres">
      <dgm:prSet presAssocID="{16C3F6C3-8F00-48AA-AB37-C099BA6DF81D}" presName="sibTrans" presStyleLbl="sibTrans2D1" presStyleIdx="4" presStyleCnt="6"/>
      <dgm:spPr/>
      <dgm:t>
        <a:bodyPr/>
        <a:lstStyle/>
        <a:p>
          <a:endParaRPr lang="cs-CZ"/>
        </a:p>
      </dgm:t>
    </dgm:pt>
    <dgm:pt modelId="{84F32407-AA07-4E7A-8C7B-E6B2E1142413}" type="pres">
      <dgm:prSet presAssocID="{16C3F6C3-8F00-48AA-AB37-C099BA6DF81D}" presName="connectorText" presStyleLbl="sibTrans2D1" presStyleIdx="4" presStyleCnt="6"/>
      <dgm:spPr/>
      <dgm:t>
        <a:bodyPr/>
        <a:lstStyle/>
        <a:p>
          <a:endParaRPr lang="cs-CZ"/>
        </a:p>
      </dgm:t>
    </dgm:pt>
    <dgm:pt modelId="{A02C6EDD-7B32-4E52-ACAF-B95C45BEF848}" type="pres">
      <dgm:prSet presAssocID="{03B92200-78CE-42C3-B52A-E2E827DABE91}" presName="node" presStyleLbl="node1" presStyleIdx="5" presStyleCnt="6" custScaleX="121997" custScaleY="115559" custRadScaleRad="166726" custRadScaleInc="-73193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A27651A1-F68C-4323-A886-E1F0E7CD2898}" type="pres">
      <dgm:prSet presAssocID="{6A05E7F8-87C2-4DC7-9F88-57D68864944B}" presName="sibTrans" presStyleLbl="sibTrans2D1" presStyleIdx="5" presStyleCnt="6" custAng="10467254"/>
      <dgm:spPr/>
      <dgm:t>
        <a:bodyPr/>
        <a:lstStyle/>
        <a:p>
          <a:endParaRPr lang="cs-CZ"/>
        </a:p>
      </dgm:t>
    </dgm:pt>
    <dgm:pt modelId="{B511C293-BE9E-4B6D-ABF7-8C7905B6D9D0}" type="pres">
      <dgm:prSet presAssocID="{6A05E7F8-87C2-4DC7-9F88-57D68864944B}" presName="connectorText" presStyleLbl="sibTrans2D1" presStyleIdx="5" presStyleCnt="6"/>
      <dgm:spPr/>
      <dgm:t>
        <a:bodyPr/>
        <a:lstStyle/>
        <a:p>
          <a:endParaRPr lang="cs-CZ"/>
        </a:p>
      </dgm:t>
    </dgm:pt>
  </dgm:ptLst>
  <dgm:cxnLst>
    <dgm:cxn modelId="{F001F832-967C-4649-882E-464FC367B965}" srcId="{0BF60FBF-5A27-4E6D-A79F-648FE06BF2B0}" destId="{598B387E-07A7-416F-B3C8-BB113BE53456}" srcOrd="1" destOrd="0" parTransId="{582EB88A-34DB-4C23-ADE1-5DEBBD1D736B}" sibTransId="{AE05FAE7-211B-4556-8E9C-54A7ACAF2395}"/>
    <dgm:cxn modelId="{E709D543-5E9F-4C5A-B01E-928FA1739E75}" type="presOf" srcId="{37E7439B-AC7E-4069-B937-9FF7C3CA77C5}" destId="{CA109BFF-54A0-4941-AA33-8706D4650963}" srcOrd="0" destOrd="0" presId="urn:microsoft.com/office/officeart/2005/8/layout/cycle2"/>
    <dgm:cxn modelId="{9E3BF9C0-9450-4982-BF16-25D1F4770533}" type="presOf" srcId="{0871B970-DEE0-4DAB-9F9A-08A7280D20E5}" destId="{3C393A7C-50FE-4C23-AB4A-5611338CDB29}" srcOrd="0" destOrd="0" presId="urn:microsoft.com/office/officeart/2005/8/layout/cycle2"/>
    <dgm:cxn modelId="{D4102735-28CE-404A-8D51-0F32F6DE4EC1}" type="presOf" srcId="{598B387E-07A7-416F-B3C8-BB113BE53456}" destId="{332FC4FB-5977-4E3D-A395-98BC3E85C188}" srcOrd="0" destOrd="0" presId="urn:microsoft.com/office/officeart/2005/8/layout/cycle2"/>
    <dgm:cxn modelId="{D5427EDE-AFE7-4FB8-A2AC-761BC2498CE9}" type="presOf" srcId="{AE05FAE7-211B-4556-8E9C-54A7ACAF2395}" destId="{2A698836-D2B6-4CDB-A965-7884F4912EC6}" srcOrd="1" destOrd="0" presId="urn:microsoft.com/office/officeart/2005/8/layout/cycle2"/>
    <dgm:cxn modelId="{F6124CB2-482B-4950-9B0D-758F71168B54}" type="presOf" srcId="{6A05E7F8-87C2-4DC7-9F88-57D68864944B}" destId="{A27651A1-F68C-4323-A886-E1F0E7CD2898}" srcOrd="0" destOrd="0" presId="urn:microsoft.com/office/officeart/2005/8/layout/cycle2"/>
    <dgm:cxn modelId="{B18DB595-4E34-438F-BC21-18D31809E331}" type="presOf" srcId="{16C3F6C3-8F00-48AA-AB37-C099BA6DF81D}" destId="{84F32407-AA07-4E7A-8C7B-E6B2E1142413}" srcOrd="1" destOrd="0" presId="urn:microsoft.com/office/officeart/2005/8/layout/cycle2"/>
    <dgm:cxn modelId="{9079589F-EF96-4FE6-A95D-608B3EF36D4F}" type="presOf" srcId="{6A05E7F8-87C2-4DC7-9F88-57D68864944B}" destId="{B511C293-BE9E-4B6D-ABF7-8C7905B6D9D0}" srcOrd="1" destOrd="0" presId="urn:microsoft.com/office/officeart/2005/8/layout/cycle2"/>
    <dgm:cxn modelId="{EC82DEFC-E7F5-4AEC-A8C7-F1E7C31A7416}" type="presOf" srcId="{989B6891-CCBC-49D6-BC92-30E7F577D7B1}" destId="{CD2A4037-97AA-4612-973C-4E04833D4E92}" srcOrd="0" destOrd="0" presId="urn:microsoft.com/office/officeart/2005/8/layout/cycle2"/>
    <dgm:cxn modelId="{F3035EC2-F668-4513-92BA-A3B6BC4A4FE4}" srcId="{0BF60FBF-5A27-4E6D-A79F-648FE06BF2B0}" destId="{03B92200-78CE-42C3-B52A-E2E827DABE91}" srcOrd="5" destOrd="0" parTransId="{2ECB1CB7-704C-4299-9E09-E9894E9003CC}" sibTransId="{6A05E7F8-87C2-4DC7-9F88-57D68864944B}"/>
    <dgm:cxn modelId="{32C9CA77-B118-4565-A1D1-A6CC7083AF57}" type="presOf" srcId="{0A3913F5-AAD3-4CE2-982D-F18297617531}" destId="{E44728A5-E7D7-42F4-86DC-8B69EABA0EA6}" srcOrd="0" destOrd="0" presId="urn:microsoft.com/office/officeart/2005/8/layout/cycle2"/>
    <dgm:cxn modelId="{393A4EDE-275B-4730-8D96-10CAC63F0B5F}" srcId="{0BF60FBF-5A27-4E6D-A79F-648FE06BF2B0}" destId="{A4AC17F2-9828-442C-939A-CAC1BB0BC232}" srcOrd="3" destOrd="0" parTransId="{63241113-2FCB-4D09-A743-BDC916309D44}" sibTransId="{271E805A-C53B-41A0-81CC-223681695ED4}"/>
    <dgm:cxn modelId="{3DB4518A-E45E-4E14-B85D-8E02F65F7E96}" type="presOf" srcId="{0BF60FBF-5A27-4E6D-A79F-648FE06BF2B0}" destId="{97193448-B822-4411-948E-15AB3F10FF65}" srcOrd="0" destOrd="0" presId="urn:microsoft.com/office/officeart/2005/8/layout/cycle2"/>
    <dgm:cxn modelId="{D0A0F9D7-E628-46D3-A435-323BE2FE1E1D}" srcId="{0BF60FBF-5A27-4E6D-A79F-648FE06BF2B0}" destId="{989B6891-CCBC-49D6-BC92-30E7F577D7B1}" srcOrd="4" destOrd="0" parTransId="{05C7C7A7-E82C-457D-B3AF-2397115186DE}" sibTransId="{16C3F6C3-8F00-48AA-AB37-C099BA6DF81D}"/>
    <dgm:cxn modelId="{20B1A08F-BDB6-4ED0-A784-5DFA7F4FB61D}" type="presOf" srcId="{0871B970-DEE0-4DAB-9F9A-08A7280D20E5}" destId="{D8C71AB4-35DE-4993-B56D-2D11DDF7D1D7}" srcOrd="1" destOrd="0" presId="urn:microsoft.com/office/officeart/2005/8/layout/cycle2"/>
    <dgm:cxn modelId="{A19BCC89-6323-436A-9542-64C31C919571}" type="presOf" srcId="{0A3913F5-AAD3-4CE2-982D-F18297617531}" destId="{F9151E65-CF45-4C7F-9DD4-48A65C4296EF}" srcOrd="1" destOrd="0" presId="urn:microsoft.com/office/officeart/2005/8/layout/cycle2"/>
    <dgm:cxn modelId="{66BA24BA-F97A-45F9-B72E-0FF9DC27053F}" type="presOf" srcId="{AE05FAE7-211B-4556-8E9C-54A7ACAF2395}" destId="{512C8C67-8B0A-4F7F-92E5-0D79C5E135F8}" srcOrd="0" destOrd="0" presId="urn:microsoft.com/office/officeart/2005/8/layout/cycle2"/>
    <dgm:cxn modelId="{60E97335-0E31-42D8-AE04-6C2737604887}" type="presOf" srcId="{A4AC17F2-9828-442C-939A-CAC1BB0BC232}" destId="{698AD43D-47F6-4252-A804-58B5362CB9EF}" srcOrd="0" destOrd="0" presId="urn:microsoft.com/office/officeart/2005/8/layout/cycle2"/>
    <dgm:cxn modelId="{DBCC5CF6-8477-41FC-8146-8A304778DE90}" type="presOf" srcId="{16C3F6C3-8F00-48AA-AB37-C099BA6DF81D}" destId="{88AA6296-8880-48C3-9DCD-8B42E3FB0DDD}" srcOrd="0" destOrd="0" presId="urn:microsoft.com/office/officeart/2005/8/layout/cycle2"/>
    <dgm:cxn modelId="{2C8BBA9F-0AE7-4EC2-8E42-53626A9C8B64}" type="presOf" srcId="{271E805A-C53B-41A0-81CC-223681695ED4}" destId="{F3CCF30E-7275-458E-BCE2-55DA6AF95829}" srcOrd="1" destOrd="0" presId="urn:microsoft.com/office/officeart/2005/8/layout/cycle2"/>
    <dgm:cxn modelId="{0F1AEA2E-7557-447D-9F12-EC154AB11A63}" srcId="{0BF60FBF-5A27-4E6D-A79F-648FE06BF2B0}" destId="{FD61D1F4-6484-4533-8E29-817705497DA3}" srcOrd="2" destOrd="0" parTransId="{4737CE17-226E-4636-BA9E-8875D1843074}" sibTransId="{0871B970-DEE0-4DAB-9F9A-08A7280D20E5}"/>
    <dgm:cxn modelId="{6569BF5C-2428-4F9A-B94B-52D6B05F6D10}" type="presOf" srcId="{271E805A-C53B-41A0-81CC-223681695ED4}" destId="{F49B6D9A-0326-47A5-A0BA-CA1F24B354DB}" srcOrd="0" destOrd="0" presId="urn:microsoft.com/office/officeart/2005/8/layout/cycle2"/>
    <dgm:cxn modelId="{57A765BA-291B-4EE2-95E4-9F0BC82555ED}" type="presOf" srcId="{03B92200-78CE-42C3-B52A-E2E827DABE91}" destId="{A02C6EDD-7B32-4E52-ACAF-B95C45BEF848}" srcOrd="0" destOrd="0" presId="urn:microsoft.com/office/officeart/2005/8/layout/cycle2"/>
    <dgm:cxn modelId="{C6445890-F250-402F-8926-F6CF1BDF6EA0}" type="presOf" srcId="{FD61D1F4-6484-4533-8E29-817705497DA3}" destId="{6FB6E726-850E-488D-B185-78B729006115}" srcOrd="0" destOrd="0" presId="urn:microsoft.com/office/officeart/2005/8/layout/cycle2"/>
    <dgm:cxn modelId="{371BE81B-BE7C-4836-8A28-623F46A65EC6}" srcId="{0BF60FBF-5A27-4E6D-A79F-648FE06BF2B0}" destId="{37E7439B-AC7E-4069-B937-9FF7C3CA77C5}" srcOrd="0" destOrd="0" parTransId="{F481C89C-B414-473A-8F48-F725FCB725E1}" sibTransId="{0A3913F5-AAD3-4CE2-982D-F18297617531}"/>
    <dgm:cxn modelId="{5B2B5676-92C2-4FC6-8387-AEA711F7AE7F}" type="presParOf" srcId="{97193448-B822-4411-948E-15AB3F10FF65}" destId="{CA109BFF-54A0-4941-AA33-8706D4650963}" srcOrd="0" destOrd="0" presId="urn:microsoft.com/office/officeart/2005/8/layout/cycle2"/>
    <dgm:cxn modelId="{3DD55209-6E0D-4C17-B179-45A2569BF8B8}" type="presParOf" srcId="{97193448-B822-4411-948E-15AB3F10FF65}" destId="{E44728A5-E7D7-42F4-86DC-8B69EABA0EA6}" srcOrd="1" destOrd="0" presId="urn:microsoft.com/office/officeart/2005/8/layout/cycle2"/>
    <dgm:cxn modelId="{521FE237-7DC4-4A6A-AA61-6E6C879AE83E}" type="presParOf" srcId="{E44728A5-E7D7-42F4-86DC-8B69EABA0EA6}" destId="{F9151E65-CF45-4C7F-9DD4-48A65C4296EF}" srcOrd="0" destOrd="0" presId="urn:microsoft.com/office/officeart/2005/8/layout/cycle2"/>
    <dgm:cxn modelId="{3430C796-E6B0-4E28-BFEA-A0B9B3BAF226}" type="presParOf" srcId="{97193448-B822-4411-948E-15AB3F10FF65}" destId="{332FC4FB-5977-4E3D-A395-98BC3E85C188}" srcOrd="2" destOrd="0" presId="urn:microsoft.com/office/officeart/2005/8/layout/cycle2"/>
    <dgm:cxn modelId="{F59A51AE-32AA-4F05-A836-13DB6EE10E1B}" type="presParOf" srcId="{97193448-B822-4411-948E-15AB3F10FF65}" destId="{512C8C67-8B0A-4F7F-92E5-0D79C5E135F8}" srcOrd="3" destOrd="0" presId="urn:microsoft.com/office/officeart/2005/8/layout/cycle2"/>
    <dgm:cxn modelId="{1B472737-8F95-43F8-AD87-F430C0B2A22C}" type="presParOf" srcId="{512C8C67-8B0A-4F7F-92E5-0D79C5E135F8}" destId="{2A698836-D2B6-4CDB-A965-7884F4912EC6}" srcOrd="0" destOrd="0" presId="urn:microsoft.com/office/officeart/2005/8/layout/cycle2"/>
    <dgm:cxn modelId="{F55E99D7-7A55-4A4E-87DC-544A3390E788}" type="presParOf" srcId="{97193448-B822-4411-948E-15AB3F10FF65}" destId="{6FB6E726-850E-488D-B185-78B729006115}" srcOrd="4" destOrd="0" presId="urn:microsoft.com/office/officeart/2005/8/layout/cycle2"/>
    <dgm:cxn modelId="{71579B34-0EA8-4462-B3EC-E2958D08E614}" type="presParOf" srcId="{97193448-B822-4411-948E-15AB3F10FF65}" destId="{3C393A7C-50FE-4C23-AB4A-5611338CDB29}" srcOrd="5" destOrd="0" presId="urn:microsoft.com/office/officeart/2005/8/layout/cycle2"/>
    <dgm:cxn modelId="{913871FC-326A-4B7F-A005-038F7ACF4A8E}" type="presParOf" srcId="{3C393A7C-50FE-4C23-AB4A-5611338CDB29}" destId="{D8C71AB4-35DE-4993-B56D-2D11DDF7D1D7}" srcOrd="0" destOrd="0" presId="urn:microsoft.com/office/officeart/2005/8/layout/cycle2"/>
    <dgm:cxn modelId="{5F01810B-31E7-4721-A8FD-40C6D9FF9529}" type="presParOf" srcId="{97193448-B822-4411-948E-15AB3F10FF65}" destId="{698AD43D-47F6-4252-A804-58B5362CB9EF}" srcOrd="6" destOrd="0" presId="urn:microsoft.com/office/officeart/2005/8/layout/cycle2"/>
    <dgm:cxn modelId="{F96787E6-6889-4C86-8E53-7033A6A630B3}" type="presParOf" srcId="{97193448-B822-4411-948E-15AB3F10FF65}" destId="{F49B6D9A-0326-47A5-A0BA-CA1F24B354DB}" srcOrd="7" destOrd="0" presId="urn:microsoft.com/office/officeart/2005/8/layout/cycle2"/>
    <dgm:cxn modelId="{63B23B08-4B83-4E7C-92D4-C27BC41C267F}" type="presParOf" srcId="{F49B6D9A-0326-47A5-A0BA-CA1F24B354DB}" destId="{F3CCF30E-7275-458E-BCE2-55DA6AF95829}" srcOrd="0" destOrd="0" presId="urn:microsoft.com/office/officeart/2005/8/layout/cycle2"/>
    <dgm:cxn modelId="{D363E654-F963-44B0-811B-E8CFEE00AEE6}" type="presParOf" srcId="{97193448-B822-4411-948E-15AB3F10FF65}" destId="{CD2A4037-97AA-4612-973C-4E04833D4E92}" srcOrd="8" destOrd="0" presId="urn:microsoft.com/office/officeart/2005/8/layout/cycle2"/>
    <dgm:cxn modelId="{00D26DD2-EF48-4A58-AEA6-DEC651448DE9}" type="presParOf" srcId="{97193448-B822-4411-948E-15AB3F10FF65}" destId="{88AA6296-8880-48C3-9DCD-8B42E3FB0DDD}" srcOrd="9" destOrd="0" presId="urn:microsoft.com/office/officeart/2005/8/layout/cycle2"/>
    <dgm:cxn modelId="{A5B6DB5C-F304-46A4-ACCA-0B72F864B943}" type="presParOf" srcId="{88AA6296-8880-48C3-9DCD-8B42E3FB0DDD}" destId="{84F32407-AA07-4E7A-8C7B-E6B2E1142413}" srcOrd="0" destOrd="0" presId="urn:microsoft.com/office/officeart/2005/8/layout/cycle2"/>
    <dgm:cxn modelId="{13F22689-8FB3-435C-8DB0-CBD332865048}" type="presParOf" srcId="{97193448-B822-4411-948E-15AB3F10FF65}" destId="{A02C6EDD-7B32-4E52-ACAF-B95C45BEF848}" srcOrd="10" destOrd="0" presId="urn:microsoft.com/office/officeart/2005/8/layout/cycle2"/>
    <dgm:cxn modelId="{EAA238BE-8283-450B-A3C5-B6E04A45722D}" type="presParOf" srcId="{97193448-B822-4411-948E-15AB3F10FF65}" destId="{A27651A1-F68C-4323-A886-E1F0E7CD2898}" srcOrd="11" destOrd="0" presId="urn:microsoft.com/office/officeart/2005/8/layout/cycle2"/>
    <dgm:cxn modelId="{6D0FADF4-CEFB-4FF0-B11C-0EA553D4F04F}" type="presParOf" srcId="{A27651A1-F68C-4323-A886-E1F0E7CD2898}" destId="{B511C293-BE9E-4B6D-ABF7-8C7905B6D9D0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109BFF-54A0-4941-AA33-8706D4650963}">
      <dsp:nvSpPr>
        <dsp:cNvPr id="0" name=""/>
        <dsp:cNvSpPr/>
      </dsp:nvSpPr>
      <dsp:spPr>
        <a:xfrm>
          <a:off x="3170840" y="-87402"/>
          <a:ext cx="1392388" cy="13189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dirty="0" smtClean="0"/>
            <a:t>Nositelé projektů</a:t>
          </a:r>
          <a:endParaRPr lang="cs-CZ" sz="1500" b="1" kern="1200" dirty="0"/>
        </a:p>
      </dsp:txBody>
      <dsp:txXfrm>
        <a:off x="3374751" y="105748"/>
        <a:ext cx="984566" cy="932609"/>
      </dsp:txXfrm>
    </dsp:sp>
    <dsp:sp modelId="{E44728A5-E7D7-42F4-86DC-8B69EABA0EA6}">
      <dsp:nvSpPr>
        <dsp:cNvPr id="0" name=""/>
        <dsp:cNvSpPr/>
      </dsp:nvSpPr>
      <dsp:spPr>
        <a:xfrm rot="1100100">
          <a:off x="4848125" y="850195"/>
          <a:ext cx="878781" cy="3851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200" kern="1200"/>
        </a:p>
      </dsp:txBody>
      <dsp:txXfrm>
        <a:off x="4851058" y="909059"/>
        <a:ext cx="763222" cy="231118"/>
      </dsp:txXfrm>
    </dsp:sp>
    <dsp:sp modelId="{332FC4FB-5977-4E3D-A395-98BC3E85C188}">
      <dsp:nvSpPr>
        <dsp:cNvPr id="0" name=""/>
        <dsp:cNvSpPr/>
      </dsp:nvSpPr>
      <dsp:spPr>
        <a:xfrm>
          <a:off x="6059020" y="869729"/>
          <a:ext cx="1392388" cy="13189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dirty="0" smtClean="0"/>
            <a:t>RSK</a:t>
          </a:r>
          <a:endParaRPr lang="cs-CZ" sz="1500" b="1" kern="1200" dirty="0"/>
        </a:p>
      </dsp:txBody>
      <dsp:txXfrm>
        <a:off x="6262931" y="1062879"/>
        <a:ext cx="984566" cy="932609"/>
      </dsp:txXfrm>
    </dsp:sp>
    <dsp:sp modelId="{512C8C67-8B0A-4F7F-92E5-0D79C5E135F8}">
      <dsp:nvSpPr>
        <dsp:cNvPr id="0" name=""/>
        <dsp:cNvSpPr/>
      </dsp:nvSpPr>
      <dsp:spPr>
        <a:xfrm rot="6135234">
          <a:off x="6368871" y="2299457"/>
          <a:ext cx="354428" cy="3851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200" kern="1200"/>
        </a:p>
      </dsp:txBody>
      <dsp:txXfrm rot="10800000">
        <a:off x="6433319" y="2324544"/>
        <a:ext cx="248100" cy="231118"/>
      </dsp:txXfrm>
    </dsp:sp>
    <dsp:sp modelId="{6FB6E726-850E-488D-B185-78B729006115}">
      <dsp:nvSpPr>
        <dsp:cNvPr id="0" name=""/>
        <dsp:cNvSpPr/>
      </dsp:nvSpPr>
      <dsp:spPr>
        <a:xfrm>
          <a:off x="5636504" y="2815079"/>
          <a:ext cx="1392388" cy="13189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dirty="0" smtClean="0"/>
            <a:t>Akční plán</a:t>
          </a:r>
          <a:endParaRPr lang="cs-CZ" sz="1500" b="1" kern="1200" dirty="0"/>
        </a:p>
      </dsp:txBody>
      <dsp:txXfrm>
        <a:off x="5840415" y="3008229"/>
        <a:ext cx="984566" cy="932609"/>
      </dsp:txXfrm>
    </dsp:sp>
    <dsp:sp modelId="{3C393A7C-50FE-4C23-AB4A-5611338CDB29}">
      <dsp:nvSpPr>
        <dsp:cNvPr id="0" name=""/>
        <dsp:cNvSpPr/>
      </dsp:nvSpPr>
      <dsp:spPr>
        <a:xfrm rot="9961225">
          <a:off x="5089964" y="3540249"/>
          <a:ext cx="410237" cy="3851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200" kern="1200"/>
        </a:p>
      </dsp:txBody>
      <dsp:txXfrm rot="10800000">
        <a:off x="5203812" y="3603331"/>
        <a:ext cx="294678" cy="231118"/>
      </dsp:txXfrm>
    </dsp:sp>
    <dsp:sp modelId="{698AD43D-47F6-4252-A804-58B5362CB9EF}">
      <dsp:nvSpPr>
        <dsp:cNvPr id="0" name=""/>
        <dsp:cNvSpPr/>
      </dsp:nvSpPr>
      <dsp:spPr>
        <a:xfrm>
          <a:off x="3538740" y="3337317"/>
          <a:ext cx="1392388" cy="13189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dirty="0" smtClean="0"/>
            <a:t>NSK</a:t>
          </a:r>
          <a:endParaRPr lang="cs-CZ" sz="1500" b="1" kern="1200" dirty="0"/>
        </a:p>
      </dsp:txBody>
      <dsp:txXfrm>
        <a:off x="3742651" y="3530467"/>
        <a:ext cx="984566" cy="932609"/>
      </dsp:txXfrm>
    </dsp:sp>
    <dsp:sp modelId="{F49B6D9A-0326-47A5-A0BA-CA1F24B354DB}">
      <dsp:nvSpPr>
        <dsp:cNvPr id="0" name=""/>
        <dsp:cNvSpPr/>
      </dsp:nvSpPr>
      <dsp:spPr>
        <a:xfrm rot="11257427">
          <a:off x="2415813" y="3614420"/>
          <a:ext cx="802964" cy="3851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200" kern="1200"/>
        </a:p>
      </dsp:txBody>
      <dsp:txXfrm rot="10800000">
        <a:off x="2530861" y="3699125"/>
        <a:ext cx="687405" cy="231118"/>
      </dsp:txXfrm>
    </dsp:sp>
    <dsp:sp modelId="{CD2A4037-97AA-4612-973C-4E04833D4E92}">
      <dsp:nvSpPr>
        <dsp:cNvPr id="0" name=""/>
        <dsp:cNvSpPr/>
      </dsp:nvSpPr>
      <dsp:spPr>
        <a:xfrm>
          <a:off x="658413" y="2951782"/>
          <a:ext cx="1392388" cy="13189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dirty="0" smtClean="0"/>
            <a:t>Řídící orgány</a:t>
          </a:r>
          <a:endParaRPr lang="cs-CZ" sz="1500" b="1" kern="1200" dirty="0"/>
        </a:p>
      </dsp:txBody>
      <dsp:txXfrm>
        <a:off x="862324" y="3144932"/>
        <a:ext cx="984566" cy="932609"/>
      </dsp:txXfrm>
    </dsp:sp>
    <dsp:sp modelId="{88AA6296-8880-48C3-9DCD-8B42E3FB0DDD}">
      <dsp:nvSpPr>
        <dsp:cNvPr id="0" name=""/>
        <dsp:cNvSpPr/>
      </dsp:nvSpPr>
      <dsp:spPr>
        <a:xfrm rot="16199990">
          <a:off x="1246664" y="2561630"/>
          <a:ext cx="215882" cy="3851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200" kern="1200"/>
        </a:p>
      </dsp:txBody>
      <dsp:txXfrm rot="10800000">
        <a:off x="1279047" y="2671052"/>
        <a:ext cx="151117" cy="231118"/>
      </dsp:txXfrm>
    </dsp:sp>
    <dsp:sp modelId="{A02C6EDD-7B32-4E52-ACAF-B95C45BEF848}">
      <dsp:nvSpPr>
        <dsp:cNvPr id="0" name=""/>
        <dsp:cNvSpPr/>
      </dsp:nvSpPr>
      <dsp:spPr>
        <a:xfrm>
          <a:off x="658408" y="1225548"/>
          <a:ext cx="1392388" cy="1318909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1500" b="1" kern="1200" dirty="0" smtClean="0"/>
            <a:t>Územně specifické výzvy</a:t>
          </a:r>
          <a:endParaRPr lang="cs-CZ" sz="1500" b="1" kern="1200" dirty="0"/>
        </a:p>
      </dsp:txBody>
      <dsp:txXfrm>
        <a:off x="862319" y="1418698"/>
        <a:ext cx="984566" cy="932609"/>
      </dsp:txXfrm>
    </dsp:sp>
    <dsp:sp modelId="{A27651A1-F68C-4323-A886-E1F0E7CD2898}">
      <dsp:nvSpPr>
        <dsp:cNvPr id="0" name=""/>
        <dsp:cNvSpPr/>
      </dsp:nvSpPr>
      <dsp:spPr>
        <a:xfrm rot="8811810">
          <a:off x="2204727" y="1046066"/>
          <a:ext cx="773385" cy="385198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cs-CZ" sz="1200" kern="1200"/>
        </a:p>
      </dsp:txBody>
      <dsp:txXfrm>
        <a:off x="2310889" y="1091522"/>
        <a:ext cx="657826" cy="23111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887913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90" tIns="45345" rIns="90690" bIns="45345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3271" y="1"/>
            <a:ext cx="2887913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90" tIns="45345" rIns="90690" bIns="45345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8243"/>
            <a:ext cx="2887913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90" tIns="45345" rIns="90690" bIns="45345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3271" y="9428243"/>
            <a:ext cx="2887913" cy="4968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690" tIns="45345" rIns="90690" bIns="45345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887913" cy="496809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773271" y="1"/>
            <a:ext cx="2887913" cy="496809"/>
          </a:xfrm>
          <a:prstGeom prst="rect">
            <a:avLst/>
          </a:prstGeom>
        </p:spPr>
        <p:txBody>
          <a:bodyPr vert="horz" lIns="90690" tIns="45345" rIns="90690" bIns="45345" rtlCol="0"/>
          <a:lstStyle>
            <a:lvl1pPr algn="r">
              <a:defRPr sz="1200"/>
            </a:lvl1pPr>
          </a:lstStyle>
          <a:p>
            <a:fld id="{EE249F65-46A3-41CF-9BA7-AEAE1AEFEDB2}" type="datetimeFigureOut">
              <a:rPr lang="cs-CZ" smtClean="0"/>
              <a:t>17.2.2015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850900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90" tIns="45345" rIns="90690" bIns="45345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65964" y="4715711"/>
            <a:ext cx="5330813" cy="4466511"/>
          </a:xfrm>
          <a:prstGeom prst="rect">
            <a:avLst/>
          </a:prstGeom>
        </p:spPr>
        <p:txBody>
          <a:bodyPr vert="horz" lIns="90690" tIns="45345" rIns="90690" bIns="45345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8243"/>
            <a:ext cx="2887913" cy="496809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773271" y="9428243"/>
            <a:ext cx="2887913" cy="496809"/>
          </a:xfrm>
          <a:prstGeom prst="rect">
            <a:avLst/>
          </a:prstGeom>
        </p:spPr>
        <p:txBody>
          <a:bodyPr vert="horz" lIns="90690" tIns="45345" rIns="90690" bIns="45345" rtlCol="0" anchor="b"/>
          <a:lstStyle>
            <a:lvl1pPr algn="r">
              <a:defRPr sz="1200"/>
            </a:lvl1pPr>
          </a:lstStyle>
          <a:p>
            <a:fld id="{607D48A1-2235-4DA4-BBB2-AB8F78F202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1222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1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7029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451049" y="4715711"/>
            <a:ext cx="5832648" cy="4466511"/>
          </a:xfrm>
        </p:spPr>
        <p:txBody>
          <a:bodyPr/>
          <a:lstStyle/>
          <a:p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Odhaduje se, že na celou kohezní politiku bude cca 650 mld. Kč (závisí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na kurzu).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 toho cca 250 – 300 mld. Kč půjde mimo vliv krajů, měst a obcí – OP PIK (cca 100 mld. Kč), OP D (cca 100 mld. Kč), OP TP (cca 20 mld. Kč) + projekty ministerstev, Úřadu práce, vysokých škol, CHKO, ekologizace výroby apod.</a:t>
            </a:r>
          </a:p>
          <a:p>
            <a:endParaRPr lang="cs-CZ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Zbývajících 350 – 400 mld. Kč by měly být projekty měst, obcí, krajů a dalších subjektů v území. Část těchto financí by měla být koordinována v území (částečně náhrada za zrušení </a:t>
            </a:r>
            <a:r>
              <a:rPr lang="cs-CZ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ROPů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= územní dimenze.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 když se na první pohled může zdát alokace 200 mld. Kč na územní dimenzi jako veliká, reálně je naopak nedostatečná – představuje cca 8 mld. Kč pro Olomoucký kraj. Z toho až 6 mld. Kč mají být projekty kraje.</a:t>
            </a:r>
          </a:p>
          <a:p>
            <a:endParaRPr lang="cs-CZ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Ke koordinaci má být využito integrovaných nástrojů (v OK jsou to ITI a strategie MAS) a také vyhlašováním územně specifických výzev.</a:t>
            </a: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Mimo územní dimenzi budou vyhlašovány plošné výzvy pro území celé ČR.</a:t>
            </a:r>
          </a:p>
          <a:p>
            <a:endParaRPr lang="cs-CZ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Taková byla dohoda územních aktérů a MMR na začátku roku 2014. Takto se také územní dimenze objevila v Dohodě o partnerství.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307033" y="4603280"/>
            <a:ext cx="5976664" cy="4578942"/>
          </a:xfrm>
        </p:spPr>
        <p:txBody>
          <a:bodyPr/>
          <a:lstStyle/>
          <a:p>
            <a:pPr algn="just"/>
            <a:r>
              <a:rPr lang="cs-CZ" b="1" dirty="0" smtClean="0"/>
              <a:t>NDÚD</a:t>
            </a:r>
          </a:p>
          <a:p>
            <a:pPr algn="just"/>
            <a:r>
              <a:rPr lang="cs-CZ" dirty="0" smtClean="0"/>
              <a:t>V</a:t>
            </a:r>
            <a:r>
              <a:rPr lang="cs-CZ" baseline="0" dirty="0" smtClean="0"/>
              <a:t> rámci operačních programů určuje, kde se předpokládá koordinace v území. Finanční alokace obsahuje jen rámcově (viz předchozí </a:t>
            </a:r>
            <a:r>
              <a:rPr lang="cs-CZ" baseline="0" dirty="0" err="1" smtClean="0"/>
              <a:t>slide</a:t>
            </a:r>
            <a:r>
              <a:rPr lang="cs-CZ" baseline="0" dirty="0" smtClean="0"/>
              <a:t>).</a:t>
            </a:r>
          </a:p>
          <a:p>
            <a:pPr algn="just"/>
            <a:r>
              <a:rPr lang="cs-CZ" baseline="0" dirty="0" smtClean="0"/>
              <a:t>Navíc není dle MMR-NOK jednou ze základních metodik pro zpracování operačních programů. Proto ho většina ŘO využívá jen okrajově. Bude se aktualizovat už s ohledem na nové znění OP.</a:t>
            </a:r>
          </a:p>
          <a:p>
            <a:pPr algn="just"/>
            <a:r>
              <a:rPr lang="cs-CZ" baseline="0" dirty="0" smtClean="0"/>
              <a:t>EK nepovažuje za přijatelné vytváření alokací podle krajů. Proto NDÚD obsahuje 8 typů území, pro které lze vypsat územně specifické výzvy. Současně je uvedeno jaký typ intervencí (z kterých OP a jejich specifických cílů) zde lze využít. </a:t>
            </a:r>
          </a:p>
          <a:p>
            <a:pPr algn="just"/>
            <a:endParaRPr lang="cs-CZ" b="1" dirty="0" smtClean="0"/>
          </a:p>
          <a:p>
            <a:pPr algn="just"/>
            <a:r>
              <a:rPr lang="cs-CZ" b="1" dirty="0" smtClean="0"/>
              <a:t>MPIN</a:t>
            </a:r>
          </a:p>
          <a:p>
            <a:pPr algn="just"/>
            <a:r>
              <a:rPr lang="cs-CZ" baseline="0" dirty="0" smtClean="0"/>
              <a:t>Uvádí 7 ITI, 6 IPRÚ, CLLD a dává prostor i pro vznik dalších.  </a:t>
            </a:r>
            <a:r>
              <a:rPr lang="cs-CZ" dirty="0" smtClean="0"/>
              <a:t>Není zřejmý</a:t>
            </a:r>
            <a:r>
              <a:rPr lang="cs-CZ" baseline="0" dirty="0" smtClean="0"/>
              <a:t> rozdíl mezi ITI a IPRÚ pouze ve finanční alokaci. Popisuje tvorbu dokumentů a realizaci nástrojů.</a:t>
            </a:r>
            <a:endParaRPr lang="cs-CZ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Také se předpokládá aktualizace dokumentu.</a:t>
            </a:r>
          </a:p>
          <a:p>
            <a:pPr algn="just"/>
            <a:endParaRPr lang="cs-CZ" sz="1200" b="1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cs-CZ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NSK</a:t>
            </a:r>
          </a:p>
          <a:p>
            <a:pPr algn="just"/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Měla by vyjednávat s ŘO a předávat podněty RSK a naopak přijímat podněty z území.</a:t>
            </a:r>
          </a:p>
          <a:p>
            <a:pPr algn="just"/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Má právo korigovat návrhy RSK.</a:t>
            </a:r>
          </a:p>
          <a:p>
            <a:pPr algn="just"/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Měla by mít iniciační roli. Zatím se uskutečnilo 1. jednání. NSK je zatím pasivní.</a:t>
            </a:r>
          </a:p>
          <a:p>
            <a:pPr algn="just"/>
            <a:r>
              <a:rPr lang="cs-CZ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RSK</a:t>
            </a:r>
          </a:p>
          <a:p>
            <a:pPr algn="just"/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Koordinace CELÉ územní dimenze v území kraje. Předávání podnětů na národní úroveň.</a:t>
            </a:r>
          </a:p>
          <a:p>
            <a:pPr algn="just"/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Předpokládáme, že na základě přijetí nominace a z předchozích prezentací máte představu o činnosti RSK. Můžeme do příště připravit samostatnou prezentaci o náplni činnosti členů RSK.</a:t>
            </a:r>
          </a:p>
          <a:p>
            <a:pPr algn="just"/>
            <a:endParaRPr lang="cs-CZ" sz="1200" b="1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/>
            <a:r>
              <a:rPr lang="cs-CZ" sz="1200" b="1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SRR ČR</a:t>
            </a:r>
          </a:p>
          <a:p>
            <a:pPr algn="just"/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EK požadovala koncepční ukotvení územní dimenze obdobně jako jsou předběžné podmínky.</a:t>
            </a:r>
          </a:p>
          <a:p>
            <a:pPr algn="just"/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Jako jednou z mála, ne-li jedinou vhodnou se jevila Strategie regionálního rozvoje ČR. – Mají ji respektovat a naplňovat všechna ministerstva, mají k ní přispívat i subjekty v regionech. Obsahuje analýzu územních rozdílů.</a:t>
            </a:r>
          </a:p>
          <a:p>
            <a:pPr algn="just"/>
            <a:r>
              <a:rPr lang="cs-CZ" sz="1200" b="0" dirty="0" smtClean="0">
                <a:latin typeface="+mn-lt"/>
              </a:rPr>
              <a:t>Nástrojem pro koordinace je Akční plán SRR ČR. </a:t>
            </a:r>
          </a:p>
          <a:p>
            <a:pPr algn="just"/>
            <a:r>
              <a:rPr lang="cs-CZ" sz="1200" b="0" dirty="0" smtClean="0">
                <a:latin typeface="+mn-lt"/>
              </a:rPr>
              <a:t>Nyní se to rozšířil i o Regionální akční plány, které mají být podkladem pro práci RSK a přenos informací</a:t>
            </a:r>
            <a:r>
              <a:rPr lang="cs-CZ" sz="1200" b="0" baseline="0" dirty="0" smtClean="0">
                <a:latin typeface="+mn-lt"/>
              </a:rPr>
              <a:t> na NSK. Principy komunikace jsou na následujícím </a:t>
            </a:r>
            <a:r>
              <a:rPr lang="cs-CZ" sz="1200" b="0" baseline="0" dirty="0" err="1" smtClean="0">
                <a:latin typeface="+mn-lt"/>
              </a:rPr>
              <a:t>slide</a:t>
            </a:r>
            <a:r>
              <a:rPr lang="cs-CZ" sz="1200" b="0" baseline="0" dirty="0" smtClean="0">
                <a:latin typeface="+mn-lt"/>
              </a:rPr>
              <a:t>.</a:t>
            </a:r>
            <a:endParaRPr lang="cs-CZ" sz="1200" b="0" dirty="0" smtClean="0">
              <a:latin typeface="+mn-lt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72741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 smtClean="0"/>
              <a:t>Samostatně se budou připravovat</a:t>
            </a:r>
            <a:r>
              <a:rPr lang="cs-CZ" baseline="0" dirty="0" smtClean="0"/>
              <a:t> projekty v rámci integrovaných nástrojů (ITI a CLLD).</a:t>
            </a:r>
          </a:p>
          <a:p>
            <a:endParaRPr lang="cs-CZ" baseline="0" dirty="0" smtClean="0"/>
          </a:p>
          <a:p>
            <a:r>
              <a:rPr lang="cs-CZ" baseline="0" dirty="0" smtClean="0"/>
              <a:t>Také v dalších oblastech se uvažuje se zpracováním samostatných plánů – krajské a místní plány vzdělávání, plány sociálního začleňování, akční plán RIS3 a možná i plány CHKO.</a:t>
            </a:r>
          </a:p>
          <a:p>
            <a:endParaRPr lang="cs-CZ" baseline="0" dirty="0" smtClean="0"/>
          </a:p>
          <a:p>
            <a:r>
              <a:rPr lang="cs-CZ" baseline="0" dirty="0" smtClean="0"/>
              <a:t>Všechny tyto podklady by se měly potkat v rámci RAP a pak jako jednotný dokument by měly být použity při vyjednávání s OP.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65239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Ve většině OP územní dimenze stále nedořešena.</a:t>
            </a: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Schválení OP očekáváme nejdříve v červnu 2015.</a:t>
            </a:r>
          </a:p>
          <a:p>
            <a:endParaRPr lang="cs-CZ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Chceme iniciovat přípravu (vč. vyčlenění alokací) a vyhlášení územně specifických výzev.</a:t>
            </a:r>
          </a:p>
          <a:p>
            <a:endParaRPr lang="cs-CZ" sz="1200" b="0" i="0" u="none" strike="noStrike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cs-CZ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K tomu potřebujeme podklady z území a dle schváleného modelu je nástrojem pro jejich shromáždění Regionální akční plán Strategie regionálního rozvoje ČR pro Olomoucký kraj.</a:t>
            </a:r>
            <a:endParaRPr lang="cs-CZ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99475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 důvodu stále neujasněné metodiky MMR byla zpracována pouze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ilotní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verze RAP SRR za Olomoucký kraj (odeslána MMR 5.12. 2014, představena ROK 15.1.2015).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baseline="0" dirty="0" smtClean="0"/>
              <a:t>	</a:t>
            </a:r>
          </a:p>
          <a:p>
            <a:pPr algn="just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Pilotní verze obsahuje expertní odhad projektových záměrů pouze za projekty Olomouckého kraje a jeho příspěvkových organizací. </a:t>
            </a:r>
          </a:p>
          <a:p>
            <a:pPr algn="just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 území Olomouckého kraje byl využit Zásobník projektových námětů kraje, který v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dostatečné míře nevystihuje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aktuální informace o projektech partnerů z OK do ESI fondů (osloveni byli regionalisté ORP, manažeři MAS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obce OK do 2 000 obyvatel).</a:t>
            </a:r>
          </a:p>
          <a:p>
            <a:pPr algn="just"/>
            <a:endParaRPr lang="cs-CZ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algn="just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Zapojení partnerů do zpracování RAP OK viz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následující slajd.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9947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 algn="just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Chceme-li iniciovat územně specifické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výzvy musíme vědět na co (projekty) a kolik (alokace).</a:t>
            </a:r>
          </a:p>
          <a:p>
            <a:pPr lvl="0" algn="just"/>
            <a:endParaRPr lang="cs-CZ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Individuální schůzky s jednotlivými členy RSK OK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budou obsahovat</a:t>
            </a: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odsouhlasení upraveného seznamu projektových námětů, odhad absorpční kapacity a financí.</a:t>
            </a: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algn="just"/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průběhu prací bude vytvořena </a:t>
            </a:r>
            <a:r>
              <a:rPr lang="cs-CZ" sz="1200" u="sng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Analýza</a:t>
            </a:r>
            <a:r>
              <a:rPr lang="cs-CZ" sz="1200" u="sng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 zdůvodnění alokací OK ke specifickým cílům OP z pohledu NDÚD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Analýza podložená sběrem projektových námětů bude postoupena na národní úroveň do NSK. Cílem analýzy bude vypsání specifických výzev, prostřednictvím kterých budou moci čerpat finanční prostředky z ESI fondů žadatelé z území Olomouckého kraje.</a:t>
            </a:r>
          </a:p>
          <a:p>
            <a:pPr lvl="0" algn="just"/>
            <a:endParaRPr lang="cs-CZ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lvl="0" algn="just"/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 první fázi chceme získat informace o důležitých projektech v území, podrobněji viz další </a:t>
            </a:r>
            <a:r>
              <a:rPr lang="cs-CZ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28229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>
          <a:xfrm>
            <a:off x="307033" y="4675287"/>
            <a:ext cx="6048672" cy="4466511"/>
          </a:xfrm>
        </p:spPr>
        <p:txBody>
          <a:bodyPr/>
          <a:lstStyle/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Významné</a:t>
            </a:r>
            <a:r>
              <a:rPr lang="cs-C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projektové náměty mimo integrované náměty ITI a CLLD: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Investiční – předpokládané náklady nad 50 mil. Kč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Neinvestiční – předpokládané náklady nad 5 mil. Kč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Významné projekty se zapojením více organizací (např.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projekty se zapojením dvou a více partnerů)</a:t>
            </a:r>
            <a:endParaRPr lang="cs-CZ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Stěžejní projekty pro danou oblast – projektový námět nebude splňovat ani jedno z výše uvedených kritérií, ale je pro tematickou oblast stěžejní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b="1" kern="1200" baseline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b="1" kern="1200" baseline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Forma </a:t>
            </a:r>
            <a:r>
              <a:rPr lang="cs-CZ" sz="1200" b="1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sběru projektových námětů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Každému členu RSK OK (mimo zástupce za Olomoucký kraj) bude prostřednictvím Sekretariátu RSK OK zaslána v jednotné formě </a:t>
            </a:r>
            <a:r>
              <a:rPr lang="cs-CZ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excelovská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tabulka. Do této tabulky budou členové RSK OK doplňovat informace za významné projektové náměty. Konkrétně je nutné vyplnit sloupce (Nositel, Název akce, Popis akce, Rok přeložení do výzvy, Celkové náklady a indikátory). Sloupce zvýrazněny červeně (Zdroj financování, Soulad s koncepcemi a Aktivita SRR) budou doplněny Sekretariátem RSK OK. Členové RSK OK dostali ve složce materiál </a:t>
            </a:r>
            <a:r>
              <a:rPr lang="cs-CZ" sz="1200" kern="1200" baseline="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Podklad_Výtah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z Národního dokumentu k územní dimenzi, kde jsou uvedeny pouze ty části (specifické cíle) OP ČR, které obsahují územní dimenzi.  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Termín stanoven do 1 měsíce – </a:t>
            </a:r>
            <a:r>
              <a:rPr lang="cs-CZ" sz="1200" u="sng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19. 3. 2015</a:t>
            </a:r>
          </a:p>
          <a:p>
            <a:pPr marL="0" marR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cs-CZ" sz="1200" kern="1200" baseline="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pPr marL="0" marR="0" lvl="0" indent="0" algn="ju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Sekretariát RSK může připravit mediální podporu, která podpoří činnost členů RSK a OK při sběru projektových námětů do RAP (weby, tiskové zprávy v tiskovinách OK a měst, KS MAS apod.). Získané projektové náměty do členů RSK OK budou vloženy do Zásobníku</a:t>
            </a:r>
            <a:r>
              <a:rPr lang="cs-CZ" sz="1200" kern="1200" baseline="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projektových námětů. Celý úkol bude přílohou zápisu z RSK.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617429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07D48A1-2235-4DA4-BBB2-AB8F78F2020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583472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3491880" y="6381750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fld id="{57167D27-7101-4338-82A1-62DB34D25E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560" y="2636912"/>
            <a:ext cx="7772400" cy="1470025"/>
          </a:xfrm>
        </p:spPr>
        <p:txBody>
          <a:bodyPr/>
          <a:lstStyle/>
          <a:p>
            <a:r>
              <a:rPr lang="cs-CZ" sz="3600" dirty="0" smtClean="0">
                <a:solidFill>
                  <a:srgbClr val="003994"/>
                </a:solidFill>
              </a:rPr>
              <a:t>Regionální akční plán Olomouckého kraje</a:t>
            </a:r>
            <a:endParaRPr lang="cs-CZ" sz="3600" dirty="0">
              <a:solidFill>
                <a:srgbClr val="003994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4292600"/>
            <a:ext cx="8856984" cy="1346200"/>
          </a:xfrm>
        </p:spPr>
        <p:txBody>
          <a:bodyPr/>
          <a:lstStyle/>
          <a:p>
            <a:endParaRPr lang="cs-CZ" dirty="0"/>
          </a:p>
          <a:p>
            <a:r>
              <a:rPr lang="cs-CZ" sz="2000" dirty="0">
                <a:solidFill>
                  <a:srgbClr val="003994"/>
                </a:solidFill>
              </a:rPr>
              <a:t>2. zasedání RSK OK, 18. 2. 2015 Olomouc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r>
              <a:rPr lang="cs-CZ" dirty="0" smtClean="0"/>
              <a:t>Územní dimenze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362950" cy="5256584"/>
          </a:xfrm>
        </p:spPr>
        <p:txBody>
          <a:bodyPr/>
          <a:lstStyle/>
          <a:p>
            <a:r>
              <a:rPr lang="cs-CZ" dirty="0" smtClean="0"/>
              <a:t>Cílená podpora vyváženého </a:t>
            </a:r>
            <a:r>
              <a:rPr lang="cs-CZ" dirty="0"/>
              <a:t>rozvoje území</a:t>
            </a:r>
            <a:endParaRPr lang="cs-CZ" dirty="0" smtClean="0"/>
          </a:p>
          <a:p>
            <a:r>
              <a:rPr lang="cs-CZ" dirty="0" smtClean="0"/>
              <a:t>Řeší rozvojové </a:t>
            </a:r>
            <a:r>
              <a:rPr lang="cs-CZ" dirty="0"/>
              <a:t>rozdíly a specifické potřeby plynoucí </a:t>
            </a:r>
            <a:r>
              <a:rPr lang="cs-CZ" dirty="0" smtClean="0"/>
              <a:t/>
            </a:r>
            <a:br>
              <a:rPr lang="cs-CZ" dirty="0" smtClean="0"/>
            </a:br>
            <a:r>
              <a:rPr lang="cs-CZ" dirty="0" smtClean="0"/>
              <a:t>z </a:t>
            </a:r>
            <a:r>
              <a:rPr lang="cs-CZ" dirty="0"/>
              <a:t>rozdílných typů území</a:t>
            </a:r>
            <a:endParaRPr lang="cs-CZ" dirty="0" smtClean="0"/>
          </a:p>
          <a:p>
            <a:pPr lvl="1"/>
            <a:r>
              <a:rPr lang="cs-CZ" sz="2000" b="0" dirty="0" smtClean="0"/>
              <a:t>Vyhlašování územně specifických výzev</a:t>
            </a:r>
            <a:endParaRPr lang="cs-CZ" sz="2000" b="0" dirty="0"/>
          </a:p>
          <a:p>
            <a:pPr lvl="1"/>
            <a:r>
              <a:rPr lang="cs-CZ" sz="2000" b="0" dirty="0" smtClean="0"/>
              <a:t>Integrovanými nástroji</a:t>
            </a:r>
            <a:endParaRPr lang="cs-CZ" sz="2000" b="0" dirty="0"/>
          </a:p>
          <a:p>
            <a:pPr lvl="1"/>
            <a:r>
              <a:rPr lang="cs-CZ" sz="2000" b="0" dirty="0" smtClean="0"/>
              <a:t>Mimo </a:t>
            </a:r>
            <a:r>
              <a:rPr lang="cs-CZ" sz="2000" b="0" dirty="0" smtClean="0"/>
              <a:t>územní dimenzi budou (plošné) výzvy pro celou ČR</a:t>
            </a:r>
            <a:endParaRPr lang="cs-CZ" sz="2000" b="0" dirty="0"/>
          </a:p>
          <a:p>
            <a:endParaRPr lang="cs-CZ" sz="2000" b="0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2</a:t>
            </a:fld>
            <a:endParaRPr lang="cs-CZ" dirty="0" smtClean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8535323"/>
              </p:ext>
            </p:extLst>
          </p:nvPr>
        </p:nvGraphicFramePr>
        <p:xfrm>
          <a:off x="755577" y="3861048"/>
          <a:ext cx="7056783" cy="222504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592287"/>
                <a:gridCol w="2112235"/>
                <a:gridCol w="235226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Územní dimenze dle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Odhad alokace*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% z kohezní</a:t>
                      </a:r>
                      <a:r>
                        <a:rPr lang="cs-CZ" baseline="0" dirty="0" smtClean="0"/>
                        <a:t> politiky</a:t>
                      </a:r>
                      <a:endParaRPr lang="cs-CZ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Výzev z podnětu</a:t>
                      </a:r>
                      <a:r>
                        <a:rPr lang="cs-CZ" baseline="0" dirty="0" smtClean="0">
                          <a:solidFill>
                            <a:srgbClr val="003994"/>
                          </a:solidFill>
                        </a:rPr>
                        <a:t> RSK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105 mld. Kč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16,3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Výzev z podnětu</a:t>
                      </a:r>
                      <a:r>
                        <a:rPr lang="cs-CZ" baseline="0" dirty="0" smtClean="0">
                          <a:solidFill>
                            <a:srgbClr val="003994"/>
                          </a:solidFill>
                        </a:rPr>
                        <a:t> ITI</a:t>
                      </a:r>
                      <a:endParaRPr lang="cs-CZ" dirty="0" smtClean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65 mld. Kč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10,1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Výzev z podnětu</a:t>
                      </a:r>
                      <a:r>
                        <a:rPr lang="cs-CZ" baseline="0" dirty="0" smtClean="0">
                          <a:solidFill>
                            <a:srgbClr val="003994"/>
                          </a:solidFill>
                        </a:rPr>
                        <a:t> IPRÚ</a:t>
                      </a:r>
                      <a:endParaRPr lang="cs-CZ" dirty="0" smtClean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10 mld. Kč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1,6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Výzev z podnětu</a:t>
                      </a:r>
                      <a:r>
                        <a:rPr lang="cs-CZ" baseline="0" dirty="0" smtClean="0">
                          <a:solidFill>
                            <a:srgbClr val="003994"/>
                          </a:solidFill>
                        </a:rPr>
                        <a:t> CLLD</a:t>
                      </a:r>
                      <a:endParaRPr lang="cs-CZ" dirty="0" smtClean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20 mld. Kč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3,6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Celkem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min. 200 mld. Kč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31,1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TextovéPole 5"/>
          <p:cNvSpPr txBox="1"/>
          <p:nvPr/>
        </p:nvSpPr>
        <p:spPr>
          <a:xfrm>
            <a:off x="755576" y="6093296"/>
            <a:ext cx="571046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600" dirty="0" smtClean="0">
                <a:solidFill>
                  <a:srgbClr val="003994"/>
                </a:solidFill>
              </a:rPr>
              <a:t>*Konkretizace alokací je předmětem dalších jednání</a:t>
            </a:r>
            <a:endParaRPr lang="cs-CZ" sz="160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792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957837" cy="1143000"/>
          </a:xfrm>
        </p:spPr>
        <p:txBody>
          <a:bodyPr/>
          <a:lstStyle/>
          <a:p>
            <a:r>
              <a:rPr lang="cs-CZ" altLang="cs-CZ" dirty="0" smtClean="0"/>
              <a:t>Základní prvky územní dimenze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Národní dokument k územní dimenzi</a:t>
            </a:r>
          </a:p>
          <a:p>
            <a:pPr lvl="1"/>
            <a:r>
              <a:rPr lang="cs-CZ" dirty="0" smtClean="0"/>
              <a:t>Hledá prostor pro územní koordinaci v OP</a:t>
            </a:r>
          </a:p>
          <a:p>
            <a:r>
              <a:rPr lang="cs-CZ" dirty="0"/>
              <a:t>Metodický pokyn pro využití integrovaných </a:t>
            </a:r>
            <a:r>
              <a:rPr lang="cs-CZ" dirty="0" smtClean="0"/>
              <a:t>nástrojů</a:t>
            </a:r>
            <a:endParaRPr lang="cs-CZ" dirty="0" smtClean="0"/>
          </a:p>
          <a:p>
            <a:pPr lvl="1"/>
            <a:r>
              <a:rPr lang="cs-CZ" dirty="0" smtClean="0"/>
              <a:t>Popisuje tvorbu a využití ITI, IPRÚ a CLLD</a:t>
            </a:r>
            <a:endParaRPr lang="cs-CZ" dirty="0"/>
          </a:p>
          <a:p>
            <a:r>
              <a:rPr lang="cs-CZ" dirty="0" smtClean="0"/>
              <a:t>Národní stálá konference (NSK)</a:t>
            </a:r>
            <a:endParaRPr lang="cs-CZ" dirty="0"/>
          </a:p>
          <a:p>
            <a:pPr lvl="1"/>
            <a:r>
              <a:rPr lang="cs-CZ" dirty="0" smtClean="0"/>
              <a:t>Zaštiťuje územní dimenzi a jedná s ŘO</a:t>
            </a:r>
            <a:endParaRPr lang="cs-CZ" dirty="0"/>
          </a:p>
          <a:p>
            <a:r>
              <a:rPr lang="cs-CZ" dirty="0" smtClean="0"/>
              <a:t>Regionální stálé konference (RSK)</a:t>
            </a:r>
            <a:endParaRPr lang="cs-CZ" dirty="0"/>
          </a:p>
          <a:p>
            <a:pPr lvl="1"/>
            <a:r>
              <a:rPr lang="cs-CZ" dirty="0" smtClean="0"/>
              <a:t>Plní úkoly NSK a shromažďuje informace z regionu</a:t>
            </a:r>
            <a:endParaRPr lang="cs-CZ" dirty="0"/>
          </a:p>
          <a:p>
            <a:r>
              <a:rPr lang="cs-CZ" dirty="0" smtClean="0"/>
              <a:t>Strategie regionálního rozvoje </a:t>
            </a:r>
            <a:r>
              <a:rPr lang="cs-CZ" dirty="0" smtClean="0"/>
              <a:t>ČR (SRR)</a:t>
            </a:r>
            <a:endParaRPr lang="cs-CZ" dirty="0"/>
          </a:p>
          <a:p>
            <a:pPr lvl="1"/>
            <a:r>
              <a:rPr lang="cs-CZ" dirty="0" smtClean="0"/>
              <a:t>Koncepční základ pro územní dimenzi</a:t>
            </a:r>
          </a:p>
          <a:p>
            <a:pPr lvl="1"/>
            <a:r>
              <a:rPr lang="cs-CZ" dirty="0" smtClean="0"/>
              <a:t>Akční plán a jeho regionální verze</a:t>
            </a:r>
            <a:endParaRPr lang="cs-CZ" dirty="0"/>
          </a:p>
          <a:p>
            <a:endParaRPr lang="cs-CZ" dirty="0" smtClean="0"/>
          </a:p>
          <a:p>
            <a:pPr lvl="1"/>
            <a:endParaRPr lang="cs-CZ" dirty="0" smtClean="0"/>
          </a:p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3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224165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Koordinace </a:t>
            </a:r>
            <a:r>
              <a:rPr lang="cs-CZ" smtClean="0"/>
              <a:t>územní dimenze</a:t>
            </a:r>
            <a:endParaRPr lang="cs-CZ" dirty="0"/>
          </a:p>
        </p:txBody>
      </p:sp>
      <p:graphicFrame>
        <p:nvGraphicFramePr>
          <p:cNvPr id="5" name="Zástupný symbol pro obsah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0183080"/>
              </p:ext>
            </p:extLst>
          </p:nvPr>
        </p:nvGraphicFramePr>
        <p:xfrm>
          <a:off x="457200" y="1557338"/>
          <a:ext cx="8362950" cy="45688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4</a:t>
            </a:fld>
            <a:endParaRPr lang="cs-CZ"/>
          </a:p>
        </p:txBody>
      </p:sp>
      <p:grpSp>
        <p:nvGrpSpPr>
          <p:cNvPr id="6" name="Skupina 5"/>
          <p:cNvGrpSpPr/>
          <p:nvPr/>
        </p:nvGrpSpPr>
        <p:grpSpPr>
          <a:xfrm rot="21346983" flipH="1" flipV="1">
            <a:off x="5493800" y="2060848"/>
            <a:ext cx="878400" cy="385200"/>
            <a:chOff x="5005091" y="778758"/>
            <a:chExt cx="383825" cy="385198"/>
          </a:xfrm>
        </p:grpSpPr>
        <p:sp>
          <p:nvSpPr>
            <p:cNvPr id="7" name="Šipka doprava 6"/>
            <p:cNvSpPr/>
            <p:nvPr/>
          </p:nvSpPr>
          <p:spPr>
            <a:xfrm rot="1352446">
              <a:off x="5005091" y="778758"/>
              <a:ext cx="383825" cy="38519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8" name="Šipka doprava 4"/>
            <p:cNvSpPr/>
            <p:nvPr/>
          </p:nvSpPr>
          <p:spPr>
            <a:xfrm rot="1352446">
              <a:off x="5009489" y="833728"/>
              <a:ext cx="268678" cy="2311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cs-CZ" sz="1200" kern="1200"/>
            </a:p>
          </p:txBody>
        </p:sp>
      </p:grpSp>
      <p:grpSp>
        <p:nvGrpSpPr>
          <p:cNvPr id="9" name="Skupina 8"/>
          <p:cNvGrpSpPr/>
          <p:nvPr/>
        </p:nvGrpSpPr>
        <p:grpSpPr>
          <a:xfrm rot="20385433" flipV="1">
            <a:off x="5031356" y="4086369"/>
            <a:ext cx="1864336" cy="396000"/>
            <a:chOff x="5005091" y="778758"/>
            <a:chExt cx="383825" cy="385198"/>
          </a:xfrm>
        </p:grpSpPr>
        <p:sp>
          <p:nvSpPr>
            <p:cNvPr id="10" name="Šipka doprava 9"/>
            <p:cNvSpPr/>
            <p:nvPr/>
          </p:nvSpPr>
          <p:spPr>
            <a:xfrm rot="1352446">
              <a:off x="5005091" y="778758"/>
              <a:ext cx="383825" cy="38519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1" name="Šipka doprava 4"/>
            <p:cNvSpPr/>
            <p:nvPr/>
          </p:nvSpPr>
          <p:spPr>
            <a:xfrm rot="1352446">
              <a:off x="5009489" y="833728"/>
              <a:ext cx="268678" cy="2311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cs-CZ" sz="1200" kern="1200"/>
            </a:p>
          </p:txBody>
        </p:sp>
      </p:grpSp>
      <p:sp>
        <p:nvSpPr>
          <p:cNvPr id="12" name="TextovéPole 11"/>
          <p:cNvSpPr txBox="1"/>
          <p:nvPr/>
        </p:nvSpPr>
        <p:spPr>
          <a:xfrm rot="1031724">
            <a:off x="4843296" y="2817233"/>
            <a:ext cx="17714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500" b="1" dirty="0" err="1" smtClean="0">
                <a:solidFill>
                  <a:srgbClr val="003994"/>
                </a:solidFill>
              </a:rPr>
              <a:t>Info</a:t>
            </a:r>
            <a:r>
              <a:rPr lang="cs-CZ" sz="1500" b="1" dirty="0" smtClean="0">
                <a:solidFill>
                  <a:srgbClr val="003994"/>
                </a:solidFill>
              </a:rPr>
              <a:t> o projektech</a:t>
            </a:r>
            <a:endParaRPr lang="cs-CZ" sz="1500" b="1" dirty="0">
              <a:solidFill>
                <a:srgbClr val="003994"/>
              </a:solidFill>
            </a:endParaRPr>
          </a:p>
        </p:txBody>
      </p:sp>
      <p:sp>
        <p:nvSpPr>
          <p:cNvPr id="13" name="TextovéPole 12"/>
          <p:cNvSpPr txBox="1"/>
          <p:nvPr/>
        </p:nvSpPr>
        <p:spPr>
          <a:xfrm rot="1088127">
            <a:off x="5207964" y="1632537"/>
            <a:ext cx="17714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500" b="1" dirty="0" smtClean="0">
                <a:solidFill>
                  <a:srgbClr val="003994"/>
                </a:solidFill>
              </a:rPr>
              <a:t>Podněty k přípravě projektů</a:t>
            </a:r>
            <a:endParaRPr lang="cs-CZ" sz="1500" b="1" dirty="0">
              <a:solidFill>
                <a:srgbClr val="003994"/>
              </a:solidFill>
            </a:endParaRPr>
          </a:p>
        </p:txBody>
      </p:sp>
      <p:sp>
        <p:nvSpPr>
          <p:cNvPr id="14" name="TextovéPole 13"/>
          <p:cNvSpPr txBox="1"/>
          <p:nvPr/>
        </p:nvSpPr>
        <p:spPr>
          <a:xfrm rot="19065707">
            <a:off x="4722069" y="3902183"/>
            <a:ext cx="177149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500" b="1" dirty="0" smtClean="0">
                <a:solidFill>
                  <a:srgbClr val="003994"/>
                </a:solidFill>
              </a:rPr>
              <a:t>Potřeba čerpání</a:t>
            </a:r>
            <a:endParaRPr lang="cs-CZ" sz="1500" b="1" dirty="0">
              <a:solidFill>
                <a:srgbClr val="003994"/>
              </a:solidFill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7092280" y="5445224"/>
            <a:ext cx="177149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500" b="1" dirty="0" smtClean="0">
                <a:solidFill>
                  <a:srgbClr val="003994"/>
                </a:solidFill>
              </a:rPr>
              <a:t>Potřeba financí, připravené projekty, podněty k vyhlášení výzev</a:t>
            </a:r>
            <a:endParaRPr lang="cs-CZ" sz="1500" b="1" dirty="0">
              <a:solidFill>
                <a:srgbClr val="003994"/>
              </a:solidFill>
            </a:endParaRPr>
          </a:p>
        </p:txBody>
      </p:sp>
      <p:sp>
        <p:nvSpPr>
          <p:cNvPr id="16" name="TextovéPole 15"/>
          <p:cNvSpPr txBox="1"/>
          <p:nvPr/>
        </p:nvSpPr>
        <p:spPr>
          <a:xfrm rot="294382">
            <a:off x="2231426" y="5665952"/>
            <a:ext cx="199984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500" b="1" dirty="0" smtClean="0">
                <a:solidFill>
                  <a:srgbClr val="003994"/>
                </a:solidFill>
              </a:rPr>
              <a:t>Vyjednávání výzev a jejich čerpání</a:t>
            </a:r>
            <a:endParaRPr lang="cs-CZ" sz="1500" b="1" dirty="0">
              <a:solidFill>
                <a:srgbClr val="003994"/>
              </a:solidFill>
            </a:endParaRPr>
          </a:p>
        </p:txBody>
      </p:sp>
      <p:sp>
        <p:nvSpPr>
          <p:cNvPr id="17" name="TextovéPole 16"/>
          <p:cNvSpPr txBox="1"/>
          <p:nvPr/>
        </p:nvSpPr>
        <p:spPr>
          <a:xfrm rot="19658621">
            <a:off x="1905880" y="1993789"/>
            <a:ext cx="177149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500" b="1" dirty="0" smtClean="0">
                <a:solidFill>
                  <a:srgbClr val="003994"/>
                </a:solidFill>
              </a:rPr>
              <a:t>Předkládání projektů</a:t>
            </a:r>
            <a:endParaRPr lang="cs-CZ" sz="1500" b="1" dirty="0">
              <a:solidFill>
                <a:srgbClr val="003994"/>
              </a:solidFill>
            </a:endParaRPr>
          </a:p>
        </p:txBody>
      </p:sp>
      <p:grpSp>
        <p:nvGrpSpPr>
          <p:cNvPr id="21" name="Skupina 20"/>
          <p:cNvGrpSpPr/>
          <p:nvPr/>
        </p:nvGrpSpPr>
        <p:grpSpPr>
          <a:xfrm rot="7368569">
            <a:off x="7644069" y="3479550"/>
            <a:ext cx="385198" cy="229167"/>
            <a:chOff x="6353486" y="2314842"/>
            <a:chExt cx="385198" cy="354428"/>
          </a:xfrm>
        </p:grpSpPr>
        <p:sp>
          <p:nvSpPr>
            <p:cNvPr id="22" name="Šipka doprava 21"/>
            <p:cNvSpPr/>
            <p:nvPr/>
          </p:nvSpPr>
          <p:spPr>
            <a:xfrm rot="6135234">
              <a:off x="6368871" y="2299457"/>
              <a:ext cx="354428" cy="38519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3" name="Šipka doprava 4"/>
            <p:cNvSpPr/>
            <p:nvPr/>
          </p:nvSpPr>
          <p:spPr>
            <a:xfrm rot="16935234">
              <a:off x="6433319" y="2324544"/>
              <a:ext cx="248100" cy="2311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cs-CZ" sz="1200" kern="1200"/>
            </a:p>
          </p:txBody>
        </p:sp>
      </p:grpSp>
      <p:grpSp>
        <p:nvGrpSpPr>
          <p:cNvPr id="24" name="Skupina 23"/>
          <p:cNvGrpSpPr/>
          <p:nvPr/>
        </p:nvGrpSpPr>
        <p:grpSpPr>
          <a:xfrm rot="2629286">
            <a:off x="7432761" y="4589625"/>
            <a:ext cx="343485" cy="276089"/>
            <a:chOff x="6353486" y="2314842"/>
            <a:chExt cx="385198" cy="354428"/>
          </a:xfrm>
        </p:grpSpPr>
        <p:sp>
          <p:nvSpPr>
            <p:cNvPr id="25" name="Šipka doprava 24"/>
            <p:cNvSpPr/>
            <p:nvPr/>
          </p:nvSpPr>
          <p:spPr>
            <a:xfrm rot="6135234">
              <a:off x="6368871" y="2299457"/>
              <a:ext cx="354428" cy="385198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2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6" name="Šipka doprava 4"/>
            <p:cNvSpPr/>
            <p:nvPr/>
          </p:nvSpPr>
          <p:spPr>
            <a:xfrm rot="16935234">
              <a:off x="6433319" y="2324544"/>
              <a:ext cx="248100" cy="23111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lvl="0" algn="ctr" defTabSz="5334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cs-CZ" sz="1200" kern="1200"/>
            </a:p>
          </p:txBody>
        </p:sp>
      </p:grpSp>
      <p:sp>
        <p:nvSpPr>
          <p:cNvPr id="30" name="Ovál 29"/>
          <p:cNvSpPr/>
          <p:nvPr/>
        </p:nvSpPr>
        <p:spPr>
          <a:xfrm>
            <a:off x="7717113" y="3644596"/>
            <a:ext cx="1351548" cy="1302624"/>
          </a:xfrm>
          <a:prstGeom prst="ellipse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500" b="1" dirty="0" smtClean="0"/>
              <a:t>Nositelé ITI a CLLD</a:t>
            </a:r>
            <a:endParaRPr lang="cs-CZ" sz="1500" b="1" dirty="0"/>
          </a:p>
        </p:txBody>
      </p:sp>
    </p:spTree>
    <p:extLst>
      <p:ext uri="{BB962C8B-B14F-4D97-AF65-F5344CB8AC3E}">
        <p14:creationId xmlns:p14="http://schemas.microsoft.com/office/powerpoint/2010/main" val="1637841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165749" cy="1143000"/>
          </a:xfrm>
        </p:spPr>
        <p:txBody>
          <a:bodyPr/>
          <a:lstStyle/>
          <a:p>
            <a:r>
              <a:rPr lang="cs-CZ" dirty="0" smtClean="0"/>
              <a:t>Předběžný harmonogram výzev na rok 2015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7338"/>
            <a:ext cx="8362950" cy="4679974"/>
          </a:xfrm>
        </p:spPr>
        <p:txBody>
          <a:bodyPr/>
          <a:lstStyle/>
          <a:p>
            <a:r>
              <a:rPr lang="cs-CZ" dirty="0" smtClean="0"/>
              <a:t>Operační programy zapracovávají připomínky EK a jsou postupně opět předkládány EK</a:t>
            </a:r>
          </a:p>
          <a:p>
            <a:r>
              <a:rPr lang="cs-CZ" dirty="0" smtClean="0"/>
              <a:t>Zveřejněn </a:t>
            </a:r>
            <a:r>
              <a:rPr lang="pt-BR" dirty="0" smtClean="0"/>
              <a:t>předběžný </a:t>
            </a:r>
            <a:r>
              <a:rPr lang="pt-BR" dirty="0"/>
              <a:t>harmonogram výzev na </a:t>
            </a:r>
            <a:r>
              <a:rPr lang="pt-BR" dirty="0" smtClean="0"/>
              <a:t>2015</a:t>
            </a:r>
            <a:endParaRPr lang="cs-CZ" dirty="0" smtClean="0"/>
          </a:p>
          <a:p>
            <a:r>
              <a:rPr lang="cs-CZ" dirty="0" smtClean="0"/>
              <a:t>Harmonogram </a:t>
            </a:r>
            <a:r>
              <a:rPr lang="cs-CZ" u="sng" dirty="0" smtClean="0"/>
              <a:t>neobsahuje specifické výzvy</a:t>
            </a:r>
          </a:p>
          <a:p>
            <a:endParaRPr lang="cs-CZ" dirty="0"/>
          </a:p>
          <a:p>
            <a:r>
              <a:rPr lang="cs-CZ" dirty="0" smtClean="0"/>
              <a:t>K čemu slouží územně specifické výzvy</a:t>
            </a:r>
          </a:p>
          <a:p>
            <a:pPr lvl="1"/>
            <a:r>
              <a:rPr lang="cs-CZ" dirty="0" smtClean="0"/>
              <a:t>Rozvoji individuálních potřeb regionu</a:t>
            </a:r>
          </a:p>
          <a:p>
            <a:pPr lvl="1"/>
            <a:r>
              <a:rPr lang="cs-CZ" dirty="0" smtClean="0"/>
              <a:t>Odpovídajícím demografickým trendům na místní úrovni</a:t>
            </a:r>
          </a:p>
          <a:p>
            <a:pPr lvl="1"/>
            <a:r>
              <a:rPr lang="cs-CZ" dirty="0" smtClean="0"/>
              <a:t>Využití potenciálu</a:t>
            </a:r>
          </a:p>
          <a:p>
            <a:pPr lvl="1"/>
            <a:r>
              <a:rPr lang="cs-CZ" dirty="0" smtClean="0"/>
              <a:t>Zvýšení konkurenceschopnosti</a:t>
            </a:r>
          </a:p>
          <a:p>
            <a:pPr lvl="1"/>
            <a:endParaRPr lang="cs-CZ" dirty="0" smtClean="0"/>
          </a:p>
          <a:p>
            <a:endParaRPr lang="cs-CZ" b="0" dirty="0"/>
          </a:p>
          <a:p>
            <a:pPr marL="457200" lvl="1" indent="0">
              <a:buNone/>
            </a:pPr>
            <a:endParaRPr lang="cs-CZ" dirty="0" smtClean="0"/>
          </a:p>
          <a:p>
            <a:pPr lvl="1"/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5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125846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5165749" cy="1143000"/>
          </a:xfrm>
        </p:spPr>
        <p:txBody>
          <a:bodyPr/>
          <a:lstStyle/>
          <a:p>
            <a:r>
              <a:rPr lang="cs-CZ" dirty="0" smtClean="0"/>
              <a:t>Regionální akční plán SRR za Olomoucký kraj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23528" y="1556792"/>
            <a:ext cx="8640960" cy="5301208"/>
          </a:xfrm>
        </p:spPr>
        <p:txBody>
          <a:bodyPr/>
          <a:lstStyle/>
          <a:p>
            <a:r>
              <a:rPr lang="cs-CZ" dirty="0" smtClean="0"/>
              <a:t>Materiály zaslané členům RSK OK dne 14. 1. 2015 </a:t>
            </a:r>
            <a:endParaRPr lang="cs-CZ" dirty="0"/>
          </a:p>
          <a:p>
            <a:pPr lvl="1"/>
            <a:r>
              <a:rPr lang="cs-CZ" dirty="0" smtClean="0"/>
              <a:t>Metodika </a:t>
            </a:r>
            <a:r>
              <a:rPr lang="cs-CZ" dirty="0"/>
              <a:t>MMR – dokument  pro tvorbu RAP </a:t>
            </a:r>
            <a:r>
              <a:rPr lang="cs-CZ" dirty="0" smtClean="0"/>
              <a:t>OK</a:t>
            </a:r>
            <a:endParaRPr lang="cs-CZ" dirty="0"/>
          </a:p>
          <a:p>
            <a:pPr lvl="1"/>
            <a:r>
              <a:rPr lang="cs-CZ" dirty="0" smtClean="0"/>
              <a:t>RAP </a:t>
            </a:r>
            <a:r>
              <a:rPr lang="cs-CZ" dirty="0"/>
              <a:t>OK </a:t>
            </a:r>
          </a:p>
          <a:p>
            <a:pPr lvl="2"/>
            <a:r>
              <a:rPr lang="cs-CZ" dirty="0"/>
              <a:t>Projekty Krajského úřadu Olomouckého kraje</a:t>
            </a:r>
          </a:p>
          <a:p>
            <a:pPr lvl="2"/>
            <a:r>
              <a:rPr lang="cs-CZ" dirty="0"/>
              <a:t>Projekty příspěvkových organizací OK</a:t>
            </a:r>
          </a:p>
          <a:p>
            <a:pPr lvl="2"/>
            <a:r>
              <a:rPr lang="cs-CZ" dirty="0"/>
              <a:t>Projekty vložené do Zásobníku projektových námětů </a:t>
            </a:r>
            <a:r>
              <a:rPr lang="cs-CZ" dirty="0" smtClean="0"/>
              <a:t>OK</a:t>
            </a:r>
          </a:p>
          <a:p>
            <a:pPr lvl="1"/>
            <a:r>
              <a:rPr lang="cs-CZ" dirty="0" smtClean="0"/>
              <a:t>Návrh postupu zpracování RAP OK</a:t>
            </a:r>
          </a:p>
          <a:p>
            <a:pPr lvl="1"/>
            <a:endParaRPr lang="cs-CZ" dirty="0"/>
          </a:p>
          <a:p>
            <a:pPr lvl="2"/>
            <a:endParaRPr lang="cs-CZ" dirty="0" smtClean="0"/>
          </a:p>
          <a:p>
            <a:pPr marL="457200" lvl="1" indent="0">
              <a:buNone/>
            </a:pPr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 smtClean="0"/>
              <a:pPr/>
              <a:t>6</a:t>
            </a:fld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9420529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Zapojení partnerů do zpracování RAP OK</a:t>
            </a:r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/>
              <a:pPr/>
              <a:t>7</a:t>
            </a:fld>
            <a:endParaRPr lang="cs-CZ" dirty="0"/>
          </a:p>
        </p:txBody>
      </p:sp>
      <p:graphicFrame>
        <p:nvGraphicFramePr>
          <p:cNvPr id="9" name="Zástupný symbol pro obsah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8516004"/>
              </p:ext>
            </p:extLst>
          </p:nvPr>
        </p:nvGraphicFramePr>
        <p:xfrm>
          <a:off x="107505" y="1557338"/>
          <a:ext cx="8928990" cy="5112023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976330"/>
                <a:gridCol w="2976330"/>
                <a:gridCol w="2976330"/>
              </a:tblGrid>
              <a:tr h="402603"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Téma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Realizátor (garant)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/>
                        <a:t>Časové</a:t>
                      </a:r>
                      <a:r>
                        <a:rPr lang="cs-CZ" baseline="0" dirty="0" smtClean="0"/>
                        <a:t> období</a:t>
                      </a:r>
                      <a:endParaRPr lang="cs-CZ" dirty="0"/>
                    </a:p>
                  </a:txBody>
                  <a:tcPr/>
                </a:tc>
              </a:tr>
              <a:tr h="694905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Sběr významných</a:t>
                      </a:r>
                      <a:r>
                        <a:rPr lang="cs-CZ" baseline="0" dirty="0" smtClean="0">
                          <a:solidFill>
                            <a:srgbClr val="003994"/>
                          </a:solidFill>
                        </a:rPr>
                        <a:t> projektových námětů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Člen RSK OK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1 měsíc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</a:tr>
              <a:tr h="694905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Dopracování</a:t>
                      </a:r>
                      <a:r>
                        <a:rPr lang="cs-CZ" baseline="0" dirty="0" smtClean="0">
                          <a:solidFill>
                            <a:srgbClr val="003994"/>
                          </a:solidFill>
                        </a:rPr>
                        <a:t> projektových námětů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Sekretariát RSK OK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14 dní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</a:tr>
              <a:tr h="694905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Projednání</a:t>
                      </a:r>
                      <a:r>
                        <a:rPr lang="cs-CZ" baseline="0" dirty="0" smtClean="0">
                          <a:solidFill>
                            <a:srgbClr val="003994"/>
                          </a:solidFill>
                        </a:rPr>
                        <a:t> projektových námětů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Pracovní skupiny + Sekretariát</a:t>
                      </a:r>
                      <a:r>
                        <a:rPr lang="cs-CZ" baseline="0" dirty="0" smtClean="0">
                          <a:solidFill>
                            <a:srgbClr val="003994"/>
                          </a:solidFill>
                        </a:rPr>
                        <a:t> RSK OK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1 měsíc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</a:tr>
              <a:tr h="992720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Odsouhlasení</a:t>
                      </a:r>
                      <a:r>
                        <a:rPr lang="cs-CZ" baseline="0" dirty="0" smtClean="0">
                          <a:solidFill>
                            <a:srgbClr val="003994"/>
                          </a:solidFill>
                        </a:rPr>
                        <a:t> projektových námětů na individuálních schůzkách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Člen</a:t>
                      </a:r>
                      <a:r>
                        <a:rPr lang="cs-CZ" baseline="0" dirty="0" smtClean="0">
                          <a:solidFill>
                            <a:srgbClr val="003994"/>
                          </a:solidFill>
                        </a:rPr>
                        <a:t> RSK OK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14 dní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</a:tr>
              <a:tr h="937080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Zapracování informací z individuálních</a:t>
                      </a:r>
                      <a:r>
                        <a:rPr lang="cs-CZ" baseline="0" dirty="0" smtClean="0">
                          <a:solidFill>
                            <a:srgbClr val="003994"/>
                          </a:solidFill>
                        </a:rPr>
                        <a:t> schůzek do RAP OK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Sekretariát</a:t>
                      </a:r>
                      <a:r>
                        <a:rPr lang="cs-CZ" baseline="0" dirty="0" smtClean="0">
                          <a:solidFill>
                            <a:srgbClr val="003994"/>
                          </a:solidFill>
                        </a:rPr>
                        <a:t> RSK OK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14 dní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</a:tr>
              <a:tr h="694905">
                <a:tc>
                  <a:txBody>
                    <a:bodyPr/>
                    <a:lstStyle/>
                    <a:p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Projednání </a:t>
                      </a:r>
                      <a:r>
                        <a:rPr lang="cs-CZ" baseline="0" dirty="0" smtClean="0">
                          <a:solidFill>
                            <a:srgbClr val="003994"/>
                          </a:solidFill>
                        </a:rPr>
                        <a:t>RAP OK na dalším jednání RSK OK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Sekretariát RSK OK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dirty="0" smtClean="0">
                          <a:solidFill>
                            <a:srgbClr val="003994"/>
                          </a:solidFill>
                        </a:rPr>
                        <a:t>1 den</a:t>
                      </a:r>
                      <a:endParaRPr lang="cs-CZ" dirty="0">
                        <a:solidFill>
                          <a:srgbClr val="003994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588998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Sběr významných projektových námětů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557338"/>
            <a:ext cx="8362950" cy="4751982"/>
          </a:xfrm>
        </p:spPr>
        <p:txBody>
          <a:bodyPr/>
          <a:lstStyle/>
          <a:p>
            <a:r>
              <a:rPr lang="cs-CZ" dirty="0" smtClean="0"/>
              <a:t>Členové RSK OK provedou sběr významných projektových námětů pro roky </a:t>
            </a:r>
            <a:r>
              <a:rPr lang="cs-CZ" u="sng" dirty="0" smtClean="0"/>
              <a:t>2015 a 2016:</a:t>
            </a:r>
          </a:p>
          <a:p>
            <a:pPr lvl="1"/>
            <a:r>
              <a:rPr lang="cs-CZ" dirty="0" smtClean="0"/>
              <a:t>Investiční náměty: nad 50 mil. Kč</a:t>
            </a:r>
          </a:p>
          <a:p>
            <a:pPr lvl="1"/>
            <a:r>
              <a:rPr lang="cs-CZ" dirty="0" smtClean="0"/>
              <a:t>Neinvestiční náměty: nad 5 mil. Kč</a:t>
            </a:r>
          </a:p>
          <a:p>
            <a:pPr lvl="1"/>
            <a:r>
              <a:rPr lang="cs-CZ" dirty="0"/>
              <a:t>V</a:t>
            </a:r>
            <a:r>
              <a:rPr lang="cs-CZ" dirty="0" smtClean="0"/>
              <a:t>ýznamné </a:t>
            </a:r>
            <a:r>
              <a:rPr lang="cs-CZ" dirty="0"/>
              <a:t>projekty se zapojením více </a:t>
            </a:r>
            <a:r>
              <a:rPr lang="cs-CZ" dirty="0" smtClean="0"/>
              <a:t>organizací</a:t>
            </a:r>
          </a:p>
          <a:p>
            <a:pPr lvl="1"/>
            <a:r>
              <a:rPr lang="cs-CZ" dirty="0"/>
              <a:t>S</a:t>
            </a:r>
            <a:r>
              <a:rPr lang="cs-CZ" dirty="0" smtClean="0"/>
              <a:t>těžejní </a:t>
            </a:r>
            <a:r>
              <a:rPr lang="cs-CZ" dirty="0"/>
              <a:t>projekty pro danou oblast</a:t>
            </a:r>
          </a:p>
          <a:p>
            <a:r>
              <a:rPr lang="cs-CZ" dirty="0" smtClean="0"/>
              <a:t>Forma sběru projektových námětů </a:t>
            </a:r>
          </a:p>
          <a:p>
            <a:endParaRPr lang="cs-CZ" dirty="0" smtClean="0"/>
          </a:p>
          <a:p>
            <a:endParaRPr lang="cs-CZ" dirty="0" smtClean="0"/>
          </a:p>
          <a:p>
            <a:endParaRPr lang="cs-CZ" dirty="0"/>
          </a:p>
          <a:p>
            <a:endParaRPr lang="cs-CZ" dirty="0" smtClean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167D27-7101-4338-82A1-62DB34D25E34}" type="slidenum">
              <a:rPr lang="cs-CZ"/>
              <a:pPr/>
              <a:t>8</a:t>
            </a:fld>
            <a:endParaRPr lang="cs-CZ" dirty="0"/>
          </a:p>
        </p:txBody>
      </p:sp>
      <p:graphicFrame>
        <p:nvGraphicFramePr>
          <p:cNvPr id="5" name="Tabulk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8492770"/>
              </p:ext>
            </p:extLst>
          </p:nvPr>
        </p:nvGraphicFramePr>
        <p:xfrm>
          <a:off x="30335" y="4544453"/>
          <a:ext cx="9143999" cy="2359669"/>
        </p:xfrm>
        <a:graphic>
          <a:graphicData uri="http://schemas.openxmlformats.org/drawingml/2006/table">
            <a:tbl>
              <a:tblPr>
                <a:tableStyleId>{21E4AEA4-8DFA-4A89-87EB-49C32662AFE0}</a:tableStyleId>
              </a:tblPr>
              <a:tblGrid>
                <a:gridCol w="797249"/>
                <a:gridCol w="792088"/>
                <a:gridCol w="1296144"/>
                <a:gridCol w="1080120"/>
                <a:gridCol w="936104"/>
                <a:gridCol w="1080120"/>
                <a:gridCol w="1368152"/>
                <a:gridCol w="792088"/>
                <a:gridCol w="1001934"/>
              </a:tblGrid>
              <a:tr h="65278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Nositel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Název akce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Popis akce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Rok předložení do výzvy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effectLst/>
                        </a:rPr>
                        <a:t>Celkové náklady</a:t>
                      </a:r>
                      <a:br>
                        <a:rPr lang="cs-CZ" sz="1400" dirty="0">
                          <a:effectLst/>
                        </a:rPr>
                      </a:br>
                      <a:r>
                        <a:rPr lang="cs-CZ" sz="1400" dirty="0">
                          <a:effectLst/>
                        </a:rPr>
                        <a:t>(v tis. Kč)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rgbClr val="FF0000"/>
                          </a:solidFill>
                          <a:effectLst/>
                        </a:rPr>
                        <a:t>Zdroj financování</a:t>
                      </a:r>
                      <a:endParaRPr lang="cs-CZ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rgbClr val="FF0000"/>
                          </a:solidFill>
                          <a:effectLst/>
                        </a:rPr>
                        <a:t>Soulad s koncepcemi</a:t>
                      </a:r>
                      <a:endParaRPr lang="cs-CZ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rgbClr val="FF0000"/>
                          </a:solidFill>
                          <a:effectLst/>
                        </a:rPr>
                        <a:t>Aktivita SRR</a:t>
                      </a:r>
                      <a:endParaRPr lang="cs-CZ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effectLst/>
                        </a:rPr>
                        <a:t>Indikátory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/>
                </a:tc>
              </a:tr>
              <a:tr h="112660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400" dirty="0" smtClean="0">
                        <a:effectLst/>
                        <a:latin typeface="+mn-lt"/>
                        <a:ea typeface="+mn-ea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cs-CZ" sz="1400" dirty="0" smtClean="0">
                        <a:effectLst/>
                        <a:latin typeface="+mn-lt"/>
                        <a:ea typeface="+mn-ea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smtClean="0">
                          <a:effectLst/>
                          <a:latin typeface="+mn-lt"/>
                          <a:ea typeface="+mn-ea"/>
                        </a:rPr>
                        <a:t>Olomoucký kraj</a:t>
                      </a:r>
                      <a:endParaRPr lang="cs-CZ" sz="14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rgbClr val="003994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rgbClr val="003994"/>
                        </a:solidFill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rgbClr val="003994"/>
                          </a:solidFill>
                          <a:effectLst/>
                        </a:rPr>
                        <a:t>II/444 </a:t>
                      </a:r>
                      <a:r>
                        <a:rPr lang="cs-CZ" sz="1400" dirty="0">
                          <a:solidFill>
                            <a:srgbClr val="003994"/>
                          </a:solidFill>
                          <a:effectLst/>
                        </a:rPr>
                        <a:t>Úsov - Uničov</a:t>
                      </a:r>
                      <a:endParaRPr lang="cs-CZ" sz="14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dirty="0">
                          <a:solidFill>
                            <a:srgbClr val="003994"/>
                          </a:solidFill>
                          <a:effectLst/>
                        </a:rPr>
                        <a:t>Rekonstrukce silnice II. třídy navazující na síť TEN-T a umožňující dopravu osob do zaměstnání</a:t>
                      </a:r>
                      <a:endParaRPr lang="cs-CZ" sz="14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rgbClr val="003994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rgbClr val="003994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rgbClr val="003994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rgbClr val="003994"/>
                          </a:solidFill>
                          <a:effectLst/>
                        </a:rPr>
                        <a:t>2018</a:t>
                      </a:r>
                      <a:endParaRPr lang="cs-CZ" sz="14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rgbClr val="003994"/>
                        </a:solidFill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rgbClr val="003994"/>
                        </a:solidFill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rgbClr val="003994"/>
                        </a:solidFill>
                        <a:effectLst/>
                      </a:endParaRPr>
                    </a:p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rgbClr val="003994"/>
                          </a:solidFill>
                          <a:effectLst/>
                        </a:rPr>
                        <a:t>35</a:t>
                      </a:r>
                      <a:r>
                        <a:rPr lang="cs-CZ" sz="1400" dirty="0">
                          <a:solidFill>
                            <a:srgbClr val="003994"/>
                          </a:solidFill>
                          <a:effectLst/>
                        </a:rPr>
                        <a:t> 000</a:t>
                      </a:r>
                      <a:endParaRPr lang="cs-CZ" sz="14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rgbClr val="FF0000"/>
                          </a:solidFill>
                          <a:effectLst/>
                        </a:rPr>
                        <a:t>IROP </a:t>
                      </a:r>
                      <a:r>
                        <a:rPr lang="cs-CZ" sz="1400" dirty="0">
                          <a:solidFill>
                            <a:srgbClr val="FF0000"/>
                          </a:solidFill>
                          <a:effectLst/>
                        </a:rPr>
                        <a:t>1.1</a:t>
                      </a:r>
                      <a:endParaRPr lang="cs-CZ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rgbClr val="FF0000"/>
                          </a:solidFill>
                          <a:effectLst/>
                        </a:rPr>
                        <a:t>PRÚOK </a:t>
                      </a:r>
                      <a:r>
                        <a:rPr lang="cs-CZ" sz="1400" dirty="0">
                          <a:solidFill>
                            <a:srgbClr val="FF0000"/>
                          </a:solidFill>
                          <a:effectLst/>
                        </a:rPr>
                        <a:t>C.1</a:t>
                      </a:r>
                      <a:endParaRPr lang="cs-CZ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cs-CZ" sz="1400" dirty="0" smtClean="0">
                        <a:solidFill>
                          <a:srgbClr val="FF0000"/>
                        </a:solidFill>
                        <a:effectLst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rgbClr val="FF0000"/>
                          </a:solidFill>
                          <a:effectLst/>
                        </a:rPr>
                        <a:t>4.2.2</a:t>
                      </a:r>
                      <a:endParaRPr lang="cs-CZ" sz="1400" dirty="0">
                        <a:solidFill>
                          <a:srgbClr val="FF0000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cs-CZ" sz="1400" dirty="0" smtClean="0">
                        <a:effectLst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cs-CZ" sz="1400" dirty="0" smtClean="0">
                          <a:solidFill>
                            <a:srgbClr val="003994"/>
                          </a:solidFill>
                          <a:effectLst/>
                        </a:rPr>
                        <a:t>Délka </a:t>
                      </a:r>
                      <a:r>
                        <a:rPr lang="cs-CZ" sz="1400" dirty="0">
                          <a:solidFill>
                            <a:srgbClr val="003994"/>
                          </a:solidFill>
                          <a:effectLst/>
                        </a:rPr>
                        <a:t>zrekonstruovaných silnic II. a III. třídy (8 km)</a:t>
                      </a:r>
                      <a:endParaRPr lang="cs-CZ" sz="1400" dirty="0">
                        <a:solidFill>
                          <a:srgbClr val="003994"/>
                        </a:solidFill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81715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1560" y="2276872"/>
            <a:ext cx="7772400" cy="1362075"/>
          </a:xfrm>
        </p:spPr>
        <p:txBody>
          <a:bodyPr/>
          <a:lstStyle/>
          <a:p>
            <a:r>
              <a:rPr lang="cs-CZ" dirty="0"/>
              <a:t>Děkuji za pozornost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55576" y="3212976"/>
            <a:ext cx="7162055" cy="1193924"/>
          </a:xfrm>
        </p:spPr>
        <p:txBody>
          <a:bodyPr/>
          <a:lstStyle/>
          <a:p>
            <a:pPr algn="r"/>
            <a:r>
              <a:rPr lang="cs-CZ" dirty="0" smtClean="0"/>
              <a:t>Ing. Radek Dosoudil</a:t>
            </a:r>
          </a:p>
          <a:p>
            <a:pPr algn="r"/>
            <a:r>
              <a:rPr lang="cs-CZ" dirty="0"/>
              <a:t>v</a:t>
            </a:r>
            <a:r>
              <a:rPr lang="cs-CZ" dirty="0" smtClean="0"/>
              <a:t>edoucí odboru strategického rozvoje kraje</a:t>
            </a:r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326492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10969</TotalTime>
  <Words>1435</Words>
  <Application>Microsoft Office PowerPoint</Application>
  <PresentationFormat>Předvádění na obrazovce (4:3)</PresentationFormat>
  <Paragraphs>231</Paragraphs>
  <Slides>9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Výchozí návrh</vt:lpstr>
      <vt:lpstr>Regionální akční plán Olomouckého kraje</vt:lpstr>
      <vt:lpstr>Územní dimenze</vt:lpstr>
      <vt:lpstr>Základní prvky územní dimenze</vt:lpstr>
      <vt:lpstr>Koordinace územní dimenze</vt:lpstr>
      <vt:lpstr>Předběžný harmonogram výzev na rok 2015</vt:lpstr>
      <vt:lpstr>Regionální akční plán SRR za Olomoucký kraj</vt:lpstr>
      <vt:lpstr>Zapojení partnerů do zpracování RAP OK</vt:lpstr>
      <vt:lpstr>Sběr významných projektových námětů</vt:lpstr>
      <vt:lpstr>Děkuji za pozornost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Valovičová Leona</cp:lastModifiedBy>
  <cp:revision>474</cp:revision>
  <cp:lastPrinted>2015-02-17T09:03:31Z</cp:lastPrinted>
  <dcterms:created xsi:type="dcterms:W3CDTF">2008-04-28T11:39:29Z</dcterms:created>
  <dcterms:modified xsi:type="dcterms:W3CDTF">2015-02-17T10:29:24Z</dcterms:modified>
</cp:coreProperties>
</file>