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72" r:id="rId3"/>
    <p:sldId id="353" r:id="rId4"/>
    <p:sldId id="360" r:id="rId5"/>
    <p:sldId id="359" r:id="rId6"/>
    <p:sldId id="355" r:id="rId7"/>
    <p:sldId id="374" r:id="rId8"/>
    <p:sldId id="373" r:id="rId9"/>
    <p:sldId id="371" r:id="rId10"/>
    <p:sldId id="354" r:id="rId11"/>
    <p:sldId id="356" r:id="rId12"/>
    <p:sldId id="357" r:id="rId13"/>
    <p:sldId id="361" r:id="rId14"/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5" r:id="rId23"/>
    <p:sldId id="332" r:id="rId24"/>
  </p:sldIdLst>
  <p:sldSz cx="9144000" cy="6858000" type="screen4x3"/>
  <p:notesSz cx="7010400" cy="92964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3333FF"/>
    <a:srgbClr val="3366FF"/>
    <a:srgbClr val="0000FF"/>
    <a:srgbClr val="FF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36967" cy="4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798" y="0"/>
            <a:ext cx="3036967" cy="4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47"/>
            <a:ext cx="3036967" cy="4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798" y="8829647"/>
            <a:ext cx="3036967" cy="465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39DD21E-FA83-48B6-A983-21853AA14C1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0107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2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59B2CE6-FF76-4E58-936C-1921F396C881}" type="datetimeFigureOut">
              <a:rPr lang="cs-CZ"/>
              <a:pPr>
                <a:defRPr/>
              </a:pPr>
              <a:t>22.9.2015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0713" y="4414825"/>
            <a:ext cx="5608975" cy="41844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647"/>
            <a:ext cx="3038604" cy="4652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159" y="8829647"/>
            <a:ext cx="3038604" cy="4652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68530BD-3FB0-41B4-9AC4-D80F2A4CF60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091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EC399-C1A7-4E2D-A2DA-3BFE27D74F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3F652-52C5-4D21-B5AA-68EC9FC6B4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42DB-44EC-4DB5-A64D-CDDDE4CA11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951C8-F1B0-4059-89C0-D1210094B5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36DE1-7DD7-453D-B18C-0936B3ACA4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495B9-3239-45D2-A6DB-E727F5A87B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D8C9-FF3D-4BD4-87E5-B6390C9B3B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558A4-1DAF-4686-A64D-EE65C5DF4FB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6C2FA-02BD-4198-8592-2CE18106CF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54E0B-9FB2-4F6D-83D6-689288F930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E297B-D7B7-4FB2-8EFA-800FACED11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0AB471BD-6FD9-4DA9-81C1-6DCE82F0A8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cz/imgres?imgurl=http://www.lamelaelectric.com/logo_vlajka_eu.gif&amp;imgrefurl=http://www.lamelaelectric.com/&amp;h=501&amp;w=749&amp;sz=6&amp;tbnid=togxE54rX5JHIM:&amp;tbnh=94&amp;tbnw=141&amp;prev=/images?q=vlajka+eu&amp;um=1&amp;start=1&amp;sa=X&amp;oi=images&amp;ct=image&amp;cd=1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1000108"/>
            <a:ext cx="8501122" cy="5143536"/>
          </a:xfrm>
        </p:spPr>
        <p:txBody>
          <a:bodyPr/>
          <a:lstStyle/>
          <a:p>
            <a:pPr eaLnBrk="1" hangingPunct="1">
              <a:defRPr/>
            </a:pPr>
            <a:r>
              <a:rPr lang="cs-CZ" sz="4800" b="1" kern="1200" dirty="0" smtClean="0">
                <a:solidFill>
                  <a:srgbClr val="003399"/>
                </a:solidFill>
                <a:ea typeface="+mn-ea"/>
                <a:cs typeface="+mn-cs"/>
              </a:rPr>
              <a:t>Podpora obcí s rozšířenou působností z ROP Střední Morava</a:t>
            </a:r>
            <a:br>
              <a:rPr lang="cs-CZ" sz="4800" b="1" kern="1200" dirty="0" smtClean="0">
                <a:solidFill>
                  <a:srgbClr val="003399"/>
                </a:solidFill>
                <a:ea typeface="+mn-ea"/>
                <a:cs typeface="+mn-cs"/>
              </a:rPr>
            </a:br>
            <a:r>
              <a:rPr lang="cs-CZ" sz="1100" b="1" kern="1200" dirty="0" smtClean="0">
                <a:solidFill>
                  <a:srgbClr val="003399"/>
                </a:solidFill>
                <a:ea typeface="+mn-ea"/>
                <a:cs typeface="+mn-cs"/>
              </a:rPr>
              <a:t> </a:t>
            </a:r>
            <a:r>
              <a:rPr lang="cs-CZ" sz="4000" b="1" kern="1200" dirty="0" smtClean="0">
                <a:solidFill>
                  <a:srgbClr val="003399"/>
                </a:solidFill>
                <a:ea typeface="+mn-ea"/>
                <a:cs typeface="+mn-cs"/>
              </a:rPr>
              <a:t/>
            </a:r>
            <a:br>
              <a:rPr lang="cs-CZ" sz="4000" b="1" kern="1200" dirty="0" smtClean="0">
                <a:solidFill>
                  <a:srgbClr val="003399"/>
                </a:solidFill>
                <a:ea typeface="+mn-ea"/>
                <a:cs typeface="+mn-cs"/>
              </a:rPr>
            </a:br>
            <a:r>
              <a:rPr lang="cs-CZ" sz="3600" b="1" kern="1200" dirty="0" smtClean="0">
                <a:solidFill>
                  <a:srgbClr val="003399"/>
                </a:solidFill>
                <a:ea typeface="+mn-ea"/>
                <a:cs typeface="+mn-cs"/>
              </a:rPr>
              <a:t>v programovém období 2007 - 2013</a:t>
            </a:r>
            <a:r>
              <a:rPr lang="cs-CZ" sz="3200" b="1" kern="1200" dirty="0" smtClean="0">
                <a:solidFill>
                  <a:srgbClr val="003399"/>
                </a:solidFill>
                <a:ea typeface="+mn-ea"/>
                <a:cs typeface="+mn-cs"/>
              </a:rPr>
              <a:t/>
            </a:r>
            <a:br>
              <a:rPr lang="cs-CZ" sz="3200" b="1" kern="1200" dirty="0" smtClean="0">
                <a:solidFill>
                  <a:srgbClr val="003399"/>
                </a:solidFill>
                <a:ea typeface="+mn-ea"/>
                <a:cs typeface="+mn-cs"/>
              </a:rPr>
            </a:br>
            <a:r>
              <a:rPr lang="cs-CZ" b="1" kern="1200" dirty="0" smtClean="0">
                <a:solidFill>
                  <a:srgbClr val="003399"/>
                </a:solidFill>
                <a:ea typeface="+mn-ea"/>
                <a:cs typeface="+mn-cs"/>
              </a:rPr>
              <a:t/>
            </a:r>
            <a:br>
              <a:rPr lang="cs-CZ" b="1" kern="1200" dirty="0" smtClean="0">
                <a:solidFill>
                  <a:srgbClr val="003399"/>
                </a:solidFill>
                <a:ea typeface="+mn-ea"/>
                <a:cs typeface="+mn-cs"/>
              </a:rPr>
            </a:br>
            <a:r>
              <a:rPr lang="cs-CZ" sz="2800" i="1" kern="1200" dirty="0" smtClean="0">
                <a:solidFill>
                  <a:srgbClr val="003399"/>
                </a:solidFill>
                <a:ea typeface="+mn-ea"/>
                <a:cs typeface="+mn-cs"/>
              </a:rPr>
              <a:t>Workshop pro zástupce ORP </a:t>
            </a:r>
            <a:br>
              <a:rPr lang="cs-CZ" sz="2800" i="1" kern="1200" dirty="0" smtClean="0">
                <a:solidFill>
                  <a:srgbClr val="003399"/>
                </a:solidFill>
                <a:ea typeface="+mn-ea"/>
                <a:cs typeface="+mn-cs"/>
              </a:rPr>
            </a:br>
            <a:r>
              <a:rPr lang="cs-CZ" sz="2800" i="1" kern="1200" dirty="0" smtClean="0">
                <a:solidFill>
                  <a:srgbClr val="003399"/>
                </a:solidFill>
                <a:ea typeface="+mn-ea"/>
                <a:cs typeface="+mn-cs"/>
              </a:rPr>
              <a:t>Olomouckého kraje 23. 9. 2015</a:t>
            </a:r>
            <a:endParaRPr lang="cs-CZ" sz="4000" i="1" kern="1200" dirty="0" smtClean="0">
              <a:solidFill>
                <a:srgbClr val="003399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764704"/>
            <a:ext cx="6259554" cy="55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789323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811860" cy="43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289776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541147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92696"/>
            <a:ext cx="6581775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673729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980728"/>
            <a:ext cx="6939608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234511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7825" y="933450"/>
            <a:ext cx="6327481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/>
          </p:cNvSpPr>
          <p:nvPr/>
        </p:nvSpPr>
        <p:spPr bwMode="auto">
          <a:xfrm>
            <a:off x="0" y="836712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sz="4000" b="1" dirty="0" smtClean="0">
                <a:solidFill>
                  <a:srgbClr val="003399"/>
                </a:solidFill>
              </a:rPr>
              <a:t>ROP Střední Morava</a:t>
            </a:r>
            <a:endParaRPr lang="cs-CZ" sz="4000" b="1" dirty="0">
              <a:solidFill>
                <a:srgbClr val="003399"/>
              </a:solidFill>
            </a:endParaRPr>
          </a:p>
        </p:txBody>
      </p:sp>
      <p:sp>
        <p:nvSpPr>
          <p:cNvPr id="5" name="TextovéPole 4"/>
          <p:cNvSpPr txBox="1">
            <a:spLocks noChangeArrowheads="1"/>
          </p:cNvSpPr>
          <p:nvPr/>
        </p:nvSpPr>
        <p:spPr bwMode="auto">
          <a:xfrm>
            <a:off x="395536" y="1556792"/>
            <a:ext cx="8569325" cy="83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358775" algn="just">
              <a:lnSpc>
                <a:spcPct val="90000"/>
              </a:lnSpc>
              <a:spcBef>
                <a:spcPct val="20000"/>
              </a:spcBef>
              <a:defRPr/>
            </a:pPr>
            <a:endParaRPr lang="cs-CZ" sz="2300" dirty="0">
              <a:solidFill>
                <a:srgbClr val="003399"/>
              </a:solidFill>
            </a:endParaRPr>
          </a:p>
          <a:p>
            <a:pPr indent="358775" algn="just">
              <a:lnSpc>
                <a:spcPct val="90000"/>
              </a:lnSpc>
              <a:spcBef>
                <a:spcPct val="20000"/>
              </a:spcBef>
              <a:defRPr/>
            </a:pPr>
            <a:endParaRPr lang="cs-CZ" sz="200" dirty="0">
              <a:solidFill>
                <a:srgbClr val="003399"/>
              </a:solidFill>
            </a:endParaRPr>
          </a:p>
          <a:p>
            <a:pPr indent="358775" algn="just">
              <a:lnSpc>
                <a:spcPct val="90000"/>
              </a:lnSpc>
              <a:spcBef>
                <a:spcPct val="20000"/>
              </a:spcBef>
              <a:defRPr/>
            </a:pPr>
            <a:endParaRPr lang="cs-CZ" sz="2300" b="1" u="sng" dirty="0">
              <a:solidFill>
                <a:srgbClr val="003399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85720" y="1785926"/>
            <a:ext cx="850112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 smtClean="0">
                <a:solidFill>
                  <a:srgbClr val="003399"/>
                </a:solidFill>
              </a:rPr>
              <a:t>Regionální</a:t>
            </a:r>
            <a:r>
              <a:rPr lang="cs-CZ" sz="1050" dirty="0" smtClean="0"/>
              <a:t> </a:t>
            </a:r>
            <a:r>
              <a:rPr lang="cs-CZ" sz="2000" dirty="0" smtClean="0">
                <a:solidFill>
                  <a:srgbClr val="003399"/>
                </a:solidFill>
              </a:rPr>
              <a:t>operační program regionu soudržnosti Střední Morava podporuje aktivity zaměřené na dopravní infrastrukturu, rozvoj města a obcí, podporu podnikatelů a rozvoj cestovního ruchu v Olomouckém a Zlínském kraji.</a:t>
            </a:r>
          </a:p>
          <a:p>
            <a:pPr algn="just"/>
            <a:endParaRPr lang="cs-CZ" sz="2000" dirty="0" smtClean="0">
              <a:solidFill>
                <a:srgbClr val="003399"/>
              </a:solidFill>
            </a:endParaRPr>
          </a:p>
          <a:p>
            <a:pPr algn="just"/>
            <a:r>
              <a:rPr lang="cs-CZ" sz="2000" dirty="0" smtClean="0">
                <a:solidFill>
                  <a:srgbClr val="003399"/>
                </a:solidFill>
              </a:rPr>
              <a:t>Cílem ROP Střední Morava bylo </a:t>
            </a:r>
            <a:r>
              <a:rPr lang="cs-CZ" sz="2000" b="1" dirty="0" smtClean="0">
                <a:solidFill>
                  <a:srgbClr val="003399"/>
                </a:solidFill>
              </a:rPr>
              <a:t>zvýšení ekonomické vyspělosti, zlepšení konkurenceschopnosti regionu soudržnosti Střední Morava a životní úrovně jeho obyvatel ve svém komplexu.</a:t>
            </a:r>
          </a:p>
          <a:p>
            <a:pPr algn="just"/>
            <a:endParaRPr lang="cs-CZ" sz="2000" b="1" dirty="0" smtClean="0">
              <a:solidFill>
                <a:srgbClr val="003399"/>
              </a:solidFill>
            </a:endParaRPr>
          </a:p>
          <a:p>
            <a:pPr algn="just"/>
            <a:r>
              <a:rPr lang="cs-CZ" sz="2000" dirty="0" smtClean="0">
                <a:solidFill>
                  <a:srgbClr val="003399"/>
                </a:solidFill>
              </a:rPr>
              <a:t>Alokace ROP Střední Morava je </a:t>
            </a:r>
            <a:r>
              <a:rPr lang="cs-CZ" sz="2000" b="1" dirty="0" smtClean="0">
                <a:solidFill>
                  <a:srgbClr val="003399"/>
                </a:solidFill>
              </a:rPr>
              <a:t>18,3 mld. Kč.</a:t>
            </a:r>
            <a:endParaRPr lang="cs-CZ" sz="4000" b="1" dirty="0" smtClean="0">
              <a:solidFill>
                <a:srgbClr val="003399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57158" y="5072074"/>
            <a:ext cx="84296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 smtClean="0">
                <a:solidFill>
                  <a:srgbClr val="003399"/>
                </a:solidFill>
              </a:rPr>
              <a:t>K 9. 9. 2015 bylo ve schválených projektech (1 246) alokováno </a:t>
            </a:r>
            <a:r>
              <a:rPr lang="cs-CZ" sz="2000" b="1" dirty="0" smtClean="0">
                <a:solidFill>
                  <a:srgbClr val="003399"/>
                </a:solidFill>
              </a:rPr>
              <a:t>18,160 mld. Kč</a:t>
            </a:r>
            <a:r>
              <a:rPr lang="cs-CZ" sz="2000" dirty="0" smtClean="0">
                <a:solidFill>
                  <a:srgbClr val="003399"/>
                </a:solidFill>
              </a:rPr>
              <a:t>, z toho je </a:t>
            </a:r>
            <a:r>
              <a:rPr lang="cs-CZ" sz="2000" b="1" u="sng" dirty="0" smtClean="0">
                <a:solidFill>
                  <a:srgbClr val="003399"/>
                </a:solidFill>
              </a:rPr>
              <a:t>692</a:t>
            </a:r>
            <a:r>
              <a:rPr lang="cs-CZ" sz="2000" u="sng" dirty="0" smtClean="0">
                <a:solidFill>
                  <a:srgbClr val="003399"/>
                </a:solidFill>
              </a:rPr>
              <a:t> projektů za </a:t>
            </a:r>
            <a:r>
              <a:rPr lang="cs-CZ" sz="2000" b="1" u="sng" dirty="0" smtClean="0">
                <a:solidFill>
                  <a:srgbClr val="003399"/>
                </a:solidFill>
              </a:rPr>
              <a:t>9,03 mld. Kč </a:t>
            </a:r>
            <a:r>
              <a:rPr lang="cs-CZ" sz="2000" u="sng" dirty="0" smtClean="0">
                <a:solidFill>
                  <a:srgbClr val="003399"/>
                </a:solidFill>
              </a:rPr>
              <a:t>realizováno v Olomouckém kraji.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7163265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8351020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 txBox="1">
            <a:spLocks/>
          </p:cNvSpPr>
          <p:nvPr/>
        </p:nvSpPr>
        <p:spPr bwMode="auto">
          <a:xfrm>
            <a:off x="500063" y="1285875"/>
            <a:ext cx="8229600" cy="415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>
              <a:spcBef>
                <a:spcPct val="20000"/>
              </a:spcBef>
              <a:defRPr/>
            </a:pPr>
            <a:r>
              <a:rPr lang="cs-CZ" sz="2800" kern="0" dirty="0" smtClean="0">
                <a:solidFill>
                  <a:srgbClr val="003399"/>
                </a:solidFill>
                <a:latin typeface="+mn-lt"/>
              </a:rPr>
              <a:t>Dále se tímto tématem bude zabývat </a:t>
            </a:r>
          </a:p>
          <a:p>
            <a:pPr algn="ctr">
              <a:spcBef>
                <a:spcPct val="20000"/>
              </a:spcBef>
              <a:defRPr/>
            </a:pPr>
            <a:endParaRPr lang="cs-CZ" sz="2800" kern="0" dirty="0" smtClean="0">
              <a:solidFill>
                <a:srgbClr val="003399"/>
              </a:solidFill>
              <a:latin typeface="+mn-lt"/>
            </a:endParaRPr>
          </a:p>
          <a:p>
            <a:pPr algn="ctr"/>
            <a:endParaRPr lang="cs-CZ" sz="1600" dirty="0" smtClean="0"/>
          </a:p>
          <a:p>
            <a:pPr algn="ctr"/>
            <a:r>
              <a:rPr lang="cs-CZ" sz="1600" dirty="0" smtClean="0"/>
              <a:t> </a:t>
            </a:r>
            <a:r>
              <a:rPr lang="cs-CZ" sz="2400" b="1" dirty="0" smtClean="0">
                <a:solidFill>
                  <a:srgbClr val="003399"/>
                </a:solidFill>
              </a:rPr>
              <a:t>VÝROČNÍ KONFERENCE ROP STŘEDNÍ MORAVA </a:t>
            </a:r>
          </a:p>
          <a:p>
            <a:pPr algn="ctr"/>
            <a:r>
              <a:rPr lang="cs-CZ" sz="2400" b="1" dirty="0" smtClean="0">
                <a:solidFill>
                  <a:srgbClr val="003399"/>
                </a:solidFill>
              </a:rPr>
              <a:t> </a:t>
            </a:r>
            <a:r>
              <a:rPr lang="cs-CZ" sz="2400" b="1" i="1" dirty="0" smtClean="0">
                <a:solidFill>
                  <a:srgbClr val="003399"/>
                </a:solidFill>
              </a:rPr>
              <a:t>„18,3 miliardy pro Olomoucký a Zlínský kraj“</a:t>
            </a:r>
            <a:r>
              <a:rPr lang="cs-CZ" sz="2400" b="1" dirty="0" smtClean="0">
                <a:solidFill>
                  <a:srgbClr val="003399"/>
                </a:solidFill>
              </a:rPr>
              <a:t>, </a:t>
            </a:r>
          </a:p>
          <a:p>
            <a:pPr algn="ctr"/>
            <a:r>
              <a:rPr lang="cs-CZ" sz="2400" b="1" dirty="0" smtClean="0">
                <a:solidFill>
                  <a:srgbClr val="003399"/>
                </a:solidFill>
              </a:rPr>
              <a:t>která se koná dne  30. 9. 2015 v hotelu Jana v Přerově</a:t>
            </a:r>
            <a:endParaRPr lang="cs-CZ" sz="2400" dirty="0" smtClean="0">
              <a:solidFill>
                <a:srgbClr val="003399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endParaRPr lang="cs-CZ" sz="16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cs-CZ" sz="2800" kern="0" dirty="0" smtClean="0">
                <a:solidFill>
                  <a:srgbClr val="003399"/>
                </a:solidFill>
                <a:latin typeface="+mn-lt"/>
              </a:rPr>
              <a:t>Tímto Vás srdečně zveme.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kern="0" dirty="0" smtClean="0">
              <a:solidFill>
                <a:srgbClr val="0000FF"/>
              </a:solidFill>
              <a:latin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sz="1200" kern="0" dirty="0" smtClean="0">
              <a:solidFill>
                <a:srgbClr val="0000FF"/>
              </a:solidFill>
              <a:latin typeface="+mn-lt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5" descr="http://www.lamelaelectric.com/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6286500"/>
            <a:ext cx="5397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ovéPole 5"/>
          <p:cNvSpPr txBox="1">
            <a:spLocks noChangeArrowheads="1"/>
          </p:cNvSpPr>
          <p:nvPr/>
        </p:nvSpPr>
        <p:spPr bwMode="auto">
          <a:xfrm>
            <a:off x="1000125" y="6286500"/>
            <a:ext cx="19288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800" dirty="0"/>
              <a:t>Evropská unie</a:t>
            </a:r>
          </a:p>
          <a:p>
            <a:r>
              <a:rPr lang="cs-CZ" sz="800" dirty="0"/>
              <a:t>Evropský fond pro regionální rozvoj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500063" y="1285875"/>
            <a:ext cx="82296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DĚKUJI VÁM ZA POZORNOST</a:t>
            </a:r>
            <a:endParaRPr kumimoji="0" lang="cs-CZ" sz="32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Ing. Zdeněk Bogoč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2000" i="1" kern="0" dirty="0" smtClean="0">
                <a:solidFill>
                  <a:srgbClr val="003399"/>
                </a:solidFill>
                <a:latin typeface="+mn-lt"/>
              </a:rPr>
              <a:t>v</a:t>
            </a:r>
            <a:r>
              <a:rPr kumimoji="0" lang="cs-CZ" sz="20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edoucí</a:t>
            </a:r>
            <a:r>
              <a:rPr kumimoji="0" lang="cs-CZ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odboru metodiky a</a:t>
            </a:r>
            <a:r>
              <a:rPr kumimoji="0" lang="cs-CZ" sz="2000" b="0" i="1" u="none" strike="noStrike" kern="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monitoringu</a:t>
            </a:r>
            <a:r>
              <a:rPr kumimoji="0" lang="cs-CZ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0" i="1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Úřadu Regionální rady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2800" b="0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</a:t>
            </a:r>
            <a:r>
              <a:rPr kumimoji="0" lang="cs-CZ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rr</a:t>
            </a:r>
            <a:r>
              <a:rPr kumimoji="0" lang="cs-CZ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cs-CZ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strednimorava.cz</a:t>
            </a:r>
            <a:endParaRPr kumimoji="0" lang="cs-CZ" sz="32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6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Evropská unie a Evropský fond pro  regionální rozvoj jsou partnery pro váš rozvoj.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4282" y="679060"/>
            <a:ext cx="860742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Finanční podpora z ROP Střední Morava </a:t>
            </a:r>
          </a:p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v Olomouckém kraji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388" y="1928802"/>
            <a:ext cx="726122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4282" y="679060"/>
            <a:ext cx="8607425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Finanční podpora z ROP Střední Morava </a:t>
            </a:r>
          </a:p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v Olomouckém kraji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22297" t="23784" r="39865" b="30810"/>
          <a:stretch>
            <a:fillRect/>
          </a:stretch>
        </p:blipFill>
        <p:spPr bwMode="auto">
          <a:xfrm>
            <a:off x="357158" y="2678900"/>
            <a:ext cx="4048155" cy="3036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ovéPole 4"/>
          <p:cNvSpPr txBox="1"/>
          <p:nvPr/>
        </p:nvSpPr>
        <p:spPr>
          <a:xfrm>
            <a:off x="428596" y="2143116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 smtClean="0">
                <a:solidFill>
                  <a:srgbClr val="003399"/>
                </a:solidFill>
                <a:latin typeface="+mj-lt"/>
              </a:rPr>
              <a:t>Rozložení alokace v mil. Kč schválenými projekty dle prioritních os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786314" y="2143116"/>
            <a:ext cx="40005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>
                <a:solidFill>
                  <a:srgbClr val="003399"/>
                </a:solidFill>
                <a:latin typeface="+mj-lt"/>
              </a:rPr>
              <a:t>Rozložení počtu projektů dle prioritních os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41510" t="25535" r="20125" b="31194"/>
          <a:stretch>
            <a:fillRect/>
          </a:stretch>
        </p:blipFill>
        <p:spPr bwMode="auto">
          <a:xfrm>
            <a:off x="4714876" y="2714620"/>
            <a:ext cx="415503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14282" y="679060"/>
            <a:ext cx="8607425" cy="8925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Přehled ORP v Olomouckém kraji </a:t>
            </a:r>
          </a:p>
          <a:p>
            <a:pPr algn="ctr">
              <a:tabLst>
                <a:tab pos="449263" algn="l"/>
              </a:tabLst>
              <a:defRPr/>
            </a:pPr>
            <a:r>
              <a:rPr lang="cs-CZ" sz="2000" b="1" dirty="0" smtClean="0">
                <a:solidFill>
                  <a:srgbClr val="003399"/>
                </a:solidFill>
                <a:latin typeface="+mj-lt"/>
              </a:rPr>
              <a:t>(dle výše dotace na 1 obyvatele)</a:t>
            </a:r>
            <a:endParaRPr lang="cs-CZ" sz="2800" b="1" dirty="0">
              <a:solidFill>
                <a:srgbClr val="003399"/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9" y="1643050"/>
            <a:ext cx="6715172" cy="416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ovéPole 5"/>
          <p:cNvSpPr txBox="1"/>
          <p:nvPr/>
        </p:nvSpPr>
        <p:spPr>
          <a:xfrm>
            <a:off x="428596" y="5927071"/>
            <a:ext cx="82153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449263" algn="l"/>
              </a:tabLst>
              <a:defRPr/>
            </a:pPr>
            <a:r>
              <a:rPr lang="cs-CZ" sz="1100" b="1" dirty="0" smtClean="0">
                <a:solidFill>
                  <a:srgbClr val="003399"/>
                </a:solidFill>
                <a:latin typeface="+mj-lt"/>
              </a:rPr>
              <a:t>Jedná se o data z podoblasti podpory 1.2.1 Rozvoj IDS, přestupní terminály a zastávky, oblasti podpory 1.3 Bezmotorová doprava, prioritní osy 2 Integrovaný rozvoj a obnova regionu, prioritní osy 3 Cestovní ruch (bez oblasti podpory 3.4).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7158" y="857232"/>
            <a:ext cx="8358911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Výsledky podpory ORP z ROP SM</a:t>
            </a:r>
          </a:p>
          <a:p>
            <a:pPr algn="ctr"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003399"/>
                </a:solidFill>
                <a:latin typeface="+mj-lt"/>
              </a:rPr>
              <a:t>do čeho se nejvíce investovalo v PO 2 a PO 3</a:t>
            </a:r>
            <a:endParaRPr lang="cs-CZ" sz="28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85720" y="2000240"/>
            <a:ext cx="8679338" cy="4455376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 revitalizace centra-náměstí / návsí (</a:t>
            </a:r>
            <a:r>
              <a:rPr lang="cs-CZ" sz="2400" b="1" dirty="0" smtClean="0">
                <a:solidFill>
                  <a:srgbClr val="FF0000"/>
                </a:solidFill>
                <a:latin typeface="+mj-lt"/>
              </a:rPr>
              <a:t>18%</a:t>
            </a: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)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cs-CZ" sz="24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hotely, penziony, ski areály, lázně (</a:t>
            </a:r>
            <a:r>
              <a:rPr kumimoji="0" lang="cs-CZ" sz="24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14%</a:t>
            </a:r>
            <a:r>
              <a:rPr kumimoji="0" lang="cs-CZ" sz="2400" b="1" i="0" u="none" strike="noStrike" kern="1200" cap="none" spc="0" normalizeH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 revitalizace ostatních částí města, obce  (</a:t>
            </a:r>
            <a:r>
              <a:rPr lang="cs-CZ" sz="2400" b="1" dirty="0" smtClean="0">
                <a:solidFill>
                  <a:srgbClr val="FF0000"/>
                </a:solidFill>
                <a:latin typeface="+mj-lt"/>
              </a:rPr>
              <a:t>13%</a:t>
            </a: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rgbClr val="003399"/>
                </a:solidFill>
              </a:rPr>
              <a:t> hřiště, sportovní areál, sportovní hala (</a:t>
            </a:r>
            <a:r>
              <a:rPr lang="cs-CZ" sz="2400" b="1" dirty="0" smtClean="0">
                <a:solidFill>
                  <a:srgbClr val="FF0000"/>
                </a:solidFill>
              </a:rPr>
              <a:t>13%</a:t>
            </a:r>
            <a:r>
              <a:rPr lang="cs-CZ" sz="2400" b="1" dirty="0" smtClean="0">
                <a:solidFill>
                  <a:srgbClr val="003399"/>
                </a:solidFill>
              </a:rPr>
              <a:t>)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cs-CZ" sz="2400" b="1" dirty="0" smtClean="0">
              <a:solidFill>
                <a:srgbClr val="003399"/>
              </a:solidFill>
              <a:latin typeface="+mj-lt"/>
            </a:endParaRPr>
          </a:p>
          <a:p>
            <a:pPr lvl="0">
              <a:lnSpc>
                <a:spcPct val="150000"/>
              </a:lnSpc>
              <a:defRPr/>
            </a:pPr>
            <a:endParaRPr lang="cs-CZ" sz="2400" b="1" dirty="0" smtClean="0">
              <a:solidFill>
                <a:srgbClr val="003399"/>
              </a:solidFill>
            </a:endParaRPr>
          </a:p>
          <a:p>
            <a:pPr lvl="0">
              <a:lnSpc>
                <a:spcPct val="150000"/>
              </a:lnSpc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cs-CZ" sz="2400" b="0" i="1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4" name="Obrázek 3"/>
          <p:cNvPicPr/>
          <p:nvPr/>
        </p:nvPicPr>
        <p:blipFill>
          <a:blip r:embed="rId2" cstate="print"/>
          <a:srcRect l="21493" t="60110" r="19381" b="18947"/>
          <a:stretch>
            <a:fillRect/>
          </a:stretch>
        </p:blipFill>
        <p:spPr bwMode="auto">
          <a:xfrm>
            <a:off x="357158" y="4681556"/>
            <a:ext cx="8234376" cy="1676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7158" y="857232"/>
            <a:ext cx="8358911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Výsledky podpory ORP z ROP SM</a:t>
            </a:r>
          </a:p>
          <a:p>
            <a:pPr algn="ctr"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003399"/>
                </a:solidFill>
                <a:latin typeface="+mj-lt"/>
              </a:rPr>
              <a:t>do čeho se nejvíce investovalo v PO 2 a PO 3</a:t>
            </a:r>
            <a:endParaRPr lang="cs-CZ" sz="2800" b="1" dirty="0">
              <a:solidFill>
                <a:srgbClr val="003399"/>
              </a:solidFill>
              <a:latin typeface="+mj-lt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57158" y="2060848"/>
            <a:ext cx="8679338" cy="468052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 kulturní památky, galerie, muzea, expozice </a:t>
            </a:r>
            <a:r>
              <a:rPr lang="cs-CZ" sz="2400" b="1" dirty="0" smtClean="0">
                <a:solidFill>
                  <a:srgbClr val="003399"/>
                </a:solidFill>
              </a:rPr>
              <a:t>(</a:t>
            </a:r>
            <a:r>
              <a:rPr lang="cs-CZ" sz="2400" b="1" dirty="0" smtClean="0">
                <a:solidFill>
                  <a:srgbClr val="FF0000"/>
                </a:solidFill>
              </a:rPr>
              <a:t>7%</a:t>
            </a:r>
            <a:r>
              <a:rPr lang="cs-CZ" sz="2400" b="1" dirty="0" smtClean="0">
                <a:solidFill>
                  <a:srgbClr val="003399"/>
                </a:solidFill>
              </a:rPr>
              <a:t>)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střední škola / vyšší odborná škola </a:t>
            </a:r>
            <a:r>
              <a:rPr lang="cs-CZ" sz="2400" b="1" dirty="0" smtClean="0">
                <a:solidFill>
                  <a:srgbClr val="003399"/>
                </a:solidFill>
              </a:rPr>
              <a:t> (</a:t>
            </a:r>
            <a:r>
              <a:rPr lang="cs-CZ" sz="2400" b="1" dirty="0" smtClean="0">
                <a:solidFill>
                  <a:srgbClr val="FF0000"/>
                </a:solidFill>
              </a:rPr>
              <a:t>6%</a:t>
            </a:r>
            <a:r>
              <a:rPr lang="cs-CZ" sz="2400" b="1" dirty="0" smtClean="0">
                <a:solidFill>
                  <a:srgbClr val="003399"/>
                </a:solidFill>
              </a:rPr>
              <a:t>)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základní škola </a:t>
            </a:r>
            <a:r>
              <a:rPr lang="cs-CZ" sz="2400" b="1" dirty="0" smtClean="0">
                <a:solidFill>
                  <a:srgbClr val="003399"/>
                </a:solidFill>
              </a:rPr>
              <a:t>(</a:t>
            </a:r>
            <a:r>
              <a:rPr lang="cs-CZ" sz="2400" b="1" dirty="0" smtClean="0">
                <a:solidFill>
                  <a:srgbClr val="FF0000"/>
                </a:solidFill>
              </a:rPr>
              <a:t>5%</a:t>
            </a:r>
            <a:r>
              <a:rPr lang="cs-CZ" sz="2400" b="1" dirty="0" smtClean="0">
                <a:solidFill>
                  <a:srgbClr val="003399"/>
                </a:solidFill>
              </a:rPr>
              <a:t>)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parky </a:t>
            </a:r>
            <a:r>
              <a:rPr lang="cs-CZ" sz="2400" b="1" dirty="0" smtClean="0">
                <a:solidFill>
                  <a:srgbClr val="003399"/>
                </a:solidFill>
              </a:rPr>
              <a:t>(</a:t>
            </a:r>
            <a:r>
              <a:rPr lang="cs-CZ" sz="2400" b="1" dirty="0" smtClean="0">
                <a:solidFill>
                  <a:srgbClr val="FF0000"/>
                </a:solidFill>
              </a:rPr>
              <a:t>4%</a:t>
            </a:r>
            <a:r>
              <a:rPr lang="cs-CZ" sz="2400" b="1" dirty="0" smtClean="0">
                <a:solidFill>
                  <a:srgbClr val="003399"/>
                </a:solidFill>
              </a:rPr>
              <a:t>) </a:t>
            </a:r>
          </a:p>
          <a:p>
            <a:pPr lvl="0">
              <a:lnSpc>
                <a:spcPct val="150000"/>
              </a:lnSpc>
              <a:defRPr/>
            </a:pPr>
            <a: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/>
            </a:r>
            <a:br>
              <a:rPr kumimoji="0" lang="cs-CZ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endParaRPr kumimoji="0" lang="cs-CZ" sz="2400" b="0" i="1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Obrázek 4"/>
          <p:cNvPicPr/>
          <p:nvPr/>
        </p:nvPicPr>
        <p:blipFill>
          <a:blip r:embed="rId2" cstate="print"/>
          <a:srcRect l="14006" t="43288" r="9146" b="25551"/>
          <a:stretch>
            <a:fillRect/>
          </a:stretch>
        </p:blipFill>
        <p:spPr bwMode="auto">
          <a:xfrm>
            <a:off x="428596" y="4357694"/>
            <a:ext cx="813436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28596" y="785794"/>
            <a:ext cx="8358911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449263" algn="l"/>
              </a:tabLst>
              <a:defRPr/>
            </a:pPr>
            <a:r>
              <a:rPr lang="cs-CZ" sz="3200" b="1" dirty="0" smtClean="0">
                <a:solidFill>
                  <a:srgbClr val="003399"/>
                </a:solidFill>
                <a:latin typeface="+mj-lt"/>
              </a:rPr>
              <a:t>Přínosy podpory ORP z ROP SM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85720" y="1500174"/>
            <a:ext cx="8679338" cy="392909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cs-CZ" b="1" dirty="0" smtClean="0">
                <a:solidFill>
                  <a:srgbClr val="003399"/>
                </a:solidFill>
                <a:latin typeface="+mj-lt"/>
              </a:rPr>
              <a:t>počet nově vytvořených pracovních míst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620 / 340</a:t>
            </a:r>
            <a:r>
              <a:rPr lang="cs-CZ" b="1" baseline="30000" dirty="0" smtClean="0">
                <a:solidFill>
                  <a:srgbClr val="FF0000"/>
                </a:solidFill>
                <a:latin typeface="+mj-lt"/>
              </a:rPr>
              <a:t>*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b="1" dirty="0" smtClean="0">
                <a:solidFill>
                  <a:srgbClr val="003399"/>
                </a:solidFill>
                <a:latin typeface="+mj-lt"/>
              </a:rPr>
              <a:t> počet nově vybudovaných lůžek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1229 / 738</a:t>
            </a:r>
            <a:r>
              <a:rPr lang="cs-CZ" b="1" baseline="30000" dirty="0" smtClean="0">
                <a:solidFill>
                  <a:srgbClr val="FF0000"/>
                </a:solidFill>
              </a:rPr>
              <a:t> *</a:t>
            </a:r>
            <a:endParaRPr lang="cs-CZ" b="1" dirty="0" smtClean="0">
              <a:solidFill>
                <a:srgbClr val="FF0000"/>
              </a:solidFill>
              <a:latin typeface="+mj-lt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b="1" dirty="0" smtClean="0">
                <a:solidFill>
                  <a:srgbClr val="003399"/>
                </a:solidFill>
                <a:latin typeface="+mj-lt"/>
              </a:rPr>
              <a:t> počet modernizovaných lůžek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564 / 538</a:t>
            </a:r>
            <a:r>
              <a:rPr lang="cs-CZ" b="1" baseline="30000" dirty="0" smtClean="0">
                <a:solidFill>
                  <a:srgbClr val="FF0000"/>
                </a:solidFill>
              </a:rPr>
              <a:t> *</a:t>
            </a:r>
            <a:endParaRPr lang="cs-CZ" b="1" dirty="0" smtClean="0">
              <a:solidFill>
                <a:srgbClr val="FF0000"/>
              </a:solidFill>
              <a:latin typeface="+mj-lt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b="1" dirty="0" smtClean="0">
                <a:solidFill>
                  <a:srgbClr val="003399"/>
                </a:solidFill>
                <a:latin typeface="+mj-lt"/>
              </a:rPr>
              <a:t> počet km rekonstruovaných silnic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165 km / 92 km</a:t>
            </a:r>
            <a:r>
              <a:rPr lang="cs-CZ" b="1" baseline="30000" dirty="0" smtClean="0">
                <a:solidFill>
                  <a:srgbClr val="FF0000"/>
                </a:solidFill>
              </a:rPr>
              <a:t> *</a:t>
            </a:r>
            <a:endParaRPr lang="cs-CZ" b="1" dirty="0" smtClean="0">
              <a:solidFill>
                <a:srgbClr val="FF0000"/>
              </a:solidFill>
              <a:latin typeface="+mj-lt"/>
            </a:endParaRPr>
          </a:p>
          <a:p>
            <a:pPr lvl="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cs-CZ" b="1" dirty="0" smtClean="0">
                <a:solidFill>
                  <a:srgbClr val="003399"/>
                </a:solidFill>
                <a:latin typeface="+mj-lt"/>
              </a:rPr>
              <a:t> počet km vybudovaných cyklostezek - </a:t>
            </a:r>
            <a:r>
              <a:rPr lang="cs-CZ" b="1" dirty="0" smtClean="0">
                <a:solidFill>
                  <a:srgbClr val="FF0000"/>
                </a:solidFill>
                <a:latin typeface="+mj-lt"/>
              </a:rPr>
              <a:t>86 km / 72 km</a:t>
            </a:r>
            <a:r>
              <a:rPr lang="cs-CZ" b="1" baseline="30000" dirty="0" smtClean="0">
                <a:solidFill>
                  <a:srgbClr val="FF0000"/>
                </a:solidFill>
              </a:rPr>
              <a:t> *</a:t>
            </a:r>
            <a:endParaRPr lang="cs-CZ" dirty="0" smtClean="0">
              <a:solidFill>
                <a:srgbClr val="003399"/>
              </a:solidFill>
              <a:latin typeface="+mj-lt"/>
            </a:endParaRPr>
          </a:p>
          <a:p>
            <a:pPr lvl="0">
              <a:lnSpc>
                <a:spcPct val="150000"/>
              </a:lnSpc>
              <a:defRPr/>
            </a:pPr>
            <a:endParaRPr lang="cs-CZ" sz="1200" dirty="0" smtClean="0">
              <a:solidFill>
                <a:srgbClr val="003399"/>
              </a:solidFill>
              <a:latin typeface="+mj-lt"/>
            </a:endParaRPr>
          </a:p>
          <a:p>
            <a:pPr lvl="0">
              <a:lnSpc>
                <a:spcPct val="150000"/>
              </a:lnSpc>
              <a:defRPr/>
            </a:pPr>
            <a:r>
              <a:rPr lang="cs-CZ" sz="1200" dirty="0" smtClean="0">
                <a:solidFill>
                  <a:srgbClr val="003399"/>
                </a:solidFill>
                <a:latin typeface="+mj-lt"/>
              </a:rPr>
              <a:t>Jedná se o data k 1. 9. 2015. </a:t>
            </a:r>
          </a:p>
          <a:p>
            <a:pPr lvl="0">
              <a:lnSpc>
                <a:spcPct val="150000"/>
              </a:lnSpc>
              <a:defRPr/>
            </a:pPr>
            <a:r>
              <a:rPr lang="cs-CZ" b="1" baseline="30000" dirty="0" smtClean="0">
                <a:solidFill>
                  <a:srgbClr val="003399"/>
                </a:solidFill>
                <a:latin typeface="+mj-lt"/>
              </a:rPr>
              <a:t>*</a:t>
            </a:r>
            <a:r>
              <a:rPr lang="cs-CZ" b="1" dirty="0" smtClean="0">
                <a:solidFill>
                  <a:srgbClr val="003399"/>
                </a:solidFill>
                <a:latin typeface="+mj-lt"/>
              </a:rPr>
              <a:t> </a:t>
            </a:r>
            <a:r>
              <a:rPr lang="cs-CZ" sz="1200" dirty="0" smtClean="0">
                <a:solidFill>
                  <a:srgbClr val="003399"/>
                </a:solidFill>
                <a:latin typeface="+mj-lt"/>
              </a:rPr>
              <a:t>Jedná se již o skutečně vytvořené přínosy</a:t>
            </a:r>
            <a:endParaRPr kumimoji="0" lang="cs-CZ" sz="1600" b="0" u="none" strike="noStrike" kern="120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Obrázek 4"/>
          <p:cNvPicPr/>
          <p:nvPr/>
        </p:nvPicPr>
        <p:blipFill>
          <a:blip r:embed="rId2" cstate="print"/>
          <a:srcRect l="17431" t="26435" r="33345" b="46467"/>
          <a:stretch>
            <a:fillRect/>
          </a:stretch>
        </p:blipFill>
        <p:spPr bwMode="auto">
          <a:xfrm>
            <a:off x="357158" y="4786322"/>
            <a:ext cx="448627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732444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3625</TotalTime>
  <Words>468</Words>
  <Application>Microsoft Office PowerPoint</Application>
  <PresentationFormat>Předvádění na obrazovce (4:3)</PresentationFormat>
  <Paragraphs>70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24" baseType="lpstr">
      <vt:lpstr>Výchozí návrh</vt:lpstr>
      <vt:lpstr>Podpora obcí s rozšířenou působností z ROP Střední Morava   v programovém období 2007 - 2013  Workshop pro zástupce ORP  Olomouckého kraje 23. 9. 2015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RRSM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ORP</dc:title>
  <dc:creator>m.dvorakova, k. prochazkova</dc:creator>
  <cp:lastModifiedBy>Valovičová Leona</cp:lastModifiedBy>
  <cp:revision>289</cp:revision>
  <dcterms:created xsi:type="dcterms:W3CDTF">2007-09-11T13:46:40Z</dcterms:created>
  <dcterms:modified xsi:type="dcterms:W3CDTF">2015-09-22T05:32:13Z</dcterms:modified>
</cp:coreProperties>
</file>