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47" r:id="rId1"/>
  </p:sldMasterIdLst>
  <p:notesMasterIdLst>
    <p:notesMasterId r:id="rId14"/>
  </p:notesMasterIdLst>
  <p:handoutMasterIdLst>
    <p:handoutMasterId r:id="rId15"/>
  </p:handoutMasterIdLst>
  <p:sldIdLst>
    <p:sldId id="287" r:id="rId2"/>
    <p:sldId id="289" r:id="rId3"/>
    <p:sldId id="313" r:id="rId4"/>
    <p:sldId id="325" r:id="rId5"/>
    <p:sldId id="326" r:id="rId6"/>
    <p:sldId id="324" r:id="rId7"/>
    <p:sldId id="329" r:id="rId8"/>
    <p:sldId id="332" r:id="rId9"/>
    <p:sldId id="331" r:id="rId10"/>
    <p:sldId id="336" r:id="rId11"/>
    <p:sldId id="335" r:id="rId12"/>
    <p:sldId id="307" r:id="rId13"/>
  </p:sldIdLst>
  <p:sldSz cx="9144000" cy="6858000" type="screen4x3"/>
  <p:notesSz cx="6794500" cy="99314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00" autoAdjust="0"/>
    <p:restoredTop sz="90442" autoAdjust="0"/>
  </p:normalViewPr>
  <p:slideViewPr>
    <p:cSldViewPr>
      <p:cViewPr varScale="1">
        <p:scale>
          <a:sx n="62" d="100"/>
          <a:sy n="62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5E82C829-B448-479D-B717-8D3CD8DF801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5519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1167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167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4B02B1F-7D1F-4706-AEC7-61A55995832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6896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Zaoblený obdélní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9F70D17-D443-4B82-AC15-A735F1F0569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41704F-F3A6-4305-8AE2-1FF1E959975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7E4D82-E906-47D4-AC6A-E36DF6FD98F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228998"/>
          </a:xfrm>
        </p:spPr>
        <p:txBody>
          <a:bodyPr lIns="72000" rIns="72000" bIns="7200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000" kern="1200" dirty="0">
                <a:solidFill>
                  <a:srgbClr val="0070C0"/>
                </a:solidFill>
                <a:latin typeface="Franklin Gothic Demi" pitchFamily="34" charset="0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271964" y="6309320"/>
            <a:ext cx="2476500" cy="332234"/>
          </a:xfrm>
        </p:spPr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760040" y="6309320"/>
            <a:ext cx="4072530" cy="320080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83125A-8F70-4975-B2F2-BF6917C1E63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251520" y="1593304"/>
            <a:ext cx="8640960" cy="4572000"/>
          </a:xfrm>
        </p:spPr>
        <p:txBody>
          <a:bodyPr vert="horz"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 dirty="0"/>
          </a:p>
        </p:txBody>
      </p:sp>
      <p:sp>
        <p:nvSpPr>
          <p:cNvPr id="7" name="Obdélník 6"/>
          <p:cNvSpPr/>
          <p:nvPr userDrawn="1"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rgbClr val="0070C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 userDrawn="1"/>
        </p:nvSpPr>
        <p:spPr>
          <a:xfrm>
            <a:off x="62931" y="1484784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Zaoblený obdélní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800100" y="6309320"/>
            <a:ext cx="4000500" cy="320080"/>
          </a:xfrm>
        </p:spPr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Obdélní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94A95AE7-9967-4CCE-9BD2-C2E3F0767CD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96944" cy="1228998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71964" y="6309320"/>
            <a:ext cx="2476500" cy="35818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85339-7341-4809-89A6-0B05835E3A7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251520" y="1593304"/>
            <a:ext cx="4043089" cy="4499992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651934" y="1593304"/>
            <a:ext cx="4096529" cy="4499992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8" name="Obdélník 7"/>
          <p:cNvSpPr/>
          <p:nvPr userDrawn="1"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rgbClr val="0070C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 userDrawn="1"/>
        </p:nvSpPr>
        <p:spPr>
          <a:xfrm>
            <a:off x="62931" y="1484784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273050"/>
            <a:ext cx="864096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4104456" cy="762000"/>
          </a:xfrm>
          <a:noFill/>
          <a:ln w="12700" cap="sq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4008" y="1556792"/>
            <a:ext cx="4248472" cy="762000"/>
          </a:xfrm>
          <a:noFill/>
          <a:ln w="12700" cap="sq" cmpd="sng" algn="ctr">
            <a:solidFill>
              <a:srgbClr val="00B0F0"/>
            </a:solidFill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306688-B3B2-4E28-836F-48A4AFE79E2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half" idx="2"/>
          </p:nvPr>
        </p:nvSpPr>
        <p:spPr>
          <a:xfrm>
            <a:off x="251520" y="2356892"/>
            <a:ext cx="4104456" cy="3736404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4"/>
          </p:nvPr>
        </p:nvSpPr>
        <p:spPr>
          <a:xfrm>
            <a:off x="4644008" y="2356892"/>
            <a:ext cx="4248472" cy="3736404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Obdélník 9"/>
          <p:cNvSpPr/>
          <p:nvPr userDrawn="1"/>
        </p:nvSpPr>
        <p:spPr>
          <a:xfrm>
            <a:off x="62931" y="1358196"/>
            <a:ext cx="9021537" cy="120580"/>
          </a:xfrm>
          <a:prstGeom prst="rect">
            <a:avLst/>
          </a:prstGeom>
          <a:solidFill>
            <a:srgbClr val="0070C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 userDrawn="1"/>
        </p:nvSpPr>
        <p:spPr>
          <a:xfrm>
            <a:off x="62931" y="1446260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856480-5020-4C57-9B4E-3D6A49599CE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BD420C-0AC2-47BB-A3E1-08874040522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Zaoblený obdélní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273050"/>
            <a:ext cx="7992888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55577" y="1600200"/>
            <a:ext cx="2063824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5D3CF-8B36-47ED-B84E-ED3548B63E6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76664" cy="4495800"/>
          </a:xfrm>
        </p:spPr>
        <p:txBody>
          <a:bodyPr vert="horz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Obdélník 9"/>
          <p:cNvSpPr/>
          <p:nvPr userDrawn="1"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rgbClr val="0070C0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 userDrawn="1"/>
        </p:nvSpPr>
        <p:spPr>
          <a:xfrm>
            <a:off x="62931" y="1484784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914400" y="6309320"/>
            <a:ext cx="3886200" cy="320080"/>
          </a:xfrm>
        </p:spPr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52D10DCC-A936-4DC9-BD2D-DAB4E347924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11" name="Obdélní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bdélní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Zaoblený obdélní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228998"/>
          </a:xfrm>
          <a:prstGeom prst="rect">
            <a:avLst/>
          </a:prstGeom>
        </p:spPr>
        <p:txBody>
          <a:bodyPr lIns="72000" rIns="72000" bIns="72000" anchor="b" anchorCtr="0">
            <a:normAutofit/>
          </a:bodyPr>
          <a:lstStyle/>
          <a:p>
            <a:r>
              <a:rPr kumimoji="0" lang="cs-CZ" dirty="0" smtClean="0"/>
              <a:t>Klepnutím lze upravit styl předlohy nadpisů.</a:t>
            </a:r>
            <a:endParaRPr kumimoji="0" lang="en-US" dirty="0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51520" y="1593304"/>
            <a:ext cx="864096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cs-CZ" dirty="0" smtClean="0"/>
              <a:t>Klepnutím lze upravit styly předlohy textu.</a:t>
            </a:r>
          </a:p>
          <a:p>
            <a:pPr lvl="1" eaLnBrk="1" latinLnBrk="0" hangingPunct="1"/>
            <a:r>
              <a:rPr kumimoji="0" lang="cs-CZ" dirty="0" smtClean="0"/>
              <a:t>Druhá úroveň</a:t>
            </a:r>
          </a:p>
          <a:p>
            <a:pPr lvl="2" eaLnBrk="1" latinLnBrk="0" hangingPunct="1"/>
            <a:r>
              <a:rPr kumimoji="0" lang="cs-CZ" dirty="0" smtClean="0"/>
              <a:t>Třetí úroveň</a:t>
            </a:r>
          </a:p>
          <a:p>
            <a:pPr lvl="3" eaLnBrk="1" latinLnBrk="0" hangingPunct="1"/>
            <a:r>
              <a:rPr kumimoji="0" lang="cs-CZ" dirty="0" smtClean="0"/>
              <a:t>Čtvrtá úroveň</a:t>
            </a:r>
          </a:p>
          <a:p>
            <a:pPr lvl="4" eaLnBrk="1" latinLnBrk="0" hangingPunct="1"/>
            <a:r>
              <a:rPr kumimoji="0" lang="cs-CZ" dirty="0" smtClean="0"/>
              <a:t>Pátá úroveň</a:t>
            </a:r>
            <a:endParaRPr kumimoji="0" lang="en-US" dirty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271964" y="6309320"/>
            <a:ext cx="2476500" cy="35818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760040" y="6309320"/>
            <a:ext cx="3962400" cy="32008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75F3416-0780-43F5-A5D9-0D414BD4EA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rgbClr val="0070C0"/>
          </a:solidFill>
          <a:latin typeface="Franklin Gothic Demi" pitchFamily="34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8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reflexni-obleceni.cz/smajlik-2-reflexni-samolepka-7-cm-p-405.html?zenid=f33b76db60d0c55c480a52324a9d5656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3468960"/>
          </a:xfrm>
        </p:spPr>
        <p:txBody>
          <a:bodyPr/>
          <a:lstStyle/>
          <a:p>
            <a:endParaRPr lang="cs-CZ" b="1" dirty="0" smtClean="0"/>
          </a:p>
          <a:p>
            <a:r>
              <a:rPr lang="cs-CZ" sz="2800" b="1" dirty="0" smtClean="0">
                <a:latin typeface="Arial" pitchFamily="34" charset="0"/>
                <a:cs typeface="Arial" pitchFamily="34" charset="0"/>
              </a:rPr>
              <a:t>Prezentace fiktivní firmy</a:t>
            </a:r>
          </a:p>
          <a:p>
            <a:endParaRPr lang="cs-CZ" sz="2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2800" dirty="0" smtClean="0">
                <a:latin typeface="Arial" pitchFamily="34" charset="0"/>
                <a:cs typeface="Arial" pitchFamily="34" charset="0"/>
              </a:rPr>
              <a:t>Ing. Vladimíra Trnčáková</a:t>
            </a:r>
          </a:p>
          <a:p>
            <a:endParaRPr lang="cs-CZ" b="1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Prezentace FIF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endParaRPr lang="cs-CZ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dirty="0" smtClean="0">
                <a:latin typeface="Arial" pitchFamily="34" charset="0"/>
                <a:cs typeface="Arial" pitchFamily="34" charset="0"/>
              </a:rPr>
              <a:t>Pro udržení chodu CEFIF - poplatky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r>
              <a:rPr lang="cs-CZ" dirty="0" smtClean="0">
                <a:latin typeface="Arial" pitchFamily="34" charset="0"/>
                <a:cs typeface="Arial" pitchFamily="34" charset="0"/>
              </a:rPr>
              <a:t>za jednu fiktivní firmu</a:t>
            </a:r>
          </a:p>
          <a:p>
            <a:r>
              <a:rPr lang="cs-CZ" dirty="0" smtClean="0">
                <a:latin typeface="Arial" pitchFamily="34" charset="0"/>
                <a:cs typeface="Arial" pitchFamily="34" charset="0"/>
              </a:rPr>
              <a:t>za dvě až pět firem</a:t>
            </a:r>
          </a:p>
          <a:p>
            <a:r>
              <a:rPr lang="cs-CZ" dirty="0" smtClean="0">
                <a:latin typeface="Arial" pitchFamily="34" charset="0"/>
                <a:cs typeface="Arial" pitchFamily="34" charset="0"/>
              </a:rPr>
              <a:t>za šest až osm</a:t>
            </a:r>
          </a:p>
          <a:p>
            <a:r>
              <a:rPr lang="cs-CZ" dirty="0" smtClean="0">
                <a:latin typeface="Arial" pitchFamily="34" charset="0"/>
                <a:cs typeface="Arial" pitchFamily="34" charset="0"/>
              </a:rPr>
              <a:t>za devět a více firem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2"/>
          </p:nvPr>
        </p:nvSpPr>
        <p:spPr>
          <a:xfrm>
            <a:off x="4211960" y="1593304"/>
            <a:ext cx="4536503" cy="4499992"/>
          </a:xfrm>
        </p:spPr>
        <p:txBody>
          <a:bodyPr/>
          <a:lstStyle/>
          <a:p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r>
              <a:rPr lang="cs-CZ" dirty="0" smtClean="0">
                <a:latin typeface="Arial" pitchFamily="34" charset="0"/>
                <a:cs typeface="Arial" pitchFamily="34" charset="0"/>
              </a:rPr>
              <a:t>3 000 Kč</a:t>
            </a:r>
          </a:p>
          <a:p>
            <a:r>
              <a:rPr lang="cs-CZ" dirty="0" smtClean="0">
                <a:latin typeface="Arial" pitchFamily="34" charset="0"/>
                <a:cs typeface="Arial" pitchFamily="34" charset="0"/>
              </a:rPr>
              <a:t>5 000 Kč</a:t>
            </a:r>
          </a:p>
          <a:p>
            <a:r>
              <a:rPr lang="cs-CZ" dirty="0" smtClean="0">
                <a:latin typeface="Arial" pitchFamily="34" charset="0"/>
                <a:cs typeface="Arial" pitchFamily="34" charset="0"/>
              </a:rPr>
              <a:t>7 500 Kč</a:t>
            </a:r>
          </a:p>
          <a:p>
            <a:r>
              <a:rPr lang="cs-CZ" dirty="0" smtClean="0">
                <a:latin typeface="Arial" pitchFamily="34" charset="0"/>
                <a:cs typeface="Arial" pitchFamily="34" charset="0"/>
              </a:rPr>
              <a:t>10 000 Kč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700808"/>
            <a:ext cx="2597274" cy="2597274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6839" y="5058940"/>
            <a:ext cx="3286125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Osvědčení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883668"/>
            <a:ext cx="3123281" cy="457200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915108"/>
            <a:ext cx="3284039" cy="450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cs-CZ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endParaRPr lang="cs-CZ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Smajlík 2 - reflexní samolepka 7 c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700808"/>
            <a:ext cx="762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>
                <a:latin typeface="Arial" pitchFamily="34" charset="0"/>
                <a:cs typeface="Arial" pitchFamily="34" charset="0"/>
              </a:rPr>
              <a:t>Prezentace fiktivní firmy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3257326"/>
          </a:xfrm>
        </p:spPr>
        <p:txBody>
          <a:bodyPr>
            <a:normAutofit/>
          </a:bodyPr>
          <a:lstStyle/>
          <a:p>
            <a:pPr marL="514350" indent="-514350"/>
            <a:r>
              <a:rPr lang="cs-CZ" sz="2800" b="1" dirty="0" smtClean="0">
                <a:latin typeface="Times New Roman" pitchFamily="18" charset="0"/>
                <a:cs typeface="Times New Roman" pitchFamily="18" charset="0"/>
              </a:rPr>
              <a:t>Osnova:</a:t>
            </a:r>
          </a:p>
          <a:p>
            <a:pPr marL="514350" indent="-514350">
              <a:buAutoNum type="arabicPeriod"/>
            </a:pPr>
            <a:r>
              <a:rPr lang="cs-CZ" sz="2800" b="1" dirty="0" smtClean="0">
                <a:latin typeface="Times New Roman" pitchFamily="18" charset="0"/>
                <a:cs typeface="Times New Roman" pitchFamily="18" charset="0"/>
              </a:rPr>
              <a:t>Koncept fiktivních firem</a:t>
            </a:r>
          </a:p>
          <a:p>
            <a:pPr marL="514350" indent="-514350">
              <a:buAutoNum type="arabicPeriod"/>
            </a:pPr>
            <a:r>
              <a:rPr lang="cs-CZ" sz="2800" b="1" dirty="0" smtClean="0">
                <a:latin typeface="Times New Roman" pitchFamily="18" charset="0"/>
                <a:cs typeface="Times New Roman" pitchFamily="18" charset="0"/>
              </a:rPr>
              <a:t>Výuka ve fiktivních firmách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Koncept fiktivních firem</a:t>
            </a:r>
            <a:endParaRPr lang="cs-CZ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V 17. století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byl v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Německu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 používán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 pro zácvik nových pracovníků v místních manufakturách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. </a:t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Pro potřeby vzdělávání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začaly být fiktivní firmy používány</a:t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v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německy mluvících zemích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od druhé poloviny minulého století.</a:t>
            </a:r>
          </a:p>
          <a:p>
            <a:pPr>
              <a:buNone/>
            </a:pPr>
            <a:endParaRPr lang="cs-CZ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Do České republiky přišly fiktivní firmy v roce 1992,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 kdy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Mgr. </a:t>
            </a:r>
            <a:r>
              <a:rPr lang="cs-CZ" sz="2400" b="1" dirty="0" err="1" smtClean="0">
                <a:latin typeface="Arial" pitchFamily="34" charset="0"/>
                <a:cs typeface="Arial" pitchFamily="34" charset="0"/>
              </a:rPr>
              <a:t>Slanař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 na VŠE přednášel o této vzdělávací metodě. </a:t>
            </a:r>
          </a:p>
          <a:p>
            <a:r>
              <a:rPr lang="cs-CZ" sz="2400" dirty="0" smtClean="0">
                <a:latin typeface="Arial" pitchFamily="34" charset="0"/>
                <a:cs typeface="Arial" pitchFamily="34" charset="0"/>
              </a:rPr>
              <a:t>Na základě zájmu, bylo na Katedře didaktiky ekonomických předmětů založeno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Centrum fiktivních firem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(CEFIF)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Jeho prvním vedoucím se stal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Doc. Miloslav </a:t>
            </a:r>
            <a:r>
              <a:rPr lang="cs-CZ" sz="2400" b="1" dirty="0" err="1" smtClean="0">
                <a:latin typeface="Arial" pitchFamily="34" charset="0"/>
                <a:cs typeface="Arial" pitchFamily="34" charset="0"/>
              </a:rPr>
              <a:t>Rotport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cs-C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Koncept fiktivních firem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>
                <a:latin typeface="Arial" pitchFamily="34" charset="0"/>
                <a:cs typeface="Arial" pitchFamily="34" charset="0"/>
              </a:rPr>
              <a:t>V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českých podmínkách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je fiktivní firma zakládána žáky pod dohledem jejich vyučujícího a ve spolupráci s Centrem fiktivních firem (CEFIF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r>
              <a:rPr lang="cs-CZ" sz="2400" dirty="0" smtClean="0">
                <a:latin typeface="Arial" pitchFamily="34" charset="0"/>
                <a:cs typeface="Arial" pitchFamily="34" charset="0"/>
              </a:rPr>
              <a:t>V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zahraničí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 se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fiktivní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firmy používají i pro vzdělávání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dospělých – nezaměstnaní, handicapovaní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lidé, ženy vracející se z mateřské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dovolené, vězni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4005064"/>
            <a:ext cx="3646754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4"/>
            <a:ext cx="3600000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Koncept fiktivních firem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>
          <a:xfrm>
            <a:off x="251520" y="1593304"/>
            <a:ext cx="8640960" cy="1979712"/>
          </a:xfrm>
        </p:spPr>
        <p:txBody>
          <a:bodyPr>
            <a:noAutofit/>
          </a:bodyPr>
          <a:lstStyle/>
          <a:p>
            <a:r>
              <a:rPr lang="cs-CZ" sz="2400" dirty="0" smtClean="0">
                <a:latin typeface="Arial" pitchFamily="34" charset="0"/>
                <a:cs typeface="Arial" pitchFamily="34" charset="0"/>
              </a:rPr>
              <a:t>Protože fiktivní firma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nevyrábí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žádný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produkt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, není třeba zřizovat oddělení, která výrobu produktu či poskytování služeb poskytují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cs-CZ" sz="2400" dirty="0" smtClean="0">
                <a:latin typeface="Arial" pitchFamily="34" charset="0"/>
                <a:cs typeface="Arial" pitchFamily="34" charset="0"/>
              </a:rPr>
              <a:t>Organizační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struktura fiktivní firmy má v zásadě odpovídat struktuře středně velké firmy reálné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cs-CZ" sz="24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endParaRPr lang="cs-CZ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605009"/>
              </p:ext>
            </p:extLst>
          </p:nvPr>
        </p:nvGraphicFramePr>
        <p:xfrm>
          <a:off x="395536" y="4005064"/>
          <a:ext cx="8064897" cy="143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8299">
                  <a:extLst>
                    <a:ext uri="{9D8B030D-6E8A-4147-A177-3AD203B41FA5}">
                      <a16:colId xmlns="" xmlns:a16="http://schemas.microsoft.com/office/drawing/2014/main" val="2496167931"/>
                    </a:ext>
                  </a:extLst>
                </a:gridCol>
                <a:gridCol w="2688299">
                  <a:extLst>
                    <a:ext uri="{9D8B030D-6E8A-4147-A177-3AD203B41FA5}">
                      <a16:colId xmlns="" xmlns:a16="http://schemas.microsoft.com/office/drawing/2014/main" val="537307434"/>
                    </a:ext>
                  </a:extLst>
                </a:gridCol>
                <a:gridCol w="2688299">
                  <a:extLst>
                    <a:ext uri="{9D8B030D-6E8A-4147-A177-3AD203B41FA5}">
                      <a16:colId xmlns="" xmlns:a16="http://schemas.microsoft.com/office/drawing/2014/main" val="41951057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ÚSEK</a:t>
                      </a:r>
                      <a:r>
                        <a:rPr lang="cs-CZ" baseline="0" dirty="0" smtClean="0"/>
                        <a:t> ŘEDITELE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OBCHODNÍ  ÚSEK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EKONOMICKÝ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ÚSEK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70558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base"/>
                      <a:r>
                        <a:rPr lang="cs-CZ" sz="1600" dirty="0" smtClean="0">
                          <a:latin typeface="Arial" pitchFamily="34" charset="0"/>
                          <a:cs typeface="Arial" pitchFamily="34" charset="0"/>
                        </a:rPr>
                        <a:t>ředitel</a:t>
                      </a:r>
                    </a:p>
                    <a:p>
                      <a:pPr fontAlgn="base"/>
                      <a:r>
                        <a:rPr lang="cs-CZ" sz="1600" dirty="0" smtClean="0">
                          <a:latin typeface="Arial" pitchFamily="34" charset="0"/>
                          <a:cs typeface="Arial" pitchFamily="34" charset="0"/>
                        </a:rPr>
                        <a:t>sekretariát</a:t>
                      </a:r>
                    </a:p>
                    <a:p>
                      <a:pPr fontAlgn="base"/>
                      <a:r>
                        <a:rPr lang="cs-CZ" sz="1600" dirty="0" smtClean="0">
                          <a:latin typeface="Arial" pitchFamily="34" charset="0"/>
                          <a:cs typeface="Arial" pitchFamily="34" charset="0"/>
                        </a:rPr>
                        <a:t>právní oddělení</a:t>
                      </a:r>
                    </a:p>
                    <a:p>
                      <a:pPr fontAlgn="base"/>
                      <a:endParaRPr lang="cs-CZ" sz="16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cs-CZ" sz="1600" dirty="0" smtClean="0">
                          <a:latin typeface="Arial" pitchFamily="34" charset="0"/>
                          <a:cs typeface="Arial" pitchFamily="34" charset="0"/>
                        </a:rPr>
                        <a:t>kalkulace</a:t>
                      </a:r>
                    </a:p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>
                          <a:latin typeface="Arial" pitchFamily="34" charset="0"/>
                          <a:cs typeface="Arial" pitchFamily="34" charset="0"/>
                        </a:rPr>
                        <a:t>marketing</a:t>
                      </a:r>
                    </a:p>
                    <a:p>
                      <a:pPr fontAlgn="base"/>
                      <a:r>
                        <a:rPr lang="cs-CZ" sz="1600" dirty="0" smtClean="0">
                          <a:latin typeface="Arial" pitchFamily="34" charset="0"/>
                          <a:cs typeface="Arial" pitchFamily="34" charset="0"/>
                        </a:rPr>
                        <a:t>nákup</a:t>
                      </a:r>
                      <a:endParaRPr lang="cs-CZ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cs-CZ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prodej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cs-CZ" sz="1600" dirty="0" smtClean="0">
                          <a:latin typeface="Arial" pitchFamily="34" charset="0"/>
                          <a:cs typeface="Arial" pitchFamily="34" charset="0"/>
                        </a:rPr>
                        <a:t>účtárna</a:t>
                      </a:r>
                      <a:endParaRPr lang="cs-CZ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fontAlgn="base"/>
                      <a:r>
                        <a:rPr lang="cs-CZ" sz="1600" dirty="0" smtClean="0">
                          <a:latin typeface="Arial" pitchFamily="34" charset="0"/>
                          <a:cs typeface="Arial" pitchFamily="34" charset="0"/>
                        </a:rPr>
                        <a:t>personální oddělení</a:t>
                      </a:r>
                    </a:p>
                    <a:p>
                      <a:endParaRPr lang="cs-CZ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2071514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Studentům tento předmět přináší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rozvoj podnikatelských kompetencí žáků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:</a:t>
            </a:r>
            <a:br>
              <a:rPr lang="cs-CZ" dirty="0" smtClean="0">
                <a:latin typeface="Arial" pitchFamily="34" charset="0"/>
                <a:cs typeface="Arial" pitchFamily="34" charset="0"/>
              </a:rPr>
            </a:br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cs-CZ" dirty="0" smtClean="0">
                <a:latin typeface="Arial" pitchFamily="34" charset="0"/>
                <a:cs typeface="Arial" pitchFamily="34" charset="0"/>
              </a:rPr>
              <a:t>vhodně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integruje obsah ekonomických předmětů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lvl="0"/>
            <a:r>
              <a:rPr lang="cs-CZ" b="1" dirty="0" smtClean="0">
                <a:latin typeface="Arial" pitchFamily="34" charset="0"/>
                <a:cs typeface="Arial" pitchFamily="34" charset="0"/>
              </a:rPr>
              <a:t>zvyšuje samostatnost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žáků,</a:t>
            </a:r>
          </a:p>
          <a:p>
            <a:pPr lvl="0"/>
            <a:r>
              <a:rPr lang="cs-CZ" b="1" dirty="0" smtClean="0">
                <a:latin typeface="Arial" pitchFamily="34" charset="0"/>
                <a:cs typeface="Arial" pitchFamily="34" charset="0"/>
              </a:rPr>
              <a:t>učí spolupráci a odpovědnosti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za „tým“,</a:t>
            </a:r>
          </a:p>
          <a:p>
            <a:pPr lvl="0"/>
            <a:r>
              <a:rPr lang="cs-CZ" b="1" dirty="0" smtClean="0">
                <a:latin typeface="Arial" pitchFamily="34" charset="0"/>
                <a:cs typeface="Arial" pitchFamily="34" charset="0"/>
              </a:rPr>
              <a:t>zlepšuje komunikační dovednosti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žáků,</a:t>
            </a:r>
          </a:p>
          <a:p>
            <a:pPr lvl="0"/>
            <a:r>
              <a:rPr lang="cs-CZ" b="1" dirty="0" smtClean="0">
                <a:latin typeface="Arial" pitchFamily="34" charset="0"/>
                <a:cs typeface="Arial" pitchFamily="34" charset="0"/>
              </a:rPr>
              <a:t>rozvíjí jazykové kompetence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žáků (prostřednictvím komunikace se zahraničními fiktivními firmami),</a:t>
            </a:r>
          </a:p>
          <a:p>
            <a:pPr lvl="0"/>
            <a:r>
              <a:rPr lang="cs-CZ" b="1" dirty="0" smtClean="0">
                <a:latin typeface="Arial" pitchFamily="34" charset="0"/>
                <a:cs typeface="Arial" pitchFamily="34" charset="0"/>
              </a:rPr>
              <a:t>vede k osvojení odpovědnosti za vlastní práci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lvl="0"/>
            <a:r>
              <a:rPr lang="cs-CZ" b="1" dirty="0" smtClean="0">
                <a:latin typeface="Arial" pitchFamily="34" charset="0"/>
                <a:cs typeface="Arial" pitchFamily="34" charset="0"/>
              </a:rPr>
              <a:t>podporuje podnikatelské myšlení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cs-CZ" dirty="0" smtClean="0">
                <a:latin typeface="Arial" pitchFamily="34" charset="0"/>
                <a:cs typeface="Arial" pitchFamily="34" charset="0"/>
              </a:rPr>
              <a:t>je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výukovou metodou rozšířenou po celém světě </a:t>
            </a:r>
            <a:br>
              <a:rPr lang="cs-CZ" b="1" dirty="0" smtClean="0">
                <a:latin typeface="Arial" pitchFamily="34" charset="0"/>
                <a:cs typeface="Arial" pitchFamily="34" charset="0"/>
              </a:rPr>
            </a:br>
            <a:r>
              <a:rPr lang="cs-CZ" dirty="0" smtClean="0">
                <a:latin typeface="Arial" pitchFamily="34" charset="0"/>
                <a:cs typeface="Arial" pitchFamily="34" charset="0"/>
              </a:rPr>
              <a:t>u středních a vyšších odborných škol.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Jaká je optimální hodinová dotace, počet žáků ve třídě? 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cs-CZ" sz="2400" b="1" dirty="0" smtClean="0">
                <a:latin typeface="Arial" pitchFamily="34" charset="0"/>
                <a:cs typeface="Arial" pitchFamily="34" charset="0"/>
              </a:rPr>
              <a:t>Tři týdenní vyučovací hodiny celkem za studium považuje CEFIF za optimální. </a:t>
            </a:r>
          </a:p>
          <a:p>
            <a:pPr fontAlgn="base">
              <a:buNone/>
            </a:pPr>
            <a:r>
              <a:rPr lang="cs-CZ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Minimální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 hodinová dotace je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dvě týdenní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>vyučovací hodiny celkem za studium. Zároveň CEFIF nedoporučuje shlukovat hodiny do velkých bloků s tím, že by výuka proběhla každý druhý týden.</a:t>
            </a:r>
          </a:p>
          <a:p>
            <a:pPr fontAlgn="base">
              <a:buNone/>
            </a:pPr>
            <a:endParaRPr lang="cs-CZ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2400" b="1" dirty="0" smtClean="0">
                <a:latin typeface="Arial" pitchFamily="34" charset="0"/>
                <a:cs typeface="Arial" pitchFamily="34" charset="0"/>
              </a:rPr>
              <a:t>CEFIF doporučuje okolo 10 žáků ve třídě. </a:t>
            </a:r>
            <a:r>
              <a:rPr lang="cs-CZ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Rozhodně by fiktivní firma neměla </a:t>
            </a: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mít více jak 15 žáků </a:t>
            </a:r>
            <a:br>
              <a:rPr lang="cs-CZ" sz="2400" b="1" dirty="0" smtClean="0">
                <a:latin typeface="Arial" pitchFamily="34" charset="0"/>
                <a:cs typeface="Arial" pitchFamily="34" charset="0"/>
              </a:rPr>
            </a:br>
            <a:r>
              <a:rPr lang="cs-CZ" sz="2400" b="1" dirty="0" smtClean="0">
                <a:latin typeface="Arial" pitchFamily="34" charset="0"/>
                <a:cs typeface="Arial" pitchFamily="34" charset="0"/>
              </a:rPr>
              <a:t>a méně než 4.</a:t>
            </a:r>
            <a:endParaRPr lang="cs-CZ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Arial" panose="020B0604020202020204" pitchFamily="34" charset="0"/>
                <a:cs typeface="Arial" pitchFamily="34" charset="0"/>
              </a:rPr>
              <a:t>Regionální veletrhy fiktivních firem 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>
          <a:xfrm>
            <a:off x="251520" y="2420888"/>
            <a:ext cx="8640960" cy="3744416"/>
          </a:xfrm>
        </p:spPr>
        <p:txBody>
          <a:bodyPr>
            <a:normAutofit/>
          </a:bodyPr>
          <a:lstStyle/>
          <a:p>
            <a:pPr fontAlgn="base"/>
            <a:r>
              <a:rPr lang="cs-CZ" sz="2400" dirty="0" smtClean="0">
                <a:latin typeface="Arial" pitchFamily="34" charset="0"/>
                <a:cs typeface="Arial" pitchFamily="34" charset="0"/>
              </a:rPr>
              <a:t>České Budějovice</a:t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Most</a:t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Olomouc</a:t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Ostrava</a:t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Pardubice</a:t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Praha</a:t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Sokolov</a:t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Vysoké Mýto</a:t>
            </a:r>
            <a:br>
              <a:rPr lang="cs-CZ" sz="2400" dirty="0" smtClean="0">
                <a:latin typeface="Arial" pitchFamily="34" charset="0"/>
                <a:cs typeface="Arial" pitchFamily="34" charset="0"/>
              </a:rPr>
            </a:br>
            <a:r>
              <a:rPr lang="cs-CZ" sz="2400" dirty="0" smtClean="0">
                <a:latin typeface="Arial" pitchFamily="34" charset="0"/>
                <a:cs typeface="Arial" pitchFamily="34" charset="0"/>
              </a:rPr>
              <a:t>Žatec</a:t>
            </a:r>
          </a:p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72816"/>
            <a:ext cx="2880320" cy="2180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72815"/>
            <a:ext cx="3096344" cy="2180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img_20151210_1334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21088"/>
            <a:ext cx="3096344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sc0471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21087"/>
            <a:ext cx="3024336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latin typeface="Arial" pitchFamily="34" charset="0"/>
                <a:cs typeface="Arial" pitchFamily="34" charset="0"/>
              </a:rPr>
              <a:t>V současné době má CEFIF úřady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cs-CZ" sz="2600" dirty="0" smtClean="0">
                <a:latin typeface="Arial" pitchFamily="34" charset="0"/>
                <a:cs typeface="Arial" pitchFamily="34" charset="0"/>
              </a:rPr>
              <a:t>Rejstříkový soud</a:t>
            </a:r>
          </a:p>
          <a:p>
            <a:pPr fontAlgn="base"/>
            <a:r>
              <a:rPr lang="cs-CZ" sz="2600" dirty="0" smtClean="0">
                <a:latin typeface="Arial" pitchFamily="34" charset="0"/>
                <a:cs typeface="Arial" pitchFamily="34" charset="0"/>
              </a:rPr>
              <a:t>Živnostenský úřad</a:t>
            </a:r>
          </a:p>
          <a:p>
            <a:pPr fontAlgn="base"/>
            <a:r>
              <a:rPr lang="cs-CZ" sz="2600" dirty="0" smtClean="0">
                <a:latin typeface="Arial" pitchFamily="34" charset="0"/>
                <a:cs typeface="Arial" pitchFamily="34" charset="0"/>
              </a:rPr>
              <a:t>Finanční úřad</a:t>
            </a:r>
          </a:p>
          <a:p>
            <a:pPr fontAlgn="base"/>
            <a:r>
              <a:rPr lang="cs-CZ" sz="2600" dirty="0" smtClean="0">
                <a:latin typeface="Arial" pitchFamily="34" charset="0"/>
                <a:cs typeface="Arial" pitchFamily="34" charset="0"/>
              </a:rPr>
              <a:t>Správa sociálního zabezpečení</a:t>
            </a:r>
          </a:p>
          <a:p>
            <a:pPr fontAlgn="base"/>
            <a:r>
              <a:rPr lang="cs-CZ" sz="2600" dirty="0" smtClean="0">
                <a:latin typeface="Arial" pitchFamily="34" charset="0"/>
                <a:cs typeface="Arial" pitchFamily="34" charset="0"/>
              </a:rPr>
              <a:t>ZDRAFIK – fiktivní zdravotní pojišťovna</a:t>
            </a:r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fontAlgn="base"/>
            <a:r>
              <a:rPr lang="cs-CZ" dirty="0">
                <a:latin typeface="Arial" pitchFamily="34" charset="0"/>
                <a:cs typeface="Arial" pitchFamily="34" charset="0"/>
              </a:rPr>
              <a:t>Pojišťovna CEFIF</a:t>
            </a:r>
          </a:p>
          <a:p>
            <a:pPr fontAlgn="base"/>
            <a:r>
              <a:rPr lang="cs-CZ" dirty="0">
                <a:latin typeface="Arial" pitchFamily="34" charset="0"/>
                <a:cs typeface="Arial" pitchFamily="34" charset="0"/>
              </a:rPr>
              <a:t>Centrální dodavatel</a:t>
            </a:r>
          </a:p>
          <a:p>
            <a:pPr fontAlgn="base"/>
            <a:r>
              <a:rPr lang="cs-CZ" dirty="0">
                <a:latin typeface="Arial" pitchFamily="34" charset="0"/>
                <a:cs typeface="Arial" pitchFamily="34" charset="0"/>
              </a:rPr>
              <a:t>FIBA banka</a:t>
            </a:r>
          </a:p>
          <a:p>
            <a:pPr fontAlgn="base"/>
            <a:r>
              <a:rPr lang="cs-CZ" dirty="0">
                <a:latin typeface="Arial" pitchFamily="34" charset="0"/>
                <a:cs typeface="Arial" pitchFamily="34" charset="0"/>
              </a:rPr>
              <a:t>CEFIF BANKA</a:t>
            </a:r>
          </a:p>
          <a:p>
            <a:pPr fontAlgn="base"/>
            <a:r>
              <a:rPr lang="cs-CZ" dirty="0">
                <a:latin typeface="Arial" pitchFamily="34" charset="0"/>
                <a:cs typeface="Arial" pitchFamily="34" charset="0"/>
              </a:rPr>
              <a:t>Informační centrum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ávrh šablony pro prezentace DUM (3)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Jmění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Jmění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Návrh šablony pro prezentace DUM (3)</Template>
  <TotalTime>3008</TotalTime>
  <Words>202</Words>
  <Application>Microsoft Office PowerPoint</Application>
  <PresentationFormat>Předvádění na obrazovce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Návrh šablony pro prezentace DUM (3)</vt:lpstr>
      <vt:lpstr>Prezentace FIF </vt:lpstr>
      <vt:lpstr>Prezentace fiktivní firmy</vt:lpstr>
      <vt:lpstr>Koncept fiktivních firem</vt:lpstr>
      <vt:lpstr>Koncept fiktivních firem</vt:lpstr>
      <vt:lpstr>Koncept fiktivních firem</vt:lpstr>
      <vt:lpstr>Studentům tento předmět přináší</vt:lpstr>
      <vt:lpstr>Jaká je optimální hodinová dotace, počet žáků ve třídě? </vt:lpstr>
      <vt:lpstr>Regionální veletrhy fiktivních firem </vt:lpstr>
      <vt:lpstr>V současné době má CEFIF úřady</vt:lpstr>
      <vt:lpstr>Pro udržení chodu CEFIF - poplatky</vt:lpstr>
      <vt:lpstr>Osvědčení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horacekr</dc:creator>
  <cp:lastModifiedBy>Vladimíra Trnčáková</cp:lastModifiedBy>
  <cp:revision>347</cp:revision>
  <dcterms:created xsi:type="dcterms:W3CDTF">2012-10-03T12:47:29Z</dcterms:created>
  <dcterms:modified xsi:type="dcterms:W3CDTF">2017-06-09T08:46:14Z</dcterms:modified>
</cp:coreProperties>
</file>