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sldIdLst>
    <p:sldId id="291" r:id="rId2"/>
    <p:sldId id="348" r:id="rId3"/>
    <p:sldId id="369" r:id="rId4"/>
    <p:sldId id="370" r:id="rId5"/>
    <p:sldId id="371" r:id="rId6"/>
    <p:sldId id="372" r:id="rId7"/>
    <p:sldId id="384" r:id="rId8"/>
    <p:sldId id="373" r:id="rId9"/>
    <p:sldId id="374" r:id="rId10"/>
    <p:sldId id="375" r:id="rId11"/>
    <p:sldId id="376" r:id="rId12"/>
    <p:sldId id="377" r:id="rId13"/>
    <p:sldId id="378" r:id="rId14"/>
    <p:sldId id="379" r:id="rId15"/>
    <p:sldId id="381" r:id="rId16"/>
    <p:sldId id="383" r:id="rId1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63986" autoAdjust="0"/>
  </p:normalViewPr>
  <p:slideViewPr>
    <p:cSldViewPr snapToGrid="0" snapToObjects="1" showGuides="1">
      <p:cViewPr varScale="1">
        <p:scale>
          <a:sx n="73" d="100"/>
          <a:sy n="73" d="100"/>
        </p:scale>
        <p:origin x="2034" y="84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10.03.2023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="1" u="sng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23725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="1" u="sng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45641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="1" u="sng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78027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="1" u="sng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51365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="1" u="sng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73481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="1" u="sng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58931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="1" u="sng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6803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="1" u="sng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3579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="1" u="sng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1206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="1" u="sng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92564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="1" u="sng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0110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="1" u="sng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73178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="1" u="sng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35863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="1" u="sng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69218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="1" u="sng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8802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 userDrawn="1"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po-enex.cz/experti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70" y="4001731"/>
            <a:ext cx="6751435" cy="1533451"/>
          </a:xfrm>
        </p:spPr>
        <p:txBody>
          <a:bodyPr anchor="b">
            <a:normAutofit fontScale="90000"/>
          </a:bodyPr>
          <a:lstStyle/>
          <a:p>
            <a:r>
              <a:rPr lang="cs-CZ" dirty="0">
                <a:ea typeface="Inter" panose="02000503000000020004" pitchFamily="2" charset="0"/>
                <a:cs typeface="Arial" panose="020B0604020202020204" pitchFamily="34" charset="0"/>
              </a:rPr>
              <a:t>Energeticky úsporná opatření na příspěvkových organizacích </a:t>
            </a:r>
            <a:r>
              <a:rPr lang="cs-CZ" dirty="0" smtClean="0">
                <a:ea typeface="Inter" panose="02000503000000020004" pitchFamily="2" charset="0"/>
                <a:cs typeface="Arial" panose="020B0604020202020204" pitchFamily="34" charset="0"/>
              </a:rPr>
              <a:t>OK</a:t>
            </a:r>
            <a:br>
              <a:rPr lang="cs-CZ" dirty="0" smtClean="0">
                <a:ea typeface="Inter" panose="02000503000000020004" pitchFamily="2" charset="0"/>
                <a:cs typeface="Arial" panose="020B0604020202020204" pitchFamily="34" charset="0"/>
              </a:rPr>
            </a:br>
            <a:r>
              <a:rPr lang="cs-CZ" dirty="0"/>
              <a:t>Zákonem stanovená povinnost – kontroly systémů vytápění a klimatizací</a:t>
            </a:r>
            <a:endParaRPr lang="cs-CZ" sz="36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687314"/>
            <a:ext cx="6751435" cy="935027"/>
          </a:xfrm>
        </p:spPr>
        <p:txBody>
          <a:bodyPr>
            <a:normAutofit fontScale="85000" lnSpcReduction="20000"/>
          </a:bodyPr>
          <a:lstStyle/>
          <a:p>
            <a:r>
              <a:rPr lang="cs-CZ" dirty="0"/>
              <a:t>Informace pro zástupce PO OK </a:t>
            </a:r>
            <a:r>
              <a:rPr lang="cs-CZ" dirty="0" smtClean="0"/>
              <a:t>2023</a:t>
            </a:r>
          </a:p>
          <a:p>
            <a:r>
              <a:rPr lang="cs-CZ" dirty="0"/>
              <a:t>22. – 23. 03.2023</a:t>
            </a:r>
          </a:p>
          <a:p>
            <a:r>
              <a:rPr lang="cs-CZ" dirty="0" smtClean="0"/>
              <a:t> 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6451" y="224839"/>
            <a:ext cx="9027622" cy="684000"/>
          </a:xfrm>
        </p:spPr>
        <p:txBody>
          <a:bodyPr>
            <a:noAutofit/>
          </a:bodyPr>
          <a:lstStyle/>
          <a:p>
            <a:pPr marL="0" lvl="1" indent="0" algn="l">
              <a:spcBef>
                <a:spcPts val="1000"/>
              </a:spcBef>
              <a:buNone/>
            </a:pPr>
            <a:r>
              <a:rPr lang="cs-CZ" sz="3200" dirty="0" smtClean="0">
                <a:solidFill>
                  <a:srgbClr val="00549F"/>
                </a:solidFill>
                <a:latin typeface="+mj-lt"/>
              </a:rPr>
              <a:t>Kontroly systémů vytápění a klimatizací </a:t>
            </a:r>
            <a:endParaRPr lang="cs-CZ" sz="3200" dirty="0">
              <a:solidFill>
                <a:srgbClr val="00549F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7" y="1197033"/>
            <a:ext cx="10806545" cy="515931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200" dirty="0">
                <a:solidFill>
                  <a:srgbClr val="CC2D30"/>
                </a:solidFill>
              </a:rPr>
              <a:t>Plnění povinnosti kontroly kotlů a klimatizací – skutečný stav </a:t>
            </a:r>
            <a:endParaRPr lang="cs-CZ" sz="2200" dirty="0" smtClean="0">
              <a:solidFill>
                <a:srgbClr val="CC2D30"/>
              </a:solidFill>
            </a:endParaRPr>
          </a:p>
          <a:p>
            <a:pPr algn="just"/>
            <a:r>
              <a:rPr lang="cs-CZ" sz="2000" b="1" dirty="0" smtClean="0"/>
              <a:t>Výsledek </a:t>
            </a:r>
            <a:r>
              <a:rPr lang="cs-CZ" sz="2000" b="1" dirty="0"/>
              <a:t>plnění záměru  A+B</a:t>
            </a:r>
          </a:p>
          <a:p>
            <a:pPr marL="531813" lvl="1" indent="-265113" algn="just"/>
            <a:r>
              <a:rPr lang="cs-CZ" sz="2000" dirty="0"/>
              <a:t>OKŘ připravilo ve spolupráci s OSR zadávací dokumentaci pro vyhlášení nadlimitního otevřeného řízení na centrálního dodavatele předmětu plnění A i B. Otevřené řízení bylo zveřejněno 25. 11. 2022. Ředitelé PO byli o záměru OK realizovat VZ na zajištění centrálního dodavatele služby informováni dne 14. 10. 2022 na semináři k energetické problematice. </a:t>
            </a:r>
          </a:p>
          <a:p>
            <a:pPr marL="531813" lvl="1" indent="-265113" algn="just"/>
            <a:r>
              <a:rPr lang="cs-CZ" sz="2000" dirty="0"/>
              <a:t>V termínu pro podání nabídek, tj. 27. 12. 2022, nebyla na OK doručena žádná nabídka dodavatele na provedení kontrol systémů vytápění a kontrol systémů klimatizací.   </a:t>
            </a:r>
          </a:p>
          <a:p>
            <a:pPr marL="531813" lvl="1" indent="-265113" algn="just"/>
            <a:r>
              <a:rPr lang="cs-CZ" sz="2000" dirty="0"/>
              <a:t>Dne 16. 1. 2023 rozhodla ROK svým usnesením č. UR/72/33/2023 o zrušení veřejné zakázky „Zajištění kontrol systémů vytápění a systémů klimatizace na budovách v majetku Olomouckého kraje“.</a:t>
            </a:r>
          </a:p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endParaRPr lang="cs-CZ" sz="2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22. – 23. 03.2023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59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6451" y="224839"/>
            <a:ext cx="9027622" cy="684000"/>
          </a:xfrm>
        </p:spPr>
        <p:txBody>
          <a:bodyPr>
            <a:noAutofit/>
          </a:bodyPr>
          <a:lstStyle/>
          <a:p>
            <a:pPr marL="0" lvl="1" indent="0" algn="l">
              <a:spcBef>
                <a:spcPts val="1000"/>
              </a:spcBef>
              <a:buNone/>
            </a:pPr>
            <a:r>
              <a:rPr lang="cs-CZ" sz="3200" dirty="0" smtClean="0">
                <a:solidFill>
                  <a:srgbClr val="00549F"/>
                </a:solidFill>
                <a:latin typeface="+mj-lt"/>
              </a:rPr>
              <a:t>Kontroly systémů vytápění a klimatizací </a:t>
            </a:r>
            <a:endParaRPr lang="cs-CZ" sz="3200" dirty="0">
              <a:solidFill>
                <a:srgbClr val="00549F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7" y="1197033"/>
            <a:ext cx="10806545" cy="515931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200" dirty="0">
                <a:solidFill>
                  <a:srgbClr val="CC2D30"/>
                </a:solidFill>
              </a:rPr>
              <a:t>Plnění povinnosti kontroly kotlů a klimatizací – skutečný stav </a:t>
            </a:r>
            <a:endParaRPr lang="cs-CZ" sz="2200" dirty="0" smtClean="0">
              <a:solidFill>
                <a:srgbClr val="CC2D30"/>
              </a:solidFill>
            </a:endParaRPr>
          </a:p>
          <a:p>
            <a:pPr algn="just"/>
            <a:r>
              <a:rPr lang="cs-CZ" sz="2000" b="1" dirty="0"/>
              <a:t>Doporučení  a schválení dalšího postupu: </a:t>
            </a:r>
            <a:endParaRPr lang="cs-CZ" sz="2000" b="1" dirty="0" smtClean="0"/>
          </a:p>
          <a:p>
            <a:pPr marL="531813" lvl="1" indent="-265113" algn="just"/>
            <a:r>
              <a:rPr lang="cs-CZ" sz="2000" dirty="0"/>
              <a:t>Opakovaně nevyhlašovat soutěž s upravenými podmínkami VZ. Důvodem je nedostatek energetických specialistů na trhu i velká poptávka po jejich službách v souvislosti se změnou Zákona. </a:t>
            </a:r>
          </a:p>
          <a:p>
            <a:pPr marL="531813" lvl="1" indent="-265113" algn="just"/>
            <a:r>
              <a:rPr lang="cs-CZ" sz="2000" dirty="0"/>
              <a:t>Vrátit se k původnímu způsobu plnění povinností kontrol před novelizací zákona a ponechat zajišťování periodických kontrol systémů vytápění i systémů klimatizace na jednotlivých PO</a:t>
            </a:r>
          </a:p>
          <a:p>
            <a:pPr marL="531813" lvl="1" indent="-265113" algn="just"/>
            <a:r>
              <a:rPr lang="cs-CZ" sz="2000" dirty="0"/>
              <a:t>Doporučení schváleno poradou vedení OK dne 6.2.2023 </a:t>
            </a:r>
          </a:p>
          <a:p>
            <a:pPr marL="531813" lvl="1" indent="-265113" algn="just"/>
            <a:r>
              <a:rPr lang="cs-CZ" sz="2000" dirty="0"/>
              <a:t>Informace k dalšímu postupu zaslána na PO přes portál dne 13.2.2023 ve formě dopisu náměstka hejtmana Ing. Šafaříka ,MBA </a:t>
            </a:r>
          </a:p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endParaRPr lang="cs-CZ" sz="2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22. – 23. 03.2023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835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6451" y="224839"/>
            <a:ext cx="9027622" cy="684000"/>
          </a:xfrm>
        </p:spPr>
        <p:txBody>
          <a:bodyPr>
            <a:noAutofit/>
          </a:bodyPr>
          <a:lstStyle/>
          <a:p>
            <a:pPr marL="0" lvl="1" indent="0" algn="l">
              <a:spcBef>
                <a:spcPts val="1000"/>
              </a:spcBef>
              <a:buNone/>
            </a:pPr>
            <a:r>
              <a:rPr lang="cs-CZ" sz="3200" dirty="0" smtClean="0">
                <a:solidFill>
                  <a:srgbClr val="00549F"/>
                </a:solidFill>
                <a:latin typeface="+mj-lt"/>
              </a:rPr>
              <a:t>Kontroly systémů vytápění a klimatizací </a:t>
            </a:r>
            <a:endParaRPr lang="cs-CZ" sz="3200" dirty="0">
              <a:solidFill>
                <a:srgbClr val="00549F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7" y="1197033"/>
            <a:ext cx="10806545" cy="515931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200" dirty="0">
                <a:solidFill>
                  <a:srgbClr val="CC2D30"/>
                </a:solidFill>
              </a:rPr>
              <a:t>Podmínky pro aktuální splnění povinnosti kontroly kotlů a klimatizací </a:t>
            </a:r>
            <a:endParaRPr lang="cs-CZ" sz="2200" dirty="0" smtClean="0">
              <a:solidFill>
                <a:srgbClr val="CC2D30"/>
              </a:solidFill>
            </a:endParaRPr>
          </a:p>
          <a:p>
            <a:pPr algn="just"/>
            <a:r>
              <a:rPr lang="cs-CZ" sz="2000" dirty="0"/>
              <a:t>Dřívější název v § 6a -  kontrola kotlů a klimatizací se mění na </a:t>
            </a:r>
            <a:r>
              <a:rPr lang="cs-CZ" sz="2000" b="1" dirty="0"/>
              <a:t>„kontrola systémů vytápění a kontrola systémů klimatizací</a:t>
            </a:r>
            <a:r>
              <a:rPr lang="cs-CZ" sz="2000" dirty="0"/>
              <a:t>“.  Pokud jste vlastník budovy s provozovaným systémem vytápění budovy nebo  systémem klimatizace, popř. systémem větrání budovy s jmenovitým výkonem nad 70 kW, máte povinnost zajistit pravidelnou kontrolu těchto zařízení. </a:t>
            </a:r>
            <a:endParaRPr lang="cs-CZ" sz="2000" dirty="0" smtClean="0"/>
          </a:p>
          <a:p>
            <a:pPr algn="just"/>
            <a:r>
              <a:rPr lang="cs-CZ" sz="2000" b="1" dirty="0"/>
              <a:t>Co jsou zdroje tepla patřící do systému vytápění dle zákona:</a:t>
            </a:r>
          </a:p>
          <a:p>
            <a:pPr lvl="1" algn="just"/>
            <a:r>
              <a:rPr lang="cs-CZ" sz="1800" dirty="0"/>
              <a:t>zdroj tepla se spalováním tepla – všechny spalovací kotle na tuhá, kapalná i plynná paliva</a:t>
            </a:r>
          </a:p>
          <a:p>
            <a:pPr lvl="1" algn="just"/>
            <a:r>
              <a:rPr lang="cs-CZ" sz="1800" dirty="0"/>
              <a:t>zdroj tepla se spalováním tepla – </a:t>
            </a:r>
            <a:r>
              <a:rPr lang="cs-CZ" sz="1800" dirty="0" err="1"/>
              <a:t>kogenerace</a:t>
            </a:r>
            <a:endParaRPr lang="cs-CZ" sz="1800" dirty="0"/>
          </a:p>
          <a:p>
            <a:pPr lvl="1" algn="just"/>
            <a:r>
              <a:rPr lang="cs-CZ" sz="1800" dirty="0"/>
              <a:t>tepelné čerpadlo</a:t>
            </a:r>
          </a:p>
          <a:p>
            <a:pPr lvl="1" algn="just"/>
            <a:r>
              <a:rPr lang="cs-CZ" sz="1800" dirty="0"/>
              <a:t>zdroj tepla s přímou přeměnou elektrické energie na tepelnou-elektrické kotle, přímotopy</a:t>
            </a:r>
          </a:p>
          <a:p>
            <a:pPr lvl="1" algn="just"/>
            <a:r>
              <a:rPr lang="cs-CZ" sz="1800" dirty="0"/>
              <a:t>tepelná solární soustava na vytápění a ohřev teplé vody</a:t>
            </a:r>
          </a:p>
          <a:p>
            <a:pPr lvl="1" algn="just"/>
            <a:r>
              <a:rPr lang="cs-CZ" sz="1800" dirty="0"/>
              <a:t>zdroj tepla mimo budovu – objektové předávací stanice</a:t>
            </a:r>
          </a:p>
          <a:p>
            <a:pPr lvl="1" algn="just"/>
            <a:r>
              <a:rPr lang="cs-CZ" sz="1800" dirty="0"/>
              <a:t>zdroj tepla pomocí přímého využití energie prostředí – výměníkové předávací stanice</a:t>
            </a:r>
          </a:p>
          <a:p>
            <a:pPr lvl="1" algn="just"/>
            <a:r>
              <a:rPr lang="cs-CZ" sz="1800" dirty="0"/>
              <a:t>zpětné získávání tepla z technologických procesů – např. odpadní teplo z kompresoru </a:t>
            </a:r>
          </a:p>
          <a:p>
            <a:pPr algn="just"/>
            <a:endParaRPr lang="cs-CZ" sz="2000" dirty="0"/>
          </a:p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endParaRPr lang="cs-CZ" sz="2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22. – 23. 03.2023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52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6451" y="224839"/>
            <a:ext cx="9027622" cy="684000"/>
          </a:xfrm>
        </p:spPr>
        <p:txBody>
          <a:bodyPr>
            <a:noAutofit/>
          </a:bodyPr>
          <a:lstStyle/>
          <a:p>
            <a:pPr marL="0" lvl="1" indent="0" algn="l">
              <a:spcBef>
                <a:spcPts val="1000"/>
              </a:spcBef>
              <a:buNone/>
            </a:pPr>
            <a:r>
              <a:rPr lang="cs-CZ" sz="3200" dirty="0" smtClean="0">
                <a:solidFill>
                  <a:srgbClr val="00549F"/>
                </a:solidFill>
                <a:latin typeface="+mj-lt"/>
              </a:rPr>
              <a:t>Kontroly systémů vytápění a klimatizací </a:t>
            </a:r>
            <a:endParaRPr lang="cs-CZ" sz="3200" dirty="0">
              <a:solidFill>
                <a:srgbClr val="00549F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7" y="1197033"/>
            <a:ext cx="10806545" cy="515931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cs-CZ" sz="2200" dirty="0">
                <a:solidFill>
                  <a:srgbClr val="CC2D30"/>
                </a:solidFill>
              </a:rPr>
              <a:t>Podmínky pro aktuální splnění povinnosti kontroly kotlů a klimatizací </a:t>
            </a:r>
            <a:endParaRPr lang="cs-CZ" sz="2200" dirty="0" smtClean="0">
              <a:solidFill>
                <a:srgbClr val="CC2D30"/>
              </a:solidFill>
            </a:endParaRPr>
          </a:p>
          <a:p>
            <a:pPr algn="just"/>
            <a:r>
              <a:rPr lang="cs-CZ" sz="2000" b="1" dirty="0"/>
              <a:t>Co jsou zdroje chladu patřící do systému klimatizace dle zákona:</a:t>
            </a:r>
          </a:p>
          <a:p>
            <a:pPr lvl="1" algn="just"/>
            <a:r>
              <a:rPr lang="cs-CZ" sz="1800" dirty="0"/>
              <a:t>výroba chladu kompresorovým přímým a nepřímým chlazením</a:t>
            </a:r>
          </a:p>
          <a:p>
            <a:pPr lvl="1" algn="just"/>
            <a:r>
              <a:rPr lang="cs-CZ" sz="1800" dirty="0"/>
              <a:t>výroba chladu absorpčním, adiabatickým a </a:t>
            </a:r>
            <a:r>
              <a:rPr lang="cs-CZ" sz="1800" dirty="0" err="1"/>
              <a:t>trigeneračním</a:t>
            </a:r>
            <a:r>
              <a:rPr lang="cs-CZ" sz="1800" dirty="0"/>
              <a:t> chlazením a využitím tepelného čerpadla </a:t>
            </a:r>
          </a:p>
          <a:p>
            <a:pPr marL="0" indent="0" algn="just">
              <a:buNone/>
            </a:pPr>
            <a:r>
              <a:rPr lang="cs-CZ" sz="2200" dirty="0">
                <a:solidFill>
                  <a:srgbClr val="CC2D30"/>
                </a:solidFill>
              </a:rPr>
              <a:t>Podmínky pro splnění povinnosti kontroly kotlů a klimatizací </a:t>
            </a:r>
            <a:endParaRPr lang="cs-CZ" sz="2200" dirty="0" smtClean="0">
              <a:solidFill>
                <a:srgbClr val="CC2D30"/>
              </a:solidFill>
            </a:endParaRPr>
          </a:p>
          <a:p>
            <a:pPr algn="just"/>
            <a:r>
              <a:rPr lang="cs-CZ" sz="2000" b="1" dirty="0"/>
              <a:t>Jaká je četnost prováděných </a:t>
            </a:r>
            <a:r>
              <a:rPr lang="cs-CZ" sz="2000" b="1" dirty="0" smtClean="0"/>
              <a:t>kontrol</a:t>
            </a:r>
          </a:p>
          <a:p>
            <a:pPr lvl="1" algn="just"/>
            <a:r>
              <a:rPr lang="cs-CZ" sz="1800" dirty="0"/>
              <a:t>Nově je zavedena jednotná perioda provádění kontrol bez ohledu na typ zdroje tepla a jeho jmenovitý výkon. U systémů nově uvedených do provozu musí být první kontrola provedena do 3 let od uvedení do provozu. U již provozovaných systémů musí být kontrola prováděna pravidelně jednou za 5 let.</a:t>
            </a:r>
          </a:p>
          <a:p>
            <a:pPr lvl="1" algn="just"/>
            <a:r>
              <a:rPr lang="cs-CZ" sz="1800" b="1" dirty="0"/>
              <a:t>První kontrola </a:t>
            </a:r>
            <a:r>
              <a:rPr lang="cs-CZ" sz="1800" dirty="0"/>
              <a:t>musí být provedena nejpozději do 1. 3. 2023 u všech systémů vytápění, vyjma systémů vytápění se spalovacími zdroji tepla (kotli), nejpozději do 15.10.2023 u všech systémů klimatizací.  U systémů vytápění se spalovacími zdroji tepla, které byly kontrolovány podle staré vyhlášky před více jak 5 lety (počítáno od 1. 3. 2022), musí být první kontrola provedena do 2 let ode dne nabytí účinnosti nové vyhlášky. U ostatních systémů se spalovacími zdroji tepla, které byly kontrolovány podle staré vyhlášky, musí být kontrola podle nové vyhlášky provedena do 5 let od provedení poslední kontroly.</a:t>
            </a:r>
          </a:p>
          <a:p>
            <a:pPr algn="just"/>
            <a:endParaRPr lang="cs-CZ" sz="2000" dirty="0"/>
          </a:p>
          <a:p>
            <a:pPr algn="just"/>
            <a:endParaRPr lang="cs-CZ" sz="2200" dirty="0">
              <a:solidFill>
                <a:srgbClr val="CC2D30"/>
              </a:solidFill>
            </a:endParaRPr>
          </a:p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endParaRPr lang="cs-CZ" sz="2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22. – 23. 03.2023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522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6451" y="224839"/>
            <a:ext cx="9027622" cy="684000"/>
          </a:xfrm>
        </p:spPr>
        <p:txBody>
          <a:bodyPr>
            <a:noAutofit/>
          </a:bodyPr>
          <a:lstStyle/>
          <a:p>
            <a:pPr marL="0" lvl="1" indent="0" algn="l">
              <a:spcBef>
                <a:spcPts val="1000"/>
              </a:spcBef>
              <a:buNone/>
            </a:pPr>
            <a:r>
              <a:rPr lang="cs-CZ" sz="3200" dirty="0" smtClean="0">
                <a:solidFill>
                  <a:srgbClr val="00549F"/>
                </a:solidFill>
                <a:latin typeface="+mj-lt"/>
              </a:rPr>
              <a:t>Kontroly systémů vytápění a klimatizací </a:t>
            </a:r>
            <a:endParaRPr lang="cs-CZ" sz="3200" dirty="0">
              <a:solidFill>
                <a:srgbClr val="00549F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7" y="1197033"/>
            <a:ext cx="10806545" cy="515931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200" dirty="0">
                <a:solidFill>
                  <a:srgbClr val="CC2D30"/>
                </a:solidFill>
              </a:rPr>
              <a:t>Podmínky pro aktuální splnění povinnosti kontroly kotlů a klimatizací </a:t>
            </a:r>
            <a:endParaRPr lang="cs-CZ" sz="2200" dirty="0" smtClean="0">
              <a:solidFill>
                <a:srgbClr val="CC2D30"/>
              </a:solidFill>
            </a:endParaRPr>
          </a:p>
          <a:p>
            <a:pPr algn="just"/>
            <a:r>
              <a:rPr lang="cs-CZ" sz="2000" b="1" dirty="0"/>
              <a:t>Kontrolu </a:t>
            </a:r>
            <a:r>
              <a:rPr lang="cs-CZ" sz="2000" b="1" dirty="0" smtClean="0"/>
              <a:t>provádí:</a:t>
            </a:r>
            <a:endParaRPr lang="cs-CZ" sz="2000" b="1" dirty="0"/>
          </a:p>
          <a:p>
            <a:pPr lvl="1" algn="just"/>
            <a:r>
              <a:rPr lang="cs-CZ" sz="1800" dirty="0"/>
              <a:t>U provozovaných systémů vytápění a příslušných rozvodů tepelné energie může kontrolu provádět pouze energetický specialista na kontroly provozovaných systémů vytápění a kombinovaných systémů  vytápění a větrání. U provozovaných systémů klimatizace a kombinovaných systémů klimatizace a  větrání může kontroly provádět pouze energetický specialista na kontroly provozovaných systémů klimatizací a kombinovaných systémů klimatizaci a větrání podle zákona č. 406/2000 Sb. Seznam energetických specialistů disponujících oprávněním provádět kontroly je k dispozici na stránkách Ministerstva průmyslu a obchodu na odkazu  </a:t>
            </a:r>
            <a:r>
              <a:rPr lang="cs-CZ" sz="1800" dirty="0">
                <a:hlinkClick r:id="rId3"/>
              </a:rPr>
              <a:t>https://</a:t>
            </a:r>
            <a:r>
              <a:rPr lang="cs-CZ" sz="1800" dirty="0" smtClean="0">
                <a:hlinkClick r:id="rId3"/>
              </a:rPr>
              <a:t>www.mpo-enex.cz/experti</a:t>
            </a:r>
            <a:r>
              <a:rPr lang="cs-CZ" sz="1800" dirty="0" smtClean="0"/>
              <a:t> </a:t>
            </a:r>
            <a:endParaRPr lang="cs-CZ" sz="1800" dirty="0"/>
          </a:p>
          <a:p>
            <a:pPr algn="just"/>
            <a:r>
              <a:rPr lang="cs-CZ" sz="2000" b="1" dirty="0"/>
              <a:t>Povinnost se nevztahuje :</a:t>
            </a:r>
          </a:p>
          <a:p>
            <a:pPr lvl="1" algn="just"/>
            <a:r>
              <a:rPr lang="cs-CZ" sz="1800" dirty="0"/>
              <a:t>na budovy, pro jejichž řízení je instalován automatizační a řídicí systém. Ten je podle zákona tvořen výrobky, softwarem a inženýrskými službami, které podporují energeticky účinný, hospodárný a bezpečný provoz technických systémů budovy pomocí automatického ovládání a umožňují ruční zásah pro nastavení některých vstupních parametrů. Přesné definice automatizačních a řídicích systémů obytných budov a budov jiných, než obytných jsou definovány v § 9 vyhlášky.</a:t>
            </a:r>
          </a:p>
          <a:p>
            <a:pPr algn="just"/>
            <a:endParaRPr lang="cs-CZ" sz="2000" dirty="0"/>
          </a:p>
          <a:p>
            <a:pPr algn="just"/>
            <a:endParaRPr lang="cs-CZ" sz="2200" dirty="0">
              <a:solidFill>
                <a:srgbClr val="CC2D30"/>
              </a:solidFill>
            </a:endParaRPr>
          </a:p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endParaRPr lang="cs-CZ" sz="2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22. – 23. 03.2023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426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6451" y="224839"/>
            <a:ext cx="9027622" cy="684000"/>
          </a:xfrm>
        </p:spPr>
        <p:txBody>
          <a:bodyPr>
            <a:noAutofit/>
          </a:bodyPr>
          <a:lstStyle/>
          <a:p>
            <a:pPr marL="0" lvl="1" indent="0" algn="l">
              <a:spcBef>
                <a:spcPts val="1000"/>
              </a:spcBef>
              <a:buNone/>
            </a:pPr>
            <a:r>
              <a:rPr lang="cs-CZ" sz="3200" dirty="0" smtClean="0">
                <a:solidFill>
                  <a:srgbClr val="00549F"/>
                </a:solidFill>
                <a:latin typeface="+mj-lt"/>
              </a:rPr>
              <a:t>Kontroly systémů vytápění a klimatizací </a:t>
            </a:r>
            <a:endParaRPr lang="cs-CZ" sz="3200" dirty="0">
              <a:solidFill>
                <a:srgbClr val="00549F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7" y="1197033"/>
            <a:ext cx="10806545" cy="515931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200" dirty="0">
                <a:solidFill>
                  <a:srgbClr val="CC2D30"/>
                </a:solidFill>
              </a:rPr>
              <a:t>Podmínky pro aktuální splnění povinnosti kontroly kotlů a klimatizací </a:t>
            </a:r>
            <a:endParaRPr lang="cs-CZ" sz="2200" dirty="0" smtClean="0">
              <a:solidFill>
                <a:srgbClr val="CC2D30"/>
              </a:solidFill>
            </a:endParaRPr>
          </a:p>
          <a:p>
            <a:pPr marL="0" indent="0" algn="just">
              <a:buNone/>
            </a:pPr>
            <a:r>
              <a:rPr lang="cs-CZ" sz="2000" b="1" dirty="0"/>
              <a:t>Provádění </a:t>
            </a:r>
            <a:r>
              <a:rPr lang="cs-CZ" sz="2000" b="1" dirty="0" smtClean="0"/>
              <a:t>kontrol						Termín kontroly</a:t>
            </a:r>
          </a:p>
          <a:p>
            <a:pPr algn="just"/>
            <a:r>
              <a:rPr lang="cs-CZ" sz="1500" dirty="0" smtClean="0"/>
              <a:t>Systém vytápění nebo kombinovaný systém vytápění a větrání nově  		</a:t>
            </a:r>
            <a:r>
              <a:rPr lang="pl-PL" sz="1500" dirty="0" smtClean="0"/>
              <a:t>Do 3 let po uvedení do provozu</a:t>
            </a:r>
            <a:endParaRPr lang="cs-CZ" sz="1500" dirty="0" smtClean="0"/>
          </a:p>
          <a:p>
            <a:pPr marL="266700" indent="0" algn="just">
              <a:buNone/>
            </a:pPr>
            <a:r>
              <a:rPr lang="cs-CZ" sz="1500" dirty="0" smtClean="0"/>
              <a:t>uvedený do provozu</a:t>
            </a:r>
          </a:p>
          <a:p>
            <a:pPr marL="266700" indent="-266700" algn="just"/>
            <a:r>
              <a:rPr lang="cs-CZ" sz="1500" dirty="0" smtClean="0"/>
              <a:t>Systém klimatizace nebo komb. systém klimatizace a větrání nově  		</a:t>
            </a:r>
            <a:r>
              <a:rPr lang="pl-PL" sz="1500" dirty="0" smtClean="0"/>
              <a:t>Do 3 let po uvedení do provozu</a:t>
            </a:r>
            <a:endParaRPr lang="cs-CZ" sz="1500" dirty="0" smtClean="0"/>
          </a:p>
          <a:p>
            <a:pPr marL="266700" indent="0" algn="just">
              <a:buNone/>
            </a:pPr>
            <a:r>
              <a:rPr lang="cs-CZ" sz="1500" dirty="0" smtClean="0"/>
              <a:t>uvedený </a:t>
            </a:r>
            <a:r>
              <a:rPr lang="cs-CZ" sz="1500" dirty="0"/>
              <a:t>do </a:t>
            </a:r>
            <a:r>
              <a:rPr lang="cs-CZ" sz="1500" dirty="0" smtClean="0"/>
              <a:t>provozu</a:t>
            </a:r>
          </a:p>
          <a:p>
            <a:pPr marL="266700" indent="-266700" algn="just"/>
            <a:r>
              <a:rPr lang="cs-CZ" sz="1500" dirty="0"/>
              <a:t>Pokud se nejedná o kotel a rozvody tepelné energie			Do </a:t>
            </a:r>
            <a:r>
              <a:rPr lang="cs-CZ" sz="1500" dirty="0" smtClean="0"/>
              <a:t>1.3.2023</a:t>
            </a:r>
          </a:p>
          <a:p>
            <a:pPr marL="266700" indent="-266700" algn="just"/>
            <a:r>
              <a:rPr lang="cs-CZ" sz="1500" dirty="0"/>
              <a:t>Pokud byla provedena kontrola kotle a rozvodů tepelné energie		Do </a:t>
            </a:r>
            <a:r>
              <a:rPr lang="cs-CZ" sz="1500" dirty="0" smtClean="0"/>
              <a:t>1.3.2024</a:t>
            </a:r>
          </a:p>
          <a:p>
            <a:pPr marL="266700" indent="0" algn="just">
              <a:buNone/>
            </a:pPr>
            <a:r>
              <a:rPr lang="cs-CZ" sz="1500" dirty="0"/>
              <a:t>dle </a:t>
            </a:r>
            <a:r>
              <a:rPr lang="cs-CZ" sz="1500" dirty="0" err="1"/>
              <a:t>vyhl</a:t>
            </a:r>
            <a:r>
              <a:rPr lang="cs-CZ" sz="1500" dirty="0"/>
              <a:t>. č. 194/2013 před </a:t>
            </a:r>
            <a:r>
              <a:rPr lang="cs-CZ" sz="1500" dirty="0" smtClean="0"/>
              <a:t>1.3.2017</a:t>
            </a:r>
          </a:p>
          <a:p>
            <a:pPr marL="266700" indent="-266700" algn="just"/>
            <a:r>
              <a:rPr lang="cs-CZ" sz="1500" dirty="0"/>
              <a:t>Pokud byla provedena kontrola kotle a rozvodů tepelné energie </a:t>
            </a:r>
            <a:r>
              <a:rPr lang="cs-CZ" sz="1500" dirty="0" smtClean="0"/>
              <a:t>		</a:t>
            </a:r>
            <a:r>
              <a:rPr lang="pl-PL" sz="1500" dirty="0"/>
              <a:t>Do  5 let od posledního dne </a:t>
            </a:r>
            <a:endParaRPr lang="cs-CZ" sz="1500" dirty="0" smtClean="0"/>
          </a:p>
          <a:p>
            <a:pPr marL="266700" indent="0" algn="just">
              <a:buNone/>
            </a:pPr>
            <a:r>
              <a:rPr lang="pl-PL" sz="1500" dirty="0"/>
              <a:t>dle vyhl. č. 194/2013 po </a:t>
            </a:r>
            <a:r>
              <a:rPr lang="pl-PL" sz="1500" dirty="0" smtClean="0"/>
              <a:t>1.3.2017					kalendářního roku provedení kontroly</a:t>
            </a:r>
          </a:p>
          <a:p>
            <a:pPr marL="266700" indent="-266700" algn="just"/>
            <a:r>
              <a:rPr lang="cs-CZ" sz="1500" dirty="0"/>
              <a:t>Pokud byla provedena kontrola klimatizace 				Do </a:t>
            </a:r>
            <a:r>
              <a:rPr lang="cs-CZ" sz="1500" dirty="0" smtClean="0"/>
              <a:t>1.3.2024</a:t>
            </a:r>
          </a:p>
          <a:p>
            <a:pPr marL="266700" indent="0" algn="just">
              <a:buNone/>
            </a:pPr>
            <a:r>
              <a:rPr lang="cs-CZ" sz="1500" dirty="0"/>
              <a:t>dle </a:t>
            </a:r>
            <a:r>
              <a:rPr lang="cs-CZ" sz="1500" dirty="0" err="1"/>
              <a:t>vyhl</a:t>
            </a:r>
            <a:r>
              <a:rPr lang="cs-CZ" sz="1500" dirty="0"/>
              <a:t>. č. 193/2013 před </a:t>
            </a:r>
            <a:r>
              <a:rPr lang="cs-CZ" sz="1500" dirty="0" smtClean="0"/>
              <a:t>1.3.2017</a:t>
            </a:r>
          </a:p>
          <a:p>
            <a:pPr marL="266700" indent="-266700" algn="just"/>
            <a:r>
              <a:rPr lang="cs-CZ" sz="1500" dirty="0"/>
              <a:t>Pokud byla provedena kontrola klimatizace </a:t>
            </a:r>
            <a:r>
              <a:rPr lang="cs-CZ" sz="1500" dirty="0" smtClean="0"/>
              <a:t>				</a:t>
            </a:r>
            <a:r>
              <a:rPr lang="pl-PL" sz="1500" dirty="0"/>
              <a:t>Do  5 let od posledního dne </a:t>
            </a:r>
            <a:endParaRPr lang="cs-CZ" sz="1500" dirty="0" smtClean="0"/>
          </a:p>
          <a:p>
            <a:pPr marL="266700" indent="0" algn="just">
              <a:buNone/>
            </a:pPr>
            <a:r>
              <a:rPr lang="pl-PL" sz="1500" dirty="0"/>
              <a:t>dle vyhl. č. 193/2013 po </a:t>
            </a:r>
            <a:r>
              <a:rPr lang="pl-PL" sz="1500" dirty="0" smtClean="0"/>
              <a:t>1.3.2017				</a:t>
            </a:r>
            <a:r>
              <a:rPr lang="pl-PL" sz="1500" dirty="0"/>
              <a:t>	kalendářního roku provedení kontroly</a:t>
            </a:r>
          </a:p>
          <a:p>
            <a:pPr marL="266700" indent="0" algn="just">
              <a:buNone/>
            </a:pPr>
            <a:endParaRPr lang="cs-CZ" sz="1400" b="1" dirty="0" smtClean="0"/>
          </a:p>
          <a:p>
            <a:pPr marL="0" indent="0" algn="just">
              <a:buNone/>
            </a:pPr>
            <a:endParaRPr lang="cs-CZ" sz="2200" dirty="0" smtClean="0">
              <a:solidFill>
                <a:srgbClr val="CC2D30"/>
              </a:solidFill>
            </a:endParaRPr>
          </a:p>
          <a:p>
            <a:pPr algn="just"/>
            <a:endParaRPr lang="cs-CZ" sz="2000" dirty="0"/>
          </a:p>
          <a:p>
            <a:pPr marL="0" indent="0" algn="just">
              <a:buNone/>
            </a:pPr>
            <a:endParaRPr lang="cs-CZ" sz="2200" dirty="0">
              <a:solidFill>
                <a:srgbClr val="CC2D30"/>
              </a:solidFill>
            </a:endParaRPr>
          </a:p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endParaRPr lang="cs-CZ" sz="2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22. – 23. 03.2023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856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6451" y="224839"/>
            <a:ext cx="9027622" cy="684000"/>
          </a:xfrm>
        </p:spPr>
        <p:txBody>
          <a:bodyPr>
            <a:noAutofit/>
          </a:bodyPr>
          <a:lstStyle/>
          <a:p>
            <a:pPr marL="0" lvl="1" indent="0" algn="l">
              <a:spcBef>
                <a:spcPts val="1000"/>
              </a:spcBef>
              <a:buNone/>
            </a:pPr>
            <a:r>
              <a:rPr lang="cs-CZ" altLang="cs-CZ" sz="3200" kern="1200" dirty="0">
                <a:solidFill>
                  <a:srgbClr val="00549F"/>
                </a:solidFill>
                <a:latin typeface="+mn-lt"/>
                <a:ea typeface="+mn-ea"/>
                <a:cs typeface="+mn-cs"/>
              </a:rPr>
              <a:t>Kontakty</a:t>
            </a:r>
            <a:endParaRPr lang="cs-CZ" sz="3200" kern="1200" dirty="0">
              <a:solidFill>
                <a:srgbClr val="00549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7" y="1197033"/>
            <a:ext cx="10806545" cy="515931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cs-CZ" sz="2200" dirty="0" smtClean="0">
              <a:solidFill>
                <a:srgbClr val="CC2D30"/>
              </a:solidFill>
            </a:endParaRPr>
          </a:p>
          <a:p>
            <a:pPr marL="0" indent="0" algn="just">
              <a:buNone/>
            </a:pPr>
            <a:endParaRPr lang="cs-CZ" sz="2200" dirty="0">
              <a:solidFill>
                <a:srgbClr val="CC2D30"/>
              </a:solidFill>
            </a:endParaRPr>
          </a:p>
          <a:p>
            <a:pPr marL="0" indent="0" algn="just">
              <a:buNone/>
            </a:pPr>
            <a:endParaRPr lang="cs-CZ" sz="2200" dirty="0" smtClean="0">
              <a:solidFill>
                <a:srgbClr val="CC2D30"/>
              </a:solidFill>
            </a:endParaRPr>
          </a:p>
          <a:p>
            <a:pPr marL="0" indent="0" algn="ctr">
              <a:buNone/>
            </a:pPr>
            <a:r>
              <a:rPr lang="cs-CZ" b="1" dirty="0"/>
              <a:t>Odbor strategického rozvoje kraje </a:t>
            </a:r>
          </a:p>
          <a:p>
            <a:pPr marL="0" indent="0" algn="ctr">
              <a:buNone/>
            </a:pPr>
            <a:r>
              <a:rPr lang="cs-CZ" b="1" dirty="0"/>
              <a:t>Krajský úřad Olomouckého kraje</a:t>
            </a:r>
          </a:p>
          <a:p>
            <a:pPr marL="0" indent="0" algn="ctr">
              <a:buNone/>
            </a:pPr>
            <a:r>
              <a:rPr lang="cs-CZ" b="1" dirty="0"/>
              <a:t>585 508 327</a:t>
            </a:r>
          </a:p>
          <a:p>
            <a:pPr marL="0" indent="0" algn="just">
              <a:buNone/>
            </a:pPr>
            <a:endParaRPr lang="cs-CZ" sz="2200" dirty="0" smtClean="0">
              <a:solidFill>
                <a:srgbClr val="CC2D30"/>
              </a:solidFill>
            </a:endParaRPr>
          </a:p>
          <a:p>
            <a:pPr algn="just"/>
            <a:endParaRPr lang="cs-CZ" sz="2000" dirty="0"/>
          </a:p>
          <a:p>
            <a:pPr marL="0" indent="0" algn="just">
              <a:buNone/>
            </a:pPr>
            <a:endParaRPr lang="cs-CZ" sz="2200" dirty="0">
              <a:solidFill>
                <a:srgbClr val="CC2D30"/>
              </a:solidFill>
            </a:endParaRPr>
          </a:p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endParaRPr lang="cs-CZ" sz="2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22. – 23. 03.2023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919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6451" y="224839"/>
            <a:ext cx="9027622" cy="684000"/>
          </a:xfrm>
        </p:spPr>
        <p:txBody>
          <a:bodyPr>
            <a:noAutofit/>
          </a:bodyPr>
          <a:lstStyle/>
          <a:p>
            <a:pPr marL="0" lvl="1" indent="0" algn="l">
              <a:spcBef>
                <a:spcPts val="1000"/>
              </a:spcBef>
              <a:buNone/>
            </a:pPr>
            <a:r>
              <a:rPr lang="cs-CZ" sz="3200" dirty="0" smtClean="0">
                <a:solidFill>
                  <a:srgbClr val="00549F"/>
                </a:solidFill>
                <a:latin typeface="+mj-lt"/>
              </a:rPr>
              <a:t>Energeticky úsporná opatření na budovách v majetku OK </a:t>
            </a:r>
            <a:endParaRPr lang="cs-CZ" sz="3200" dirty="0">
              <a:solidFill>
                <a:srgbClr val="00549F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7" y="1197033"/>
            <a:ext cx="10806545" cy="493376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200" dirty="0">
                <a:solidFill>
                  <a:srgbClr val="CC2D30"/>
                </a:solidFill>
              </a:rPr>
              <a:t>Legislativní rámec </a:t>
            </a:r>
          </a:p>
          <a:p>
            <a:pPr algn="just"/>
            <a:r>
              <a:rPr lang="cs-CZ" sz="2000" b="1" dirty="0"/>
              <a:t>Plnění povinnosti stanovené zákonem č. 406/2000 Sb. o hospodaření energií</a:t>
            </a:r>
          </a:p>
          <a:p>
            <a:pPr algn="just"/>
            <a:r>
              <a:rPr lang="cs-CZ" sz="2000" b="1" dirty="0"/>
              <a:t>§ 6a – Kontroly systémů vytápění a systémů klimatizací </a:t>
            </a:r>
          </a:p>
          <a:p>
            <a:pPr lvl="1" algn="just"/>
            <a:r>
              <a:rPr lang="cs-CZ" sz="1800" dirty="0"/>
              <a:t>Důvod zpracování – vlastník budovy musí zajistit pravidelnou kontrolu systémů vytápění a systémů chlazení s instalovaným výkonem nad 70 kW </a:t>
            </a:r>
            <a:endParaRPr lang="cs-CZ" sz="1800" dirty="0" smtClean="0"/>
          </a:p>
          <a:p>
            <a:pPr algn="just"/>
            <a:r>
              <a:rPr lang="cs-CZ" sz="2000" b="1" dirty="0" smtClean="0"/>
              <a:t>§ </a:t>
            </a:r>
            <a:r>
              <a:rPr lang="cs-CZ" sz="2000" b="1" dirty="0"/>
              <a:t>7a – Průkaz energetické náročnosti budovy: </a:t>
            </a:r>
            <a:endParaRPr lang="cs-CZ" sz="2000" b="1" dirty="0" smtClean="0"/>
          </a:p>
          <a:p>
            <a:pPr lvl="1" algn="just"/>
            <a:r>
              <a:rPr lang="cs-CZ" sz="1800" dirty="0"/>
              <a:t>Důvod zpracování - větší změna obálky budovy, změna systému vytápění, konec lhůty platnosti průkazu, podklad pro udělení dotace atd. </a:t>
            </a:r>
          </a:p>
          <a:p>
            <a:pPr algn="just"/>
            <a:r>
              <a:rPr lang="cs-CZ" sz="2000" b="1" dirty="0"/>
              <a:t>§ 9a -  Energetický posudek</a:t>
            </a:r>
            <a:r>
              <a:rPr lang="cs-CZ" sz="2000" b="1" dirty="0" smtClean="0"/>
              <a:t>:</a:t>
            </a:r>
          </a:p>
          <a:p>
            <a:pPr lvl="1" algn="just"/>
            <a:r>
              <a:rPr lang="cs-CZ" sz="1800" dirty="0"/>
              <a:t>Důvod zpracování – podklad pro snižování energetické náročnosti, zvyšování  účinnosti, snížení emisí skleníkových plynů, využití obnovitelných zdrojů </a:t>
            </a:r>
            <a:r>
              <a:rPr lang="cs-CZ" sz="1800" dirty="0" smtClean="0"/>
              <a:t>energie </a:t>
            </a:r>
            <a:r>
              <a:rPr lang="cs-CZ" sz="1800" dirty="0"/>
              <a:t>atd. </a:t>
            </a:r>
          </a:p>
          <a:p>
            <a:pPr algn="just"/>
            <a:r>
              <a:rPr lang="cs-CZ" sz="2000" b="1" dirty="0"/>
              <a:t>Způsob plnění </a:t>
            </a:r>
            <a:endParaRPr lang="cs-CZ" sz="2000" b="1" dirty="0" smtClean="0"/>
          </a:p>
          <a:p>
            <a:pPr lvl="1" algn="just"/>
            <a:r>
              <a:rPr lang="cs-CZ" sz="1800" dirty="0"/>
              <a:t>OK má pro období roku 2023 uzavřen smluvní vztah s dodavatelem výše uvedených služeb, společností  E-</a:t>
            </a:r>
            <a:r>
              <a:rPr lang="cs-CZ" sz="1800" dirty="0" err="1"/>
              <a:t>resources</a:t>
            </a:r>
            <a:r>
              <a:rPr lang="cs-CZ" sz="1800" dirty="0"/>
              <a:t>, s.r.o. na základě výběru dodavatele formou veřejné zakázky. 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22. – 23. 03.2023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171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6451" y="224839"/>
            <a:ext cx="9027622" cy="684000"/>
          </a:xfrm>
        </p:spPr>
        <p:txBody>
          <a:bodyPr>
            <a:noAutofit/>
          </a:bodyPr>
          <a:lstStyle/>
          <a:p>
            <a:pPr marL="0" lvl="1" indent="0" algn="l">
              <a:spcBef>
                <a:spcPts val="1000"/>
              </a:spcBef>
              <a:buNone/>
            </a:pPr>
            <a:r>
              <a:rPr lang="cs-CZ" sz="3200" dirty="0" smtClean="0">
                <a:solidFill>
                  <a:srgbClr val="00549F"/>
                </a:solidFill>
                <a:latin typeface="+mj-lt"/>
              </a:rPr>
              <a:t>Energeticky úsporná opatření na budovách v majetku OK </a:t>
            </a:r>
            <a:endParaRPr lang="cs-CZ" sz="3200" dirty="0">
              <a:solidFill>
                <a:srgbClr val="00549F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7" y="1197033"/>
            <a:ext cx="10806545" cy="493376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200" dirty="0">
                <a:solidFill>
                  <a:srgbClr val="CC2D30"/>
                </a:solidFill>
              </a:rPr>
              <a:t>Nástroje pro realizaci energetických úspor </a:t>
            </a:r>
            <a:endParaRPr lang="cs-CZ" sz="2200" dirty="0" smtClean="0">
              <a:solidFill>
                <a:srgbClr val="CC2D30"/>
              </a:solidFill>
            </a:endParaRPr>
          </a:p>
          <a:p>
            <a:pPr marL="365125" indent="-365125" algn="just">
              <a:buNone/>
            </a:pPr>
            <a:r>
              <a:rPr lang="cs-CZ" sz="2200" dirty="0" smtClean="0"/>
              <a:t>1.	</a:t>
            </a:r>
            <a:r>
              <a:rPr lang="cs-CZ" sz="2000" b="1" dirty="0" smtClean="0"/>
              <a:t>Maximální </a:t>
            </a:r>
            <a:r>
              <a:rPr lang="cs-CZ" sz="2000" b="1" dirty="0"/>
              <a:t>využití zavedeného a certifikovaného systému energetického managementu (</a:t>
            </a:r>
            <a:r>
              <a:rPr lang="cs-CZ" sz="2000" b="1" dirty="0" err="1"/>
              <a:t>EnMS</a:t>
            </a:r>
            <a:r>
              <a:rPr lang="cs-CZ" sz="2000" b="1" dirty="0"/>
              <a:t>) ISO 50001, technicky zajišťovaného aplikací pro sběr a vyhodnocení energetických dat, zejména spotřeb energií na příspěvkových organizacích OK a KUOK – </a:t>
            </a:r>
            <a:r>
              <a:rPr lang="cs-CZ" sz="2000" b="1" dirty="0" err="1"/>
              <a:t>Energy</a:t>
            </a:r>
            <a:r>
              <a:rPr lang="cs-CZ" sz="2000" b="1" dirty="0"/>
              <a:t> Broker </a:t>
            </a:r>
          </a:p>
          <a:p>
            <a:pPr algn="just"/>
            <a:r>
              <a:rPr lang="cs-CZ" sz="2000" dirty="0"/>
              <a:t>Aktuální počet odběrných míst evidovaných v EB: </a:t>
            </a:r>
          </a:p>
          <a:p>
            <a:pPr lvl="1" algn="just"/>
            <a:r>
              <a:rPr lang="nn-NO" sz="1800" dirty="0"/>
              <a:t>Elektřina NN+ VN 	446 OM</a:t>
            </a:r>
          </a:p>
          <a:p>
            <a:pPr lvl="1" algn="just"/>
            <a:r>
              <a:rPr lang="cs-CZ" sz="1800" dirty="0" smtClean="0"/>
              <a:t>Plyn </a:t>
            </a:r>
            <a:r>
              <a:rPr lang="cs-CZ" sz="1800" dirty="0"/>
              <a:t>MO +</a:t>
            </a:r>
            <a:r>
              <a:rPr lang="cs-CZ" sz="1800" dirty="0" smtClean="0"/>
              <a:t>VO	339 </a:t>
            </a:r>
            <a:r>
              <a:rPr lang="cs-CZ" sz="1800" dirty="0"/>
              <a:t>OM</a:t>
            </a:r>
          </a:p>
          <a:p>
            <a:pPr lvl="1" algn="just"/>
            <a:r>
              <a:rPr lang="nl-NL" sz="1800" dirty="0"/>
              <a:t>Teplo s </a:t>
            </a:r>
            <a:r>
              <a:rPr lang="nl-NL" sz="1800" dirty="0" smtClean="0"/>
              <a:t>CZT</a:t>
            </a:r>
            <a:r>
              <a:rPr lang="nl-NL" sz="1800" dirty="0"/>
              <a:t>	 68  </a:t>
            </a:r>
            <a:r>
              <a:rPr lang="nl-NL" sz="1800" dirty="0" smtClean="0"/>
              <a:t>OM</a:t>
            </a:r>
            <a:endParaRPr lang="cs-CZ" sz="1800" dirty="0" smtClean="0"/>
          </a:p>
          <a:p>
            <a:pPr lvl="1" algn="just"/>
            <a:r>
              <a:rPr lang="cs-CZ" sz="1800" dirty="0">
                <a:solidFill>
                  <a:srgbClr val="004B8D"/>
                </a:solidFill>
                <a:cs typeface="Arial" panose="020B0604020202020204" pitchFamily="34" charset="0"/>
              </a:rPr>
              <a:t>Voda 		456 OM</a:t>
            </a:r>
          </a:p>
          <a:p>
            <a:pPr lvl="1" algn="just"/>
            <a:r>
              <a:rPr lang="cs-CZ" sz="1800" b="1" dirty="0"/>
              <a:t>Aktuální náklady na nákup energií v roce 2022 a plán roku 2023 (</a:t>
            </a:r>
            <a:r>
              <a:rPr lang="cs-CZ" sz="1800" b="1" dirty="0" err="1"/>
              <a:t>zastropované</a:t>
            </a:r>
            <a:r>
              <a:rPr lang="cs-CZ" sz="1800" b="1" dirty="0"/>
              <a:t> ceny</a:t>
            </a:r>
            <a:r>
              <a:rPr lang="cs-CZ" sz="1800" b="1" dirty="0" smtClean="0"/>
              <a:t>)</a:t>
            </a:r>
            <a:endParaRPr lang="cs-CZ" sz="1800" b="1" dirty="0"/>
          </a:p>
          <a:p>
            <a:pPr marL="457200" lvl="1" indent="0" algn="just">
              <a:buNone/>
            </a:pPr>
            <a:endParaRPr lang="cs-CZ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22. – 23. 03.2023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7440" y="4795305"/>
            <a:ext cx="6437934" cy="174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31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6451" y="224839"/>
            <a:ext cx="9027622" cy="684000"/>
          </a:xfrm>
        </p:spPr>
        <p:txBody>
          <a:bodyPr>
            <a:noAutofit/>
          </a:bodyPr>
          <a:lstStyle/>
          <a:p>
            <a:pPr marL="0" lvl="1" indent="0" algn="l">
              <a:spcBef>
                <a:spcPts val="1000"/>
              </a:spcBef>
              <a:buNone/>
            </a:pPr>
            <a:r>
              <a:rPr lang="cs-CZ" sz="3200" dirty="0" smtClean="0">
                <a:solidFill>
                  <a:srgbClr val="00549F"/>
                </a:solidFill>
                <a:latin typeface="+mj-lt"/>
              </a:rPr>
              <a:t>Energeticky úsporná opatření na budovách v majetku OK </a:t>
            </a:r>
            <a:endParaRPr lang="cs-CZ" sz="3200" dirty="0">
              <a:solidFill>
                <a:srgbClr val="00549F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7" y="1197033"/>
            <a:ext cx="10806545" cy="515931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cs-CZ" sz="2200" dirty="0">
                <a:solidFill>
                  <a:srgbClr val="CC2D30"/>
                </a:solidFill>
              </a:rPr>
              <a:t>Nástroje pro realizaci energetických úspor </a:t>
            </a:r>
            <a:endParaRPr lang="cs-CZ" sz="2200" dirty="0" smtClean="0">
              <a:solidFill>
                <a:srgbClr val="CC2D30"/>
              </a:solidFill>
            </a:endParaRPr>
          </a:p>
          <a:p>
            <a:pPr marL="365125" indent="-365125" algn="just">
              <a:buNone/>
            </a:pPr>
            <a:r>
              <a:rPr lang="cs-CZ" sz="2200" b="1" dirty="0"/>
              <a:t>2</a:t>
            </a:r>
            <a:r>
              <a:rPr lang="cs-CZ" sz="2200" b="1" dirty="0" smtClean="0"/>
              <a:t>. </a:t>
            </a:r>
            <a:r>
              <a:rPr lang="cs-CZ" sz="2000" b="1" dirty="0"/>
              <a:t>Aplikovat vybraná doporučení na snížení spotřeby dle uvedených materiálů:</a:t>
            </a:r>
          </a:p>
          <a:p>
            <a:pPr marL="723900" lvl="1" indent="-266700" algn="just"/>
            <a:r>
              <a:rPr lang="cs-CZ" sz="1800" b="1" dirty="0"/>
              <a:t>Metodický pokyn č. 3 </a:t>
            </a:r>
            <a:r>
              <a:rPr lang="cs-CZ" sz="1800" dirty="0"/>
              <a:t>- Podmínky pro efektivní hospodaření s energií </a:t>
            </a:r>
          </a:p>
          <a:p>
            <a:pPr marL="723900" lvl="1" indent="-266700" algn="just"/>
            <a:r>
              <a:rPr lang="cs-CZ" sz="1800" b="1" dirty="0"/>
              <a:t>Metodické doporučení </a:t>
            </a:r>
            <a:r>
              <a:rPr lang="cs-CZ" sz="1800" dirty="0"/>
              <a:t>– úspory energie</a:t>
            </a:r>
          </a:p>
          <a:p>
            <a:pPr marL="723900" lvl="1" indent="-266700" algn="just"/>
            <a:r>
              <a:rPr lang="cs-CZ" sz="1800" b="1" dirty="0"/>
              <a:t>Pomůcka z MPO </a:t>
            </a:r>
            <a:r>
              <a:rPr lang="cs-CZ" sz="1800" dirty="0"/>
              <a:t>- Jak můžeme šetřit energie ve veřejných budovách </a:t>
            </a:r>
          </a:p>
          <a:p>
            <a:pPr marL="723900" lvl="1" indent="-266700" algn="just"/>
            <a:r>
              <a:rPr lang="cs-CZ" sz="1800" b="1" dirty="0"/>
              <a:t>Opatření k úsporám energií </a:t>
            </a:r>
            <a:r>
              <a:rPr lang="cs-CZ" sz="1800" dirty="0"/>
              <a:t>ve formě prezentace  </a:t>
            </a:r>
          </a:p>
          <a:p>
            <a:pPr marL="723900" lvl="1" indent="-266700" algn="just"/>
            <a:r>
              <a:rPr lang="cs-CZ" sz="1800" b="1" dirty="0"/>
              <a:t>Kontroly systémů vytápění </a:t>
            </a:r>
            <a:r>
              <a:rPr lang="cs-CZ" sz="1800" dirty="0"/>
              <a:t>– metodický seminář ve formě prezentace </a:t>
            </a:r>
            <a:endParaRPr lang="cs-CZ" sz="1800" dirty="0" smtClean="0"/>
          </a:p>
          <a:p>
            <a:pPr marL="800100" lvl="2" indent="-342900" algn="just">
              <a:spcBef>
                <a:spcPts val="1000"/>
              </a:spcBef>
            </a:pPr>
            <a:r>
              <a:rPr lang="cs-CZ" sz="1800" b="1" dirty="0" smtClean="0">
                <a:solidFill>
                  <a:srgbClr val="CC2D30"/>
                </a:solidFill>
              </a:rPr>
              <a:t>Dostupné </a:t>
            </a:r>
            <a:r>
              <a:rPr lang="cs-CZ" sz="1800" b="1" dirty="0">
                <a:solidFill>
                  <a:srgbClr val="CC2D30"/>
                </a:solidFill>
              </a:rPr>
              <a:t>v aplikaci </a:t>
            </a:r>
            <a:r>
              <a:rPr lang="cs-CZ" sz="1800" b="1" dirty="0" err="1">
                <a:solidFill>
                  <a:srgbClr val="CC2D30"/>
                </a:solidFill>
              </a:rPr>
              <a:t>Energy</a:t>
            </a:r>
            <a:r>
              <a:rPr lang="cs-CZ" sz="1800" b="1" dirty="0">
                <a:solidFill>
                  <a:srgbClr val="CC2D30"/>
                </a:solidFill>
              </a:rPr>
              <a:t> Broker na </a:t>
            </a:r>
            <a:r>
              <a:rPr lang="cs-CZ" sz="1800" b="1" dirty="0" smtClean="0">
                <a:solidFill>
                  <a:srgbClr val="CC2D30"/>
                </a:solidFill>
              </a:rPr>
              <a:t>odkazu: </a:t>
            </a:r>
            <a:r>
              <a:rPr lang="cs-CZ" sz="1800" b="1" dirty="0" err="1" smtClean="0">
                <a:solidFill>
                  <a:srgbClr val="CC2D30"/>
                </a:solidFill>
              </a:rPr>
              <a:t>EnMS</a:t>
            </a:r>
            <a:r>
              <a:rPr lang="cs-CZ" sz="1800" b="1" dirty="0" smtClean="0">
                <a:solidFill>
                  <a:srgbClr val="CC2D30"/>
                </a:solidFill>
              </a:rPr>
              <a:t>/Dokumenty </a:t>
            </a:r>
            <a:r>
              <a:rPr lang="cs-CZ" sz="1800" b="1" dirty="0" err="1">
                <a:solidFill>
                  <a:srgbClr val="CC2D30"/>
                </a:solidFill>
              </a:rPr>
              <a:t>EnMS</a:t>
            </a:r>
            <a:r>
              <a:rPr lang="cs-CZ" sz="1800" b="1" dirty="0">
                <a:solidFill>
                  <a:srgbClr val="CC2D30"/>
                </a:solidFill>
              </a:rPr>
              <a:t>/Metodické pokyny </a:t>
            </a:r>
            <a:endParaRPr lang="cs-CZ" sz="1800" b="1" dirty="0" smtClean="0">
              <a:solidFill>
                <a:srgbClr val="CC2D30"/>
              </a:solidFill>
            </a:endParaRPr>
          </a:p>
          <a:p>
            <a:pPr marL="0" lvl="2" indent="0" algn="just">
              <a:spcBef>
                <a:spcPts val="1000"/>
              </a:spcBef>
              <a:buNone/>
            </a:pPr>
            <a:r>
              <a:rPr lang="cs-CZ" sz="2100" b="1" dirty="0"/>
              <a:t>3. Realizovat plán činností v oblasti energetiky na rok 2023 </a:t>
            </a:r>
            <a:endParaRPr lang="cs-CZ" sz="2100" b="1" dirty="0" smtClean="0"/>
          </a:p>
          <a:p>
            <a:pPr marL="266700" lvl="2" indent="0" algn="just">
              <a:spcBef>
                <a:spcPts val="1000"/>
              </a:spcBef>
              <a:buNone/>
            </a:pPr>
            <a:r>
              <a:rPr lang="cs-CZ" sz="1800" dirty="0" smtClean="0"/>
              <a:t>Plán </a:t>
            </a:r>
            <a:r>
              <a:rPr lang="cs-CZ" sz="1800" dirty="0"/>
              <a:t>vychází z aktuálních potřeb daných legislativou, z uzavřených smluvních vztahů, z Akčního plánu ÚEK OK a  aktuálních úkolů, schválených vedením OK. </a:t>
            </a:r>
          </a:p>
          <a:p>
            <a:pPr marL="742950" lvl="2" indent="-285750" algn="just">
              <a:spcBef>
                <a:spcPts val="1000"/>
              </a:spcBef>
            </a:pPr>
            <a:r>
              <a:rPr lang="cs-CZ" sz="1800" dirty="0"/>
              <a:t>Realizace energetických služeb dle legislativy a potřeb KUOK popř. PO dle smlouvy</a:t>
            </a:r>
          </a:p>
          <a:p>
            <a:pPr marL="742950" lvl="2" indent="-285750" algn="just">
              <a:spcBef>
                <a:spcPts val="1000"/>
              </a:spcBef>
            </a:pPr>
            <a:r>
              <a:rPr lang="cs-CZ" sz="1800" dirty="0"/>
              <a:t>Zpracování koncepce využití OZE na budovách v majetku OK v roce 2023</a:t>
            </a:r>
          </a:p>
          <a:p>
            <a:pPr marL="742950" lvl="2" indent="-285750" algn="just">
              <a:spcBef>
                <a:spcPts val="1000"/>
              </a:spcBef>
            </a:pPr>
            <a:r>
              <a:rPr lang="cs-CZ" sz="1800" dirty="0"/>
              <a:t>Zajištění provozu trafostanic v majetku OK  (4 letá rámcová smlouva  2023-26)</a:t>
            </a:r>
          </a:p>
          <a:p>
            <a:pPr marL="742950" lvl="2" indent="-285750" algn="just">
              <a:spcBef>
                <a:spcPts val="1000"/>
              </a:spcBef>
            </a:pPr>
            <a:r>
              <a:rPr lang="cs-CZ" sz="1800" dirty="0"/>
              <a:t>Zajištění přípravy podkladů na realizaci 17 energeticky úsporných projektů metodou EPC, včetně získání dotace 90% z programu ELENA od Národní rozvojové banky </a:t>
            </a:r>
          </a:p>
          <a:p>
            <a:pPr marL="457200" lvl="1" indent="0" algn="just">
              <a:buNone/>
            </a:pPr>
            <a:endParaRPr lang="cs-CZ" sz="1800" dirty="0"/>
          </a:p>
          <a:p>
            <a:pPr marL="457200" lvl="1" indent="0" algn="just">
              <a:buNone/>
            </a:pPr>
            <a:endParaRPr lang="cs-CZ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22. – 23. 03.2023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147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6451" y="224839"/>
            <a:ext cx="9027622" cy="684000"/>
          </a:xfrm>
        </p:spPr>
        <p:txBody>
          <a:bodyPr>
            <a:noAutofit/>
          </a:bodyPr>
          <a:lstStyle/>
          <a:p>
            <a:pPr marL="0" lvl="1" indent="0" algn="l">
              <a:spcBef>
                <a:spcPts val="1000"/>
              </a:spcBef>
              <a:buNone/>
            </a:pPr>
            <a:r>
              <a:rPr lang="cs-CZ" sz="3200" dirty="0" smtClean="0">
                <a:solidFill>
                  <a:srgbClr val="00549F"/>
                </a:solidFill>
                <a:latin typeface="+mj-lt"/>
              </a:rPr>
              <a:t>Energeticky úsporná opatření na budovách v majetku OK </a:t>
            </a:r>
            <a:endParaRPr lang="cs-CZ" sz="3200" dirty="0">
              <a:solidFill>
                <a:srgbClr val="00549F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7" y="1197033"/>
            <a:ext cx="10806545" cy="515931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200" dirty="0">
                <a:solidFill>
                  <a:srgbClr val="CC2D30"/>
                </a:solidFill>
              </a:rPr>
              <a:t>Nástroje pro realizaci energetických úspor </a:t>
            </a:r>
            <a:endParaRPr lang="cs-CZ" sz="2200" dirty="0" smtClean="0">
              <a:solidFill>
                <a:srgbClr val="CC2D30"/>
              </a:solidFill>
            </a:endParaRPr>
          </a:p>
          <a:p>
            <a:pPr algn="just"/>
            <a:r>
              <a:rPr lang="cs-CZ" sz="2000" dirty="0"/>
              <a:t>Zajištění přípravy podkladů pro instalace </a:t>
            </a:r>
            <a:r>
              <a:rPr lang="cs-CZ" sz="2000" dirty="0" err="1"/>
              <a:t>fotovoltaických</a:t>
            </a:r>
            <a:r>
              <a:rPr lang="cs-CZ" sz="2000" dirty="0"/>
              <a:t> elektráren (FVE) na budovách v majetku OK. V současné době je vybráno 26 budov na PO, potenciálně vhodných pro instalaci FVE. Dalšímu postupu bude předcházet zpracování úvodní vyhledávací studie ke stanovení podmínek pro instalaci </a:t>
            </a:r>
            <a:r>
              <a:rPr lang="cs-CZ" sz="2000" dirty="0" err="1"/>
              <a:t>fotovoltaických</a:t>
            </a:r>
            <a:r>
              <a:rPr lang="cs-CZ" sz="2000" dirty="0"/>
              <a:t> elektráren (FVE) na těchto vybraných budovách v majetku OK.</a:t>
            </a:r>
          </a:p>
          <a:p>
            <a:pPr algn="just"/>
            <a:r>
              <a:rPr lang="cs-CZ" sz="2000" dirty="0"/>
              <a:t>Zajištění podkladů pro instalace FVE na budovách školských zařízení, popř.  zřízení pronájmu střech školských PO pro instalace FVE externích subjektů, budoucí využití potenciálu střech PO pro rozvoj komunitní energetiky. </a:t>
            </a:r>
          </a:p>
          <a:p>
            <a:pPr algn="just"/>
            <a:r>
              <a:rPr lang="cs-CZ" sz="2000" dirty="0"/>
              <a:t>Zajištění kontrol systémů vytápění a chlazení na PO viz. samostatná prezentace níže  uvedená. </a:t>
            </a:r>
          </a:p>
          <a:p>
            <a:pPr algn="just"/>
            <a:r>
              <a:rPr lang="cs-CZ" sz="2000" dirty="0"/>
              <a:t>Zajištění provedení akcí z oblasti osvěty, vzdělávání a propagace :</a:t>
            </a:r>
          </a:p>
          <a:p>
            <a:pPr algn="just"/>
            <a:r>
              <a:rPr lang="cs-CZ" sz="2000" dirty="0"/>
              <a:t>Školení k problematice provádění </a:t>
            </a:r>
            <a:r>
              <a:rPr lang="cs-CZ" sz="2000" dirty="0" err="1"/>
              <a:t>EnMS</a:t>
            </a:r>
            <a:r>
              <a:rPr lang="cs-CZ" sz="2000" dirty="0"/>
              <a:t> na KÚOK a PO</a:t>
            </a:r>
          </a:p>
          <a:p>
            <a:pPr algn="just"/>
            <a:r>
              <a:rPr lang="cs-CZ" sz="2000" dirty="0"/>
              <a:t>Školení pro pracovníky z PO, kteří zajišťují provoz systémů vytápění a klimatizací </a:t>
            </a:r>
          </a:p>
          <a:p>
            <a:pPr marL="457200" lvl="1" indent="0" algn="just">
              <a:buNone/>
            </a:pPr>
            <a:endParaRPr lang="cs-CZ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22. – 23. 03.2023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824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6451" y="224839"/>
            <a:ext cx="9027622" cy="684000"/>
          </a:xfrm>
        </p:spPr>
        <p:txBody>
          <a:bodyPr>
            <a:noAutofit/>
          </a:bodyPr>
          <a:lstStyle/>
          <a:p>
            <a:pPr marL="0" lvl="1" indent="0" algn="l">
              <a:spcBef>
                <a:spcPts val="1000"/>
              </a:spcBef>
              <a:buNone/>
            </a:pPr>
            <a:r>
              <a:rPr lang="cs-CZ" sz="3200" dirty="0" smtClean="0">
                <a:solidFill>
                  <a:srgbClr val="00549F"/>
                </a:solidFill>
                <a:latin typeface="+mj-lt"/>
              </a:rPr>
              <a:t>Energeticky úsporná opatření na budovách v majetku OK </a:t>
            </a:r>
            <a:endParaRPr lang="cs-CZ" sz="3200" dirty="0">
              <a:solidFill>
                <a:srgbClr val="00549F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7" y="1197033"/>
            <a:ext cx="10806545" cy="515931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200" dirty="0">
                <a:solidFill>
                  <a:srgbClr val="CC2D30"/>
                </a:solidFill>
              </a:rPr>
              <a:t>Nástroje pro realizaci energetických úspor </a:t>
            </a:r>
            <a:endParaRPr lang="cs-CZ" sz="2200" dirty="0" smtClean="0">
              <a:solidFill>
                <a:srgbClr val="CC2D30"/>
              </a:solidFill>
            </a:endParaRPr>
          </a:p>
          <a:p>
            <a:pPr marL="0" indent="0" algn="just">
              <a:buNone/>
            </a:pPr>
            <a:r>
              <a:rPr lang="cs-CZ" sz="2000" b="1" dirty="0"/>
              <a:t>4. Mimořádné finanční prostředky nad rámec rozpočtu OK 2023, 2024</a:t>
            </a:r>
          </a:p>
          <a:p>
            <a:pPr algn="just"/>
            <a:r>
              <a:rPr lang="cs-CZ" sz="2000" dirty="0"/>
              <a:t>Mimořádné finanční prostředky byly schváleny vedením OK pro oblast energetiky v objemu 15 mil Kč. Tento účelový příspěvek mohla získat každá PO OK, pokud si v rámci pravidel finanční prostředky nárokovala ve formě žádanek. Peníze byly určeny na provedení energeticky úsporných opatření na PO.   </a:t>
            </a:r>
            <a:endParaRPr lang="cs-CZ" sz="1800" dirty="0"/>
          </a:p>
          <a:p>
            <a:pPr algn="just"/>
            <a:r>
              <a:rPr lang="cs-CZ" sz="1800" dirty="0" smtClean="0"/>
              <a:t>Výzva ke sběru žádanek na Portálu PO proběhla od 21.12.2022 do 20.2.2023.</a:t>
            </a:r>
          </a:p>
          <a:p>
            <a:pPr algn="just"/>
            <a:r>
              <a:rPr lang="cs-CZ" sz="1800" dirty="0" smtClean="0"/>
              <a:t>Celkem 145 žádanek od 91 PO za 61 mil Kč.</a:t>
            </a:r>
          </a:p>
          <a:p>
            <a:pPr algn="just"/>
            <a:r>
              <a:rPr lang="cs-CZ" sz="1800" dirty="0"/>
              <a:t>Proběhlo hodnocení kritérii </a:t>
            </a:r>
            <a:r>
              <a:rPr lang="cs-CZ" sz="1800" dirty="0" smtClean="0"/>
              <a:t>A (OI),B (OSR),C (VPO). </a:t>
            </a:r>
            <a:r>
              <a:rPr lang="cs-CZ" sz="1800" dirty="0"/>
              <a:t>Předpoklad předložení návrhu do ROK 17.4.2023, vč. rozpočtových změn na VPO.</a:t>
            </a:r>
          </a:p>
          <a:p>
            <a:pPr algn="just"/>
            <a:r>
              <a:rPr lang="cs-CZ" sz="1800" dirty="0"/>
              <a:t>VPO budou proplácet příspěvky PO </a:t>
            </a:r>
            <a:r>
              <a:rPr lang="cs-CZ" sz="1800" dirty="0" smtClean="0"/>
              <a:t>až po výběru dodavatele nákupů či služeb. </a:t>
            </a:r>
            <a:endParaRPr lang="cs-CZ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22. – 23. 03.2023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422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6451" y="224839"/>
            <a:ext cx="9027622" cy="684000"/>
          </a:xfrm>
        </p:spPr>
        <p:txBody>
          <a:bodyPr>
            <a:noAutofit/>
          </a:bodyPr>
          <a:lstStyle/>
          <a:p>
            <a:pPr marL="0" lvl="1" indent="0" algn="l">
              <a:spcBef>
                <a:spcPts val="1000"/>
              </a:spcBef>
              <a:buNone/>
            </a:pPr>
            <a:r>
              <a:rPr lang="cs-CZ" sz="3200" dirty="0" smtClean="0">
                <a:solidFill>
                  <a:srgbClr val="00549F"/>
                </a:solidFill>
                <a:latin typeface="+mj-lt"/>
              </a:rPr>
              <a:t>Energeticky úsporná opatření na budovách v majetku OK </a:t>
            </a:r>
            <a:endParaRPr lang="cs-CZ" sz="3200" dirty="0">
              <a:solidFill>
                <a:srgbClr val="00549F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7" y="1197033"/>
            <a:ext cx="10806545" cy="515931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cs-CZ" sz="2200" dirty="0">
                <a:solidFill>
                  <a:srgbClr val="CC2D30"/>
                </a:solidFill>
              </a:rPr>
              <a:t>Nástroje pro realizaci energetických úspor </a:t>
            </a:r>
            <a:endParaRPr lang="cs-CZ" sz="2200" dirty="0" smtClean="0">
              <a:solidFill>
                <a:srgbClr val="CC2D30"/>
              </a:solidFill>
            </a:endParaRPr>
          </a:p>
          <a:p>
            <a:pPr marL="0" indent="0" algn="just">
              <a:buNone/>
            </a:pPr>
            <a:r>
              <a:rPr lang="cs-CZ" sz="2000" b="1" dirty="0"/>
              <a:t>4. Mimořádné finanční prostředky nad rámec rozpočtu OK 2023, 2024</a:t>
            </a:r>
          </a:p>
          <a:p>
            <a:pPr algn="just"/>
            <a:r>
              <a:rPr lang="cs-CZ" sz="2000" dirty="0" smtClean="0"/>
              <a:t>Mimořádné </a:t>
            </a:r>
            <a:r>
              <a:rPr lang="cs-CZ" sz="2000" dirty="0"/>
              <a:t>finanční prostředky ve výši 2 mil. Kč byly schváleny vedením OK na zajištění podkladů pro instalace </a:t>
            </a:r>
            <a:r>
              <a:rPr lang="cs-CZ" sz="2000" dirty="0" err="1"/>
              <a:t>fotovoltaických</a:t>
            </a:r>
            <a:r>
              <a:rPr lang="cs-CZ" sz="2000" dirty="0"/>
              <a:t> elektráren (FVE) na budovách v majetku OK. V současné době je vybráno 26 budov na PO, potenciálně vhodných pro instalaci FVE. Jedná se o budovy v užívání odboru sociálních věcí o odboru zdravotnictví. Dalšímu postupu bude předcházet zpracování úvodní vyhledávací studie ke stanovení podmínek pro instalaci </a:t>
            </a:r>
            <a:r>
              <a:rPr lang="cs-CZ" sz="2000" dirty="0" err="1"/>
              <a:t>fotovoltaických</a:t>
            </a:r>
            <a:r>
              <a:rPr lang="cs-CZ" sz="2000" dirty="0"/>
              <a:t> elektráren (FVE) na těchto vybraných budovách v majetku OK.</a:t>
            </a:r>
          </a:p>
          <a:p>
            <a:pPr algn="just"/>
            <a:r>
              <a:rPr lang="cs-CZ" sz="2000" dirty="0"/>
              <a:t>Účelový příspěvek na provedení energeticky úsporných opatření v roce 2024, v podobné formě jako pro rok 2023. Nárokovaná alokace 50 mil. Kč</a:t>
            </a:r>
          </a:p>
          <a:p>
            <a:pPr algn="just"/>
            <a:r>
              <a:rPr lang="cs-CZ" sz="2000" dirty="0"/>
              <a:t>Analýza zapojení PO OK do komunitní/komunální energetiky ve formě zřizování komunitních center, nebo pouze komunální energetiky pro veřejnou správu. Nárokovaná alokace 3 mil. Kč.  </a:t>
            </a:r>
          </a:p>
          <a:p>
            <a:pPr algn="just"/>
            <a:r>
              <a:rPr lang="cs-CZ" sz="2000" b="1" dirty="0"/>
              <a:t>Budovy provozované v oblasti školství budou k realizaci FVE posuzovány až v dalším období, tj. po novele zákona č. 458/2000 Sb. (energetický zákon).  U této oblasti se předpokládá využití FVE pro tzv. komunitní centra. Vzhledem k tomu že novela zákona č. 458/2000 Sb. a související legislativa  nebyla zatím  schválena, nelze sdělit detailnější  informace. </a:t>
            </a:r>
          </a:p>
          <a:p>
            <a:pPr marL="457200" lvl="1" indent="0" algn="just">
              <a:buNone/>
            </a:pPr>
            <a:endParaRPr lang="cs-CZ" sz="1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22. – 23. 03.2023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990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6451" y="224839"/>
            <a:ext cx="9027622" cy="684000"/>
          </a:xfrm>
        </p:spPr>
        <p:txBody>
          <a:bodyPr>
            <a:noAutofit/>
          </a:bodyPr>
          <a:lstStyle/>
          <a:p>
            <a:pPr marL="0" lvl="1" indent="0" algn="l">
              <a:spcBef>
                <a:spcPts val="1000"/>
              </a:spcBef>
              <a:buNone/>
            </a:pPr>
            <a:r>
              <a:rPr lang="cs-CZ" sz="3200" dirty="0" smtClean="0">
                <a:solidFill>
                  <a:srgbClr val="00549F"/>
                </a:solidFill>
                <a:latin typeface="+mj-lt"/>
              </a:rPr>
              <a:t>Kontroly systémů vytápění a klimatizací </a:t>
            </a:r>
            <a:endParaRPr lang="cs-CZ" sz="3200" dirty="0">
              <a:solidFill>
                <a:srgbClr val="00549F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7" y="1197033"/>
            <a:ext cx="10806545" cy="515931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200" dirty="0">
                <a:solidFill>
                  <a:srgbClr val="CC2D30"/>
                </a:solidFill>
              </a:rPr>
              <a:t>Legislativní rámec </a:t>
            </a:r>
          </a:p>
          <a:p>
            <a:pPr algn="just"/>
            <a:r>
              <a:rPr lang="cs-CZ" sz="2000" dirty="0" smtClean="0"/>
              <a:t>Plnění </a:t>
            </a:r>
            <a:r>
              <a:rPr lang="cs-CZ" sz="2000" dirty="0"/>
              <a:t>povinnosti stanovené zákonem č. 406/2000 Sb. </a:t>
            </a:r>
          </a:p>
          <a:p>
            <a:pPr algn="just"/>
            <a:r>
              <a:rPr lang="cs-CZ" sz="2000" dirty="0" smtClean="0"/>
              <a:t>§ </a:t>
            </a:r>
            <a:r>
              <a:rPr lang="cs-CZ" sz="2000" dirty="0"/>
              <a:t>6a kontrola systému vytápění a systémů klimatizace </a:t>
            </a:r>
          </a:p>
          <a:p>
            <a:pPr algn="just"/>
            <a:r>
              <a:rPr lang="cs-CZ" sz="2000" dirty="0"/>
              <a:t>Dva roky se kontroly neprováděly – čekalo se na vyhlášky</a:t>
            </a:r>
          </a:p>
          <a:p>
            <a:pPr algn="just"/>
            <a:r>
              <a:rPr lang="cs-CZ" sz="2000" dirty="0" smtClean="0"/>
              <a:t>Vyhláška </a:t>
            </a:r>
            <a:r>
              <a:rPr lang="cs-CZ" sz="2000" dirty="0"/>
              <a:t>č. 38/2022 Sb. na systém vytápění – platnost od 1.3.2022</a:t>
            </a:r>
          </a:p>
          <a:p>
            <a:pPr algn="just"/>
            <a:r>
              <a:rPr lang="cs-CZ" sz="2000" dirty="0" smtClean="0"/>
              <a:t>Vyhláška </a:t>
            </a:r>
            <a:r>
              <a:rPr lang="cs-CZ" sz="2000" dirty="0"/>
              <a:t>č. 284/2022 Sb. na systém klimatizace – platnost od 15.10.2022 </a:t>
            </a:r>
          </a:p>
          <a:p>
            <a:pPr algn="just"/>
            <a:r>
              <a:rPr lang="cs-CZ" sz="2000" dirty="0"/>
              <a:t>Dříve kotel, nebo klimatizace  – dnes celý systém vytápění nebo celý systém klimatizace = Podstatně větší rozsah kontrol = nedostatek </a:t>
            </a:r>
            <a:r>
              <a:rPr lang="cs-CZ" sz="2000" dirty="0" smtClean="0"/>
              <a:t>specialistů</a:t>
            </a:r>
            <a:endParaRPr lang="cs-CZ" sz="1800" dirty="0" smtClean="0"/>
          </a:p>
          <a:p>
            <a:pPr marL="0" indent="0" algn="just">
              <a:buNone/>
            </a:pPr>
            <a:r>
              <a:rPr lang="cs-CZ" sz="2200" b="1" dirty="0"/>
              <a:t>Termíny povinnosti prvních kontrol :</a:t>
            </a:r>
          </a:p>
          <a:p>
            <a:pPr algn="just"/>
            <a:r>
              <a:rPr lang="cs-CZ" sz="2000" dirty="0"/>
              <a:t>Vytápění do 31.3. 2023</a:t>
            </a:r>
          </a:p>
          <a:p>
            <a:pPr algn="just"/>
            <a:r>
              <a:rPr lang="cs-CZ" sz="2000" dirty="0"/>
              <a:t>Klimatizace do 15.10. 2023 </a:t>
            </a:r>
          </a:p>
          <a:p>
            <a:pPr algn="just"/>
            <a:r>
              <a:rPr lang="cs-CZ" sz="2000" dirty="0">
                <a:solidFill>
                  <a:srgbClr val="C00000"/>
                </a:solidFill>
              </a:rPr>
              <a:t>Cílem kontroly je najít potenciální úsporu a upozornit na nedostatky při provozu</a:t>
            </a:r>
          </a:p>
          <a:p>
            <a:pPr marL="0" indent="0" algn="just">
              <a:buNone/>
            </a:pPr>
            <a:endParaRPr lang="cs-CZ" sz="2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22. – 23. 03.2023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624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6451" y="224839"/>
            <a:ext cx="9027622" cy="684000"/>
          </a:xfrm>
        </p:spPr>
        <p:txBody>
          <a:bodyPr>
            <a:noAutofit/>
          </a:bodyPr>
          <a:lstStyle/>
          <a:p>
            <a:pPr marL="0" lvl="1" indent="0" algn="l">
              <a:spcBef>
                <a:spcPts val="1000"/>
              </a:spcBef>
              <a:buNone/>
            </a:pPr>
            <a:r>
              <a:rPr lang="cs-CZ" sz="3200" dirty="0" smtClean="0">
                <a:solidFill>
                  <a:srgbClr val="00549F"/>
                </a:solidFill>
                <a:latin typeface="+mj-lt"/>
              </a:rPr>
              <a:t>Kontroly systémů vytápění a klimatizací </a:t>
            </a:r>
            <a:endParaRPr lang="cs-CZ" sz="3200" dirty="0">
              <a:solidFill>
                <a:srgbClr val="00549F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7527" y="1197033"/>
            <a:ext cx="10806545" cy="515931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200" dirty="0">
                <a:solidFill>
                  <a:srgbClr val="CC2D30"/>
                </a:solidFill>
              </a:rPr>
              <a:t>Plnění povinnosti kontroly kotlů a klimatizací  - původní záměr z roku 2022</a:t>
            </a:r>
          </a:p>
          <a:p>
            <a:pPr algn="just"/>
            <a:r>
              <a:rPr lang="cs-CZ" sz="2000" b="1" dirty="0"/>
              <a:t>Provést výběr smluvního partnera (Poskytovatele) ve formě nadlimitní veřejné zakázky  </a:t>
            </a:r>
          </a:p>
          <a:p>
            <a:pPr algn="just"/>
            <a:r>
              <a:rPr lang="cs-CZ" sz="2000" b="1" dirty="0"/>
              <a:t>Předmět plnění  - Analytická část - plnění </a:t>
            </a:r>
            <a:r>
              <a:rPr lang="cs-CZ" sz="2000" b="1" dirty="0" smtClean="0"/>
              <a:t>– A</a:t>
            </a:r>
          </a:p>
          <a:p>
            <a:pPr lvl="1" algn="just"/>
            <a:r>
              <a:rPr lang="cs-CZ" sz="1800" dirty="0"/>
              <a:t>Poskytovatel posoudí u každé budovy ve vlastnictví OK zda je třeba zajistit pravidelnou kontrolu systémů vytápění a systémů klimatizace, v jakém termínu a periodě a předá výstupy o budovách k plnění </a:t>
            </a:r>
            <a:r>
              <a:rPr lang="cs-CZ" sz="1800" dirty="0" smtClean="0"/>
              <a:t>B</a:t>
            </a:r>
            <a:endParaRPr lang="cs-CZ" sz="2000" dirty="0" smtClean="0"/>
          </a:p>
          <a:p>
            <a:pPr algn="just"/>
            <a:r>
              <a:rPr lang="cs-CZ" sz="2000" b="1" dirty="0"/>
              <a:t>Předmět plnění - Provedení kontrol - plnění </a:t>
            </a:r>
            <a:r>
              <a:rPr lang="cs-CZ" sz="2000" b="1" dirty="0" smtClean="0"/>
              <a:t>– B</a:t>
            </a:r>
          </a:p>
          <a:p>
            <a:pPr lvl="1" algn="just"/>
            <a:r>
              <a:rPr lang="cs-CZ" sz="1800" dirty="0"/>
              <a:t>Poskytovatel zajistí provedení kontrol systémů vytápění budov a kontrol systémů klimatizace budov a to způsobem, v rozsahu a četnosti stanovenými zákonem o hospodaření energií a jeho prováděcími vyhláškami</a:t>
            </a:r>
            <a:r>
              <a:rPr lang="cs-CZ" sz="1800" dirty="0" smtClean="0"/>
              <a:t>.</a:t>
            </a:r>
            <a:endParaRPr lang="cs-CZ" sz="2000" dirty="0"/>
          </a:p>
          <a:p>
            <a:pPr algn="just"/>
            <a:r>
              <a:rPr lang="cs-CZ" sz="2000" b="1" dirty="0"/>
              <a:t>Financování </a:t>
            </a:r>
            <a:r>
              <a:rPr lang="cs-CZ" sz="2000" b="1" dirty="0" smtClean="0"/>
              <a:t>služeb:</a:t>
            </a:r>
          </a:p>
          <a:p>
            <a:pPr lvl="1" algn="just"/>
            <a:r>
              <a:rPr lang="cs-CZ" sz="1800" dirty="0"/>
              <a:t>Analytická část – plnění A - bude financováno zřizovatelem (Olomoucký kraj) </a:t>
            </a:r>
          </a:p>
          <a:p>
            <a:pPr lvl="1" algn="just"/>
            <a:r>
              <a:rPr lang="cs-CZ" sz="1800" dirty="0"/>
              <a:t>Provedení kontrol – plnění B – bude financováno Objednatelem (příspěvková organizace) </a:t>
            </a:r>
          </a:p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endParaRPr lang="cs-CZ" sz="20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22. – 23. 03.2023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163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1099</TotalTime>
  <Words>2349</Words>
  <Application>Microsoft Office PowerPoint</Application>
  <PresentationFormat>Širokoúhlá obrazovka</PresentationFormat>
  <Paragraphs>234</Paragraphs>
  <Slides>16</Slides>
  <Notes>15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0" baseType="lpstr">
      <vt:lpstr>Arial</vt:lpstr>
      <vt:lpstr>Calibri</vt:lpstr>
      <vt:lpstr>Inter</vt:lpstr>
      <vt:lpstr>Motiv Office</vt:lpstr>
      <vt:lpstr>Energeticky úsporná opatření na příspěvkových organizacích OK Zákonem stanovená povinnost – kontroly systémů vytápění a klimatizací</vt:lpstr>
      <vt:lpstr>Energeticky úsporná opatření na budovách v majetku OK </vt:lpstr>
      <vt:lpstr>Energeticky úsporná opatření na budovách v majetku OK </vt:lpstr>
      <vt:lpstr>Energeticky úsporná opatření na budovách v majetku OK </vt:lpstr>
      <vt:lpstr>Energeticky úsporná opatření na budovách v majetku OK </vt:lpstr>
      <vt:lpstr>Energeticky úsporná opatření na budovách v majetku OK </vt:lpstr>
      <vt:lpstr>Energeticky úsporná opatření na budovách v majetku OK </vt:lpstr>
      <vt:lpstr>Kontroly systémů vytápění a klimatizací </vt:lpstr>
      <vt:lpstr>Kontroly systémů vytápění a klimatizací </vt:lpstr>
      <vt:lpstr>Kontroly systémů vytápění a klimatizací </vt:lpstr>
      <vt:lpstr>Kontroly systémů vytápění a klimatizací </vt:lpstr>
      <vt:lpstr>Kontroly systémů vytápění a klimatizací </vt:lpstr>
      <vt:lpstr>Kontroly systémů vytápění a klimatizací </vt:lpstr>
      <vt:lpstr>Kontroly systémů vytápění a klimatizací </vt:lpstr>
      <vt:lpstr>Kontroly systémů vytápění a klimatizací </vt:lpstr>
      <vt:lpstr>Kontakty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Novotná Marta</cp:lastModifiedBy>
  <cp:revision>112</cp:revision>
  <dcterms:created xsi:type="dcterms:W3CDTF">2022-03-10T07:10:19Z</dcterms:created>
  <dcterms:modified xsi:type="dcterms:W3CDTF">2023-03-10T07:51:20Z</dcterms:modified>
</cp:coreProperties>
</file>