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sldIdLst>
    <p:sldId id="257" r:id="rId5"/>
    <p:sldId id="342" r:id="rId6"/>
    <p:sldId id="328" r:id="rId7"/>
    <p:sldId id="316" r:id="rId8"/>
    <p:sldId id="292" r:id="rId9"/>
    <p:sldId id="293" r:id="rId10"/>
    <p:sldId id="322" r:id="rId11"/>
    <p:sldId id="321" r:id="rId12"/>
    <p:sldId id="318" r:id="rId13"/>
    <p:sldId id="323" r:id="rId14"/>
    <p:sldId id="313" r:id="rId15"/>
    <p:sldId id="324" r:id="rId16"/>
    <p:sldId id="325" r:id="rId17"/>
    <p:sldId id="326" r:id="rId18"/>
    <p:sldId id="319" r:id="rId19"/>
    <p:sldId id="314" r:id="rId20"/>
    <p:sldId id="320" r:id="rId21"/>
    <p:sldId id="344" r:id="rId22"/>
    <p:sldId id="329" r:id="rId23"/>
    <p:sldId id="330" r:id="rId24"/>
    <p:sldId id="331" r:id="rId25"/>
    <p:sldId id="345" r:id="rId26"/>
  </p:sldIdLst>
  <p:sldSz cx="12192000" cy="6858000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762194-EBAB-4A29-AB64-63F47BBC86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757F92-6729-45DC-A8AE-0F138DB59A83}">
      <dgm:prSet/>
      <dgm:spPr/>
      <dgm:t>
        <a:bodyPr/>
        <a:lstStyle/>
        <a:p>
          <a:r>
            <a:rPr lang="cs-CZ" dirty="0"/>
            <a:t>Výkon sociální práce co nejblíže člověku v místě kde žije – princip subsidiarity</a:t>
          </a:r>
          <a:endParaRPr lang="en-US" dirty="0"/>
        </a:p>
      </dgm:t>
    </dgm:pt>
    <dgm:pt modelId="{B655D717-CB4E-4E2D-926D-2C25E3F87BEE}" type="parTrans" cxnId="{8B1372FF-1B7C-4BB7-8F8E-98EA7A8F0F00}">
      <dgm:prSet/>
      <dgm:spPr/>
      <dgm:t>
        <a:bodyPr/>
        <a:lstStyle/>
        <a:p>
          <a:endParaRPr lang="en-US"/>
        </a:p>
      </dgm:t>
    </dgm:pt>
    <dgm:pt modelId="{3DE68560-FDB7-4E7C-B43B-1D6BAE89FFA4}" type="sibTrans" cxnId="{8B1372FF-1B7C-4BB7-8F8E-98EA7A8F0F00}">
      <dgm:prSet/>
      <dgm:spPr/>
      <dgm:t>
        <a:bodyPr/>
        <a:lstStyle/>
        <a:p>
          <a:endParaRPr lang="en-US"/>
        </a:p>
      </dgm:t>
    </dgm:pt>
    <dgm:pt modelId="{95838EA4-1C4C-4F31-8E14-AA64EB211982}">
      <dgm:prSet/>
      <dgm:spPr/>
      <dgm:t>
        <a:bodyPr/>
        <a:lstStyle/>
        <a:p>
          <a:r>
            <a:rPr lang="cs-CZ"/>
            <a:t>Garance dostupnosti služeb v jednotném a transparentním systému</a:t>
          </a:r>
          <a:endParaRPr lang="en-US"/>
        </a:p>
      </dgm:t>
    </dgm:pt>
    <dgm:pt modelId="{CF3F115E-23B7-45B5-AE76-955D34F6B8E2}" type="parTrans" cxnId="{0DA08AF6-351B-4B11-9528-1E9C1198363B}">
      <dgm:prSet/>
      <dgm:spPr/>
      <dgm:t>
        <a:bodyPr/>
        <a:lstStyle/>
        <a:p>
          <a:endParaRPr lang="en-US"/>
        </a:p>
      </dgm:t>
    </dgm:pt>
    <dgm:pt modelId="{3C23584F-F47C-4F17-B8DF-FE8EF816F6E5}" type="sibTrans" cxnId="{0DA08AF6-351B-4B11-9528-1E9C1198363B}">
      <dgm:prSet/>
      <dgm:spPr/>
      <dgm:t>
        <a:bodyPr/>
        <a:lstStyle/>
        <a:p>
          <a:endParaRPr lang="en-US"/>
        </a:p>
      </dgm:t>
    </dgm:pt>
    <dgm:pt modelId="{DFAEEAC4-D985-4CAA-A042-50C662123000}">
      <dgm:prSet/>
      <dgm:spPr/>
      <dgm:t>
        <a:bodyPr/>
        <a:lstStyle/>
        <a:p>
          <a:r>
            <a:rPr lang="cs-CZ" dirty="0"/>
            <a:t>Jednotné zjišťování potřeb a koordinované plánování způsobu jejich saturace</a:t>
          </a:r>
          <a:endParaRPr lang="en-US" dirty="0"/>
        </a:p>
      </dgm:t>
    </dgm:pt>
    <dgm:pt modelId="{DB19D282-8166-46B9-988B-5EF8B31550DA}" type="parTrans" cxnId="{2229E259-E15D-4C7A-B3B0-A846020001B3}">
      <dgm:prSet/>
      <dgm:spPr/>
      <dgm:t>
        <a:bodyPr/>
        <a:lstStyle/>
        <a:p>
          <a:endParaRPr lang="en-US"/>
        </a:p>
      </dgm:t>
    </dgm:pt>
    <dgm:pt modelId="{52CA55C4-C4C4-4FE3-900A-93D6BD81ED03}" type="sibTrans" cxnId="{2229E259-E15D-4C7A-B3B0-A846020001B3}">
      <dgm:prSet/>
      <dgm:spPr/>
      <dgm:t>
        <a:bodyPr/>
        <a:lstStyle/>
        <a:p>
          <a:endParaRPr lang="en-US"/>
        </a:p>
      </dgm:t>
    </dgm:pt>
    <dgm:pt modelId="{8366C341-2BD2-444C-8A57-FAF049EEC934}">
      <dgm:prSet/>
      <dgm:spPr/>
      <dgm:t>
        <a:bodyPr/>
        <a:lstStyle/>
        <a:p>
          <a:r>
            <a:rPr lang="cs-CZ"/>
            <a:t>Předvídatelné financování sociálních služeb</a:t>
          </a:r>
          <a:endParaRPr lang="en-US"/>
        </a:p>
      </dgm:t>
    </dgm:pt>
    <dgm:pt modelId="{9ACC5CA7-46A7-44E3-AE93-70BFF5E7EFD1}" type="parTrans" cxnId="{811F4E5D-7A88-4B61-AB54-33A6867E7DD4}">
      <dgm:prSet/>
      <dgm:spPr/>
      <dgm:t>
        <a:bodyPr/>
        <a:lstStyle/>
        <a:p>
          <a:endParaRPr lang="en-US"/>
        </a:p>
      </dgm:t>
    </dgm:pt>
    <dgm:pt modelId="{F3239E6B-E29A-4B3E-81C8-23C9E2260AD2}" type="sibTrans" cxnId="{811F4E5D-7A88-4B61-AB54-33A6867E7DD4}">
      <dgm:prSet/>
      <dgm:spPr/>
      <dgm:t>
        <a:bodyPr/>
        <a:lstStyle/>
        <a:p>
          <a:endParaRPr lang="en-US"/>
        </a:p>
      </dgm:t>
    </dgm:pt>
    <dgm:pt modelId="{AA1C459C-D20D-4E67-8088-F0110A4AD05C}">
      <dgm:prSet/>
      <dgm:spPr/>
      <dgm:t>
        <a:bodyPr/>
        <a:lstStyle/>
        <a:p>
          <a:r>
            <a:rPr lang="cs-CZ" dirty="0"/>
            <a:t>Podpora sdílení péče a neformálně pečujících</a:t>
          </a:r>
          <a:endParaRPr lang="en-US" dirty="0"/>
        </a:p>
      </dgm:t>
    </dgm:pt>
    <dgm:pt modelId="{E4F809F2-5857-4035-A3B6-7085F23B39EB}" type="parTrans" cxnId="{D36FD559-0AD0-4D1F-BC9B-A1D7D9017D1A}">
      <dgm:prSet/>
      <dgm:spPr/>
      <dgm:t>
        <a:bodyPr/>
        <a:lstStyle/>
        <a:p>
          <a:endParaRPr lang="en-US"/>
        </a:p>
      </dgm:t>
    </dgm:pt>
    <dgm:pt modelId="{F7C714CC-97AA-42AE-B22F-93FDD7B18D55}" type="sibTrans" cxnId="{D36FD559-0AD0-4D1F-BC9B-A1D7D9017D1A}">
      <dgm:prSet/>
      <dgm:spPr/>
      <dgm:t>
        <a:bodyPr/>
        <a:lstStyle/>
        <a:p>
          <a:endParaRPr lang="en-US"/>
        </a:p>
      </dgm:t>
    </dgm:pt>
    <dgm:pt modelId="{2A9E0C54-A003-4CE9-8AA5-E242F5A4C049}">
      <dgm:prSet/>
      <dgm:spPr/>
      <dgm:t>
        <a:bodyPr/>
        <a:lstStyle/>
        <a:p>
          <a:r>
            <a:rPr lang="cs-CZ"/>
            <a:t>Zjednodušení administrativní zátěže</a:t>
          </a:r>
          <a:endParaRPr lang="en-US"/>
        </a:p>
      </dgm:t>
    </dgm:pt>
    <dgm:pt modelId="{2E14EB5B-9A25-40AA-9E8C-F9BF15B49E4E}" type="parTrans" cxnId="{FBDB3EEA-4DCB-4A3F-8BA7-31BF4C57DE9F}">
      <dgm:prSet/>
      <dgm:spPr/>
      <dgm:t>
        <a:bodyPr/>
        <a:lstStyle/>
        <a:p>
          <a:endParaRPr lang="en-US"/>
        </a:p>
      </dgm:t>
    </dgm:pt>
    <dgm:pt modelId="{95D14F9D-944F-4204-9C39-CC4E22A8FD5E}" type="sibTrans" cxnId="{FBDB3EEA-4DCB-4A3F-8BA7-31BF4C57DE9F}">
      <dgm:prSet/>
      <dgm:spPr/>
      <dgm:t>
        <a:bodyPr/>
        <a:lstStyle/>
        <a:p>
          <a:endParaRPr lang="en-US"/>
        </a:p>
      </dgm:t>
    </dgm:pt>
    <dgm:pt modelId="{594943D9-8051-4A08-A7CB-972A0F0DFA04}" type="pres">
      <dgm:prSet presAssocID="{C0762194-EBAB-4A29-AB64-63F47BBC86FA}" presName="linear" presStyleCnt="0">
        <dgm:presLayoutVars>
          <dgm:animLvl val="lvl"/>
          <dgm:resizeHandles val="exact"/>
        </dgm:presLayoutVars>
      </dgm:prSet>
      <dgm:spPr/>
    </dgm:pt>
    <dgm:pt modelId="{BB21A250-F98C-4125-BB41-CBD6289C20AE}" type="pres">
      <dgm:prSet presAssocID="{B1757F92-6729-45DC-A8AE-0F138DB59A8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15D85E2-0193-4C14-BCB8-4325A216B303}" type="pres">
      <dgm:prSet presAssocID="{3DE68560-FDB7-4E7C-B43B-1D6BAE89FFA4}" presName="spacer" presStyleCnt="0"/>
      <dgm:spPr/>
    </dgm:pt>
    <dgm:pt modelId="{9B4FE72B-588C-416A-8F2D-A19607D00A6A}" type="pres">
      <dgm:prSet presAssocID="{95838EA4-1C4C-4F31-8E14-AA64EB21198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81309C1-FDA0-4083-ACA4-55610A9D6457}" type="pres">
      <dgm:prSet presAssocID="{3C23584F-F47C-4F17-B8DF-FE8EF816F6E5}" presName="spacer" presStyleCnt="0"/>
      <dgm:spPr/>
    </dgm:pt>
    <dgm:pt modelId="{33B25F0D-3C27-4CF1-AAD9-DD10AFD06E68}" type="pres">
      <dgm:prSet presAssocID="{DFAEEAC4-D985-4CAA-A042-50C66212300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8ABD3425-6B07-4518-90E8-E7DA5A4F5B7D}" type="pres">
      <dgm:prSet presAssocID="{52CA55C4-C4C4-4FE3-900A-93D6BD81ED03}" presName="spacer" presStyleCnt="0"/>
      <dgm:spPr/>
    </dgm:pt>
    <dgm:pt modelId="{3D1015D5-9252-4856-BF42-4EA131F24D95}" type="pres">
      <dgm:prSet presAssocID="{8366C341-2BD2-444C-8A57-FAF049EEC93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B072E703-B730-4D2C-96D5-47E16318C8AE}" type="pres">
      <dgm:prSet presAssocID="{F3239E6B-E29A-4B3E-81C8-23C9E2260AD2}" presName="spacer" presStyleCnt="0"/>
      <dgm:spPr/>
    </dgm:pt>
    <dgm:pt modelId="{31AF3D1E-776D-4319-B017-3252E54D17C2}" type="pres">
      <dgm:prSet presAssocID="{AA1C459C-D20D-4E67-8088-F0110A4AD05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D1F527E-359D-4B49-BBC7-5CAE7BA9690D}" type="pres">
      <dgm:prSet presAssocID="{F7C714CC-97AA-42AE-B22F-93FDD7B18D55}" presName="spacer" presStyleCnt="0"/>
      <dgm:spPr/>
    </dgm:pt>
    <dgm:pt modelId="{80A96591-3592-4A9A-B8D0-F1ABEAFBD9F1}" type="pres">
      <dgm:prSet presAssocID="{2A9E0C54-A003-4CE9-8AA5-E242F5A4C049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B392882D-E530-4E97-8E19-2C77EA8D3CC7}" type="presOf" srcId="{95838EA4-1C4C-4F31-8E14-AA64EB211982}" destId="{9B4FE72B-588C-416A-8F2D-A19607D00A6A}" srcOrd="0" destOrd="0" presId="urn:microsoft.com/office/officeart/2005/8/layout/vList2"/>
    <dgm:cxn modelId="{E195EA2D-1807-4635-B919-328FD0D36F37}" type="presOf" srcId="{B1757F92-6729-45DC-A8AE-0F138DB59A83}" destId="{BB21A250-F98C-4125-BB41-CBD6289C20AE}" srcOrd="0" destOrd="0" presId="urn:microsoft.com/office/officeart/2005/8/layout/vList2"/>
    <dgm:cxn modelId="{811F4E5D-7A88-4B61-AB54-33A6867E7DD4}" srcId="{C0762194-EBAB-4A29-AB64-63F47BBC86FA}" destId="{8366C341-2BD2-444C-8A57-FAF049EEC934}" srcOrd="3" destOrd="0" parTransId="{9ACC5CA7-46A7-44E3-AE93-70BFF5E7EFD1}" sibTransId="{F3239E6B-E29A-4B3E-81C8-23C9E2260AD2}"/>
    <dgm:cxn modelId="{D36FD559-0AD0-4D1F-BC9B-A1D7D9017D1A}" srcId="{C0762194-EBAB-4A29-AB64-63F47BBC86FA}" destId="{AA1C459C-D20D-4E67-8088-F0110A4AD05C}" srcOrd="4" destOrd="0" parTransId="{E4F809F2-5857-4035-A3B6-7085F23B39EB}" sibTransId="{F7C714CC-97AA-42AE-B22F-93FDD7B18D55}"/>
    <dgm:cxn modelId="{2229E259-E15D-4C7A-B3B0-A846020001B3}" srcId="{C0762194-EBAB-4A29-AB64-63F47BBC86FA}" destId="{DFAEEAC4-D985-4CAA-A042-50C662123000}" srcOrd="2" destOrd="0" parTransId="{DB19D282-8166-46B9-988B-5EF8B31550DA}" sibTransId="{52CA55C4-C4C4-4FE3-900A-93D6BD81ED03}"/>
    <dgm:cxn modelId="{8B4D4391-8CDC-46BE-AB7B-ED44FB5A4860}" type="presOf" srcId="{AA1C459C-D20D-4E67-8088-F0110A4AD05C}" destId="{31AF3D1E-776D-4319-B017-3252E54D17C2}" srcOrd="0" destOrd="0" presId="urn:microsoft.com/office/officeart/2005/8/layout/vList2"/>
    <dgm:cxn modelId="{33915B9D-998C-4555-8D70-AC757A59386F}" type="presOf" srcId="{C0762194-EBAB-4A29-AB64-63F47BBC86FA}" destId="{594943D9-8051-4A08-A7CB-972A0F0DFA04}" srcOrd="0" destOrd="0" presId="urn:microsoft.com/office/officeart/2005/8/layout/vList2"/>
    <dgm:cxn modelId="{EE79F1B9-9680-48EA-9F96-830FA0445BAA}" type="presOf" srcId="{8366C341-2BD2-444C-8A57-FAF049EEC934}" destId="{3D1015D5-9252-4856-BF42-4EA131F24D95}" srcOrd="0" destOrd="0" presId="urn:microsoft.com/office/officeart/2005/8/layout/vList2"/>
    <dgm:cxn modelId="{91F7F7C7-5797-4192-B036-7DE7C2A02321}" type="presOf" srcId="{DFAEEAC4-D985-4CAA-A042-50C662123000}" destId="{33B25F0D-3C27-4CF1-AAD9-DD10AFD06E68}" srcOrd="0" destOrd="0" presId="urn:microsoft.com/office/officeart/2005/8/layout/vList2"/>
    <dgm:cxn modelId="{FBDB3EEA-4DCB-4A3F-8BA7-31BF4C57DE9F}" srcId="{C0762194-EBAB-4A29-AB64-63F47BBC86FA}" destId="{2A9E0C54-A003-4CE9-8AA5-E242F5A4C049}" srcOrd="5" destOrd="0" parTransId="{2E14EB5B-9A25-40AA-9E8C-F9BF15B49E4E}" sibTransId="{95D14F9D-944F-4204-9C39-CC4E22A8FD5E}"/>
    <dgm:cxn modelId="{0DA08AF6-351B-4B11-9528-1E9C1198363B}" srcId="{C0762194-EBAB-4A29-AB64-63F47BBC86FA}" destId="{95838EA4-1C4C-4F31-8E14-AA64EB211982}" srcOrd="1" destOrd="0" parTransId="{CF3F115E-23B7-45B5-AE76-955D34F6B8E2}" sibTransId="{3C23584F-F47C-4F17-B8DF-FE8EF816F6E5}"/>
    <dgm:cxn modelId="{FE199AFA-BA48-4B46-A770-87B6300B0451}" type="presOf" srcId="{2A9E0C54-A003-4CE9-8AA5-E242F5A4C049}" destId="{80A96591-3592-4A9A-B8D0-F1ABEAFBD9F1}" srcOrd="0" destOrd="0" presId="urn:microsoft.com/office/officeart/2005/8/layout/vList2"/>
    <dgm:cxn modelId="{8B1372FF-1B7C-4BB7-8F8E-98EA7A8F0F00}" srcId="{C0762194-EBAB-4A29-AB64-63F47BBC86FA}" destId="{B1757F92-6729-45DC-A8AE-0F138DB59A83}" srcOrd="0" destOrd="0" parTransId="{B655D717-CB4E-4E2D-926D-2C25E3F87BEE}" sibTransId="{3DE68560-FDB7-4E7C-B43B-1D6BAE89FFA4}"/>
    <dgm:cxn modelId="{EF6B3915-0674-458D-975D-39B4C717FAF4}" type="presParOf" srcId="{594943D9-8051-4A08-A7CB-972A0F0DFA04}" destId="{BB21A250-F98C-4125-BB41-CBD6289C20AE}" srcOrd="0" destOrd="0" presId="urn:microsoft.com/office/officeart/2005/8/layout/vList2"/>
    <dgm:cxn modelId="{1A966A1D-89FA-46BB-B227-CA241121742D}" type="presParOf" srcId="{594943D9-8051-4A08-A7CB-972A0F0DFA04}" destId="{515D85E2-0193-4C14-BCB8-4325A216B303}" srcOrd="1" destOrd="0" presId="urn:microsoft.com/office/officeart/2005/8/layout/vList2"/>
    <dgm:cxn modelId="{BD2C1451-5861-4453-8BAA-4D099B54A99E}" type="presParOf" srcId="{594943D9-8051-4A08-A7CB-972A0F0DFA04}" destId="{9B4FE72B-588C-416A-8F2D-A19607D00A6A}" srcOrd="2" destOrd="0" presId="urn:microsoft.com/office/officeart/2005/8/layout/vList2"/>
    <dgm:cxn modelId="{00E35154-0CE3-4EF4-B9C2-718287F68C06}" type="presParOf" srcId="{594943D9-8051-4A08-A7CB-972A0F0DFA04}" destId="{981309C1-FDA0-4083-ACA4-55610A9D6457}" srcOrd="3" destOrd="0" presId="urn:microsoft.com/office/officeart/2005/8/layout/vList2"/>
    <dgm:cxn modelId="{92BB0551-AFB5-4260-B7EC-C355233681FE}" type="presParOf" srcId="{594943D9-8051-4A08-A7CB-972A0F0DFA04}" destId="{33B25F0D-3C27-4CF1-AAD9-DD10AFD06E68}" srcOrd="4" destOrd="0" presId="urn:microsoft.com/office/officeart/2005/8/layout/vList2"/>
    <dgm:cxn modelId="{E32F749C-3B71-4C38-BAA0-A79C83D96AEA}" type="presParOf" srcId="{594943D9-8051-4A08-A7CB-972A0F0DFA04}" destId="{8ABD3425-6B07-4518-90E8-E7DA5A4F5B7D}" srcOrd="5" destOrd="0" presId="urn:microsoft.com/office/officeart/2005/8/layout/vList2"/>
    <dgm:cxn modelId="{9B76095C-496E-4798-9E57-C0988DA6A897}" type="presParOf" srcId="{594943D9-8051-4A08-A7CB-972A0F0DFA04}" destId="{3D1015D5-9252-4856-BF42-4EA131F24D95}" srcOrd="6" destOrd="0" presId="urn:microsoft.com/office/officeart/2005/8/layout/vList2"/>
    <dgm:cxn modelId="{D380F591-F25D-4B2F-92FE-F6867BDB763B}" type="presParOf" srcId="{594943D9-8051-4A08-A7CB-972A0F0DFA04}" destId="{B072E703-B730-4D2C-96D5-47E16318C8AE}" srcOrd="7" destOrd="0" presId="urn:microsoft.com/office/officeart/2005/8/layout/vList2"/>
    <dgm:cxn modelId="{6A6620A4-4283-456A-90B7-3660C19CCBF9}" type="presParOf" srcId="{594943D9-8051-4A08-A7CB-972A0F0DFA04}" destId="{31AF3D1E-776D-4319-B017-3252E54D17C2}" srcOrd="8" destOrd="0" presId="urn:microsoft.com/office/officeart/2005/8/layout/vList2"/>
    <dgm:cxn modelId="{6EB5164D-23F9-4463-812C-343CB4F28D5B}" type="presParOf" srcId="{594943D9-8051-4A08-A7CB-972A0F0DFA04}" destId="{5D1F527E-359D-4B49-BBC7-5CAE7BA9690D}" srcOrd="9" destOrd="0" presId="urn:microsoft.com/office/officeart/2005/8/layout/vList2"/>
    <dgm:cxn modelId="{FCF64DC8-F89F-4422-A879-985C40488C96}" type="presParOf" srcId="{594943D9-8051-4A08-A7CB-972A0F0DFA04}" destId="{80A96591-3592-4A9A-B8D0-F1ABEAFBD9F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1A250-F98C-4125-BB41-CBD6289C20AE}">
      <dsp:nvSpPr>
        <dsp:cNvPr id="0" name=""/>
        <dsp:cNvSpPr/>
      </dsp:nvSpPr>
      <dsp:spPr>
        <a:xfrm>
          <a:off x="0" y="103264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Výkon sociální práce co nejblíže člověku v místě kde žije – princip subsidiarity</a:t>
          </a:r>
          <a:endParaRPr lang="en-US" sz="2200" kern="1200" dirty="0"/>
        </a:p>
      </dsp:txBody>
      <dsp:txXfrm>
        <a:off x="25759" y="129023"/>
        <a:ext cx="8952782" cy="476152"/>
      </dsp:txXfrm>
    </dsp:sp>
    <dsp:sp modelId="{9B4FE72B-588C-416A-8F2D-A19607D00A6A}">
      <dsp:nvSpPr>
        <dsp:cNvPr id="0" name=""/>
        <dsp:cNvSpPr/>
      </dsp:nvSpPr>
      <dsp:spPr>
        <a:xfrm>
          <a:off x="0" y="694294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Garance dostupnosti služeb v jednotném a transparentním systému</a:t>
          </a:r>
          <a:endParaRPr lang="en-US" sz="2200" kern="1200"/>
        </a:p>
      </dsp:txBody>
      <dsp:txXfrm>
        <a:off x="25759" y="720053"/>
        <a:ext cx="8952782" cy="476152"/>
      </dsp:txXfrm>
    </dsp:sp>
    <dsp:sp modelId="{33B25F0D-3C27-4CF1-AAD9-DD10AFD06E68}">
      <dsp:nvSpPr>
        <dsp:cNvPr id="0" name=""/>
        <dsp:cNvSpPr/>
      </dsp:nvSpPr>
      <dsp:spPr>
        <a:xfrm>
          <a:off x="0" y="1285325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Jednotné zjišťování potřeb a koordinované plánování způsobu jejich saturace</a:t>
          </a:r>
          <a:endParaRPr lang="en-US" sz="2200" kern="1200" dirty="0"/>
        </a:p>
      </dsp:txBody>
      <dsp:txXfrm>
        <a:off x="25759" y="1311084"/>
        <a:ext cx="8952782" cy="476152"/>
      </dsp:txXfrm>
    </dsp:sp>
    <dsp:sp modelId="{3D1015D5-9252-4856-BF42-4EA131F24D95}">
      <dsp:nvSpPr>
        <dsp:cNvPr id="0" name=""/>
        <dsp:cNvSpPr/>
      </dsp:nvSpPr>
      <dsp:spPr>
        <a:xfrm>
          <a:off x="0" y="1876355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Předvídatelné financování sociálních služeb</a:t>
          </a:r>
          <a:endParaRPr lang="en-US" sz="2200" kern="1200"/>
        </a:p>
      </dsp:txBody>
      <dsp:txXfrm>
        <a:off x="25759" y="1902114"/>
        <a:ext cx="8952782" cy="476152"/>
      </dsp:txXfrm>
    </dsp:sp>
    <dsp:sp modelId="{31AF3D1E-776D-4319-B017-3252E54D17C2}">
      <dsp:nvSpPr>
        <dsp:cNvPr id="0" name=""/>
        <dsp:cNvSpPr/>
      </dsp:nvSpPr>
      <dsp:spPr>
        <a:xfrm>
          <a:off x="0" y="2467385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Podpora sdílení péče a neformálně pečujících</a:t>
          </a:r>
          <a:endParaRPr lang="en-US" sz="2200" kern="1200" dirty="0"/>
        </a:p>
      </dsp:txBody>
      <dsp:txXfrm>
        <a:off x="25759" y="2493144"/>
        <a:ext cx="8952782" cy="476152"/>
      </dsp:txXfrm>
    </dsp:sp>
    <dsp:sp modelId="{80A96591-3592-4A9A-B8D0-F1ABEAFBD9F1}">
      <dsp:nvSpPr>
        <dsp:cNvPr id="0" name=""/>
        <dsp:cNvSpPr/>
      </dsp:nvSpPr>
      <dsp:spPr>
        <a:xfrm>
          <a:off x="0" y="3058415"/>
          <a:ext cx="90043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Zjednodušení administrativní zátěže</a:t>
          </a:r>
          <a:endParaRPr lang="en-US" sz="2200" kern="1200"/>
        </a:p>
      </dsp:txBody>
      <dsp:txXfrm>
        <a:off x="25759" y="3084174"/>
        <a:ext cx="8952782" cy="47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974D63B8-E63C-D687-4171-36C8374818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AB3D241-13B7-04E3-FB71-EDAE0674D8F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EE58E2-6530-48D6-94AE-1C702F719BC0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19420383-EA0F-52FE-15C9-E01976FC05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F1C32AB-BF89-5E89-2E97-8EACF8AE4C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Po kliknutí můžete upravovat styly textu v předloze.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F88D77D-8E27-393C-DC0E-4E8099D172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2C34482-5B99-A0A7-DE4D-1497CAB648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F2DCA5C-0CE2-48F5-96CE-96C51DE3606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DCA5C-0CE2-48F5-96CE-96C51DE3606E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1686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DCA5C-0CE2-48F5-96CE-96C51DE3606E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07901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DCA5C-0CE2-48F5-96CE-96C51DE3606E}" type="slidenum">
              <a:rPr lang="cs-CZ" altLang="cs-CZ" smtClean="0"/>
              <a:pPr>
                <a:defRPr/>
              </a:pPr>
              <a:t>22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2969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8B1820-02CF-8ECB-3C57-0FBAA091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C04B2-9FF4-432D-9558-4C477E198D46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EDEF80-57E9-8089-43B7-5B4DB6E89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9864E3D-E719-1FBA-95B0-D0EEE6BB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07BA1-475D-4266-AE00-C61E46EE2F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5115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4356397-CCF5-ABDE-F06F-D3B83987A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8691E-813C-4673-92C1-40E4DDE4E9D9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E4EC1DA-18B5-B7B1-4287-A21AEFA44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3793898-2C02-0EC1-B023-1CCBDD713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DD4EC-2429-480C-81EE-233CA296A89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9264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77278BD-81FA-81F8-12E4-50B913B5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31C98-B43A-4381-876C-72D986D95C7A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E673AA-9987-CE76-2316-B9DC1E1D2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42C0BF-257B-1E75-8F7C-7E63A7FB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1094-A894-4DFB-840F-8DC56110A7F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7945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7CD99CA-8A11-D180-104F-5AD32DDB6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ED6-D674-4E8A-A5ED-0F9DA27E1CC4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7EEE7C-172F-0481-917F-E2F1CE28F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675C79-CA13-8B31-A2BA-7D7F900E5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DE440-19A1-4029-B462-2E377501DDB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905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926D453-74C7-CDE3-EBCA-336EA049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D79DC-47F7-485E-8920-C3ABA93959B7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6386392-8F51-DD1F-6D97-0FD0BF40C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CD3044-F8D4-7060-8C0B-3FABB385A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81AE-5803-4684-96C2-C3C2F3C684A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8291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0A06266A-17A3-7BE2-1DF4-780B7070C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64E5-4DBB-4ED3-93A2-8FC3DC29FC9F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9ED0CAA8-C764-DF0A-99C5-1466BCEC1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783B5EA8-1D92-CD8B-AE37-5B7605FD0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FA24D-136E-4050-B13F-ABE490464D4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2617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F8707C29-A998-7EA6-B048-5D10091B1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4CAF0-CA07-4A03-82CC-5438BEC91A26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F9B5E265-0F9E-63CF-B5C0-FCC6E6628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F4C0C026-F924-3FF1-E676-88821FD17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89FDE-1696-4E0B-A9BD-32EC08DA09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6755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1A28BD77-437B-CD9A-7A96-A1C8C039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F82DA-9DCB-4A17-B7FA-71AC2CF348E9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349D10A1-BDCD-AC1C-80EB-0CF163F06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DD76E98B-55BB-0F24-47DE-F21461392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1EE27-17A6-4AF5-A940-770F8B3F99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7344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69C32209-A8C1-3E92-9587-1422DF24E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07B6D-D27A-4522-A751-11C8ACE36F3A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12D30101-5E5D-57BA-FCE7-A833BFE46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694038CD-9F4D-036C-11A2-72229D67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6B348-CE96-4AB2-9E4E-43DF149B603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528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D55AF4BD-C5F3-5CCC-B9E8-92A57395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1E134-E4C6-4F1F-A9CF-7067A4DCF399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88EF71C5-4F83-0505-3E35-C6148FF4C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6D071293-36C5-693D-DF56-CFAFE523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B4760-703B-4052-8C04-72412A6C24B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836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F64152F0-B549-77C3-B182-62706DA7A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38B4-261D-485C-BB83-2DECA6DFA8BC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5D974E71-1F4E-954D-BE5F-6A291762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569183CC-5E06-79AE-3D10-186853B3A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0D2BB-2DFC-4412-B6DC-3642FBDCEBB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556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nadpis 1">
            <a:extLst>
              <a:ext uri="{FF2B5EF4-FFF2-40B4-BE49-F238E27FC236}">
                <a16:creationId xmlns:a16="http://schemas.microsoft.com/office/drawing/2014/main" id="{B8C7E30D-4822-A800-976D-E8B0BB7C73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text 2">
            <a:extLst>
              <a:ext uri="{FF2B5EF4-FFF2-40B4-BE49-F238E27FC236}">
                <a16:creationId xmlns:a16="http://schemas.microsoft.com/office/drawing/2014/main" id="{E9BB1A96-4FBF-1E38-1874-3B7CFE643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Po kliknutí můžete upravovat styly textu v předloze.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49C324D-7804-F97D-8181-531683949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4C0530-4C43-4F15-9785-F5E3B94EB2BC}" type="datetimeFigureOut">
              <a:rPr lang="cs-CZ"/>
              <a:pPr>
                <a:defRPr/>
              </a:pPr>
              <a:t>04.10.2023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3D356E-E94E-5227-C76E-D34164AA1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C1C7814-64FA-36CC-FE75-640276BE6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57861CA-A7C2-423D-965B-2FE5934E927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2">
            <a:extLst>
              <a:ext uri="{FF2B5EF4-FFF2-40B4-BE49-F238E27FC236}">
                <a16:creationId xmlns:a16="http://schemas.microsoft.com/office/drawing/2014/main" id="{18FEF6F4-207D-C853-1A36-FB4E1E6AC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ovéPole 8">
            <a:extLst>
              <a:ext uri="{FF2B5EF4-FFF2-40B4-BE49-F238E27FC236}">
                <a16:creationId xmlns:a16="http://schemas.microsoft.com/office/drawing/2014/main" id="{8A8A0533-CE63-11AD-1235-A627B7F71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802" y="303470"/>
            <a:ext cx="4398555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3600" dirty="0">
                <a:latin typeface="Arial Black" panose="020B0A04020102020204" pitchFamily="34" charset="0"/>
                <a:cs typeface="Arial" panose="020B0604020202020204" pitchFamily="34" charset="0"/>
              </a:rPr>
              <a:t>Připravované změny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3600" dirty="0">
                <a:latin typeface="Arial Black" panose="020B0A04020102020204" pitchFamily="34" charset="0"/>
                <a:cs typeface="Arial" panose="020B0604020202020204" pitchFamily="34" charset="0"/>
              </a:rPr>
              <a:t>v oblasti sociálních služeb a sociální práce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cs-CZ" altLang="cs-CZ" sz="24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TextovéPole 9">
            <a:extLst>
              <a:ext uri="{FF2B5EF4-FFF2-40B4-BE49-F238E27FC236}">
                <a16:creationId xmlns:a16="http://schemas.microsoft.com/office/drawing/2014/main" id="{89D0E186-FDA7-A978-3634-4EEBAD690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450" y="3879850"/>
            <a:ext cx="48514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7" name="TextovéPole 8">
            <a:extLst>
              <a:ext uri="{FF2B5EF4-FFF2-40B4-BE49-F238E27FC236}">
                <a16:creationId xmlns:a16="http://schemas.microsoft.com/office/drawing/2014/main" id="{68C24D34-56E2-A6B7-49E0-EBF189862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450" y="6413500"/>
            <a:ext cx="23447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15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www.mpsv.cz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4774B-7195-D212-FA89-F844F2B02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335818"/>
            <a:ext cx="11355753" cy="1374408"/>
          </a:xfrm>
        </p:spPr>
        <p:txBody>
          <a:bodyPr/>
          <a:lstStyle/>
          <a:p>
            <a:r>
              <a:rPr lang="cs-CZ" sz="2500" dirty="0">
                <a:latin typeface="Arial Black"/>
              </a:rPr>
              <a:t>Kvalita sociálních služeb II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75805-7FAA-0BA2-35D9-C93ECFB3C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1" y="1366471"/>
            <a:ext cx="11277599" cy="4810492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</a:p>
          <a:p>
            <a:pPr algn="just">
              <a:lnSpc>
                <a:spcPct val="107000"/>
              </a:lnSpc>
            </a:pPr>
            <a:r>
              <a:rPr lang="cs-CZ" sz="2200" b="1" dirty="0">
                <a:solidFill>
                  <a:srgbClr val="000000"/>
                </a:solidFill>
                <a:latin typeface="Ariel black"/>
              </a:rPr>
              <a:t>Změny v oblasti inspekce poskytování sociálních služeb</a:t>
            </a:r>
          </a:p>
          <a:p>
            <a:pPr lvl="1" algn="just">
              <a:lnSpc>
                <a:spcPct val="107000"/>
              </a:lnSpc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Pravidelné kontroly poskytovatelů</a:t>
            </a:r>
          </a:p>
          <a:p>
            <a:pPr lvl="1" algn="just">
              <a:lnSpc>
                <a:spcPct val="107000"/>
              </a:lnSpc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Dostatečné a kvalitní personální zajištění agendy</a:t>
            </a:r>
          </a:p>
          <a:p>
            <a:pPr lvl="1" algn="just">
              <a:lnSpc>
                <a:spcPct val="107000"/>
              </a:lnSpc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Zapojení dalších osob do inspekčních týmů</a:t>
            </a:r>
          </a:p>
          <a:p>
            <a:pPr lvl="1" algn="just">
              <a:lnSpc>
                <a:spcPct val="107000"/>
              </a:lnSpc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Systematická metodická práce s inspektory a poskytovateli sociálních služeb</a:t>
            </a:r>
          </a:p>
          <a:p>
            <a:pPr marL="342900" indent="-342900" algn="just">
              <a:lnSpc>
                <a:spcPct val="107000"/>
              </a:lnSpc>
            </a:pPr>
            <a:endParaRPr lang="cs-CZ" sz="1800" dirty="0">
              <a:cs typeface="Calibri"/>
            </a:endParaRPr>
          </a:p>
        </p:txBody>
      </p:sp>
      <p:pic>
        <p:nvPicPr>
          <p:cNvPr id="5" name="Obrázek 2">
            <a:extLst>
              <a:ext uri="{FF2B5EF4-FFF2-40B4-BE49-F238E27FC236}">
                <a16:creationId xmlns:a16="http://schemas.microsoft.com/office/drawing/2014/main" id="{91B62642-AB2A-7E07-107B-23176216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039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8">
            <a:extLst>
              <a:ext uri="{FF2B5EF4-FFF2-40B4-BE49-F238E27FC236}">
                <a16:creationId xmlns:a16="http://schemas.microsoft.com/office/drawing/2014/main" id="{46FBEE93-E8F4-4137-B8AB-08DF7CABB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4" y="666750"/>
            <a:ext cx="11303121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altLang="cs-CZ" sz="2500">
                <a:latin typeface="Arial Black"/>
                <a:cs typeface="Arial"/>
              </a:rPr>
              <a:t>Plánování, registrace, síťování I</a:t>
            </a:r>
            <a:endParaRPr lang="cs-CZ" altLang="cs-CZ" sz="250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TextovéPole 9">
            <a:extLst>
              <a:ext uri="{FF2B5EF4-FFF2-40B4-BE49-F238E27FC236}">
                <a16:creationId xmlns:a16="http://schemas.microsoft.com/office/drawing/2014/main" id="{C2205ACD-BEC8-F5AC-D1EF-978D1C194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52525"/>
            <a:ext cx="11842384" cy="69168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buNone/>
              <a:defRPr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  <a:endParaRPr lang="cs-CZ" altLang="cs-CZ" sz="2200" i="1" dirty="0">
              <a:solidFill>
                <a:srgbClr val="000000"/>
              </a:solidFill>
              <a:latin typeface="Ariel black"/>
            </a:endParaRPr>
          </a:p>
          <a:p>
            <a:pPr algn="just">
              <a:lnSpc>
                <a:spcPct val="100000"/>
              </a:lnSpc>
              <a:buNone/>
              <a:defRPr/>
            </a:pPr>
            <a:r>
              <a:rPr lang="cs-CZ" sz="2200" b="1" dirty="0">
                <a:solidFill>
                  <a:srgbClr val="000000"/>
                </a:solidFill>
                <a:latin typeface="Ariel black"/>
              </a:rPr>
              <a:t>    </a:t>
            </a:r>
            <a:r>
              <a:rPr lang="cs-CZ" sz="2000" b="1" dirty="0">
                <a:solidFill>
                  <a:srgbClr val="000000"/>
                </a:solidFill>
                <a:latin typeface="Ariel black"/>
              </a:rPr>
              <a:t>Manažerský výkon sociální práce na úrovni ORP z hlediska zjišťování potřeb a plánování způsobu       </a:t>
            </a:r>
            <a:br>
              <a:rPr lang="cs-CZ" sz="2000" b="1" dirty="0">
                <a:solidFill>
                  <a:srgbClr val="000000"/>
                </a:solidFill>
                <a:latin typeface="Ariel black"/>
              </a:rPr>
            </a:br>
            <a:r>
              <a:rPr lang="cs-CZ" sz="2000" b="1" dirty="0">
                <a:solidFill>
                  <a:srgbClr val="000000"/>
                </a:solidFill>
                <a:latin typeface="Ariel black"/>
              </a:rPr>
              <a:t>    jejich řešení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Upřesnění a jednoznačné vymezení role sociální práce na ORP v procesu zjišťování potřeb osob </a:t>
            </a:r>
            <a:br>
              <a:rPr lang="cs-CZ" sz="2000" dirty="0">
                <a:solidFill>
                  <a:srgbClr val="000000"/>
                </a:solidFill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a plánování způsobu jejich saturace v kontextu řešení nepříznivé sociální situace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Na úrovni ORP nastavení systému spolehlivého zjišťování potřebnosti sociálních služeb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Chybí jednoznačné vymezení toho, co je to „potřeba“, tj. co se má sledovat / zjišťovat – byly vzneseny návrhy na velmi podrobné sledování potřebnosti odvíjející se od konkrétních potřeb jednotlivců až po obecnější odhady potřeb vycházející z indikačních kumulovaných kritérií zahrnutých v Informačním systému sociálních služeb (dále jen „IS SS“)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Na úrovni ORP je třeba identifikovat všechny zdroje dat umožňující zjišťování potřebnosti sociálních služeb na daném území a poté vyhodnotit vhodnost a adekvátnost jejich legislativního zakotvení </a:t>
            </a:r>
            <a:br>
              <a:rPr lang="cs-CZ" sz="2000" dirty="0">
                <a:solidFill>
                  <a:srgbClr val="000000"/>
                </a:solidFill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a zařazení / implementace do IS SS </a:t>
            </a:r>
          </a:p>
          <a:p>
            <a:pPr marL="1943100" lvl="3" indent="-342900" algn="just">
              <a:defRPr/>
            </a:pPr>
            <a:endParaRPr lang="cs-CZ" sz="1200" dirty="0">
              <a:solidFill>
                <a:srgbClr val="000000"/>
              </a:solidFill>
              <a:latin typeface="Ariel black"/>
            </a:endParaRPr>
          </a:p>
          <a:p>
            <a:pPr algn="just">
              <a:buNone/>
              <a:defRPr/>
            </a:pPr>
            <a:r>
              <a:rPr lang="cs-CZ" sz="2000" b="1" dirty="0">
                <a:solidFill>
                  <a:srgbClr val="000000"/>
                </a:solidFill>
                <a:latin typeface="Ariel black"/>
              </a:rPr>
              <a:t>     Zajištění součinnosti zainteresovaných subjektů v procesu plánování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Jednoznačné vydefinování a zakotvení povinného zapojení všech relevantních aktérů do zjišťování potřeb a následného procesu plánování</a:t>
            </a:r>
          </a:p>
          <a:p>
            <a:pPr marL="1085850" lvl="1" indent="-342900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V návaznosti na to bude třeba zvážit a nastavit rozsah oprávnění vstupu do IS SS</a:t>
            </a:r>
          </a:p>
          <a:p>
            <a:pPr algn="just">
              <a:buNone/>
              <a:defRPr/>
            </a:pPr>
            <a:endParaRPr lang="cs-CZ" sz="2000" dirty="0">
              <a:cs typeface="Calibri"/>
            </a:endParaRPr>
          </a:p>
          <a:p>
            <a:pPr algn="just">
              <a:lnSpc>
                <a:spcPct val="107000"/>
              </a:lnSpc>
              <a:buNone/>
              <a:defRPr/>
            </a:pPr>
            <a:endParaRPr lang="cs-CZ" altLang="cs-CZ" sz="2200" dirty="0">
              <a:solidFill>
                <a:srgbClr val="222222"/>
              </a:solidFill>
              <a:latin typeface="Ariel black "/>
              <a:cs typeface="Calibri" panose="020F0502020204030204" pitchFamily="34" charset="0"/>
            </a:endParaRPr>
          </a:p>
        </p:txBody>
      </p:sp>
      <p:sp>
        <p:nvSpPr>
          <p:cNvPr id="9220" name="Zástupný symbol pro číslo snímku 5">
            <a:extLst>
              <a:ext uri="{FF2B5EF4-FFF2-40B4-BE49-F238E27FC236}">
                <a16:creationId xmlns:a16="http://schemas.microsoft.com/office/drawing/2014/main" id="{96DBF29B-C157-9364-3E3C-B107E253A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9FCB74F4-EAA5-44E5-ACE7-3D6ED3124F81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9221" name="Obrázek 2">
            <a:extLst>
              <a:ext uri="{FF2B5EF4-FFF2-40B4-BE49-F238E27FC236}">
                <a16:creationId xmlns:a16="http://schemas.microsoft.com/office/drawing/2014/main" id="{099952B4-82BE-35A5-D508-C10896785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B883-D854-6387-F17B-8C6A910B6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487"/>
            <a:ext cx="11306907" cy="1374408"/>
          </a:xfrm>
        </p:spPr>
        <p:txBody>
          <a:bodyPr/>
          <a:lstStyle/>
          <a:p>
            <a:r>
              <a:rPr lang="cs-CZ" sz="2500" dirty="0">
                <a:latin typeface="Arial Black"/>
              </a:rPr>
              <a:t>Plánování, registrace, síťování</a:t>
            </a:r>
            <a:r>
              <a:rPr lang="cs-CZ" sz="2500" dirty="0">
                <a:latin typeface="Arial Black"/>
                <a:ea typeface="Arial Black"/>
                <a:cs typeface="Arial Black"/>
              </a:rPr>
              <a:t>​ II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87141-6136-4EE8-95DB-F1D1AC43C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161318"/>
            <a:ext cx="11355753" cy="4947261"/>
          </a:xfrm>
        </p:spPr>
        <p:txBody>
          <a:bodyPr/>
          <a:lstStyle/>
          <a:p>
            <a:pPr marL="0" indent="0">
              <a:buNone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  <a:endParaRPr lang="en-US" sz="2200" i="1" dirty="0">
              <a:solidFill>
                <a:srgbClr val="000000"/>
              </a:solidFill>
              <a:latin typeface="Ariel black"/>
            </a:endParaRPr>
          </a:p>
          <a:p>
            <a:r>
              <a:rPr lang="cs-CZ" sz="2200" b="1" dirty="0">
                <a:solidFill>
                  <a:srgbClr val="000000"/>
                </a:solidFill>
                <a:latin typeface="Ariel black"/>
              </a:rPr>
              <a:t>Přenesená/samostatná působnost obcí a krajů - jak lze kombinovat, v čem je odlišná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Jednoznačné nastavení kompetence, kdo zodpovídá za proces plánování a kdo za rozhodování </a:t>
            </a:r>
            <a:br>
              <a:rPr lang="cs-CZ" sz="2000" dirty="0">
                <a:solidFill>
                  <a:srgbClr val="000000"/>
                </a:solidFill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o zařazení do sítě sociálních služeb a řízení o zařazování do této sítě – zde nedošlo ke shodě, kraje jednoznačně odmítly návrh, aby bylo zařazování do sítě prostřednictvím rozhodování svěřeno do kompetence krajů v rámci přenesené působnosti:</a:t>
            </a:r>
          </a:p>
          <a:p>
            <a:pPr lvl="1"/>
            <a:r>
              <a:rPr lang="cs-CZ" sz="2000" dirty="0">
                <a:solidFill>
                  <a:srgbClr val="000000"/>
                </a:solidFill>
                <a:latin typeface="Ariel black"/>
              </a:rPr>
              <a:t> var. I: samospráva – nedojde k odstranění dosavadní nedobré praxe a rizika toho, že v zasíťování upřednostňují vlastní zařízení</a:t>
            </a:r>
          </a:p>
          <a:p>
            <a:pPr lvl="1"/>
            <a:r>
              <a:rPr lang="cs-CZ" sz="2000" dirty="0">
                <a:solidFill>
                  <a:srgbClr val="000000"/>
                </a:solidFill>
                <a:latin typeface="Ariel black"/>
              </a:rPr>
              <a:t>var II.: přenesená působnost kraje – jednoznačný nesouhlas krajských úřadů, jsou zde obavy z toho, že o zařazení do sítě se bude rozhodovat v řízení o zařazení, které se může protahovat a znesnadňovat tak tvorbu sítě</a:t>
            </a:r>
          </a:p>
          <a:p>
            <a:pPr lvl="1"/>
            <a:r>
              <a:rPr lang="cs-CZ" sz="2000" dirty="0">
                <a:solidFill>
                  <a:srgbClr val="000000"/>
                </a:solidFill>
                <a:latin typeface="Ariel black"/>
              </a:rPr>
              <a:t> var. III: smíšený model – rozdělit proces plánování a rozhodování o zařazení do sítě mezi samosprávu a přenesenou působnost, zároveň však bude nutné „vybalancovat“ sdílení odpovědnosti a užitečnosti (výhodnosti) u obou procesů </a:t>
            </a:r>
          </a:p>
          <a:p>
            <a:endParaRPr lang="cs-CZ" sz="1800" dirty="0">
              <a:latin typeface="Calibri"/>
              <a:cs typeface="Calibri"/>
            </a:endParaRPr>
          </a:p>
        </p:txBody>
      </p:sp>
      <p:pic>
        <p:nvPicPr>
          <p:cNvPr id="5" name="Obrázek 2">
            <a:extLst>
              <a:ext uri="{FF2B5EF4-FFF2-40B4-BE49-F238E27FC236}">
                <a16:creationId xmlns:a16="http://schemas.microsoft.com/office/drawing/2014/main" id="{13F6C240-08DE-A8F5-5C6A-85F98413F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153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88B86-F14E-F0D3-AF13-65E48365C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9198"/>
            <a:ext cx="10515600" cy="856640"/>
          </a:xfrm>
        </p:spPr>
        <p:txBody>
          <a:bodyPr/>
          <a:lstStyle/>
          <a:p>
            <a:r>
              <a:rPr lang="cs-CZ" sz="2500" dirty="0">
                <a:latin typeface="Arial Black"/>
              </a:rPr>
              <a:t>Plánování, registrace, síťování III</a:t>
            </a:r>
            <a:endParaRPr lang="en-US" sz="2500" dirty="0">
              <a:latin typeface="Arial Black"/>
            </a:endParaRPr>
          </a:p>
          <a:p>
            <a:endParaRPr lang="en-US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18530-A88B-7D2A-3342-D61586697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151549"/>
            <a:ext cx="11277600" cy="5025414"/>
          </a:xfrm>
        </p:spPr>
        <p:txBody>
          <a:bodyPr/>
          <a:lstStyle/>
          <a:p>
            <a:pPr marL="0" indent="0">
              <a:buNone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</a:p>
          <a:p>
            <a:pPr marL="0" indent="0">
              <a:buNone/>
            </a:pPr>
            <a:endParaRPr lang="en-US" sz="2200" i="1" dirty="0">
              <a:solidFill>
                <a:srgbClr val="000000"/>
              </a:solidFill>
              <a:latin typeface="Ariel black"/>
            </a:endParaRPr>
          </a:p>
          <a:p>
            <a:r>
              <a:rPr lang="cs-CZ" sz="2200" b="1" dirty="0">
                <a:solidFill>
                  <a:srgbClr val="000000"/>
                </a:solidFill>
                <a:latin typeface="Ariel black"/>
              </a:rPr>
              <a:t>Plánování způsobu zajištění řešení potřeb</a:t>
            </a:r>
          </a:p>
          <a:p>
            <a:pPr marL="0" indent="0">
              <a:buNone/>
            </a:pPr>
            <a:endParaRPr lang="cs-CZ" sz="2200" b="1" dirty="0">
              <a:solidFill>
                <a:srgbClr val="000000"/>
              </a:solidFill>
              <a:latin typeface="Ariel black"/>
            </a:endParaRPr>
          </a:p>
          <a:p>
            <a:pPr lvl="1"/>
            <a:r>
              <a:rPr lang="cs-CZ" dirty="0">
                <a:solidFill>
                  <a:srgbClr val="000000"/>
                </a:solidFill>
                <a:latin typeface="Ariel black"/>
              </a:rPr>
              <a:t>Zakotvení závaznosti plánu pro financování sociálních služeb, stanovení povinného podílu plánujícího subjektu na financování sociálních služeb poskytovaných na jeho území</a:t>
            </a:r>
          </a:p>
          <a:p>
            <a:pPr lvl="1"/>
            <a:r>
              <a:rPr lang="cs-CZ" dirty="0">
                <a:solidFill>
                  <a:srgbClr val="000000"/>
                </a:solidFill>
                <a:latin typeface="Ariel black"/>
              </a:rPr>
              <a:t>V rámci sjednocení praxe na území celé ČR je třeba legislativně zakotvit strukturu a obsah (parametrů) plánu</a:t>
            </a:r>
          </a:p>
          <a:p>
            <a:pPr lvl="1"/>
            <a:r>
              <a:rPr lang="cs-CZ" dirty="0">
                <a:solidFill>
                  <a:srgbClr val="000000"/>
                </a:solidFill>
                <a:latin typeface="Ariel black"/>
              </a:rPr>
              <a:t>Plán může být stručný, strukturovaný (součást IS SS) obsahující část popisnou (potřeby zjištěné v území) a návrhovou (co se navrhuje, jak se zjištěné potřeby řeší)</a:t>
            </a:r>
          </a:p>
          <a:p>
            <a:endParaRPr lang="cs-CZ" sz="2400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pic>
        <p:nvPicPr>
          <p:cNvPr id="5" name="Obrázek 2">
            <a:extLst>
              <a:ext uri="{FF2B5EF4-FFF2-40B4-BE49-F238E27FC236}">
                <a16:creationId xmlns:a16="http://schemas.microsoft.com/office/drawing/2014/main" id="{AC592585-B91D-BBF9-AD74-9C2990877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4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C8FC2-0344-16F1-6874-BE196F741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278549"/>
            <a:ext cx="11355753" cy="5576779"/>
          </a:xfrm>
        </p:spPr>
        <p:txBody>
          <a:bodyPr/>
          <a:lstStyle/>
          <a:p>
            <a:pPr>
              <a:buNone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  <a:endParaRPr lang="en-US" sz="2200" i="1" dirty="0">
              <a:solidFill>
                <a:srgbClr val="000000"/>
              </a:solidFill>
              <a:latin typeface="Ariel black"/>
            </a:endParaRPr>
          </a:p>
          <a:p>
            <a:r>
              <a:rPr lang="cs-CZ" sz="2200" b="1" dirty="0">
                <a:solidFill>
                  <a:srgbClr val="000000"/>
                </a:solidFill>
                <a:latin typeface="Ariel black"/>
              </a:rPr>
              <a:t>Proces – aktéři, časování, vstupní data, způsob projednání a dohody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Plány rozvoje sociálních služeb se vytvářejí a uskutečňují na úrovni ORP i kraje.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Tvůrce plánu je povinen vycházet z potřebnosti (IS SS, zjištěné na svém území, tj. na  úrovni ORP a kraje)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Je třeba zakotvit povinnost krajů zohlednit ve svých plánech plány ORP spadajících do jejich území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Významným zdrojem plánování bude IS SS obsahující relevantní údaje o potřebách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Legislativně je třeba zakotvit přesný rámec (proces) tvorby plánu (vzor, sjednocení časový vznik a </a:t>
            </a:r>
            <a:br>
              <a:rPr lang="cs-CZ" sz="2000" dirty="0">
                <a:solidFill>
                  <a:srgbClr val="000000"/>
                </a:solidFill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trvání, popř. každoroční aktualizace  plánů)</a:t>
            </a:r>
          </a:p>
          <a:p>
            <a:endParaRPr lang="cs-CZ" sz="2200" dirty="0">
              <a:solidFill>
                <a:srgbClr val="000000"/>
              </a:solidFill>
              <a:latin typeface="Ariel black"/>
            </a:endParaRPr>
          </a:p>
          <a:p>
            <a:pPr>
              <a:lnSpc>
                <a:spcPct val="100000"/>
              </a:lnSpc>
            </a:pPr>
            <a:r>
              <a:rPr lang="cs-CZ" sz="2200" b="1" dirty="0">
                <a:solidFill>
                  <a:srgbClr val="000000"/>
                </a:solidFill>
                <a:latin typeface="Ariel black"/>
              </a:rPr>
              <a:t>Rozhodování o zařazení do sítě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Z důvodů transparentnosti je třeba zařazování do sítě realizovat prostřednictvím zvláštního řízení </a:t>
            </a:r>
            <a:br>
              <a:rPr lang="cs-CZ" sz="2000" dirty="0">
                <a:solidFill>
                  <a:srgbClr val="000000"/>
                </a:solidFill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a vydání rozhodnutí</a:t>
            </a:r>
          </a:p>
          <a:p>
            <a:pPr lvl="1" algn="just"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Krajské úřady v přenesené působnosti zásadně odmítají provádět zařazování do sítě prostřednictvím </a:t>
            </a:r>
            <a:br>
              <a:rPr lang="cs-CZ" sz="2000" dirty="0">
                <a:latin typeface="Ariel black"/>
              </a:rPr>
            </a:br>
            <a:r>
              <a:rPr lang="cs-CZ" sz="2000" dirty="0">
                <a:solidFill>
                  <a:srgbClr val="000000"/>
                </a:solidFill>
                <a:latin typeface="Ariel black"/>
              </a:rPr>
              <a:t>řízení, tj. rozhodování především z důvodů rizika průtahů v řízení (viz výše)</a:t>
            </a:r>
          </a:p>
          <a:p>
            <a:endParaRPr lang="en-US" sz="1800" dirty="0">
              <a:cs typeface="Calibri"/>
            </a:endParaRPr>
          </a:p>
        </p:txBody>
      </p:sp>
      <p:pic>
        <p:nvPicPr>
          <p:cNvPr id="5" name="Obrázek 2">
            <a:extLst>
              <a:ext uri="{FF2B5EF4-FFF2-40B4-BE49-F238E27FC236}">
                <a16:creationId xmlns:a16="http://schemas.microsoft.com/office/drawing/2014/main" id="{4DE5FC92-C3DF-2D8B-BE1C-5E61FC4AC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7A687EA-F3B6-35BD-1223-03E6B618A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437" y="850229"/>
            <a:ext cx="10515600" cy="856640"/>
          </a:xfrm>
        </p:spPr>
        <p:txBody>
          <a:bodyPr/>
          <a:lstStyle/>
          <a:p>
            <a:r>
              <a:rPr lang="cs-CZ" sz="2500" dirty="0">
                <a:latin typeface="Arial Black"/>
              </a:rPr>
              <a:t>Plánování, registrace, síťování IV</a:t>
            </a:r>
            <a:br>
              <a:rPr lang="cs-CZ" sz="2500" dirty="0">
                <a:latin typeface="Arial Black"/>
              </a:rPr>
            </a:br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20505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2A31A3-530E-FB6E-A671-7E433AAC8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" y="681038"/>
            <a:ext cx="11267830" cy="666750"/>
          </a:xfrm>
        </p:spPr>
        <p:txBody>
          <a:bodyPr/>
          <a:lstStyle/>
          <a:p>
            <a:pPr>
              <a:defRPr/>
            </a:pPr>
            <a:r>
              <a:rPr lang="cs-CZ" sz="2500"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Financování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13ADA9-4591-9E14-E0CC-26B24C163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86" y="1396634"/>
            <a:ext cx="11356486" cy="4780329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  <a:defRPr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 </a:t>
            </a: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Zachování návaznosti financování – plánování s tím, že střednědobé plány rozvoje soc. služeb (SPRSS) budou zpracovávány na období 5 let namísto 3 let, kde 5 let je základ víceletého financování.</a:t>
            </a:r>
            <a:endParaRPr lang="en-US" sz="2000" dirty="0">
              <a:solidFill>
                <a:srgbClr val="000000"/>
              </a:solidFill>
              <a:latin typeface="Ariel black"/>
            </a:endParaRP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Ideálně časová synchronizace tak, aby všechny kraje měly zpracovány SPRSS na stejné období – začátek synchronizovaného období nutné navázat na začátek fungování jednotného informačního systému a nejlépe sladit podle období (většiny) nyní zpracovávaných SPRSS.</a:t>
            </a:r>
            <a:endParaRPr lang="en-US" sz="2000" dirty="0">
              <a:solidFill>
                <a:srgbClr val="000000"/>
              </a:solidFill>
              <a:latin typeface="Ariel black"/>
            </a:endParaRP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Zavedení kofinancování soc. služeb z územních rozpočtů (krajů a obcí) – možnosti kritérií: např. fixní procento z celkových nákladů, podle počtu obyvatel na území obce/kraje, procento z rozpočtu kraje/obce, využití modelu z oblasti dopravy.</a:t>
            </a:r>
            <a:endParaRPr lang="en-US" sz="2000" dirty="0">
              <a:solidFill>
                <a:srgbClr val="000000"/>
              </a:solidFill>
              <a:latin typeface="Ariel black"/>
            </a:endParaRP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Spoluúčast klientů/jejich rodin v pobytových službách – možnosti: příjmové a majetkové testy, testy vyživovací povinnosti.</a:t>
            </a:r>
            <a:endParaRPr lang="en-US" sz="2000" dirty="0">
              <a:solidFill>
                <a:srgbClr val="000000"/>
              </a:solidFill>
              <a:latin typeface="Ariel black"/>
            </a:endParaRP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Zrušení regulace úhrad pro služby mimo síť (poskytovatel sociálních služeb nezařazených v síti nebude omezován horní hranicí úhrad pro klienty).</a:t>
            </a:r>
            <a:endParaRPr lang="en-US" sz="2000" dirty="0">
              <a:solidFill>
                <a:srgbClr val="000000"/>
              </a:solidFill>
              <a:latin typeface="Ariel black"/>
            </a:endParaRPr>
          </a:p>
          <a:p>
            <a:pPr>
              <a:defRPr/>
            </a:pPr>
            <a:r>
              <a:rPr lang="cs-CZ" sz="2000" dirty="0">
                <a:solidFill>
                  <a:srgbClr val="000000"/>
                </a:solidFill>
                <a:latin typeface="Ariel black"/>
              </a:rPr>
              <a:t>Systém financování (</a:t>
            </a:r>
            <a:r>
              <a:rPr lang="cs-CZ" sz="2000" dirty="0" err="1">
                <a:solidFill>
                  <a:srgbClr val="000000"/>
                </a:solidFill>
                <a:latin typeface="Ariel black"/>
              </a:rPr>
              <a:t>péčových</a:t>
            </a:r>
            <a:r>
              <a:rPr lang="cs-CZ" sz="2000" dirty="0">
                <a:solidFill>
                  <a:srgbClr val="000000"/>
                </a:solidFill>
                <a:latin typeface="Ariel black"/>
              </a:rPr>
              <a:t>) služeb prostřednictvím hodiny přímého výkonu/péče – do budoucna, nebude předmětem novely. </a:t>
            </a:r>
          </a:p>
        </p:txBody>
      </p:sp>
      <p:pic>
        <p:nvPicPr>
          <p:cNvPr id="11268" name="Obrázek 2">
            <a:extLst>
              <a:ext uri="{FF2B5EF4-FFF2-40B4-BE49-F238E27FC236}">
                <a16:creationId xmlns:a16="http://schemas.microsoft.com/office/drawing/2014/main" id="{ABC01402-1655-79AE-181D-3DDC6188B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8">
            <a:extLst>
              <a:ext uri="{FF2B5EF4-FFF2-40B4-BE49-F238E27FC236}">
                <a16:creationId xmlns:a16="http://schemas.microsoft.com/office/drawing/2014/main" id="{AFDE124C-6BB1-C964-75CE-7C428F9F0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" y="710101"/>
            <a:ext cx="10777537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Jednotný IS sociálních služeb/zajištění řešení potřeb</a:t>
            </a:r>
          </a:p>
        </p:txBody>
      </p:sp>
      <p:sp>
        <p:nvSpPr>
          <p:cNvPr id="9219" name="TextovéPole 9">
            <a:extLst>
              <a:ext uri="{FF2B5EF4-FFF2-40B4-BE49-F238E27FC236}">
                <a16:creationId xmlns:a16="http://schemas.microsoft.com/office/drawing/2014/main" id="{345F0F23-8367-FEF3-6409-B05DB3C8B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" y="1354871"/>
            <a:ext cx="11491912" cy="299376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buNone/>
            </a:pPr>
            <a:r>
              <a:rPr lang="cs-CZ" altLang="en-US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</a:p>
          <a:p>
            <a:pPr marL="342900" indent="-342900" algn="just">
              <a:lnSpc>
                <a:spcPct val="107000"/>
              </a:lnSpc>
            </a:pPr>
            <a:endParaRPr lang="cs-CZ" altLang="cs-CZ" sz="2200" dirty="0">
              <a:solidFill>
                <a:srgbClr val="000000"/>
              </a:solidFill>
              <a:latin typeface="Ariel black"/>
            </a:endParaRPr>
          </a:p>
          <a:p>
            <a:pPr marL="342900" indent="-342900" algn="just">
              <a:lnSpc>
                <a:spcPct val="107000"/>
              </a:lnSpc>
            </a:pPr>
            <a:r>
              <a:rPr lang="cs-CZ" altLang="cs-CZ" sz="2200" dirty="0">
                <a:solidFill>
                  <a:srgbClr val="000000"/>
                </a:solidFill>
                <a:latin typeface="Ariel black"/>
              </a:rPr>
              <a:t>Co má obsahovat – osoby, instituce, potřeby, ekonomika, způsoby intervencí/úkonů</a:t>
            </a:r>
          </a:p>
          <a:p>
            <a:pPr marL="342900" indent="-342900" algn="just">
              <a:lnSpc>
                <a:spcPct val="107000"/>
              </a:lnSpc>
            </a:pPr>
            <a:r>
              <a:rPr lang="cs-CZ" altLang="cs-CZ" sz="2200" dirty="0">
                <a:solidFill>
                  <a:srgbClr val="000000"/>
                </a:solidFill>
                <a:latin typeface="Ariel black"/>
              </a:rPr>
              <a:t>Kdo jej naplňuje a kdo jej využívá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</a:pPr>
            <a:r>
              <a:rPr lang="cs-CZ" altLang="cs-CZ" sz="2200" dirty="0">
                <a:solidFill>
                  <a:srgbClr val="000000"/>
                </a:solidFill>
                <a:latin typeface="Ariel black"/>
              </a:rPr>
              <a:t>Návaznost na financování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</a:pPr>
            <a:r>
              <a:rPr lang="cs-CZ" altLang="cs-CZ" sz="2200" dirty="0">
                <a:solidFill>
                  <a:srgbClr val="000000"/>
                </a:solidFill>
                <a:latin typeface="Ariel black"/>
              </a:rPr>
              <a:t>Návaznost na kvalitu systému sociálních služeb</a:t>
            </a:r>
          </a:p>
        </p:txBody>
      </p:sp>
      <p:sp>
        <p:nvSpPr>
          <p:cNvPr id="10244" name="Zástupný symbol pro číslo snímku 5">
            <a:extLst>
              <a:ext uri="{FF2B5EF4-FFF2-40B4-BE49-F238E27FC236}">
                <a16:creationId xmlns:a16="http://schemas.microsoft.com/office/drawing/2014/main" id="{0537CD04-1B16-91B2-EEE5-3A686A945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8762A48-70B6-4E91-B815-E9E315A666AA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10245" name="Obrázek 2">
            <a:extLst>
              <a:ext uri="{FF2B5EF4-FFF2-40B4-BE49-F238E27FC236}">
                <a16:creationId xmlns:a16="http://schemas.microsoft.com/office/drawing/2014/main" id="{0204B022-ABF2-E006-EF6D-D42A249B7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123" y="2942248"/>
            <a:ext cx="11355753" cy="973504"/>
          </a:xfrm>
        </p:spPr>
        <p:txBody>
          <a:bodyPr/>
          <a:lstStyle/>
          <a:p>
            <a:pPr algn="ctr">
              <a:defRPr/>
            </a:pPr>
            <a:br>
              <a:rPr lang="cs-CZ" altLang="cs-CZ" sz="32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3200" dirty="0">
                <a:latin typeface="Arial Black" panose="020B0A04020102020204" pitchFamily="34" charset="0"/>
                <a:cs typeface="Arial" panose="020B0604020202020204" pitchFamily="34" charset="0"/>
              </a:rPr>
              <a:t>Profesní zákon, zákon „ o sociální práci a sociálních pracovnících“</a:t>
            </a:r>
            <a:br>
              <a:rPr lang="cs-CZ" altLang="cs-CZ" sz="32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32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477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613632"/>
            <a:ext cx="11355753" cy="973504"/>
          </a:xfrm>
        </p:spPr>
        <p:txBody>
          <a:bodyPr/>
          <a:lstStyle/>
          <a:p>
            <a:pPr>
              <a:defRPr/>
            </a:pP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Profesní zákon, zákon „ o sociální práci a sociálních pracovnících“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25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33520-248F-C108-6AFE-A6A57F97F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587135"/>
            <a:ext cx="11306907" cy="4589828"/>
          </a:xfrm>
        </p:spPr>
        <p:txBody>
          <a:bodyPr/>
          <a:lstStyle/>
          <a:p>
            <a:pPr marL="0" lvl="0" indent="0" algn="just" fontAlgn="base">
              <a:buNone/>
              <a:tabLst>
                <a:tab pos="457200" algn="l"/>
              </a:tabLst>
            </a:pPr>
            <a:r>
              <a:rPr lang="cs-CZ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Popis hlavních problémů:</a:t>
            </a:r>
          </a:p>
          <a:p>
            <a:pPr marL="342900" lvl="0" indent="-342900" algn="just" fontAlgn="base">
              <a:buFont typeface="+mj-lt"/>
              <a:buAutoNum type="arabicPeriod"/>
              <a:tabLst>
                <a:tab pos="457200" algn="l"/>
              </a:tabLs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 fontAlgn="base">
              <a:buFont typeface="+mj-lt"/>
              <a:buAutoNum type="arabicPeriod"/>
              <a:tabLst>
                <a:tab pos="457200" algn="l"/>
              </a:tabLst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Nedostupnost sociální práce (příčiny: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chybí minimální garance výkonu odborných činností na pozici soc. pracovníka – kumulace funkcí , zatěžování administrativou, leadershipem apod., 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nerovnoměrné rozvrstvení sociálních pracovníků – regionální heterogenita, roztříštěnost kterou přináší zaměstnavatelský systém v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působnosti různých rezortů, 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fluktuace sociálních pracovníků, podhodnocené odměňování v nejednotných pravidlech) </a:t>
            </a:r>
          </a:p>
          <a:p>
            <a:pPr marL="342900" lvl="0" indent="-342900" algn="just" fontAlgn="base">
              <a:buFont typeface="+mj-lt"/>
              <a:buAutoNum type="arabicPeriod" startAt="2"/>
              <a:tabLst>
                <a:tab pos="457200" algn="l"/>
              </a:tabLst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Neprovázanost sociální práce z hlediska kvality i dostupnosti (nedostatečně koordinovaný výkon sociální práce, spolupráce s dalšími pomáhajícími profesemi, neprovázanost služeb, duplicity a konkurence v systému namísto spolupůsobení a návaznosti spolupráce) </a:t>
            </a:r>
          </a:p>
          <a:p>
            <a:pPr marL="342900" lvl="0" indent="-342900" algn="just" fontAlgn="base">
              <a:buFont typeface="+mj-lt"/>
              <a:buAutoNum type="arabicPeriod" startAt="3"/>
              <a:tabLst>
                <a:tab pos="457200" algn="l"/>
              </a:tabLst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Nízká kvalita výkonu sociální práce (sociální práci vykonávají osoby, jejichž profesní příprava v některých oborech je nedostatečná, chybí systémově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ukotvené 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možnosti k profesnímu rozvoji sociálních pracovníků, absence systému postgraduálního specializačního vzdělávání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 </a:t>
            </a: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707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613632"/>
            <a:ext cx="11355753" cy="973504"/>
          </a:xfrm>
        </p:spPr>
        <p:txBody>
          <a:bodyPr/>
          <a:lstStyle/>
          <a:p>
            <a:pPr>
              <a:defRPr/>
            </a:pP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Profesní zákon, zákon „ o sociální práci a sociálních pracovnících“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25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33520-248F-C108-6AFE-A6A57F97F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587135"/>
            <a:ext cx="11306907" cy="4589828"/>
          </a:xfrm>
        </p:spPr>
        <p:txBody>
          <a:bodyPr/>
          <a:lstStyle/>
          <a:p>
            <a:pPr marL="0" lvl="0" indent="0" algn="just" fontAlgn="base">
              <a:buNone/>
              <a:tabLst>
                <a:tab pos="457200" algn="l"/>
              </a:tabLst>
            </a:pPr>
            <a:r>
              <a:rPr lang="cs-CZ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Historie přípravy samostatné právní úpravy:</a:t>
            </a:r>
          </a:p>
          <a:p>
            <a:pPr marL="342900" lvl="0" indent="-342900" algn="just" fontAlgn="base">
              <a:buFont typeface="+mj-lt"/>
              <a:buAutoNum type="arabicPeriod"/>
              <a:tabLst>
                <a:tab pos="457200" algn="l"/>
              </a:tabLs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2003 – 2006​</a:t>
            </a:r>
          </a:p>
          <a:p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Zákon o sociálních pracovnících x zákon o sociálních službách - rozhodnutí – rozhodování mezi dvěma normami, mohla vzniknout jen jedna – výsledek ZSS​</a:t>
            </a: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</a:t>
            </a: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2012 – 2016​</a:t>
            </a:r>
          </a:p>
          <a:p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Diskuse a vytvoření návrhu „Věcného záměru zákona o sociálních pracovnících“ – návrh byl vrácen ze strany LRV k přepracování – 2016​</a:t>
            </a: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</a:t>
            </a: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2017 – 2022/2023 ​</a:t>
            </a:r>
          </a:p>
          <a:p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Věcný záměr byl vždy v legislativních plánech, nikdy nerealizováno, úkol vždy redukován na tvorbu regulace v zákoně o sociálních službách.</a:t>
            </a: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25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ovéPole 8">
            <a:extLst>
              <a:ext uri="{FF2B5EF4-FFF2-40B4-BE49-F238E27FC236}">
                <a16:creationId xmlns:a16="http://schemas.microsoft.com/office/drawing/2014/main" id="{BC5532B7-360F-6E6A-EA63-B0E2EB31E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312" y="3136612"/>
            <a:ext cx="99935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3200" dirty="0">
                <a:latin typeface="Arial Black"/>
                <a:cs typeface="Arial"/>
              </a:rPr>
              <a:t>Novela zákona o sociálních službách</a:t>
            </a:r>
            <a:endParaRPr lang="cs-CZ" altLang="cs-CZ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Zástupný symbol pro číslo snímku 5">
            <a:extLst>
              <a:ext uri="{FF2B5EF4-FFF2-40B4-BE49-F238E27FC236}">
                <a16:creationId xmlns:a16="http://schemas.microsoft.com/office/drawing/2014/main" id="{4D973B1F-D41B-0F69-EAE3-CC4A8D993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D16CFF7-22F7-4361-8467-5752A1B677EC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6149" name="Obrázek 2">
            <a:extLst>
              <a:ext uri="{FF2B5EF4-FFF2-40B4-BE49-F238E27FC236}">
                <a16:creationId xmlns:a16="http://schemas.microsoft.com/office/drawing/2014/main" id="{0C12B45C-F0AF-AA1A-13B9-85DD55227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7935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613632"/>
            <a:ext cx="11355753" cy="973504"/>
          </a:xfrm>
        </p:spPr>
        <p:txBody>
          <a:bodyPr/>
          <a:lstStyle/>
          <a:p>
            <a:pPr>
              <a:defRPr/>
            </a:pP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Profesní zákon, zákon „ o sociální práci a sociálních pracovnících“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25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33520-248F-C108-6AFE-A6A57F97F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587135"/>
            <a:ext cx="11306907" cy="4589828"/>
          </a:xfrm>
        </p:spPr>
        <p:txBody>
          <a:bodyPr/>
          <a:lstStyle/>
          <a:p>
            <a:pPr marL="0" lvl="0" indent="0" algn="just" fontAlgn="base">
              <a:buNone/>
              <a:tabLst>
                <a:tab pos="457200" algn="l"/>
              </a:tabLst>
            </a:pPr>
            <a:r>
              <a:rPr lang="cs-CZ" sz="2400" b="1" i="1" dirty="0">
                <a:latin typeface="Calibri" panose="020F0502020204030204" pitchFamily="34" charset="0"/>
                <a:ea typeface="Calibri" panose="020F0502020204030204" pitchFamily="34" charset="0"/>
              </a:rPr>
              <a:t>Teze</a:t>
            </a:r>
            <a:r>
              <a:rPr lang="cs-CZ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Pojem, definice a vymezení sociální práce a sociálního pracovníka</a:t>
            </a:r>
          </a:p>
          <a:p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​Působnost a pravomoci MPSV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Předpoklady a způsobilost k výkonu povolání sociálního pracovníka</a:t>
            </a:r>
          </a:p>
          <a:p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Registr sociálních pracovníků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Další vzdělávání sociálních pracovníků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Supervize v sociální práci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Jiní odborní pracovníci v součinnosti se sociální prací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Asistent sociálního pracovníka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Dokumentace a mlčenlivost</a:t>
            </a:r>
          </a:p>
          <a:p>
            <a:pPr marL="0" indent="0">
              <a:buNone/>
            </a:pPr>
            <a:r>
              <a:rPr lang="cs-CZ" sz="2400" u="sng" dirty="0">
                <a:latin typeface="Calibri" panose="020F0502020204030204" pitchFamily="34" charset="0"/>
                <a:ea typeface="Calibri" panose="020F0502020204030204" pitchFamily="34" charset="0"/>
              </a:rPr>
              <a:t>Účinnost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: 1.1. 2025</a:t>
            </a:r>
          </a:p>
          <a:p>
            <a:endParaRPr lang="cs-CZ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</a:t>
            </a: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46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613632"/>
            <a:ext cx="11355753" cy="973504"/>
          </a:xfrm>
        </p:spPr>
        <p:txBody>
          <a:bodyPr/>
          <a:lstStyle/>
          <a:p>
            <a:pPr>
              <a:defRPr/>
            </a:pP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Návrh na změnu kvalifikačního kurzu pro pracovníky 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v sociálních službách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25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33520-248F-C108-6AFE-A6A57F97F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587135"/>
            <a:ext cx="11306907" cy="4589828"/>
          </a:xfrm>
        </p:spPr>
        <p:txBody>
          <a:bodyPr/>
          <a:lstStyle/>
          <a:p>
            <a:pPr marL="0" lvl="0" indent="0" algn="just" fontAlgn="base">
              <a:buNone/>
              <a:tabLst>
                <a:tab pos="457200" algn="l"/>
              </a:tabLst>
            </a:pPr>
            <a:r>
              <a:rPr lang="cs-CZ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Úpravou §37 prováděcí vyhlášky č. 505/2006 Sb. k zákonu o soc. službách</a:t>
            </a:r>
          </a:p>
          <a:p>
            <a:pPr marL="0" lvl="0" indent="0" algn="just" fontAlgn="base">
              <a:buNone/>
              <a:tabLst>
                <a:tab pos="457200" algn="l"/>
              </a:tabLst>
            </a:pPr>
            <a:endParaRPr lang="cs-CZ" sz="2400" b="1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 algn="just" fontAlgn="base">
              <a:buNone/>
              <a:tabLst>
                <a:tab pos="457200" algn="l"/>
              </a:tabLst>
            </a:pPr>
            <a:r>
              <a:rPr lang="cs-CZ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Cílem úpravy je zkvalitnění odborné přípravy pracovníka v sociálních službách (PSS):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Zavedení nové povinnosti pro PSS absolvovat základní vzdělávací blok v rozsahu 24h do 6 měsíců od nástupu do zaměstnání (dnes často zahajují vzdělávání až po 12-15 </a:t>
            </a:r>
            <a:r>
              <a:rPr lang="cs-CZ" sz="2400" dirty="0" err="1">
                <a:latin typeface="Calibri" panose="020F0502020204030204" pitchFamily="34" charset="0"/>
                <a:ea typeface="Calibri" panose="020F0502020204030204" pitchFamily="34" charset="0"/>
              </a:rPr>
              <a:t>měs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.)</a:t>
            </a:r>
          </a:p>
          <a:p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​Povinnost PSS absolvovat druhý vzdělávací blok v rozsahu 120h do 12měsíců od nástupu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Povinnost PSS absolvovat třetí vzdělávací blok v rozsahu 40h do 18 měsíců od nástupu do zaměstnání, jde o specializační blok zaměřený na cílovou skupinu klientů, se kterými PSS pracuje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Zvýšení celkového rozsahu vzdělávání PSS na 184 vyučovacích hodin (z původních 150)</a:t>
            </a:r>
          </a:p>
          <a:p>
            <a:pPr marL="0" indent="0">
              <a:buNone/>
            </a:pPr>
            <a:endParaRPr lang="cs-CZ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400" u="sng" dirty="0">
                <a:latin typeface="Calibri" panose="020F0502020204030204" pitchFamily="34" charset="0"/>
                <a:ea typeface="Calibri" panose="020F0502020204030204" pitchFamily="34" charset="0"/>
              </a:rPr>
              <a:t>Účinnost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: 1.1. 2027</a:t>
            </a:r>
          </a:p>
          <a:p>
            <a:endParaRPr lang="cs-CZ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​</a:t>
            </a: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519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13ADA9-4591-9E14-E0CC-26B24C163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87" y="2139518"/>
            <a:ext cx="11428247" cy="3417903"/>
          </a:xfrm>
        </p:spPr>
        <p:txBody>
          <a:bodyPr/>
          <a:lstStyle/>
          <a:p>
            <a:pPr marL="0" lvl="0" indent="0" algn="ctr">
              <a:buNone/>
            </a:pPr>
            <a:endParaRPr lang="cs-CZ" sz="3600" b="1" dirty="0">
              <a:solidFill>
                <a:srgbClr val="000000"/>
              </a:solidFill>
              <a:latin typeface="Ariel black"/>
            </a:endParaRPr>
          </a:p>
          <a:p>
            <a:pPr marL="0" lvl="0" indent="0" algn="ctr">
              <a:buNone/>
            </a:pPr>
            <a:r>
              <a:rPr lang="cs-CZ" sz="3600" b="1" dirty="0">
                <a:solidFill>
                  <a:srgbClr val="000000"/>
                </a:solidFill>
                <a:latin typeface="Ariel black"/>
              </a:rPr>
              <a:t>Děkuji za pozornost</a:t>
            </a:r>
          </a:p>
        </p:txBody>
      </p:sp>
      <p:pic>
        <p:nvPicPr>
          <p:cNvPr id="11268" name="Obrázek 2">
            <a:extLst>
              <a:ext uri="{FF2B5EF4-FFF2-40B4-BE49-F238E27FC236}">
                <a16:creationId xmlns:a16="http://schemas.microsoft.com/office/drawing/2014/main" id="{ABC01402-1655-79AE-181D-3DDC6188B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02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127FBC-781E-468B-B083-A1520260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3" y="613631"/>
            <a:ext cx="11355753" cy="1077057"/>
          </a:xfrm>
        </p:spPr>
        <p:txBody>
          <a:bodyPr/>
          <a:lstStyle/>
          <a:p>
            <a:pPr>
              <a:defRPr/>
            </a:pPr>
            <a: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  <a:t>Proces vzniku novely zákona o sociálních službách</a:t>
            </a:r>
            <a:br>
              <a:rPr lang="cs-CZ" altLang="cs-CZ" sz="25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cs-CZ" sz="2500" dirty="0"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33520-248F-C108-6AFE-A6A57F97F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53" y="1587135"/>
            <a:ext cx="11306907" cy="4589828"/>
          </a:xfrm>
        </p:spPr>
        <p:txBody>
          <a:bodyPr/>
          <a:lstStyle/>
          <a:p>
            <a:r>
              <a:rPr lang="cs-CZ" altLang="en-US" sz="2400" dirty="0"/>
              <a:t>Práce odborných pracovních skupin (červen/červenec 2023)</a:t>
            </a:r>
            <a:endParaRPr lang="cs-CZ" altLang="en-US" sz="2400" dirty="0">
              <a:cs typeface="Calibri"/>
            </a:endParaRPr>
          </a:p>
          <a:p>
            <a:r>
              <a:rPr lang="cs-CZ" altLang="en-US" sz="2400" dirty="0"/>
              <a:t>Koordinační pracovní skupina MPSV (průběžná činnost v roce 2023)</a:t>
            </a:r>
            <a:endParaRPr lang="cs-CZ" altLang="en-US" sz="2400" dirty="0">
              <a:cs typeface="Calibri"/>
            </a:endParaRPr>
          </a:p>
          <a:p>
            <a:r>
              <a:rPr lang="cs-CZ" altLang="en-US" sz="2400" dirty="0"/>
              <a:t>Spolupráce s vládním analytickým útvarem (zpracování stromu problémů, příprava RIA, v průběhu roku 2023)</a:t>
            </a:r>
            <a:endParaRPr lang="cs-CZ" altLang="en-US" sz="2400" dirty="0">
              <a:cs typeface="Calibri"/>
            </a:endParaRPr>
          </a:p>
          <a:p>
            <a:pPr>
              <a:buFont typeface="Arial" panose="020B0604020202020204" pitchFamily="34" charset="0"/>
              <a:buNone/>
            </a:pPr>
            <a:endParaRPr lang="cs-CZ" altLang="en-US" sz="2400" dirty="0">
              <a:cs typeface="Calibri"/>
            </a:endParaRPr>
          </a:p>
          <a:p>
            <a:pPr>
              <a:buNone/>
            </a:pPr>
            <a:r>
              <a:rPr lang="cs-CZ" altLang="en-US" sz="2200" u="sng" dirty="0">
                <a:solidFill>
                  <a:srgbClr val="000000"/>
                </a:solidFill>
                <a:latin typeface="Ariel black"/>
                <a:cs typeface="Times New Roman" panose="02020603050405020304" pitchFamily="18" charset="0"/>
              </a:rPr>
              <a:t>Účinnost</a:t>
            </a:r>
            <a:r>
              <a:rPr lang="cs-CZ" altLang="en-US" sz="2200" dirty="0">
                <a:solidFill>
                  <a:srgbClr val="000000"/>
                </a:solidFill>
                <a:latin typeface="Ariel black"/>
                <a:cs typeface="Times New Roman" panose="02020603050405020304" pitchFamily="18" charset="0"/>
              </a:rPr>
              <a:t>: 1. 1. 2025, informační systém 1. 1. 2028</a:t>
            </a:r>
          </a:p>
        </p:txBody>
      </p:sp>
      <p:pic>
        <p:nvPicPr>
          <p:cNvPr id="5124" name="Obrázek 2">
            <a:extLst>
              <a:ext uri="{FF2B5EF4-FFF2-40B4-BE49-F238E27FC236}">
                <a16:creationId xmlns:a16="http://schemas.microsoft.com/office/drawing/2014/main" id="{7B075236-DF41-C42D-EF3C-135197A71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44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ovéPole 8">
            <a:extLst>
              <a:ext uri="{FF2B5EF4-FFF2-40B4-BE49-F238E27FC236}">
                <a16:creationId xmlns:a16="http://schemas.microsoft.com/office/drawing/2014/main" id="{BC5532B7-360F-6E6A-EA63-B0E2EB31E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31" y="664308"/>
            <a:ext cx="999355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2500" dirty="0">
                <a:latin typeface="Arial Black"/>
                <a:cs typeface="Arial"/>
              </a:rPr>
              <a:t>Hlavní problémy současného stavu</a:t>
            </a:r>
            <a:endParaRPr lang="cs-CZ" altLang="cs-CZ" sz="25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TextovéPole 9">
            <a:extLst>
              <a:ext uri="{FF2B5EF4-FFF2-40B4-BE49-F238E27FC236}">
                <a16:creationId xmlns:a16="http://schemas.microsoft.com/office/drawing/2014/main" id="{6AEB4161-2C07-B6E0-E51B-D6B47108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41362"/>
            <a:ext cx="9570915" cy="601292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defRPr/>
            </a:pPr>
            <a:endParaRPr lang="cs-CZ" sz="2000" dirty="0">
              <a:solidFill>
                <a:srgbClr val="000000"/>
              </a:solidFill>
              <a:latin typeface="Ariel black"/>
            </a:endParaRPr>
          </a:p>
          <a:p>
            <a:pPr marL="285750" indent="-285750">
              <a:defRPr/>
            </a:pPr>
            <a:r>
              <a:rPr lang="cs-CZ" sz="2200" dirty="0">
                <a:solidFill>
                  <a:srgbClr val="000000"/>
                </a:solidFill>
                <a:latin typeface="Ariel black"/>
              </a:rPr>
              <a:t>Nedostatečný systém sociální práce na úrovni obce </a:t>
            </a:r>
          </a:p>
          <a:p>
            <a:pPr marL="285750" indent="-285750">
              <a:defRPr/>
            </a:pPr>
            <a:r>
              <a:rPr lang="cs-CZ" sz="2200" dirty="0">
                <a:solidFill>
                  <a:srgbClr val="000000"/>
                </a:solidFill>
                <a:latin typeface="Ariel black"/>
              </a:rPr>
              <a:t>Nedostatečný sběr dat a management kvality a dostupnosti </a:t>
            </a:r>
          </a:p>
          <a:p>
            <a:pPr marL="285750" indent="-285750">
              <a:defRPr/>
            </a:pPr>
            <a:r>
              <a:rPr lang="cs-CZ" sz="2200" dirty="0">
                <a:solidFill>
                  <a:srgbClr val="000000"/>
                </a:solidFill>
                <a:latin typeface="Ariel black"/>
              </a:rPr>
              <a:t>Neefektivní řízení, plánování a financování nabídky sociálních služeb, neefektivní využití a řízení dostupných zdrojů</a:t>
            </a:r>
          </a:p>
          <a:p>
            <a:pPr marL="685800" lvl="2">
              <a:spcBef>
                <a:spcPts val="1000"/>
              </a:spcBef>
              <a:defRPr/>
            </a:pPr>
            <a:r>
              <a:rPr lang="cs-CZ" sz="1800" dirty="0">
                <a:solidFill>
                  <a:srgbClr val="000000"/>
                </a:solidFill>
                <a:latin typeface="Ariel black"/>
              </a:rPr>
              <a:t>regionálně roztříštěné řízení a hodnocení potřebnosti nabídky soc. služeb</a:t>
            </a:r>
          </a:p>
          <a:p>
            <a:pPr marL="285750" indent="-285750">
              <a:defRPr/>
            </a:pPr>
            <a:r>
              <a:rPr lang="cs-CZ" sz="2200" dirty="0">
                <a:solidFill>
                  <a:srgbClr val="000000"/>
                </a:solidFill>
                <a:latin typeface="Ariel black"/>
              </a:rPr>
              <a:t>Neodpovědnost za výsledek a nedostatečná koordinace a komunikace uvnitř systému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endParaRPr lang="cs-CZ" sz="2000" b="1" dirty="0">
              <a:latin typeface="Ariel blac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cs-CZ" sz="2200" b="1" dirty="0">
                <a:latin typeface="Ariel black"/>
                <a:ea typeface="Calibri" panose="020F0502020204030204" pitchFamily="34" charset="0"/>
                <a:cs typeface="Times New Roman"/>
              </a:rPr>
              <a:t>Důsledkem jsou</a:t>
            </a:r>
            <a:endParaRPr lang="cs-CZ" sz="2200" dirty="0">
              <a:latin typeface="Ariel black"/>
              <a:ea typeface="Calibri" panose="020F0502020204030204" pitchFamily="34" charset="0"/>
              <a:cs typeface="Times New Roman"/>
            </a:endParaRPr>
          </a:p>
          <a:p>
            <a:pPr marL="285750" lvl="1">
              <a:lnSpc>
                <a:spcPct val="100000"/>
              </a:lnSpc>
              <a:spcBef>
                <a:spcPts val="1000"/>
              </a:spcBef>
              <a:defRPr/>
            </a:pPr>
            <a:r>
              <a:rPr lang="cs-CZ" sz="2200" b="1" dirty="0">
                <a:latin typeface="Ariel black"/>
                <a:cs typeface="Times New Roman"/>
              </a:rPr>
              <a:t>pro klienta </a:t>
            </a:r>
            <a:r>
              <a:rPr lang="cs-CZ" sz="2200" dirty="0">
                <a:latin typeface="Ariel black"/>
                <a:cs typeface="Times New Roman"/>
              </a:rPr>
              <a:t>– nedostatečná dostupnost nebo kvalita sociálních služeb</a:t>
            </a:r>
          </a:p>
          <a:p>
            <a:pPr marL="285750" lvl="1">
              <a:lnSpc>
                <a:spcPct val="100000"/>
              </a:lnSpc>
              <a:spcBef>
                <a:spcPts val="1000"/>
              </a:spcBef>
              <a:defRPr/>
            </a:pPr>
            <a:r>
              <a:rPr lang="cs-CZ" sz="2200" b="1" dirty="0">
                <a:latin typeface="Ariel black"/>
                <a:cs typeface="Times New Roman"/>
              </a:rPr>
              <a:t>pro stát </a:t>
            </a:r>
            <a:r>
              <a:rPr lang="cs-CZ" sz="2200" dirty="0">
                <a:latin typeface="Ariel black"/>
                <a:cs typeface="Times New Roman"/>
              </a:rPr>
              <a:t>– nepřehledné a zvyšující se rozpočtové náklady kvůli neefektivitě a dopadům na životy klientů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cs-CZ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Zástupný symbol pro číslo snímku 5">
            <a:extLst>
              <a:ext uri="{FF2B5EF4-FFF2-40B4-BE49-F238E27FC236}">
                <a16:creationId xmlns:a16="http://schemas.microsoft.com/office/drawing/2014/main" id="{4D973B1F-D41B-0F69-EAE3-CC4A8D993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D16CFF7-22F7-4361-8467-5752A1B677EC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6149" name="Obrázek 2">
            <a:extLst>
              <a:ext uri="{FF2B5EF4-FFF2-40B4-BE49-F238E27FC236}">
                <a16:creationId xmlns:a16="http://schemas.microsoft.com/office/drawing/2014/main" id="{0C12B45C-F0AF-AA1A-13B9-85DD55227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ovéPole 8">
            <a:extLst>
              <a:ext uri="{FF2B5EF4-FFF2-40B4-BE49-F238E27FC236}">
                <a16:creationId xmlns:a16="http://schemas.microsoft.com/office/drawing/2014/main" id="{8ED3B834-7556-38EE-9CA4-7A898B3AA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15" y="660035"/>
            <a:ext cx="107146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2500">
                <a:latin typeface="Arial Black" panose="020B0A04020102020204" pitchFamily="34" charset="0"/>
                <a:cs typeface="Arial" panose="020B0604020202020204" pitchFamily="34" charset="0"/>
              </a:rPr>
              <a:t>Principy navrhovaných změn</a:t>
            </a:r>
          </a:p>
        </p:txBody>
      </p:sp>
      <p:sp>
        <p:nvSpPr>
          <p:cNvPr id="7172" name="Zástupný symbol pro číslo snímku 5">
            <a:extLst>
              <a:ext uri="{FF2B5EF4-FFF2-40B4-BE49-F238E27FC236}">
                <a16:creationId xmlns:a16="http://schemas.microsoft.com/office/drawing/2014/main" id="{96DBB171-E13B-2880-C87E-B12AE55BB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727B6D13-5B00-455E-888A-98756037CFFA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7173" name="Obrázek 2">
            <a:extLst>
              <a:ext uri="{FF2B5EF4-FFF2-40B4-BE49-F238E27FC236}">
                <a16:creationId xmlns:a16="http://schemas.microsoft.com/office/drawing/2014/main" id="{64A817F3-984F-FA06-AFAF-0E892FF2E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81" name="TextovéPole 9">
            <a:extLst>
              <a:ext uri="{FF2B5EF4-FFF2-40B4-BE49-F238E27FC236}">
                <a16:creationId xmlns:a16="http://schemas.microsoft.com/office/drawing/2014/main" id="{EF47180A-F2C0-1752-43E5-CA53B35696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055850"/>
              </p:ext>
            </p:extLst>
          </p:nvPr>
        </p:nvGraphicFramePr>
        <p:xfrm>
          <a:off x="47015" y="1353527"/>
          <a:ext cx="9004300" cy="368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8">
            <a:extLst>
              <a:ext uri="{FF2B5EF4-FFF2-40B4-BE49-F238E27FC236}">
                <a16:creationId xmlns:a16="http://schemas.microsoft.com/office/drawing/2014/main" id="{7523F89A-8462-01A3-CD1E-A549AE2E5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383" y="666750"/>
            <a:ext cx="10675571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2500" dirty="0">
                <a:latin typeface="Arial Black"/>
                <a:cs typeface="Arial"/>
              </a:rPr>
              <a:t>Sociální práce na obcích - představení způsobu posílení a zajištění sociální práce na úrovni ORP                              </a:t>
            </a:r>
            <a:r>
              <a:rPr lang="cs-CZ" altLang="cs-CZ" sz="2000" dirty="0">
                <a:latin typeface="Arial Black"/>
                <a:cs typeface="Arial"/>
              </a:rPr>
              <a:t>1</a:t>
            </a:r>
            <a:endParaRPr lang="cs-CZ" altLang="cs-CZ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TextovéPole 9">
            <a:extLst>
              <a:ext uri="{FF2B5EF4-FFF2-40B4-BE49-F238E27FC236}">
                <a16:creationId xmlns:a16="http://schemas.microsoft.com/office/drawing/2014/main" id="{4C75C58A-0467-6F18-B8E1-E2A6DF21F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" y="1638788"/>
            <a:ext cx="9609138" cy="51037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07000"/>
              </a:lnSpc>
              <a:buNone/>
              <a:defRPr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 </a:t>
            </a:r>
          </a:p>
          <a:p>
            <a:pPr algn="just">
              <a:lnSpc>
                <a:spcPct val="107000"/>
              </a:lnSpc>
              <a:defRPr/>
            </a:pPr>
            <a:r>
              <a:rPr lang="cs-CZ" altLang="cs-CZ" sz="2200" b="1" dirty="0">
                <a:solidFill>
                  <a:srgbClr val="000000"/>
                </a:solidFill>
                <a:latin typeface="Ariel black"/>
              </a:rPr>
              <a:t>Individuální a skupinová práce s klienty – garantovaná dostupnost 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Informační znalost všech aktérů, kdo je soc. pracovník a v čem může pomoci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Dostupnost kapacit soc. pracovníků (omezení kumulací pozic a posílení práce </a:t>
            </a:r>
          </a:p>
          <a:p>
            <a:pPr marL="457200" lvl="1" indent="0" algn="just">
              <a:lnSpc>
                <a:spcPct val="107000"/>
              </a:lnSpc>
              <a:buNone/>
              <a:defRPr/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     v terénu, dostatek prostoru na prevenci včetně depistáže a práci v komunitě)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Koordinovaná podpora (komplexní přístup ke klientovi na jednom místě, nutné posílení personálních kapacit, zajištění financování výkonu činností v přenesené působnosti, ORP a POÚ)</a:t>
            </a:r>
            <a:endParaRPr lang="cs-CZ" sz="2000" dirty="0">
              <a:solidFill>
                <a:srgbClr val="000000"/>
              </a:solidFill>
              <a:latin typeface="Ariel black"/>
            </a:endParaRPr>
          </a:p>
          <a:p>
            <a:pPr lvl="1" algn="just">
              <a:lnSpc>
                <a:spcPct val="107000"/>
              </a:lnSpc>
              <a:defRPr/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Specifika sociální práce v obci (informace nejen dávat, ale i dostávat, cílová skupina zde jsou i ti, se kterými soc. služby ukončily spolupráci, proto nejsou vždy dostupné nástroje pomoci, nutnost působit v obcích preventivně, posílení role soc. pracovníka a zohlednění jeho stanoviska v řízeních, která zprostředkovávají podporu, např. dávky, bydlení.)</a:t>
            </a:r>
            <a:endParaRPr lang="cs-CZ" sz="2000" dirty="0">
              <a:solidFill>
                <a:srgbClr val="000000"/>
              </a:solidFill>
              <a:latin typeface="Ariel black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cs-CZ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Zástupný symbol pro číslo snímku 5">
            <a:extLst>
              <a:ext uri="{FF2B5EF4-FFF2-40B4-BE49-F238E27FC236}">
                <a16:creationId xmlns:a16="http://schemas.microsoft.com/office/drawing/2014/main" id="{065CD38E-8F3D-B5A0-5C3C-B7D77004F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3A1B914-D1D9-4859-BE89-059634A87E2A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8197" name="Obrázek 2">
            <a:extLst>
              <a:ext uri="{FF2B5EF4-FFF2-40B4-BE49-F238E27FC236}">
                <a16:creationId xmlns:a16="http://schemas.microsoft.com/office/drawing/2014/main" id="{6988FEEC-91DE-C032-8ABC-F159F98E5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8">
            <a:extLst>
              <a:ext uri="{FF2B5EF4-FFF2-40B4-BE49-F238E27FC236}">
                <a16:creationId xmlns:a16="http://schemas.microsoft.com/office/drawing/2014/main" id="{7523F89A-8462-01A3-CD1E-A549AE2E5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1152" y="666750"/>
            <a:ext cx="1068534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2500" dirty="0">
                <a:latin typeface="Arial Black"/>
                <a:cs typeface="Arial"/>
              </a:rPr>
              <a:t>Sociální práce na obcích - představení způsobu posílení a zajištění sociální práce na úrovni ORP                              </a:t>
            </a:r>
            <a:r>
              <a:rPr lang="cs-CZ" altLang="cs-CZ" sz="2000" b="1" dirty="0">
                <a:latin typeface="Arial Black"/>
                <a:cs typeface="Arial"/>
              </a:rPr>
              <a:t>2</a:t>
            </a:r>
            <a:endParaRPr lang="cs-CZ" altLang="cs-CZ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TextovéPole 9">
            <a:extLst>
              <a:ext uri="{FF2B5EF4-FFF2-40B4-BE49-F238E27FC236}">
                <a16:creationId xmlns:a16="http://schemas.microsoft.com/office/drawing/2014/main" id="{4C75C58A-0467-6F18-B8E1-E2A6DF21F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77" y="1619250"/>
            <a:ext cx="9228138" cy="500842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07000"/>
              </a:lnSpc>
              <a:buNone/>
              <a:defRPr/>
            </a:pPr>
            <a:r>
              <a:rPr lang="cs-CZ" sz="2200" i="1" dirty="0">
                <a:latin typeface="Ariel black"/>
                <a:ea typeface="Calibri" panose="020F0502020204030204" pitchFamily="34" charset="0"/>
                <a:cs typeface="Times New Roman"/>
              </a:rPr>
              <a:t>Diskutované oblasti z pracovních skupin a z</a:t>
            </a:r>
            <a:r>
              <a:rPr lang="cs-CZ" sz="2200" i="1" dirty="0">
                <a:latin typeface="Calibri"/>
                <a:ea typeface="Calibri" panose="020F0502020204030204" pitchFamily="34" charset="0"/>
                <a:cs typeface="Calibri"/>
              </a:rPr>
              <a:t>važovaná řešení </a:t>
            </a:r>
            <a:endParaRPr lang="cs-CZ" sz="2200" dirty="0">
              <a:solidFill>
                <a:srgbClr val="000000"/>
              </a:solidFill>
              <a:latin typeface="Ariel black"/>
            </a:endParaRPr>
          </a:p>
          <a:p>
            <a:pPr marL="400050" lvl="1" indent="-342900" algn="just">
              <a:lnSpc>
                <a:spcPct val="107000"/>
              </a:lnSpc>
              <a:defRPr/>
            </a:pPr>
            <a:r>
              <a:rPr lang="cs-CZ" sz="2200" b="1" dirty="0">
                <a:solidFill>
                  <a:srgbClr val="000000"/>
                </a:solidFill>
                <a:latin typeface="Ariel black"/>
              </a:rPr>
              <a:t>Sledování a vyhodnocování efektivity soc. služeb a dalších intervencí dle „poptávky“, respektive identifikovaných potřeb klientů</a:t>
            </a:r>
            <a:endParaRPr lang="cs-CZ" altLang="cs-CZ" sz="2200" b="1" dirty="0">
              <a:solidFill>
                <a:srgbClr val="000000"/>
              </a:solidFill>
              <a:latin typeface="Ariel black"/>
            </a:endParaRP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solidFill>
                  <a:srgbClr val="000000"/>
                </a:solidFill>
                <a:latin typeface="Ariel black"/>
              </a:rPr>
              <a:t>Přínosy a rizika sdílení informací (oprávnění a rozsah, co vše potřebuje soc. pracovník vědět, ochrana dat)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solidFill>
                  <a:srgbClr val="000000"/>
                </a:solidFill>
                <a:latin typeface="Ariel black"/>
              </a:rPr>
              <a:t>Ochrana soukromí (anonymizace vs. ztotožňování, jiné prostředí úřadů (OÚ/ÚP) i soc. služeb (prevence/péče), propojení informací o dávkách </a:t>
            </a:r>
            <a:r>
              <a:rPr lang="cs-CZ" dirty="0" err="1">
                <a:solidFill>
                  <a:srgbClr val="000000"/>
                </a:solidFill>
                <a:latin typeface="Ariel black"/>
              </a:rPr>
              <a:t>PnP</a:t>
            </a:r>
            <a:r>
              <a:rPr lang="cs-CZ" dirty="0">
                <a:solidFill>
                  <a:srgbClr val="000000"/>
                </a:solidFill>
                <a:latin typeface="Ariel black"/>
              </a:rPr>
              <a:t>, SSP, ubytovací kapacity se schváleným provozním řádem v hygienickém standardu apod.)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solidFill>
                  <a:srgbClr val="000000"/>
                </a:solidFill>
                <a:latin typeface="Ariel black"/>
              </a:rPr>
              <a:t>Změna kultury některých úřadů (vysoké nároky na zaměstnance, přívětivost a </a:t>
            </a:r>
            <a:r>
              <a:rPr lang="cs-CZ" dirty="0" err="1">
                <a:solidFill>
                  <a:srgbClr val="000000"/>
                </a:solidFill>
                <a:latin typeface="Ariel black"/>
              </a:rPr>
              <a:t>proklientský</a:t>
            </a:r>
            <a:r>
              <a:rPr lang="cs-CZ" dirty="0">
                <a:solidFill>
                  <a:srgbClr val="000000"/>
                </a:solidFill>
                <a:latin typeface="Ariel black"/>
              </a:rPr>
              <a:t> charakter řízení – poučení, podpora, zjednodušení a urychlení)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solidFill>
                  <a:srgbClr val="000000"/>
                </a:solidFill>
                <a:latin typeface="Ariel black"/>
              </a:rPr>
              <a:t>Role soc. pracovníka při vyhodnocování účinnosti podpor (dávek i služeb,  kontrola jako ochrana obou stran i podpůrná funkce, která patří do případové práce s klientem, jehož potřeby se v čase mění)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cs-CZ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Zástupný symbol pro číslo snímku 5">
            <a:extLst>
              <a:ext uri="{FF2B5EF4-FFF2-40B4-BE49-F238E27FC236}">
                <a16:creationId xmlns:a16="http://schemas.microsoft.com/office/drawing/2014/main" id="{065CD38E-8F3D-B5A0-5C3C-B7D77004F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3A1B914-D1D9-4859-BE89-059634A87E2A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8197" name="Obrázek 2">
            <a:extLst>
              <a:ext uri="{FF2B5EF4-FFF2-40B4-BE49-F238E27FC236}">
                <a16:creationId xmlns:a16="http://schemas.microsoft.com/office/drawing/2014/main" id="{6988FEEC-91DE-C032-8ABC-F159F98E5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69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8">
            <a:extLst>
              <a:ext uri="{FF2B5EF4-FFF2-40B4-BE49-F238E27FC236}">
                <a16:creationId xmlns:a16="http://schemas.microsoft.com/office/drawing/2014/main" id="{7523F89A-8462-01A3-CD1E-A549AE2E5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75" y="666750"/>
            <a:ext cx="10646263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2500" dirty="0">
                <a:latin typeface="Arial Black"/>
                <a:cs typeface="Arial"/>
              </a:rPr>
              <a:t>Sociální práce na obcích - představení způsobu posílení a zajištění sociální práce na úrovni ORP                              </a:t>
            </a:r>
            <a:r>
              <a:rPr lang="cs-CZ" altLang="cs-CZ" sz="2000" dirty="0">
                <a:latin typeface="Arial Black"/>
                <a:cs typeface="Arial"/>
              </a:rPr>
              <a:t>3</a:t>
            </a:r>
            <a:endParaRPr lang="cs-CZ" altLang="cs-CZ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TextovéPole 9">
            <a:extLst>
              <a:ext uri="{FF2B5EF4-FFF2-40B4-BE49-F238E27FC236}">
                <a16:creationId xmlns:a16="http://schemas.microsoft.com/office/drawing/2014/main" id="{4C75C58A-0467-6F18-B8E1-E2A6DF21F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77865"/>
            <a:ext cx="11630346" cy="553196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07000"/>
              </a:lnSpc>
              <a:buNone/>
              <a:defRPr/>
            </a:pPr>
            <a:r>
              <a:rPr lang="cs-CZ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 </a:t>
            </a:r>
            <a:endParaRPr lang="en-US" sz="2200" i="1" dirty="0">
              <a:solidFill>
                <a:srgbClr val="000000"/>
              </a:solidFill>
              <a:latin typeface="Ariel black"/>
            </a:endParaRP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altLang="cs-CZ" dirty="0">
                <a:solidFill>
                  <a:srgbClr val="000000"/>
                </a:solidFill>
                <a:latin typeface="Ariel black"/>
              </a:rPr>
              <a:t>Jednotné pracoviště sociální práce na ORP – posílení odborných činností a provázanost agend sociální práce a OSPOD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Pomoc lidem v nepříznivé sociální situaci garantuje stát prostřednictvím výkonu sociální práce na nejbližší možné úrovni dostupnosti a to v rozsahu poradenství, individuální nebo skupinové sociální práce a zprostředkování účinných zdrojů pomoci podle zjištěných potřeb osob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solidFill>
                  <a:srgbClr val="000000"/>
                </a:solidFill>
                <a:ea typeface="Calibri" panose="020F0502020204030204" pitchFamily="34" charset="0"/>
              </a:rPr>
              <a:t>Povinnost koordinovaného přístupu ke klientovi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Sociální pracovníci ORP v rámci výkonu přenesené působnosti zjišťují rozsah a charakter potřeb osob, které žijí ve správním obvodu ORP a obec s rozšířenou působností zpracovává na základě zjištěných potřeb ve svém správním obvodu analýzu potřeb, dostupnosti a rozvoje sociálních služeb</a:t>
            </a:r>
          </a:p>
          <a:p>
            <a:pPr marL="800100" lvl="2" indent="-342900" algn="just">
              <a:lnSpc>
                <a:spcPct val="107000"/>
              </a:lnSpc>
              <a:defRPr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Činnost ORP v oblasti výkonu sociální práce a zjišťování potřeb podléhá standardnímu způsobu řízení výkonu státní správy, tj. ministerstvo, krajský úřad a ORP</a:t>
            </a:r>
            <a:endParaRPr lang="cs-CZ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2" indent="-342900" algn="just">
              <a:lnSpc>
                <a:spcPct val="107000"/>
              </a:lnSpc>
              <a:defRPr/>
            </a:pPr>
            <a:endParaRPr lang="cs-CZ" dirty="0">
              <a:solidFill>
                <a:srgbClr val="000000"/>
              </a:solidFill>
              <a:effectLst/>
              <a:latin typeface="Ariel black"/>
              <a:ea typeface="Calibri" panose="020F0502020204030204" pitchFamily="34" charset="0"/>
            </a:endParaRPr>
          </a:p>
          <a:p>
            <a:pPr marL="800100" lvl="2" indent="-342900" algn="just">
              <a:lnSpc>
                <a:spcPct val="107000"/>
              </a:lnSpc>
              <a:defRPr/>
            </a:pPr>
            <a:endParaRPr lang="cs-CZ" altLang="cs-CZ" dirty="0">
              <a:solidFill>
                <a:srgbClr val="000000"/>
              </a:solidFill>
              <a:latin typeface="Ariel black"/>
            </a:endParaRPr>
          </a:p>
          <a:p>
            <a:pPr marL="400050" lvl="1" indent="-342900" algn="just">
              <a:lnSpc>
                <a:spcPct val="107000"/>
              </a:lnSpc>
              <a:buFont typeface="Arial"/>
              <a:defRPr/>
            </a:pPr>
            <a:endParaRPr lang="cs-CZ" altLang="cs-CZ" sz="1800" dirty="0">
              <a:solidFill>
                <a:srgbClr val="222222"/>
              </a:solidFill>
              <a:latin typeface="Ariel black "/>
              <a:cs typeface="Calibri"/>
            </a:endParaRPr>
          </a:p>
        </p:txBody>
      </p:sp>
      <p:sp>
        <p:nvSpPr>
          <p:cNvPr id="8196" name="Zástupný symbol pro číslo snímku 5">
            <a:extLst>
              <a:ext uri="{FF2B5EF4-FFF2-40B4-BE49-F238E27FC236}">
                <a16:creationId xmlns:a16="http://schemas.microsoft.com/office/drawing/2014/main" id="{065CD38E-8F3D-B5A0-5C3C-B7D77004F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3A1B914-D1D9-4859-BE89-059634A87E2A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8197" name="Obrázek 2">
            <a:extLst>
              <a:ext uri="{FF2B5EF4-FFF2-40B4-BE49-F238E27FC236}">
                <a16:creationId xmlns:a16="http://schemas.microsoft.com/office/drawing/2014/main" id="{6988FEEC-91DE-C032-8ABC-F159F98E5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106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ovéPole 8">
            <a:extLst>
              <a:ext uri="{FF2B5EF4-FFF2-40B4-BE49-F238E27FC236}">
                <a16:creationId xmlns:a16="http://schemas.microsoft.com/office/drawing/2014/main" id="{B0FEBC71-1570-3805-0ECC-BBC861423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686" y="718527"/>
            <a:ext cx="11183449" cy="48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altLang="cs-CZ" sz="2500">
                <a:latin typeface="Arial Black"/>
                <a:cs typeface="Arial"/>
              </a:rPr>
              <a:t>Kvalita sociálních služeb I</a:t>
            </a:r>
          </a:p>
        </p:txBody>
      </p:sp>
      <p:sp>
        <p:nvSpPr>
          <p:cNvPr id="8195" name="TextovéPole 9">
            <a:extLst>
              <a:ext uri="{FF2B5EF4-FFF2-40B4-BE49-F238E27FC236}">
                <a16:creationId xmlns:a16="http://schemas.microsoft.com/office/drawing/2014/main" id="{051A2225-2C78-367C-0306-8B63DD9A7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09" y="1366838"/>
            <a:ext cx="11871447" cy="522809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  <a:buNone/>
            </a:pPr>
            <a:r>
              <a:rPr lang="cs-CZ" altLang="en-US" sz="2200" i="1" dirty="0">
                <a:solidFill>
                  <a:srgbClr val="000000"/>
                </a:solidFill>
                <a:latin typeface="Ariel black"/>
              </a:rPr>
              <a:t>Diskutované oblasti z pracovních skupin a zvažovaná řešení</a:t>
            </a:r>
            <a:endParaRPr lang="en-US" sz="2200" i="1" dirty="0">
              <a:solidFill>
                <a:srgbClr val="000000"/>
              </a:solidFill>
              <a:latin typeface="Ariel black"/>
            </a:endParaRPr>
          </a:p>
          <a:p>
            <a:pPr marL="342900" indent="-342900" algn="just">
              <a:lnSpc>
                <a:spcPct val="107000"/>
              </a:lnSpc>
            </a:pPr>
            <a:r>
              <a:rPr lang="cs-CZ" altLang="cs-CZ" sz="2200" b="1" dirty="0">
                <a:solidFill>
                  <a:srgbClr val="000000"/>
                </a:solidFill>
                <a:latin typeface="Ariel black"/>
              </a:rPr>
              <a:t>Zpřesnění povinností poskytovatelů a standardů kvality</a:t>
            </a:r>
            <a:endParaRPr lang="cs-CZ" altLang="en-US" sz="2200" b="1" dirty="0">
              <a:solidFill>
                <a:srgbClr val="000000"/>
              </a:solidFill>
              <a:latin typeface="Ariel black"/>
            </a:endParaRPr>
          </a:p>
          <a:p>
            <a:pPr marL="1085850" lvl="1" indent="-342900" algn="just">
              <a:lnSpc>
                <a:spcPct val="107000"/>
              </a:lnSpc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Zdůraznění lidskoprávního aspektu poskytování služeb včetně implementace úprav relevantních kritérií standardů kvality sociálních služeb</a:t>
            </a:r>
          </a:p>
          <a:p>
            <a:pPr marL="1085850" lvl="1" indent="-342900" algn="just">
              <a:lnSpc>
                <a:spcPct val="107000"/>
              </a:lnSpc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Zavedení nového přestupku k „lidskoprávní povinnosti“</a:t>
            </a:r>
          </a:p>
          <a:p>
            <a:pPr marL="1085850" lvl="1" indent="-342900" algn="just">
              <a:lnSpc>
                <a:spcPct val="107000"/>
              </a:lnSpc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Další práce v rámci prováděcího předpisu zákona (vyhlášky) – zpřesnění, odstranění duplicit, snížení administrativy, aktualizace.</a:t>
            </a:r>
          </a:p>
          <a:p>
            <a:pPr marL="342900" indent="-342900" algn="just">
              <a:lnSpc>
                <a:spcPct val="107000"/>
              </a:lnSpc>
            </a:pPr>
            <a:endParaRPr lang="cs-CZ" altLang="cs-CZ" sz="2000" dirty="0">
              <a:solidFill>
                <a:srgbClr val="000000"/>
              </a:solidFill>
              <a:latin typeface="Ariel black"/>
            </a:endParaRPr>
          </a:p>
          <a:p>
            <a:pPr marL="342900" indent="-342900" algn="just">
              <a:lnSpc>
                <a:spcPct val="107000"/>
              </a:lnSpc>
            </a:pPr>
            <a:r>
              <a:rPr lang="cs-CZ" altLang="cs-CZ" sz="2200" b="1" dirty="0">
                <a:solidFill>
                  <a:srgbClr val="000000"/>
                </a:solidFill>
                <a:latin typeface="Ariel black"/>
              </a:rPr>
              <a:t>Posílení garance kvality ze strany státu</a:t>
            </a:r>
            <a:endParaRPr lang="cs-CZ" sz="2200" b="1" dirty="0">
              <a:solidFill>
                <a:srgbClr val="000000"/>
              </a:solidFill>
              <a:latin typeface="Ariel black"/>
            </a:endParaRPr>
          </a:p>
          <a:p>
            <a:pPr marL="1085850" lvl="1" indent="-342900" algn="just">
              <a:lnSpc>
                <a:spcPct val="107000"/>
              </a:lnSpc>
            </a:pPr>
            <a:r>
              <a:rPr lang="cs-CZ" altLang="cs-CZ" sz="2000" dirty="0">
                <a:solidFill>
                  <a:srgbClr val="000000"/>
                </a:solidFill>
                <a:latin typeface="Ariel black"/>
              </a:rPr>
              <a:t>Určení role MPSV v kontrole kvality poskytovaných sociálních služeb, jejím explicitním vyjádřením jako jednou z oblastí působnosti v § 96 ZSS. </a:t>
            </a:r>
          </a:p>
          <a:p>
            <a:pPr marL="285750" indent="-285750" algn="just">
              <a:lnSpc>
                <a:spcPct val="107000"/>
              </a:lnSpc>
            </a:pPr>
            <a:endParaRPr lang="cs-CZ" altLang="cs-CZ" sz="1800" dirty="0">
              <a:latin typeface="Calibri"/>
              <a:cs typeface="Calibri"/>
            </a:endParaRPr>
          </a:p>
          <a:p>
            <a:pPr marL="285750" indent="-285750" algn="just">
              <a:lnSpc>
                <a:spcPct val="107000"/>
              </a:lnSpc>
            </a:pPr>
            <a:endParaRPr lang="cs-CZ" altLang="cs-CZ" sz="1400" dirty="0">
              <a:latin typeface="Calibri"/>
              <a:cs typeface="Times New Roman"/>
            </a:endParaRPr>
          </a:p>
        </p:txBody>
      </p:sp>
      <p:sp>
        <p:nvSpPr>
          <p:cNvPr id="12292" name="Zástupný symbol pro číslo snímku 5">
            <a:extLst>
              <a:ext uri="{FF2B5EF4-FFF2-40B4-BE49-F238E27FC236}">
                <a16:creationId xmlns:a16="http://schemas.microsoft.com/office/drawing/2014/main" id="{B3C7C088-2C7C-46EB-4F06-53F40EB52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1063" y="6496050"/>
            <a:ext cx="115093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D908CFF9-EC91-4BD6-9DB9-E4A6304C7593}" type="slidenum">
              <a:rPr lang="cs-CZ" altLang="cs-CZ" sz="1000">
                <a:solidFill>
                  <a:srgbClr val="898989"/>
                </a:solidFill>
                <a:latin typeface="Arial Black" panose="020B0A040201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000">
              <a:solidFill>
                <a:srgbClr val="898989"/>
              </a:solidFill>
              <a:latin typeface="Arial Black" panose="020B0A04020102020204" pitchFamily="34" charset="0"/>
            </a:endParaRPr>
          </a:p>
        </p:txBody>
      </p:sp>
      <p:pic>
        <p:nvPicPr>
          <p:cNvPr id="12293" name="Obrázek 2">
            <a:extLst>
              <a:ext uri="{FF2B5EF4-FFF2-40B4-BE49-F238E27FC236}">
                <a16:creationId xmlns:a16="http://schemas.microsoft.com/office/drawing/2014/main" id="{3028BF70-3A9D-58B5-2C56-720936AB7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7EDDCD0EB57F478D7937C2A936E07F" ma:contentTypeVersion="13" ma:contentTypeDescription="Create a new document." ma:contentTypeScope="" ma:versionID="4b1ad857d145e3439d6bb8b72b67329e">
  <xsd:schema xmlns:xsd="http://www.w3.org/2001/XMLSchema" xmlns:xs="http://www.w3.org/2001/XMLSchema" xmlns:p="http://schemas.microsoft.com/office/2006/metadata/properties" xmlns:ns2="63a6fca1-1071-4f47-ba3f-ca0f230d1334" xmlns:ns3="b474130c-30e6-4772-bc0e-81e5e3154d88" targetNamespace="http://schemas.microsoft.com/office/2006/metadata/properties" ma:root="true" ma:fieldsID="33db5e185507c83102b1a613e83b0f69" ns2:_="" ns3:_="">
    <xsd:import namespace="63a6fca1-1071-4f47-ba3f-ca0f230d1334"/>
    <xsd:import namespace="b474130c-30e6-4772-bc0e-81e5e3154d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a6fca1-1071-4f47-ba3f-ca0f230d13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a5444fd-db5b-4ab5-80f2-69994aca15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74130c-30e6-4772-bc0e-81e5e3154d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94a31d5-1a39-4364-8336-76a9305191c0}" ma:internalName="TaxCatchAll" ma:showField="CatchAllData" ma:web="b474130c-30e6-4772-bc0e-81e5e3154d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74130c-30e6-4772-bc0e-81e5e3154d88" xsi:nil="true"/>
    <lcf76f155ced4ddcb4097134ff3c332f xmlns="63a6fca1-1071-4f47-ba3f-ca0f230d133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01C5E7-B2C6-4396-81E6-193B80D15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a6fca1-1071-4f47-ba3f-ca0f230d1334"/>
    <ds:schemaRef ds:uri="b474130c-30e6-4772-bc0e-81e5e3154d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F748A1-3DB8-4824-8429-81C8D5FB2D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881170-768B-4F4C-870D-57F5FEA9BF5B}">
  <ds:schemaRefs>
    <ds:schemaRef ds:uri="63a6fca1-1071-4f47-ba3f-ca0f230d1334"/>
    <ds:schemaRef ds:uri="b474130c-30e6-4772-bc0e-81e5e3154d8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2199</Words>
  <Application>Microsoft Office PowerPoint</Application>
  <PresentationFormat>Širokoúhlá obrazovka</PresentationFormat>
  <Paragraphs>183</Paragraphs>
  <Slides>22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Ariel black</vt:lpstr>
      <vt:lpstr>Ariel black </vt:lpstr>
      <vt:lpstr>Calibri</vt:lpstr>
      <vt:lpstr>Calibri Light</vt:lpstr>
      <vt:lpstr>Wingdings</vt:lpstr>
      <vt:lpstr>Motiv Office</vt:lpstr>
      <vt:lpstr>Prezentace aplikace PowerPoint</vt:lpstr>
      <vt:lpstr>Prezentace aplikace PowerPoint</vt:lpstr>
      <vt:lpstr>Proces vzniku novely zákona o sociálních službách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Kvalita sociálních služeb II</vt:lpstr>
      <vt:lpstr>Prezentace aplikace PowerPoint</vt:lpstr>
      <vt:lpstr>Plánování, registrace, síťování​ II</vt:lpstr>
      <vt:lpstr>Plánování, registrace, síťování III </vt:lpstr>
      <vt:lpstr>Plánování, registrace, síťování IV </vt:lpstr>
      <vt:lpstr>Financování</vt:lpstr>
      <vt:lpstr>Prezentace aplikace PowerPoint</vt:lpstr>
      <vt:lpstr> Profesní zákon, zákon „ o sociální práci a sociálních pracovnících“ </vt:lpstr>
      <vt:lpstr> Profesní zákon, zákon „ o sociální práci a sociálních pracovnících“ </vt:lpstr>
      <vt:lpstr> Profesní zákon, zákon „ o sociální práci a sociálních pracovnících“ </vt:lpstr>
      <vt:lpstr> Profesní zákon, zákon „ o sociální práci a sociálních pracovnících“ </vt:lpstr>
      <vt:lpstr> Návrh na změnu kvalifikačního kurzu pro pracovníky  v sociálních službách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Pavlíček Jan (MPSV)</dc:creator>
  <cp:lastModifiedBy>Štefan Lukáč, Mgr., MBA. (MPSV)</cp:lastModifiedBy>
  <cp:revision>48</cp:revision>
  <dcterms:created xsi:type="dcterms:W3CDTF">2022-03-28T08:29:14Z</dcterms:created>
  <dcterms:modified xsi:type="dcterms:W3CDTF">2023-10-04T14:40:23Z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0x010100207EDDCD0EB57F478D7937C2A936E07F</vt:lpwstr>
  </property>
  <property fmtid="{D5CDD505-2E9C-101B-9397-08002B2CF9AE}" pid="3" name="MediaServiceImageTags">
    <vt:lpwstr/>
  </property>
</Properties>
</file>