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9" r:id="rId4"/>
    <p:sldId id="271" r:id="rId5"/>
    <p:sldId id="257" r:id="rId6"/>
    <p:sldId id="267" r:id="rId7"/>
    <p:sldId id="263" r:id="rId8"/>
    <p:sldId id="264" r:id="rId9"/>
    <p:sldId id="272" r:id="rId10"/>
    <p:sldId id="265" r:id="rId11"/>
    <p:sldId id="273" r:id="rId12"/>
    <p:sldId id="274" r:id="rId13"/>
    <p:sldId id="275" r:id="rId14"/>
    <p:sldId id="276" r:id="rId15"/>
    <p:sldId id="277" r:id="rId16"/>
    <p:sldId id="278" r:id="rId17"/>
    <p:sldId id="266" r:id="rId18"/>
    <p:sldId id="270" r:id="rId19"/>
    <p:sldId id="268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7372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632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406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3130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3151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132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10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4480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300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195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237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3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1CB87-CEA7-4614-AE7F-C9B2903FF196}" type="datetimeFigureOut">
              <a:rPr lang="cs-CZ" smtClean="0"/>
              <a:t>26.5.2014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E5455-B858-4324-AAB4-6F567056CB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193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f40Sb6Z12M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Moderní výuka oboru lesnictví II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59632" y="3886200"/>
            <a:ext cx="6696744" cy="1752600"/>
          </a:xfrm>
        </p:spPr>
        <p:txBody>
          <a:bodyPr/>
          <a:lstStyle/>
          <a:p>
            <a:r>
              <a:rPr lang="cs-CZ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 Alena Novotná</a:t>
            </a:r>
            <a:endParaRPr lang="cs-CZ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Střední lesnická škola, Hranice, </a:t>
            </a:r>
            <a:r>
              <a:rPr lang="cs-CZ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Jurikova</a:t>
            </a:r>
            <a:r>
              <a:rPr lang="cs-CZ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588</a:t>
            </a:r>
            <a:endParaRPr lang="cs-CZ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4797"/>
            <a:ext cx="9144000" cy="181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0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Zapojení cílové skupiny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3140968"/>
            <a:ext cx="4038600" cy="2003643"/>
          </a:xfrm>
        </p:spPr>
        <p:txBody>
          <a:bodyPr>
            <a:normAutofit fontScale="85000" lnSpcReduction="20000"/>
          </a:bodyPr>
          <a:lstStyle/>
          <a:p>
            <a:r>
              <a:rPr lang="cs-CZ" dirty="0"/>
              <a:t>Informační workshopy;</a:t>
            </a:r>
          </a:p>
          <a:p>
            <a:r>
              <a:rPr lang="cs-CZ" dirty="0" smtClean="0"/>
              <a:t>Výběr tříd v </a:t>
            </a:r>
            <a:r>
              <a:rPr lang="cs-CZ" dirty="0"/>
              <a:t>daném ročníku pro daný předmět;</a:t>
            </a:r>
          </a:p>
          <a:p>
            <a:r>
              <a:rPr lang="cs-CZ" dirty="0" smtClean="0"/>
              <a:t>Ověřování;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7544" y="1667620"/>
            <a:ext cx="2880320" cy="1185315"/>
          </a:xfrm>
          <a:solidFill>
            <a:srgbClr val="92D050">
              <a:alpha val="33000"/>
            </a:srgbClr>
          </a:solidFill>
          <a:ln w="19050">
            <a:solidFill>
              <a:srgbClr val="016721"/>
            </a:solidFill>
          </a:ln>
          <a:effectLst>
            <a:innerShdw blurRad="114300">
              <a:srgbClr val="00B050"/>
            </a:innerShdw>
          </a:effectLst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cs-CZ" b="1" dirty="0" smtClean="0"/>
              <a:t>Cílová skupina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b="1" dirty="0" smtClean="0"/>
              <a:t>žáci SLŠ</a:t>
            </a:r>
            <a:endParaRPr lang="cs-CZ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405" y="1556792"/>
            <a:ext cx="4174067" cy="2592287"/>
          </a:xfrm>
          <a:prstGeom prst="round2DiagRect">
            <a:avLst>
              <a:gd name="adj1" fmla="val 16667"/>
              <a:gd name="adj2" fmla="val 0"/>
            </a:avLst>
          </a:prstGeom>
          <a:ln w="57150">
            <a:solidFill>
              <a:srgbClr val="92D05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79085"/>
            <a:ext cx="4817246" cy="2540189"/>
          </a:xfrm>
          <a:prstGeom prst="round2DiagRect">
            <a:avLst>
              <a:gd name="adj1" fmla="val 16667"/>
              <a:gd name="adj2" fmla="val 0"/>
            </a:avLst>
          </a:prstGeom>
          <a:ln w="57150">
            <a:solidFill>
              <a:srgbClr val="92D05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Šipka dolů 5"/>
          <p:cNvSpPr/>
          <p:nvPr/>
        </p:nvSpPr>
        <p:spPr>
          <a:xfrm>
            <a:off x="1730723" y="2023072"/>
            <a:ext cx="288032" cy="360040"/>
          </a:xfrm>
          <a:prstGeom prst="downArrow">
            <a:avLst/>
          </a:prstGeom>
          <a:solidFill>
            <a:srgbClr val="00B050"/>
          </a:solidFill>
          <a:ln>
            <a:solidFill>
              <a:srgbClr val="0167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654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Ověřování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Moduly M1 </a:t>
            </a:r>
            <a:r>
              <a:rPr lang="cs-CZ" dirty="0"/>
              <a:t>– </a:t>
            </a:r>
            <a:r>
              <a:rPr lang="cs-CZ" dirty="0" smtClean="0"/>
              <a:t>M10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V učebnách vybavených z projektu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M11 (Střelectví)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Teoretická výuka ve škole</a:t>
            </a:r>
          </a:p>
          <a:p>
            <a:r>
              <a:rPr lang="cs-CZ" dirty="0" smtClean="0"/>
              <a:t>Praktická výuka na školní střelnici.</a:t>
            </a:r>
            <a:endParaRPr lang="cs-CZ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77497"/>
            <a:ext cx="2734602" cy="3645024"/>
          </a:xfrm>
          <a:prstGeom prst="round2DiagRect">
            <a:avLst>
              <a:gd name="adj1" fmla="val 16667"/>
              <a:gd name="adj2" fmla="val 0"/>
            </a:avLst>
          </a:prstGeom>
          <a:ln w="57150">
            <a:solidFill>
              <a:srgbClr val="92D05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39794"/>
            <a:ext cx="3600400" cy="2320429"/>
          </a:xfrm>
          <a:prstGeom prst="round2DiagRect">
            <a:avLst>
              <a:gd name="adj1" fmla="val 16667"/>
              <a:gd name="adj2" fmla="val 0"/>
            </a:avLst>
          </a:prstGeom>
          <a:ln w="57150">
            <a:solidFill>
              <a:srgbClr val="92D05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05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Ukázky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M1 Lesnická botanika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M4 Ochrana lesa</a:t>
            </a:r>
            <a:endParaRPr lang="cs-CZ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70" y="2276871"/>
            <a:ext cx="4283674" cy="3207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84039"/>
            <a:ext cx="4274102" cy="32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93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kupina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grpSpPr>
        <p:sp>
          <p:nvSpPr>
            <p:cNvPr id="5" name="Obdélník 4"/>
            <p:cNvSpPr/>
            <p:nvPr/>
          </p:nvSpPr>
          <p:spPr>
            <a:xfrm>
              <a:off x="0" y="5143512"/>
              <a:ext cx="9144000" cy="171448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Obdélník 5"/>
            <p:cNvSpPr/>
            <p:nvPr/>
          </p:nvSpPr>
          <p:spPr>
            <a:xfrm>
              <a:off x="0" y="0"/>
              <a:ext cx="785786" cy="51435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Obdélník 6"/>
            <p:cNvSpPr/>
            <p:nvPr/>
          </p:nvSpPr>
          <p:spPr>
            <a:xfrm>
              <a:off x="8358214" y="0"/>
              <a:ext cx="785786" cy="51435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" name="Obdélník 7"/>
            <p:cNvSpPr/>
            <p:nvPr/>
          </p:nvSpPr>
          <p:spPr>
            <a:xfrm>
              <a:off x="0" y="0"/>
              <a:ext cx="9144000" cy="6429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857224" y="1285860"/>
            <a:ext cx="7429552" cy="1857389"/>
          </a:xfrm>
        </p:spPr>
        <p:txBody>
          <a:bodyPr/>
          <a:lstStyle/>
          <a:p>
            <a:r>
              <a:rPr lang="cs-CZ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Měření délek, tlouštěk</a:t>
            </a:r>
          </a:p>
        </p:txBody>
      </p:sp>
      <p:sp>
        <p:nvSpPr>
          <p:cNvPr id="11" name="Podnadpis 10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714380"/>
          </a:xfrm>
        </p:spPr>
        <p:txBody>
          <a:bodyPr/>
          <a:lstStyle/>
          <a:p>
            <a:r>
              <a:rPr lang="cs-CZ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 7 - HÚL 3</a:t>
            </a:r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4797"/>
            <a:ext cx="9144000" cy="181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80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Měření </a:t>
            </a:r>
            <a:r>
              <a:rPr lang="cs-CZ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tlouštěk</a:t>
            </a:r>
            <a:r>
              <a:rPr lang="cs-CZ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cs-CZ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199" y="2320280"/>
            <a:ext cx="2268993" cy="748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cs-CZ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růměrky</a:t>
            </a:r>
            <a:endParaRPr lang="cs-CZ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827584" y="3003917"/>
            <a:ext cx="74168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Dvojramenné s</a:t>
            </a:r>
            <a:r>
              <a:rPr lang="cs-CZ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jedním pohyblivým </a:t>
            </a:r>
            <a:r>
              <a:rPr lang="cs-C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ramenem.</a:t>
            </a:r>
            <a:endParaRPr lang="cs-CZ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cs-C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Jednoramenné.</a:t>
            </a:r>
            <a:endParaRPr lang="cs-CZ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cs-C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Registrační.</a:t>
            </a:r>
            <a:endParaRPr lang="cs-CZ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462688" y="1579439"/>
            <a:ext cx="2122441" cy="707886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cs-CZ" sz="4000" b="1" dirty="0" smtClean="0">
                <a:solidFill>
                  <a:srgbClr val="C00000"/>
                </a:solidFill>
              </a:rPr>
              <a:t>Pomůcky</a:t>
            </a:r>
            <a:endParaRPr lang="cs-CZ" sz="4000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BEBA-2606-4DF1-96EE-354DE314B119}" type="datetime1">
              <a:rPr lang="cs-CZ" smtClean="0"/>
              <a:t>26.5.2014</a:t>
            </a:fld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Ing. Jiří Podhorný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7787-D2CB-44A7-BA2D-E1315B40ECBC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61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 bldLvl="4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105" y="1628800"/>
            <a:ext cx="6788944" cy="4525963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Měření </a:t>
            </a:r>
            <a:r>
              <a:rPr lang="cs-CZ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tlouštěk – požadavky na průměrku</a:t>
            </a:r>
            <a:endParaRPr lang="cs-CZ" dirty="0"/>
          </a:p>
        </p:txBody>
      </p:sp>
      <p:sp>
        <p:nvSpPr>
          <p:cNvPr id="5" name="Text Box 1035"/>
          <p:cNvSpPr txBox="1">
            <a:spLocks noChangeArrowheads="1"/>
          </p:cNvSpPr>
          <p:nvPr/>
        </p:nvSpPr>
        <p:spPr bwMode="auto">
          <a:xfrm>
            <a:off x="755576" y="1628800"/>
            <a:ext cx="3384376" cy="45720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2400" dirty="0">
                <a:latin typeface="Calibri" pitchFamily="34" charset="0"/>
                <a:cs typeface="Calibri" pitchFamily="34" charset="0"/>
              </a:rPr>
              <a:t>kvalitní a čitelná stupnice</a:t>
            </a:r>
            <a:endParaRPr lang="en-GB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Line 1036"/>
          <p:cNvSpPr>
            <a:spLocks noChangeShapeType="1"/>
          </p:cNvSpPr>
          <p:nvPr/>
        </p:nvSpPr>
        <p:spPr bwMode="auto">
          <a:xfrm>
            <a:off x="2463148" y="2106960"/>
            <a:ext cx="164635" cy="529952"/>
          </a:xfrm>
          <a:prstGeom prst="line">
            <a:avLst/>
          </a:prstGeom>
          <a:noFill/>
          <a:ln w="63500">
            <a:solidFill>
              <a:schemeClr val="bg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cs-CZ"/>
          </a:p>
        </p:txBody>
      </p:sp>
      <p:sp>
        <p:nvSpPr>
          <p:cNvPr id="10" name="Line 1036"/>
          <p:cNvSpPr>
            <a:spLocks noChangeShapeType="1"/>
          </p:cNvSpPr>
          <p:nvPr/>
        </p:nvSpPr>
        <p:spPr bwMode="auto">
          <a:xfrm flipH="1">
            <a:off x="1939636" y="4115980"/>
            <a:ext cx="1192204" cy="400601"/>
          </a:xfrm>
          <a:prstGeom prst="line">
            <a:avLst/>
          </a:prstGeom>
          <a:noFill/>
          <a:ln w="63500">
            <a:solidFill>
              <a:schemeClr val="bg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cs-CZ"/>
          </a:p>
        </p:txBody>
      </p:sp>
      <p:sp>
        <p:nvSpPr>
          <p:cNvPr id="13" name="Line 1036"/>
          <p:cNvSpPr>
            <a:spLocks noChangeShapeType="1"/>
          </p:cNvSpPr>
          <p:nvPr/>
        </p:nvSpPr>
        <p:spPr bwMode="auto">
          <a:xfrm flipH="1">
            <a:off x="4932040" y="4285549"/>
            <a:ext cx="1214053" cy="84961"/>
          </a:xfrm>
          <a:prstGeom prst="line">
            <a:avLst/>
          </a:prstGeom>
          <a:noFill/>
          <a:ln w="63500">
            <a:solidFill>
              <a:schemeClr val="bg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cs-CZ"/>
          </a:p>
        </p:txBody>
      </p:sp>
      <p:sp>
        <p:nvSpPr>
          <p:cNvPr id="11" name="Line 1036"/>
          <p:cNvSpPr>
            <a:spLocks noChangeShapeType="1"/>
          </p:cNvSpPr>
          <p:nvPr/>
        </p:nvSpPr>
        <p:spPr bwMode="auto">
          <a:xfrm flipV="1">
            <a:off x="3923928" y="3700482"/>
            <a:ext cx="864096" cy="232574"/>
          </a:xfrm>
          <a:prstGeom prst="line">
            <a:avLst/>
          </a:prstGeom>
          <a:noFill/>
          <a:ln w="63500">
            <a:solidFill>
              <a:schemeClr val="bg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cs-CZ"/>
          </a:p>
        </p:txBody>
      </p:sp>
      <p:sp>
        <p:nvSpPr>
          <p:cNvPr id="12" name="Line 1036"/>
          <p:cNvSpPr>
            <a:spLocks noChangeShapeType="1"/>
          </p:cNvSpPr>
          <p:nvPr/>
        </p:nvSpPr>
        <p:spPr bwMode="auto">
          <a:xfrm flipH="1" flipV="1">
            <a:off x="3133074" y="2780928"/>
            <a:ext cx="145250" cy="648072"/>
          </a:xfrm>
          <a:prstGeom prst="line">
            <a:avLst/>
          </a:prstGeom>
          <a:noFill/>
          <a:ln w="63500">
            <a:solidFill>
              <a:schemeClr val="bg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cs-CZ"/>
          </a:p>
        </p:txBody>
      </p:sp>
      <p:sp>
        <p:nvSpPr>
          <p:cNvPr id="8" name="Text Box 1042"/>
          <p:cNvSpPr txBox="1">
            <a:spLocks noChangeArrowheads="1"/>
          </p:cNvSpPr>
          <p:nvPr/>
        </p:nvSpPr>
        <p:spPr bwMode="auto">
          <a:xfrm>
            <a:off x="5405132" y="3700482"/>
            <a:ext cx="2291680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2400" dirty="0">
                <a:latin typeface="Calibri" pitchFamily="34" charset="0"/>
                <a:cs typeface="Calibri" pitchFamily="34" charset="0"/>
              </a:rPr>
              <a:t>rameno delší než 1/2 tloušťky</a:t>
            </a:r>
            <a:endParaRPr lang="en-GB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 Box 1040"/>
          <p:cNvSpPr txBox="1">
            <a:spLocks noChangeArrowheads="1"/>
          </p:cNvSpPr>
          <p:nvPr/>
        </p:nvSpPr>
        <p:spPr bwMode="auto">
          <a:xfrm>
            <a:off x="2267744" y="3429000"/>
            <a:ext cx="2021160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2400" dirty="0">
                <a:latin typeface="Calibri" pitchFamily="34" charset="0"/>
                <a:cs typeface="Calibri" pitchFamily="34" charset="0"/>
              </a:rPr>
              <a:t>přiložení ve třech bodech</a:t>
            </a:r>
            <a:endParaRPr lang="en-GB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Line 1036"/>
          <p:cNvSpPr>
            <a:spLocks noChangeShapeType="1"/>
          </p:cNvSpPr>
          <p:nvPr/>
        </p:nvSpPr>
        <p:spPr bwMode="auto">
          <a:xfrm flipH="1" flipV="1">
            <a:off x="1907704" y="4869159"/>
            <a:ext cx="1512168" cy="727937"/>
          </a:xfrm>
          <a:prstGeom prst="line">
            <a:avLst/>
          </a:prstGeom>
          <a:noFill/>
          <a:ln w="63500">
            <a:solidFill>
              <a:schemeClr val="bg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cs-CZ"/>
          </a:p>
        </p:txBody>
      </p:sp>
      <p:sp>
        <p:nvSpPr>
          <p:cNvPr id="15" name="Line 1036"/>
          <p:cNvSpPr>
            <a:spLocks noChangeShapeType="1"/>
          </p:cNvSpPr>
          <p:nvPr/>
        </p:nvSpPr>
        <p:spPr bwMode="auto">
          <a:xfrm flipV="1">
            <a:off x="3666309" y="4115980"/>
            <a:ext cx="1121714" cy="1481115"/>
          </a:xfrm>
          <a:prstGeom prst="line">
            <a:avLst/>
          </a:prstGeom>
          <a:noFill/>
          <a:ln w="63500">
            <a:solidFill>
              <a:schemeClr val="bg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cs-CZ"/>
          </a:p>
        </p:txBody>
      </p:sp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2797041" y="5597098"/>
            <a:ext cx="1738536" cy="561372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60000"/>
              </a:lnSpc>
            </a:pPr>
            <a:r>
              <a:rPr lang="cs-CZ" sz="2400" dirty="0">
                <a:latin typeface="Calibri" pitchFamily="34" charset="0"/>
                <a:cs typeface="Calibri" pitchFamily="34" charset="0"/>
              </a:rPr>
              <a:t>rovnoběžná</a:t>
            </a:r>
          </a:p>
          <a:p>
            <a:pPr algn="ctr">
              <a:lnSpc>
                <a:spcPct val="60000"/>
              </a:lnSpc>
            </a:pPr>
            <a:r>
              <a:rPr lang="cs-CZ" sz="2400" dirty="0">
                <a:latin typeface="Calibri" pitchFamily="34" charset="0"/>
                <a:cs typeface="Calibri" pitchFamily="34" charset="0"/>
              </a:rPr>
              <a:t>ramena</a:t>
            </a:r>
            <a:endParaRPr lang="en-GB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2F4C-44A2-4D43-9548-45C573880C57}" type="datetime1">
              <a:rPr lang="cs-CZ" smtClean="0"/>
              <a:t>26.5.2014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Ing. Jiří Podhorný</a:t>
            </a: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7787-D2CB-44A7-BA2D-E1315B40ECBC}" type="slidenum">
              <a:rPr lang="cs-CZ" smtClean="0"/>
              <a:t>15</a:t>
            </a:fld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1115616" y="6158470"/>
            <a:ext cx="501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obr.1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35068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4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8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2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6" presetClass="emp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6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7" presetClass="emph" presetSubtype="2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10" grpId="0" animBg="1"/>
      <p:bldP spid="13" grpId="0" animBg="1"/>
      <p:bldP spid="13" grpId="1" animBg="1"/>
      <p:bldP spid="13" grpId="2" animBg="1"/>
      <p:bldP spid="11" grpId="0" animBg="1"/>
      <p:bldP spid="12" grpId="0" animBg="1"/>
      <p:bldP spid="8" grpId="0" animBg="1"/>
      <p:bldP spid="9" grpId="0" animBg="1"/>
      <p:bldP spid="14" grpId="0" animBg="1"/>
      <p:bldP spid="14" grpId="1" animBg="1"/>
      <p:bldP spid="15" grpId="0" animBg="1"/>
      <p:bldP spid="15" grpId="1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Měření </a:t>
            </a:r>
            <a:r>
              <a:rPr lang="cs-CZ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tlouštěk</a:t>
            </a:r>
            <a:r>
              <a:rPr lang="cs-CZ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pokácených stromů </a:t>
            </a:r>
            <a:endParaRPr lang="cs-CZ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F9E2-53F4-441A-B62A-6B9EFB8EEA95}" type="datetime1">
              <a:rPr lang="cs-CZ" smtClean="0"/>
              <a:t>26.5.2014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Ing. Jiří Podhorný</a:t>
            </a:r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87787-D2CB-44A7-BA2D-E1315B40ECBC}" type="slidenum">
              <a:rPr lang="cs-CZ" smtClean="0"/>
              <a:t>16</a:t>
            </a:fld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28800"/>
            <a:ext cx="6502400" cy="3657600"/>
          </a:xfrm>
        </p:spPr>
      </p:pic>
      <p:sp>
        <p:nvSpPr>
          <p:cNvPr id="5" name="TextovéPole 4"/>
          <p:cNvSpPr txBox="1"/>
          <p:nvPr/>
        </p:nvSpPr>
        <p:spPr>
          <a:xfrm>
            <a:off x="1331640" y="5317177"/>
            <a:ext cx="875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C00000"/>
                </a:solidFill>
              </a:rPr>
              <a:t>Video:</a:t>
            </a:r>
            <a:endParaRPr lang="cs-CZ" sz="2000" b="1" dirty="0">
              <a:solidFill>
                <a:srgbClr val="C0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31640" y="5674111"/>
            <a:ext cx="4882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solidFill>
                  <a:srgbClr val="00B0F0"/>
                </a:solidFill>
              </a:rPr>
              <a:t>http://</a:t>
            </a:r>
            <a:r>
              <a:rPr lang="cs-CZ" dirty="0">
                <a:solidFill>
                  <a:srgbClr val="00B0F0"/>
                </a:solidFill>
                <a:hlinkClick r:id="rId3"/>
              </a:rPr>
              <a:t>www.youtube.com/watch?v=of40Sb6Z12M</a:t>
            </a: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7236296" y="5278279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/>
              <a:t>Foto autor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298314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Technická podpora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5266928" cy="3052936"/>
          </a:xfrm>
        </p:spPr>
        <p:txBody>
          <a:bodyPr>
            <a:normAutofit fontScale="85000" lnSpcReduction="10000"/>
          </a:bodyPr>
          <a:lstStyle/>
          <a:p>
            <a:r>
              <a:rPr lang="cs-CZ" dirty="0"/>
              <a:t>Třídy vybavené </a:t>
            </a:r>
            <a:r>
              <a:rPr lang="cs-CZ" dirty="0" smtClean="0"/>
              <a:t>dataprojektory</a:t>
            </a:r>
            <a:r>
              <a:rPr lang="cs-CZ" dirty="0"/>
              <a:t> </a:t>
            </a:r>
            <a:r>
              <a:rPr lang="cs-CZ" dirty="0" smtClean="0"/>
              <a:t>a zastíněním oken;</a:t>
            </a:r>
            <a:endParaRPr lang="cs-CZ" dirty="0"/>
          </a:p>
          <a:p>
            <a:r>
              <a:rPr lang="cs-CZ" dirty="0" smtClean="0"/>
              <a:t>PC učebny </a:t>
            </a:r>
            <a:r>
              <a:rPr lang="cs-CZ" dirty="0"/>
              <a:t>na </a:t>
            </a:r>
            <a:r>
              <a:rPr lang="cs-CZ" dirty="0" smtClean="0"/>
              <a:t>domovech </a:t>
            </a:r>
            <a:r>
              <a:rPr lang="cs-CZ" dirty="0"/>
              <a:t>mládeže;</a:t>
            </a:r>
          </a:p>
          <a:p>
            <a:r>
              <a:rPr lang="cs-CZ" dirty="0"/>
              <a:t>Posílení </a:t>
            </a:r>
            <a:r>
              <a:rPr lang="cs-CZ" dirty="0" err="1"/>
              <a:t>wifi</a:t>
            </a:r>
            <a:r>
              <a:rPr lang="cs-CZ" dirty="0"/>
              <a:t> na </a:t>
            </a:r>
            <a:r>
              <a:rPr lang="cs-CZ" dirty="0" smtClean="0"/>
              <a:t>domově </a:t>
            </a:r>
            <a:r>
              <a:rPr lang="cs-CZ" dirty="0"/>
              <a:t>mládeže;</a:t>
            </a:r>
          </a:p>
          <a:p>
            <a:r>
              <a:rPr lang="cs-CZ" dirty="0" smtClean="0"/>
              <a:t>Vrhačky </a:t>
            </a:r>
            <a:r>
              <a:rPr lang="cs-CZ" dirty="0"/>
              <a:t>pro trap a </a:t>
            </a:r>
            <a:r>
              <a:rPr lang="cs-CZ" dirty="0" err="1"/>
              <a:t>skeet</a:t>
            </a:r>
            <a:r>
              <a:rPr lang="cs-CZ" dirty="0" smtClean="0"/>
              <a:t>;</a:t>
            </a:r>
          </a:p>
          <a:p>
            <a:r>
              <a:rPr lang="cs-CZ" dirty="0" smtClean="0"/>
              <a:t>Notebooky pro projektový tým;</a:t>
            </a:r>
            <a:endParaRPr lang="cs-CZ" dirty="0"/>
          </a:p>
          <a:p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628800"/>
            <a:ext cx="3213932" cy="2736304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vál 3"/>
          <p:cNvSpPr/>
          <p:nvPr/>
        </p:nvSpPr>
        <p:spPr>
          <a:xfrm>
            <a:off x="6620886" y="1844824"/>
            <a:ext cx="854224" cy="59613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5580112" y="2337962"/>
            <a:ext cx="720080" cy="10299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81128"/>
            <a:ext cx="5202237" cy="1646237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63373"/>
            <a:ext cx="3248742" cy="3194217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26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2700000" algn="tl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Zhodnocení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bez prostředků z ESF a SR – výuka modernizovaná těžce</a:t>
            </a:r>
          </a:p>
          <a:p>
            <a:r>
              <a:rPr lang="cs-CZ" dirty="0"/>
              <a:t>v</a:t>
            </a:r>
            <a:r>
              <a:rPr lang="cs-CZ" dirty="0" smtClean="0"/>
              <a:t>ýstupy </a:t>
            </a:r>
            <a:r>
              <a:rPr lang="cs-CZ" dirty="0"/>
              <a:t>projektu zůstanou pro další </a:t>
            </a:r>
            <a:r>
              <a:rPr lang="cs-CZ" dirty="0" smtClean="0"/>
              <a:t>studenty</a:t>
            </a:r>
          </a:p>
          <a:p>
            <a:r>
              <a:rPr lang="cs-CZ" dirty="0"/>
              <a:t>celý tým udělal kus </a:t>
            </a:r>
            <a:r>
              <a:rPr lang="cs-CZ" dirty="0" smtClean="0"/>
              <a:t>práce !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4797"/>
            <a:ext cx="9144000" cy="181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2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581128"/>
            <a:ext cx="8229600" cy="1143000"/>
          </a:xfrm>
          <a:noFill/>
          <a:ln w="63500" cap="rnd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0000" endA="300" endPos="5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1412776"/>
            <a:ext cx="2925763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89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5400000" algn="t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/>
              <a:t>Základní informace o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3312368" cy="4997152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cs-CZ" sz="2600" dirty="0">
                <a:solidFill>
                  <a:srgbClr val="00B050"/>
                </a:solidFill>
              </a:rPr>
              <a:t>Název projektu</a:t>
            </a:r>
            <a:r>
              <a:rPr lang="cs-CZ" sz="2600" dirty="0" smtClean="0">
                <a:solidFill>
                  <a:srgbClr val="00B050"/>
                </a:solidFill>
              </a:rPr>
              <a:t>:</a:t>
            </a:r>
            <a:endParaRPr lang="cs-CZ" sz="2600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r>
              <a:rPr lang="cs-CZ" sz="2600" dirty="0" smtClean="0"/>
              <a:t>Registrační </a:t>
            </a:r>
            <a:r>
              <a:rPr lang="cs-CZ" sz="2600" dirty="0"/>
              <a:t>číslo</a:t>
            </a:r>
            <a:r>
              <a:rPr lang="cs-CZ" sz="26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cs-CZ" sz="2600" dirty="0" smtClean="0">
                <a:solidFill>
                  <a:srgbClr val="00B050"/>
                </a:solidFill>
              </a:rPr>
              <a:t>Dotace:</a:t>
            </a:r>
          </a:p>
          <a:p>
            <a:pPr>
              <a:spcAft>
                <a:spcPts val="600"/>
              </a:spcAft>
            </a:pPr>
            <a:r>
              <a:rPr lang="cs-CZ" sz="2600" dirty="0" smtClean="0"/>
              <a:t>Délka projektu:</a:t>
            </a:r>
            <a:endParaRPr lang="cs-CZ" sz="2600" dirty="0"/>
          </a:p>
          <a:p>
            <a:pPr>
              <a:spcAft>
                <a:spcPts val="600"/>
              </a:spcAft>
            </a:pPr>
            <a:r>
              <a:rPr lang="cs-CZ" sz="2600" dirty="0">
                <a:solidFill>
                  <a:srgbClr val="00B050"/>
                </a:solidFill>
              </a:rPr>
              <a:t>Financování projektu:</a:t>
            </a:r>
          </a:p>
          <a:p>
            <a:pPr>
              <a:spcAft>
                <a:spcPts val="600"/>
              </a:spcAft>
            </a:pPr>
            <a:r>
              <a:rPr lang="cs-CZ" sz="2600" dirty="0"/>
              <a:t>Grantový projekt</a:t>
            </a:r>
            <a:r>
              <a:rPr lang="cs-CZ" sz="2600" dirty="0" smtClean="0"/>
              <a:t>:</a:t>
            </a:r>
          </a:p>
          <a:p>
            <a:pPr marL="0" indent="0">
              <a:spcAft>
                <a:spcPts val="600"/>
              </a:spcAft>
              <a:buNone/>
            </a:pPr>
            <a:endParaRPr lang="cs-CZ" sz="1800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r>
              <a:rPr lang="cs-CZ" sz="2600" dirty="0" smtClean="0">
                <a:solidFill>
                  <a:srgbClr val="00B050"/>
                </a:solidFill>
              </a:rPr>
              <a:t>Číslo a název oblasti podpory OPVK:</a:t>
            </a:r>
            <a:endParaRPr lang="cs-CZ" sz="2600" dirty="0">
              <a:solidFill>
                <a:srgbClr val="00B050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635896" y="1628800"/>
            <a:ext cx="5050904" cy="4896544"/>
          </a:xfrm>
        </p:spPr>
        <p:txBody>
          <a:bodyPr>
            <a:noAutofit/>
          </a:bodyPr>
          <a:lstStyle/>
          <a:p>
            <a:pPr marL="0" indent="0">
              <a:spcBef>
                <a:spcPts val="624"/>
              </a:spcBef>
              <a:spcAft>
                <a:spcPts val="600"/>
              </a:spcAft>
              <a:buNone/>
            </a:pPr>
            <a:r>
              <a:rPr lang="cs-CZ" sz="2600" dirty="0">
                <a:solidFill>
                  <a:srgbClr val="00B050"/>
                </a:solidFill>
              </a:rPr>
              <a:t>Moderní výuka oboru lesnictví </a:t>
            </a:r>
            <a:r>
              <a:rPr lang="cs-CZ" sz="2600" dirty="0" smtClean="0">
                <a:solidFill>
                  <a:srgbClr val="00B050"/>
                </a:solidFill>
              </a:rPr>
              <a:t>II</a:t>
            </a:r>
            <a:endParaRPr lang="cs-CZ" sz="2600" dirty="0">
              <a:solidFill>
                <a:srgbClr val="00B050"/>
              </a:solidFill>
            </a:endParaRPr>
          </a:p>
          <a:p>
            <a:pPr marL="0" indent="0">
              <a:spcBef>
                <a:spcPts val="624"/>
              </a:spcBef>
              <a:spcAft>
                <a:spcPts val="600"/>
              </a:spcAft>
              <a:buNone/>
            </a:pPr>
            <a:r>
              <a:rPr lang="cs-CZ" sz="2600" dirty="0" smtClean="0"/>
              <a:t>CZ.1.07/1.1.26/01.0024</a:t>
            </a:r>
          </a:p>
          <a:p>
            <a:pPr marL="0" indent="0">
              <a:spcBef>
                <a:spcPts val="624"/>
              </a:spcBef>
              <a:spcAft>
                <a:spcPts val="600"/>
              </a:spcAft>
              <a:buNone/>
            </a:pPr>
            <a:r>
              <a:rPr lang="cs-CZ" sz="2600" dirty="0" smtClean="0">
                <a:solidFill>
                  <a:srgbClr val="00B050"/>
                </a:solidFill>
              </a:rPr>
              <a:t>3 600 124,86 </a:t>
            </a:r>
            <a:r>
              <a:rPr lang="cs-CZ" sz="2600" dirty="0">
                <a:solidFill>
                  <a:srgbClr val="00B050"/>
                </a:solidFill>
              </a:rPr>
              <a:t>mil. </a:t>
            </a:r>
            <a:r>
              <a:rPr lang="cs-CZ" sz="2600" dirty="0" smtClean="0">
                <a:solidFill>
                  <a:srgbClr val="00B050"/>
                </a:solidFill>
              </a:rPr>
              <a:t>Kč</a:t>
            </a:r>
          </a:p>
          <a:p>
            <a:pPr marL="0" indent="0">
              <a:spcBef>
                <a:spcPts val="500"/>
              </a:spcBef>
              <a:spcAft>
                <a:spcPts val="600"/>
              </a:spcAft>
              <a:buNone/>
            </a:pPr>
            <a:r>
              <a:rPr lang="cs-CZ" sz="2600" dirty="0" smtClean="0"/>
              <a:t>2 </a:t>
            </a:r>
            <a:r>
              <a:rPr lang="cs-CZ" sz="2600" dirty="0"/>
              <a:t>rok</a:t>
            </a:r>
            <a:r>
              <a:rPr lang="cs-CZ" sz="2600" dirty="0" smtClean="0"/>
              <a:t>y</a:t>
            </a:r>
            <a:endParaRPr lang="cs-CZ" sz="2600" dirty="0"/>
          </a:p>
          <a:p>
            <a:pPr marL="0" indent="0">
              <a:spcBef>
                <a:spcPts val="500"/>
              </a:spcBef>
              <a:spcAft>
                <a:spcPts val="600"/>
              </a:spcAft>
              <a:buNone/>
            </a:pPr>
            <a:r>
              <a:rPr lang="cs-CZ" sz="2600" dirty="0">
                <a:solidFill>
                  <a:srgbClr val="00B050"/>
                </a:solidFill>
              </a:rPr>
              <a:t>Evropský sociální fond a státní rozpočet ČR</a:t>
            </a:r>
          </a:p>
          <a:p>
            <a:pPr marL="0" indent="0">
              <a:spcBef>
                <a:spcPts val="500"/>
              </a:spcBef>
              <a:spcAft>
                <a:spcPts val="600"/>
              </a:spcAft>
              <a:buNone/>
            </a:pPr>
            <a:r>
              <a:rPr lang="cs-CZ" sz="2600" dirty="0"/>
              <a:t>Zvyšování kvality ve vzdělávání v Olomouckém kraji II</a:t>
            </a:r>
          </a:p>
          <a:p>
            <a:pPr marL="0" indent="0">
              <a:spcBef>
                <a:spcPts val="500"/>
              </a:spcBef>
              <a:spcAft>
                <a:spcPts val="600"/>
              </a:spcAft>
              <a:buNone/>
            </a:pPr>
            <a:endParaRPr lang="cs-CZ" sz="2000" dirty="0" smtClean="0">
              <a:solidFill>
                <a:srgbClr val="00B050"/>
              </a:solidFill>
            </a:endParaRPr>
          </a:p>
          <a:p>
            <a:pPr marL="0" indent="0">
              <a:spcBef>
                <a:spcPts val="500"/>
              </a:spcBef>
              <a:spcAft>
                <a:spcPts val="600"/>
              </a:spcAft>
              <a:buNone/>
            </a:pPr>
            <a:r>
              <a:rPr lang="cs-CZ" sz="2600" dirty="0" smtClean="0">
                <a:solidFill>
                  <a:srgbClr val="00B050"/>
                </a:solidFill>
              </a:rPr>
              <a:t>1.1 – Zvyšování kvality ve vzdělávání</a:t>
            </a:r>
            <a:endParaRPr lang="cs-CZ" sz="2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51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Hlavní cíle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/>
              <a:t>a</a:t>
            </a:r>
            <a:r>
              <a:rPr lang="cs-CZ" dirty="0" smtClean="0"/>
              <a:t>neb proč jsme chtěli projekt realizovat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 smtClean="0"/>
          </a:p>
          <a:p>
            <a:pPr marL="514350" indent="-514350" algn="ctr">
              <a:buFont typeface="+mj-lt"/>
              <a:buAutoNum type="arabicPeriod"/>
            </a:pPr>
            <a:r>
              <a:rPr lang="cs-CZ" dirty="0"/>
              <a:t>m</a:t>
            </a:r>
            <a:r>
              <a:rPr lang="cs-CZ" dirty="0" smtClean="0"/>
              <a:t>odernizace odborné výuky 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cs-CZ" dirty="0"/>
              <a:t>m</a:t>
            </a:r>
            <a:r>
              <a:rPr lang="cs-CZ" dirty="0" smtClean="0"/>
              <a:t>otivace žáků ke studiu na SLŠ</a:t>
            </a:r>
          </a:p>
        </p:txBody>
      </p:sp>
      <p:sp>
        <p:nvSpPr>
          <p:cNvPr id="4" name="Šipka dolů 3"/>
          <p:cNvSpPr/>
          <p:nvPr/>
        </p:nvSpPr>
        <p:spPr>
          <a:xfrm>
            <a:off x="4355976" y="2996952"/>
            <a:ext cx="360040" cy="720080"/>
          </a:xfrm>
          <a:prstGeom prst="downArrow">
            <a:avLst/>
          </a:prstGeom>
          <a:solidFill>
            <a:srgbClr val="00B050"/>
          </a:solidFill>
          <a:ln>
            <a:solidFill>
              <a:srgbClr val="0167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lů 6"/>
          <p:cNvSpPr/>
          <p:nvPr/>
        </p:nvSpPr>
        <p:spPr>
          <a:xfrm>
            <a:off x="4365784" y="5373216"/>
            <a:ext cx="360040" cy="720080"/>
          </a:xfrm>
          <a:prstGeom prst="downArrow">
            <a:avLst/>
          </a:prstGeom>
          <a:solidFill>
            <a:srgbClr val="00B050"/>
          </a:solidFill>
          <a:ln>
            <a:solidFill>
              <a:srgbClr val="0167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562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Specifické </a:t>
            </a:r>
            <a:r>
              <a:rPr lang="cs-CZ" dirty="0" smtClean="0"/>
              <a:t>cíle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cs-CZ" dirty="0" smtClean="0"/>
              <a:t>Inovace ŠVP</a:t>
            </a:r>
          </a:p>
          <a:p>
            <a:r>
              <a:rPr lang="cs-CZ" dirty="0" smtClean="0"/>
              <a:t>Tvorba výukových pomůcek</a:t>
            </a:r>
          </a:p>
          <a:p>
            <a:r>
              <a:rPr lang="cs-CZ" dirty="0" smtClean="0"/>
              <a:t>Vybavení ICT a vrhacím zařízením</a:t>
            </a:r>
          </a:p>
          <a:p>
            <a:r>
              <a:rPr lang="cs-CZ" dirty="0" smtClean="0"/>
              <a:t>Ověření výukových pomůcek </a:t>
            </a:r>
          </a:p>
          <a:p>
            <a:r>
              <a:rPr lang="cs-CZ" dirty="0" smtClean="0"/>
              <a:t>Umístění výukových pomůcek na web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653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028" y="188640"/>
            <a:ext cx="4042792" cy="778098"/>
          </a:xfrm>
          <a:ln w="25400" cap="rnd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Řídící tým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719" y="1052736"/>
            <a:ext cx="4038600" cy="4525963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Vedoucí projektu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 Miroslav Kutý</a:t>
            </a:r>
          </a:p>
          <a:p>
            <a:r>
              <a:rPr lang="cs-CZ" sz="2400" dirty="0" smtClean="0"/>
              <a:t>Projektová manažerka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 Alena Novotná</a:t>
            </a:r>
          </a:p>
          <a:p>
            <a:r>
              <a:rPr lang="cs-CZ" sz="2400" dirty="0" smtClean="0"/>
              <a:t>Finanční manažerka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 Blanka Blahová</a:t>
            </a:r>
          </a:p>
          <a:p>
            <a:r>
              <a:rPr lang="cs-CZ" sz="2400" dirty="0" smtClean="0"/>
              <a:t>ICT specialista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/>
              <a:t>	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</a:t>
            </a:r>
            <a:r>
              <a:rPr lang="cs-CZ" sz="2400" b="1" dirty="0" smtClean="0"/>
              <a:t>.</a:t>
            </a:r>
            <a:r>
              <a:rPr lang="cs-CZ" sz="2400" dirty="0" smtClean="0"/>
              <a:t> </a:t>
            </a:r>
            <a:r>
              <a:rPr lang="cs-C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Ctirad Juráň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2"/>
          </p:nvPr>
        </p:nvSpPr>
        <p:spPr>
          <a:xfrm>
            <a:off x="4633600" y="1196752"/>
            <a:ext cx="4038600" cy="4525963"/>
          </a:xfrm>
        </p:spPr>
        <p:txBody>
          <a:bodyPr>
            <a:normAutofit/>
          </a:bodyPr>
          <a:lstStyle/>
          <a:p>
            <a:r>
              <a:rPr lang="cs-CZ" sz="2400" dirty="0"/>
              <a:t>Ing. Luboš Bartoš, Ph.D.</a:t>
            </a:r>
          </a:p>
          <a:p>
            <a:r>
              <a:rPr lang="cs-CZ" sz="2400" dirty="0"/>
              <a:t>Ing. Radim Církva</a:t>
            </a:r>
          </a:p>
          <a:p>
            <a:r>
              <a:rPr lang="cs-CZ" sz="2400" dirty="0"/>
              <a:t>Ing. Martin Němec</a:t>
            </a:r>
          </a:p>
          <a:p>
            <a:r>
              <a:rPr lang="cs-CZ" sz="2400" dirty="0"/>
              <a:t>Ing. Alice Palacká</a:t>
            </a:r>
          </a:p>
          <a:p>
            <a:r>
              <a:rPr lang="cs-CZ" sz="2400" dirty="0"/>
              <a:t>Ing. Jiří Podhorný</a:t>
            </a:r>
          </a:p>
          <a:p>
            <a:r>
              <a:rPr lang="cs-CZ" sz="2400" dirty="0"/>
              <a:t>Ing. Vladimír Rolinc</a:t>
            </a:r>
          </a:p>
          <a:p>
            <a:r>
              <a:rPr lang="cs-CZ" sz="2400" dirty="0"/>
              <a:t>Ing. Marek Šuba</a:t>
            </a:r>
          </a:p>
          <a:p>
            <a:r>
              <a:rPr lang="cs-CZ" sz="2400" dirty="0"/>
              <a:t>Ing. Jakub </a:t>
            </a:r>
            <a:r>
              <a:rPr lang="cs-CZ" sz="2400" dirty="0" smtClean="0"/>
              <a:t>Zapletal</a:t>
            </a:r>
            <a:endParaRPr lang="cs-CZ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4" y="4437112"/>
            <a:ext cx="3190204" cy="22966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4652392" y="188640"/>
            <a:ext cx="4042792" cy="792088"/>
          </a:xfrm>
          <a:prstGeom prst="rect">
            <a:avLst/>
          </a:prstGeom>
          <a:ln w="25400" cap="rnd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>Autoři modulů</a:t>
            </a:r>
            <a:endParaRPr lang="cs-CZ" dirty="0"/>
          </a:p>
        </p:txBody>
      </p:sp>
      <p:sp>
        <p:nvSpPr>
          <p:cNvPr id="16" name="Nadpis 1"/>
          <p:cNvSpPr txBox="1">
            <a:spLocks/>
          </p:cNvSpPr>
          <p:nvPr/>
        </p:nvSpPr>
        <p:spPr>
          <a:xfrm>
            <a:off x="5004048" y="5189417"/>
            <a:ext cx="3096344" cy="792088"/>
          </a:xfrm>
          <a:prstGeom prst="rect">
            <a:avLst/>
          </a:prstGeom>
          <a:ln w="25400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 smtClean="0"/>
              <a:t>+ Administrativa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220961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12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0B050"/>
            </a:solidFill>
          </a:ln>
          <a:effectLst>
            <a:outerShdw blurRad="50800" dist="38100" dir="8100000" algn="tr" rotWithShape="0">
              <a:srgbClr val="92D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Předměty - moduly</a:t>
            </a:r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988430"/>
              </p:ext>
            </p:extLst>
          </p:nvPr>
        </p:nvGraphicFramePr>
        <p:xfrm>
          <a:off x="683568" y="1988840"/>
          <a:ext cx="7632847" cy="4389120"/>
        </p:xfrm>
        <a:graphic>
          <a:graphicData uri="http://schemas.openxmlformats.org/drawingml/2006/table">
            <a:tbl>
              <a:tblPr firstRow="1" bandRow="1"/>
              <a:tblGrid>
                <a:gridCol w="4178795"/>
                <a:gridCol w="1727026"/>
                <a:gridCol w="1727026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cs-CZ" sz="2400" dirty="0" smtClean="0"/>
                        <a:t>Předmět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cs-CZ" sz="2400" dirty="0" smtClean="0"/>
                        <a:t>Ročník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b="1" kern="1200" dirty="0" smtClean="0">
                          <a:solidFill>
                            <a:schemeClr val="lt1"/>
                          </a:solidFill>
                          <a:latin typeface="Lucida Sans Unicode"/>
                          <a:ea typeface=""/>
                          <a:cs typeface=""/>
                        </a:rPr>
                        <a:t>Modul</a:t>
                      </a:r>
                      <a:endParaRPr lang="cs-CZ" sz="2400" b="1" kern="1200" dirty="0">
                        <a:solidFill>
                          <a:schemeClr val="lt1"/>
                        </a:solidFill>
                        <a:latin typeface="Lucida Sans Unicode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cs-CZ" sz="2400" dirty="0" smtClean="0"/>
                        <a:t>Lesnická botanika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cs-CZ" sz="2400" dirty="0" smtClean="0"/>
                        <a:t>2.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M1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cs-CZ" sz="2400" dirty="0" smtClean="0"/>
                        <a:t>Lesnická zoologie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cs-CZ" sz="2400" dirty="0" smtClean="0"/>
                        <a:t>2.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M2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cs-CZ" sz="2400" dirty="0" smtClean="0"/>
                        <a:t>Lesní těžba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cs-CZ" sz="2400" dirty="0" smtClean="0"/>
                        <a:t>3. a</a:t>
                      </a:r>
                      <a:r>
                        <a:rPr lang="cs-CZ" sz="2400" baseline="0" dirty="0" smtClean="0"/>
                        <a:t> 4.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M3 a M4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cs-CZ" sz="2400" dirty="0" smtClean="0"/>
                        <a:t>Ochrana lesa</a:t>
                      </a:r>
                      <a:r>
                        <a:rPr lang="cs-CZ" sz="2400" baseline="0" dirty="0" smtClean="0"/>
                        <a:t> a přírodního prostředí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cs-CZ" sz="2400" dirty="0" smtClean="0"/>
                        <a:t>3. a</a:t>
                      </a:r>
                      <a:r>
                        <a:rPr lang="cs-CZ" sz="2400" baseline="0" dirty="0" smtClean="0"/>
                        <a:t> 4.</a:t>
                      </a:r>
                      <a:endParaRPr lang="cs-CZ" sz="24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M5 a M6</a:t>
                      </a:r>
                      <a:endParaRPr lang="cs-CZ" sz="24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cs-CZ" sz="2400" dirty="0" smtClean="0"/>
                        <a:t>Hospodářská úprava lesa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cs-CZ" sz="2400" dirty="0" smtClean="0"/>
                        <a:t>3. a</a:t>
                      </a:r>
                      <a:r>
                        <a:rPr lang="cs-CZ" sz="2400" baseline="0" dirty="0" smtClean="0"/>
                        <a:t> 4.</a:t>
                      </a:r>
                      <a:endParaRPr lang="cs-CZ" sz="24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M7 a M8</a:t>
                      </a:r>
                      <a:endParaRPr lang="cs-CZ" sz="24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cs-CZ" sz="2400" dirty="0" smtClean="0"/>
                        <a:t>Ekonomika lesního hospodářství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cs-CZ" sz="2400" dirty="0" smtClean="0"/>
                        <a:t>3. a</a:t>
                      </a:r>
                      <a:r>
                        <a:rPr lang="cs-CZ" sz="2400" baseline="0" dirty="0" smtClean="0"/>
                        <a:t> 4.</a:t>
                      </a:r>
                      <a:endParaRPr lang="cs-CZ" sz="24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M9 a M10</a:t>
                      </a:r>
                      <a:endParaRPr lang="cs-CZ" sz="24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cs-CZ" sz="2400" dirty="0" smtClean="0"/>
                        <a:t>Střelectví 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Sans Unicode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cs-CZ" sz="2400" dirty="0" smtClean="0"/>
                        <a:t>1. a 2.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M11</a:t>
                      </a:r>
                      <a:endParaRPr lang="cs-CZ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D13B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87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Aktivity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Tvorba a inovace výukových pomůcek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Informační workshopy pro žáky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Pilotní ověřování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Revize a úprava výukových pomůcek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Školení autorů modulů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093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25400" cmpd="thickThin">
            <a:solidFill>
              <a:srgbClr val="016721"/>
            </a:solidFill>
          </a:ln>
          <a:effectLst>
            <a:outerShdw blurRad="50800" dist="38100" dir="8100000" algn="tr" rotWithShape="0">
              <a:srgbClr val="00B05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cs-CZ" dirty="0" smtClean="0"/>
              <a:t>Školení autorů modulů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4546848" cy="4525963"/>
          </a:xfrm>
        </p:spPr>
        <p:txBody>
          <a:bodyPr>
            <a:normAutofit/>
          </a:bodyPr>
          <a:lstStyle/>
          <a:p>
            <a:r>
              <a:rPr lang="cs-CZ" sz="2800" dirty="0" smtClean="0"/>
              <a:t>Za účelem kvalitní práce na tvorbě výukových pomůcek</a:t>
            </a:r>
          </a:p>
          <a:p>
            <a:r>
              <a:rPr lang="cs-CZ" sz="2800" dirty="0" smtClean="0"/>
              <a:t>Nové verze MS Word, MS PowerPoint</a:t>
            </a:r>
          </a:p>
          <a:p>
            <a:r>
              <a:rPr lang="cs-CZ" sz="2800" dirty="0" smtClean="0"/>
              <a:t>Software k hlasovacímu zařízení</a:t>
            </a:r>
          </a:p>
          <a:p>
            <a:pPr marL="0" indent="0">
              <a:buNone/>
            </a:pPr>
            <a:endParaRPr lang="cs-CZ" sz="2800" dirty="0" smtClean="0"/>
          </a:p>
          <a:p>
            <a:pPr marL="0" indent="0">
              <a:buNone/>
            </a:pPr>
            <a:endParaRPr lang="cs-CZ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310493"/>
            <a:ext cx="4564558" cy="24134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054" y="1628800"/>
            <a:ext cx="3121025" cy="23415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Šipka dolů 3"/>
          <p:cNvSpPr/>
          <p:nvPr/>
        </p:nvSpPr>
        <p:spPr>
          <a:xfrm>
            <a:off x="7452320" y="5229200"/>
            <a:ext cx="648072" cy="1008112"/>
          </a:xfrm>
          <a:prstGeom prst="downArrow">
            <a:avLst/>
          </a:prstGeom>
          <a:solidFill>
            <a:srgbClr val="00B050"/>
          </a:solidFill>
          <a:ln>
            <a:solidFill>
              <a:srgbClr val="0167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702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19256" cy="67667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cs-CZ" sz="4600" dirty="0" smtClean="0"/>
              <a:t>Práce na modulech</a:t>
            </a:r>
          </a:p>
          <a:p>
            <a:pPr algn="ctr"/>
            <a:endParaRPr lang="cs-CZ" dirty="0"/>
          </a:p>
          <a:p>
            <a:pPr algn="ctr"/>
            <a:endParaRPr lang="cs-CZ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half" idx="2"/>
          </p:nvPr>
        </p:nvSpPr>
        <p:spPr>
          <a:xfrm>
            <a:off x="467544" y="5301208"/>
            <a:ext cx="8219256" cy="136815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cs-CZ" dirty="0" smtClean="0"/>
              <a:t>Výukové </a:t>
            </a:r>
            <a:r>
              <a:rPr lang="cs-CZ" dirty="0"/>
              <a:t>texty – Word</a:t>
            </a:r>
          </a:p>
          <a:p>
            <a:pPr algn="ctr"/>
            <a:r>
              <a:rPr lang="cs-CZ" dirty="0" smtClean="0"/>
              <a:t>Prezentace – PowerPoint</a:t>
            </a:r>
            <a:endParaRPr lang="cs-CZ" dirty="0"/>
          </a:p>
          <a:p>
            <a:pPr algn="ctr"/>
            <a:r>
              <a:rPr lang="cs-CZ" dirty="0"/>
              <a:t>Testy 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95" y="2492896"/>
            <a:ext cx="3360373" cy="2520280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484253"/>
            <a:ext cx="3168352" cy="2531895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Šipka dolů 6"/>
          <p:cNvSpPr/>
          <p:nvPr/>
        </p:nvSpPr>
        <p:spPr>
          <a:xfrm>
            <a:off x="4283968" y="476672"/>
            <a:ext cx="576064" cy="936104"/>
          </a:xfrm>
          <a:prstGeom prst="downArrow">
            <a:avLst/>
          </a:prstGeom>
          <a:solidFill>
            <a:srgbClr val="00B050"/>
          </a:solidFill>
          <a:ln>
            <a:solidFill>
              <a:srgbClr val="0167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7553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452</Words>
  <Application>Microsoft Office PowerPoint</Application>
  <PresentationFormat>Předvádění na obrazovce (4:3)</PresentationFormat>
  <Paragraphs>145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systému Office</vt:lpstr>
      <vt:lpstr>Moderní výuka oboru lesnictví II</vt:lpstr>
      <vt:lpstr>Základní informace o projektu</vt:lpstr>
      <vt:lpstr>Hlavní cíle projektu</vt:lpstr>
      <vt:lpstr>Specifické cíle</vt:lpstr>
      <vt:lpstr>Řídící tým</vt:lpstr>
      <vt:lpstr>Předměty - moduly</vt:lpstr>
      <vt:lpstr>Aktivity projektu</vt:lpstr>
      <vt:lpstr>Školení autorů modulů</vt:lpstr>
      <vt:lpstr>Prezentace aplikace PowerPoint</vt:lpstr>
      <vt:lpstr>Zapojení cílové skupiny</vt:lpstr>
      <vt:lpstr>Ověřování</vt:lpstr>
      <vt:lpstr>Ukázky</vt:lpstr>
      <vt:lpstr>Měření délek, tlouštěk</vt:lpstr>
      <vt:lpstr>Měření tlouštěk </vt:lpstr>
      <vt:lpstr>Měření tlouštěk – požadavky na průměrku</vt:lpstr>
      <vt:lpstr>Měření tlouštěk pokácených stromů </vt:lpstr>
      <vt:lpstr>Technická podpora</vt:lpstr>
      <vt:lpstr>Zhodnocení</vt:lpstr>
      <vt:lpstr>Děkuji za pozornost</vt:lpstr>
    </vt:vector>
  </TitlesOfParts>
  <Company>Slš Hranice, Jurikova 588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Alena Novotná</dc:creator>
  <cp:lastModifiedBy>Alena Novotná</cp:lastModifiedBy>
  <cp:revision>91</cp:revision>
  <dcterms:created xsi:type="dcterms:W3CDTF">2014-01-24T08:32:38Z</dcterms:created>
  <dcterms:modified xsi:type="dcterms:W3CDTF">2014-05-26T13:46:18Z</dcterms:modified>
</cp:coreProperties>
</file>