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70" r:id="rId3"/>
    <p:sldId id="301" r:id="rId4"/>
    <p:sldId id="282" r:id="rId5"/>
    <p:sldId id="280" r:id="rId6"/>
    <p:sldId id="296" r:id="rId7"/>
    <p:sldId id="299" r:id="rId8"/>
    <p:sldId id="302" r:id="rId9"/>
    <p:sldId id="298" r:id="rId10"/>
    <p:sldId id="287" r:id="rId11"/>
    <p:sldId id="291" r:id="rId12"/>
    <p:sldId id="290" r:id="rId13"/>
    <p:sldId id="307" r:id="rId14"/>
    <p:sldId id="293" r:id="rId15"/>
    <p:sldId id="310" r:id="rId16"/>
    <p:sldId id="312" r:id="rId17"/>
    <p:sldId id="311" r:id="rId18"/>
    <p:sldId id="315" r:id="rId19"/>
    <p:sldId id="316" r:id="rId20"/>
    <p:sldId id="313" r:id="rId21"/>
    <p:sldId id="318" r:id="rId22"/>
    <p:sldId id="319" r:id="rId23"/>
    <p:sldId id="314" r:id="rId24"/>
    <p:sldId id="321" r:id="rId25"/>
    <p:sldId id="322" r:id="rId26"/>
    <p:sldId id="320" r:id="rId27"/>
    <p:sldId id="309" r:id="rId28"/>
    <p:sldId id="304" r:id="rId29"/>
    <p:sldId id="303" r:id="rId30"/>
    <p:sldId id="305" r:id="rId31"/>
    <p:sldId id="306" r:id="rId32"/>
    <p:sldId id="277" r:id="rId33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994"/>
    <a:srgbClr val="FF9900"/>
    <a:srgbClr val="33339A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81" autoAdjust="0"/>
    <p:restoredTop sz="59572" autoAdjust="0"/>
  </p:normalViewPr>
  <p:slideViewPr>
    <p:cSldViewPr>
      <p:cViewPr>
        <p:scale>
          <a:sx n="80" d="100"/>
          <a:sy n="80" d="100"/>
        </p:scale>
        <p:origin x="-6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49F65-46A3-41CF-9BA7-AEAE1AEFEDB2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MMR</a:t>
            </a:r>
            <a:r>
              <a:rPr lang="cs-CZ" baseline="0" dirty="0" smtClean="0"/>
              <a:t> při hodnocení Národního strategického referenčního rámce 2007-2013 zjistilo, že jej neumí řádně vyhodnotit a říct, jak je naplňován.</a:t>
            </a:r>
          </a:p>
          <a:p>
            <a:endParaRPr lang="cs-CZ" baseline="0" dirty="0" smtClean="0"/>
          </a:p>
          <a:p>
            <a:r>
              <a:rPr lang="cs-CZ" baseline="0" dirty="0" smtClean="0"/>
              <a:t>MMR „vymyslelo“ tematické okruhy, které mají již obsahovat konkrétní cíle a indikátory.</a:t>
            </a:r>
          </a:p>
          <a:p>
            <a:r>
              <a:rPr lang="cs-CZ" baseline="0" dirty="0" smtClean="0"/>
              <a:t>Okruhy mají zajistit naplnění národních rozvojových priorit. </a:t>
            </a:r>
          </a:p>
          <a:p>
            <a:r>
              <a:rPr lang="cs-CZ" baseline="0" dirty="0" smtClean="0"/>
              <a:t>Současně okruhy naplní i cíle, na než se chce EU koncentrovat a které jsou obsaženy v návrhu Nařízení.</a:t>
            </a:r>
          </a:p>
          <a:p>
            <a:r>
              <a:rPr lang="cs-CZ" baseline="0" dirty="0" smtClean="0"/>
              <a:t>Tímto způsobem chce MMR více přiblížit realizované aktivity cílům ČR místo „</a:t>
            </a:r>
            <a:r>
              <a:rPr lang="cs-CZ" baseline="0" smtClean="0"/>
              <a:t>nevhodně nastavených“ </a:t>
            </a:r>
            <a:r>
              <a:rPr lang="cs-CZ" baseline="0" dirty="0" smtClean="0"/>
              <a:t>tematických cílů EU.</a:t>
            </a:r>
          </a:p>
          <a:p>
            <a:endParaRPr lang="cs-CZ" baseline="0" dirty="0" smtClean="0"/>
          </a:p>
          <a:p>
            <a:r>
              <a:rPr lang="cs-CZ" baseline="0" dirty="0" smtClean="0"/>
              <a:t>Ke každému tematickému okruhu bude zpracována tzv. karta, která bude obsahovat všechny podrobnosti o zaměření, realizaci a indikátorech pro daný tematický okruh.</a:t>
            </a:r>
          </a:p>
          <a:p>
            <a:endParaRPr lang="cs-CZ" baseline="0" dirty="0" smtClean="0"/>
          </a:p>
          <a:p>
            <a:r>
              <a:rPr lang="cs-CZ" baseline="0" dirty="0" smtClean="0"/>
              <a:t>Jeden z tematických okruhů je Integrovaný rozvoj regionu, přesto i ostatní tematické okruhy musí uvažovat s regionální dimenzí.</a:t>
            </a:r>
          </a:p>
          <a:p>
            <a:endParaRPr lang="cs-CZ" baseline="0" dirty="0" smtClean="0"/>
          </a:p>
          <a:p>
            <a:r>
              <a:rPr lang="cs-CZ" baseline="0" dirty="0" smtClean="0"/>
              <a:t>Tematické okruhy mají být naplněny operačními programy – viz další </a:t>
            </a:r>
            <a:r>
              <a:rPr lang="cs-CZ" baseline="0" dirty="0" err="1" smtClean="0"/>
              <a:t>slide</a:t>
            </a:r>
            <a:r>
              <a:rPr lang="cs-CZ" baseline="0" dirty="0" smtClean="0"/>
              <a:t>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51310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Návrh</a:t>
            </a:r>
            <a:r>
              <a:rPr lang="cs-CZ" baseline="0" dirty="0" smtClean="0"/>
              <a:t> operačních programů se stále diskutuje. Zejména se jedná o nastavení implementačních struktur (kdo bude řídit operační programy).</a:t>
            </a:r>
          </a:p>
          <a:p>
            <a:endParaRPr lang="cs-CZ" baseline="0" dirty="0" smtClean="0"/>
          </a:p>
          <a:p>
            <a:r>
              <a:rPr lang="cs-CZ" baseline="0" dirty="0" smtClean="0"/>
              <a:t>Uvažované provázání Národních rozvojových priorit – tematických okruhů a operačních programů ukazuje následující schéma (další </a:t>
            </a:r>
            <a:r>
              <a:rPr lang="cs-CZ" baseline="0" dirty="0" err="1" smtClean="0"/>
              <a:t>slide</a:t>
            </a:r>
            <a:r>
              <a:rPr lang="cs-CZ" baseline="0" dirty="0" smtClean="0"/>
              <a:t>).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7675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Pro nás</a:t>
            </a:r>
            <a:r>
              <a:rPr lang="cs-CZ" baseline="0" dirty="0" smtClean="0"/>
              <a:t> je zajímavé, že Integrovaný operační program není přímo svázán s tematickými okruhy „Mobilita, dostupnost, sítě a energie“, „Funkční výzkumný a inovační systém“. Některé významnější investice kraje a obcí tak bude třeba řešit s ministerstvy.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9609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Program rozvoje venkova je realizován v rámci společné zemědělské politiky. Návrh obsahuje 6, z nichž osa 6 by se měla věnovat podobným aktivitám, jako kohezní politika.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MMR předpokládá promítnutí územní dimenze do návrhů jednotlivých programů, ale výrazně diferencovaně. </a:t>
            </a:r>
          </a:p>
          <a:p>
            <a:r>
              <a:rPr lang="cs-CZ" baseline="0" dirty="0" smtClean="0"/>
              <a:t>Územní dimenze se bude odehrávat nejen na úrovni NUTS II a NUTS III, ale především na nižších územně správních jednotkách.</a:t>
            </a:r>
          </a:p>
          <a:p>
            <a:r>
              <a:rPr lang="cs-CZ" baseline="0" dirty="0" smtClean="0"/>
              <a:t>Územní přístup vychází z materiálu Strategie regionálního rozvoje ČR.</a:t>
            </a: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Cílem typologie je identifikovat rozdíly mezi jednotlivými regiony, příčiny této diferenciace a z pohledu nežádoucích disparit orientovat regionální politiku na řešení konkrétních typů regionů.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Typologie byla provedena ve dvou úrovních a to v úrovni základní typologie, která souhrnně hodnotí rozvoj regionů z hlediska hospodářské výkonnosti regionů, socioekonomického vývoje, geografické polohy a dynamiky rozvoje. Vymezuje území České republiky z pohledu synergie výše uvedených faktorů na území rozvojová, stabilizovaná a periferní.</a:t>
            </a: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Oproti SRR 2007-2013 se v rámci regionů se soustředěnou podporou státu vymezují pouze </a:t>
            </a:r>
            <a:r>
              <a:rPr lang="cs-CZ" sz="1200" b="1" i="1" kern="1200" cap="sm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Hospodářsky problémové regiony</a:t>
            </a:r>
            <a:r>
              <a:rPr lang="cs-CZ" dirty="0" smtClean="0">
                <a:effectLst/>
              </a:rPr>
              <a:t> . Tato</a:t>
            </a:r>
            <a:r>
              <a:rPr lang="cs-CZ" baseline="0" dirty="0" smtClean="0">
                <a:effectLst/>
              </a:rPr>
              <a:t> definice spojuje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tzv. strukturálně postižené a hospodářsky slabé do kategorie jediné.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Jako hospodářsky problémové regiony bylo vymezeno 57 regionů (ORP). Tyto ORP představují dohromady 2 621 740 obyvatel, což odpovídá 24,8 % počtu obyvatel ČR při rozloze 24,7% ČR.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ORP v OK vymezené jako hospodářsky problémové oblasti: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KÓD ORP	PLNÝ NÁZEV ORP	VÝSLEDEK 		POČET		KUMULATIVNÍ	KUMULATIVNÍ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		MULTIKRITERIÁLNÍHO 	OBYVATEL V OBCI	POČET		PODÍL NA POČTU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		HODNOCENÍ ORP	 		OBYVATEL 		OBYVATEL ČR (%)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7102	Jeseník		-0,0852		40657		586858		0,0556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7103	Konice		0,1304		11140		2272823		0,2152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7104	Lipník nad Bečvou	0,0354		15370		1471640		0,1393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7109	Přerov		0,0794		83417		1890006		0,1789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7110	Šternberk		0,0867		23751		2040448		0,1932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7111	Šumperk		0,0704		71345		1733354		0,1641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7112	Uničov		-0,0454		22906		819350		0,0776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7113	Zábřeh		0,1157		33771		2191241		0,2075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Mezi sociálně znevýhodněné oblastí jsou řazeny ORP vykazující dlouhodobou nezaměstnanost a výskyt sociálně vyloučených lokalit a lokalit ohrožených sociálním vyloučením. Toto je spojeno mimo jiné s potenciálním sociálním napětím a s vyšším výskytem sociálně-patologických jevů (drogy, lichva, gamblerství). </a:t>
            </a:r>
          </a:p>
          <a:p>
            <a:endParaRPr lang="cs-CZ" baseline="0" dirty="0" smtClean="0"/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základě multikriteriálního hodnocení bylo stanoveno pořadí regionů (ORP) s nárokem na zařazení mezi regiony s výskytem sociálně znevýhodněných oblastí.  Problém sociálního vyloučení se koncentruje především do vybraných lokalit Ústeckého kraje a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Moravskoslezska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Informace převzaty z prezentace MRR, RNDr. Ivo Ryšavý, únor 2013</a:t>
            </a: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Informace převzaty z prezentace MRR, RNDr. Ivo Ryšavý, únor 2013</a:t>
            </a:r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490057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Informace převzaty z prezentace MRR, RNDr. Ivo Ryšavý, únor 2013</a:t>
            </a:r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Informace převzaty z prezentace MRR, RNDr. Ivo Ryšavý, únor 2013</a:t>
            </a:r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Informace převzaty z prezentace MRR, RNDr. Ivo Ryšavý, únor 2013</a:t>
            </a:r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Informace převzaty z prezentace AKČR, pozice krajů, Územní dimenze EU 2014-2020 , březen 2013</a:t>
            </a: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Informace převzaty z prezentace AKČR, pozice krajů, Územní dimenze EU 2014-2020 , březen 2013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13246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Informace převzaty z prezentace AKČR, pozice krajů, Územní dimenze EU 2014-2020 , březen 2013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2263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Informace převzaty z prezentace AKČR, pozice krajů, Územní dimenze EU 2014-2020 , březen 2013</a:t>
            </a:r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Připravované</a:t>
            </a:r>
            <a:r>
              <a:rPr lang="cs-CZ" baseline="0" dirty="0" smtClean="0"/>
              <a:t> harmonogramy sice stále počítají se spuštěním nových operačních programů od ledna 2014. Ale vzhledem ke zpožděními, ke kterým dochází na národní i na evropské úrovni, je to nereálné.</a:t>
            </a:r>
          </a:p>
          <a:p>
            <a:endParaRPr lang="cs-CZ" baseline="0" dirty="0" smtClean="0"/>
          </a:p>
          <a:p>
            <a:r>
              <a:rPr lang="cs-CZ" baseline="0" dirty="0" smtClean="0"/>
              <a:t>Pro další práci kraje bude důležité vymezení operačních programů (vč. jejich obsahu a určení řídících orgánů) a tzv. rozšířená podoba Dohody o spolupráci.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Strategie regionálního rozvoje – vymezuje území se soustředěnou podporou státu.</a:t>
            </a:r>
          </a:p>
          <a:p>
            <a:r>
              <a:rPr lang="cs-CZ" baseline="0" dirty="0" smtClean="0"/>
              <a:t>Spolu s novelou zákona o podpoře regionálního rozvoje a navrhovaným zákonem o podpoře rozvoje cestovního ruchu tvoří důležitý podklad pro implementaci KP 2014+.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Z důvodu zapojení krajů do vyjednávání většiny operačních programů byl zvolen jeden partner pro ministerstva – AK ČR.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Nařízení Evropské komise</a:t>
            </a:r>
            <a:r>
              <a:rPr lang="cs-CZ" dirty="0" smtClean="0"/>
              <a:t> představují „evropský</a:t>
            </a:r>
            <a:r>
              <a:rPr lang="cs-CZ" baseline="0" dirty="0" smtClean="0"/>
              <a:t> právní předpis“ = pravidla jak čerpat.</a:t>
            </a:r>
          </a:p>
          <a:p>
            <a:r>
              <a:rPr lang="cs-CZ" baseline="0" dirty="0" smtClean="0"/>
              <a:t>V souvislosti s kohezní politikou 2014+ se předpokládá vydání celé série nařízení. </a:t>
            </a:r>
          </a:p>
          <a:p>
            <a:r>
              <a:rPr lang="cs-CZ" baseline="0" dirty="0" smtClean="0"/>
              <a:t>Základní je „Společné nařízení“, na něj navazují nařízení pro jednotlivé části kohezní a zemědělské politiky: pro ERDF, ESF, Fond soudržnosti, EAFRD, evropskou územní spolupráci,  rybářský fond a další.</a:t>
            </a:r>
          </a:p>
          <a:p>
            <a:endParaRPr lang="cs-CZ" baseline="0" dirty="0" smtClean="0"/>
          </a:p>
          <a:p>
            <a:r>
              <a:rPr lang="cs-CZ" baseline="0" dirty="0" smtClean="0"/>
              <a:t>Evropská komise zveřejnila návrh těchto Nařízení, za polského a dánského předsednictví došlo k významnému posunu při vyjednávání, proto byla v červnu vydána jejich aktualizovaná podoba. Přesto vyjednávání týkající se Nařízení nejsou ještě uzavřena.</a:t>
            </a:r>
          </a:p>
          <a:p>
            <a:endParaRPr lang="cs-CZ" baseline="0" dirty="0" smtClean="0"/>
          </a:p>
          <a:p>
            <a:r>
              <a:rPr lang="cs-CZ" dirty="0" smtClean="0"/>
              <a:t>Při vyjednávání (uplatňování připomínek státu)</a:t>
            </a:r>
            <a:r>
              <a:rPr lang="cs-CZ" baseline="0" dirty="0" smtClean="0"/>
              <a:t> má ČR velmi slabé postavení (jeden z 27 států, navíc spíše menší). Proto byla většina výhrad vůči návrhu Nařízením předjednána se zeměmi Visegradské 4 (ČR, Maďarsko, Polsko a Slovensko) + Slovinsko a prosazována společně.</a:t>
            </a:r>
          </a:p>
          <a:p>
            <a:endParaRPr lang="cs-CZ" baseline="0" dirty="0" smtClean="0"/>
          </a:p>
          <a:p>
            <a:r>
              <a:rPr lang="cs-CZ" b="1" baseline="0" dirty="0" smtClean="0"/>
              <a:t>Nařízení měla být podle původního plánu schválena do konce roku 2012. Jejich příprava nabrala zpoždění, možná budou schváleny 6/2013. Bez pravidel pro čerpání není možné komisi předložit český návrh operačních programů!</a:t>
            </a:r>
          </a:p>
          <a:p>
            <a:endParaRPr lang="cs-CZ" baseline="0" dirty="0" smtClean="0"/>
          </a:p>
          <a:p>
            <a:r>
              <a:rPr lang="cs-CZ" b="1" baseline="0" dirty="0" smtClean="0"/>
              <a:t>Tematická koncentrace:</a:t>
            </a:r>
          </a:p>
          <a:p>
            <a:r>
              <a:rPr lang="cs-CZ" baseline="0" dirty="0" smtClean="0"/>
              <a:t>Návrhy nařízení obsahují celkem 11 tematických cílů, jimiž chce EU naplnit strategii Evropa 2020.</a:t>
            </a:r>
          </a:p>
          <a:p>
            <a:endParaRPr lang="cs-CZ" baseline="0" dirty="0" smtClean="0"/>
          </a:p>
          <a:p>
            <a:r>
              <a:rPr lang="cs-CZ" b="1" baseline="0" dirty="0" smtClean="0"/>
              <a:t>Víceletý finanční rámec EU: </a:t>
            </a:r>
            <a:r>
              <a:rPr lang="cs-CZ" b="0" baseline="0" dirty="0" smtClean="0"/>
              <a:t>rozpočet EU je plánován na celé programovací období a poté čerpán v ročních alokacích.</a:t>
            </a:r>
          </a:p>
          <a:p>
            <a:r>
              <a:rPr lang="cs-CZ" b="0" baseline="0" dirty="0" smtClean="0"/>
              <a:t>Rozpočet EU zahrnuje cca 1,1 % HDP členských států.</a:t>
            </a:r>
          </a:p>
          <a:p>
            <a:r>
              <a:rPr lang="cs-CZ" b="0" baseline="0" dirty="0" smtClean="0"/>
              <a:t>Rozpočet EU na 2014 – 2020 je cca 1 025 mld. EUR</a:t>
            </a:r>
          </a:p>
          <a:p>
            <a:r>
              <a:rPr lang="cs-CZ" b="0" baseline="0" dirty="0" smtClean="0"/>
              <a:t>Společná zemědělská politika cca 38 %</a:t>
            </a:r>
          </a:p>
          <a:p>
            <a:r>
              <a:rPr lang="cs-CZ" b="0" baseline="0" dirty="0" smtClean="0"/>
              <a:t>Kohezní politika cca 37 % </a:t>
            </a:r>
          </a:p>
          <a:p>
            <a:r>
              <a:rPr lang="cs-CZ" b="0" baseline="0" dirty="0" smtClean="0"/>
              <a:t>Více na dalším </a:t>
            </a:r>
            <a:r>
              <a:rPr lang="cs-CZ" b="0" baseline="0" dirty="0" err="1" smtClean="0"/>
              <a:t>slide</a:t>
            </a:r>
            <a:endParaRPr lang="cs-CZ" b="0" baseline="0" dirty="0" smtClean="0"/>
          </a:p>
          <a:p>
            <a:endParaRPr lang="cs-CZ" b="0" baseline="0" dirty="0" smtClean="0"/>
          </a:p>
          <a:p>
            <a:r>
              <a:rPr lang="cs-CZ" b="1" baseline="0" dirty="0" smtClean="0"/>
              <a:t>Konečný finanční rámec měl být podle původního plánu schválen do konce roku 2012. Příprava nabrala zpoždění, možná bude schválen 6/2013. Bez finančního rámce pro čerpání není možné komisi předložit český návrh operačních programů!</a:t>
            </a:r>
            <a:endParaRPr lang="cs-CZ" b="0" baseline="0" dirty="0" smtClean="0"/>
          </a:p>
          <a:p>
            <a:endParaRPr lang="cs-CZ" b="0" baseline="0" dirty="0" smtClean="0"/>
          </a:p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Zpracování Strategie 2020 je žádáno i MMR. Bude se jednat o dokument, který má vymezit priority OK, a to včetně těch, které jsou „odlišné“ (územně specifické) pro Olomoucký kraj. Strategie by měla také konkretizovat návrh možného uplatnění integrovaných přístupů v území kraje.</a:t>
            </a:r>
          </a:p>
          <a:p>
            <a:endParaRPr lang="cs-CZ" baseline="0" dirty="0" smtClean="0"/>
          </a:p>
          <a:p>
            <a:r>
              <a:rPr lang="cs-CZ" baseline="0" dirty="0" smtClean="0"/>
              <a:t>Integrované přístupy navrhují koordinované využití financí KP 2014+ v území. Jedná se o komplexní navzájem provázané projekty, které se snaží řešit co nejlépe problémy v území a využít možných synergických efektů. Uplatněním integrovaných přístupů je možné svázat plánované finanční prostředky s určitým účelem a hlavně s určitým územím.</a:t>
            </a:r>
          </a:p>
          <a:p>
            <a:endParaRPr lang="cs-CZ" baseline="0" dirty="0" smtClean="0"/>
          </a:p>
          <a:p>
            <a:r>
              <a:rPr lang="cs-CZ" baseline="0" dirty="0" smtClean="0"/>
              <a:t>Příprava a realizace integrovaných přístupů vyžaduje strategický podklad (Strategie 2020+integrovaný plán), přípravu a realizaci projektů, zapojení místních aktérů do implementační struktury.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Zapojení Olomouckého kraje do implementačních struktur je stále diskutováno. Ministerstva se snaží roli krajů omezit na pouhé „pozorovatele“ – členy monitorovacích výborů.</a:t>
            </a:r>
          </a:p>
          <a:p>
            <a:endParaRPr lang="cs-CZ" baseline="0" dirty="0" smtClean="0"/>
          </a:p>
          <a:p>
            <a:r>
              <a:rPr lang="cs-CZ" baseline="0" dirty="0" smtClean="0"/>
              <a:t>Kraje se prostřednictvím Asociace krajů ČR snaží nají v implementační struktuře svou roli a využít tak i potenciál, který nabízí úřady regionálních rad. Jedním z možných řešení je realizace Integrovaných plánů rozvoje území kraje.</a:t>
            </a:r>
          </a:p>
          <a:p>
            <a:endParaRPr lang="cs-CZ" baseline="0" dirty="0" smtClean="0"/>
          </a:p>
          <a:p>
            <a:r>
              <a:rPr lang="cs-CZ" baseline="0" dirty="0" smtClean="0"/>
              <a:t>Ministerstva v současnosti uvažují o využití pouze globálních grantů.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07136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9849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Nové aspekty</a:t>
            </a:r>
            <a:r>
              <a:rPr lang="cs-CZ" b="1" baseline="0" dirty="0" smtClean="0"/>
              <a:t> rozpočtu na kohezní politiku</a:t>
            </a:r>
            <a:r>
              <a:rPr lang="cs-CZ" baseline="0" dirty="0" smtClean="0"/>
              <a:t>:</a:t>
            </a:r>
          </a:p>
          <a:p>
            <a:r>
              <a:rPr lang="cs-CZ" baseline="0" dirty="0" smtClean="0"/>
              <a:t>Podpora pro všechny regiony, i ty rozvinuté.</a:t>
            </a:r>
          </a:p>
          <a:p>
            <a:r>
              <a:rPr lang="cs-CZ" baseline="0" dirty="0" smtClean="0"/>
              <a:t>Nový nástroj na propojování Evropy – určen především pro rozvinuté regiony</a:t>
            </a:r>
          </a:p>
          <a:p>
            <a:r>
              <a:rPr lang="cs-CZ" baseline="0" dirty="0" smtClean="0"/>
              <a:t>Pro méně rozvinuté regiony zůstává objem zhruba zachován, protože došlo ke zmenšení jejich počtu – viz další </a:t>
            </a:r>
            <a:r>
              <a:rPr lang="cs-CZ" baseline="0" dirty="0" err="1" smtClean="0"/>
              <a:t>slide</a:t>
            </a:r>
            <a:endParaRPr lang="cs-CZ" baseline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8205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Mapka ukazuje, jak bude EU rozdělena</a:t>
            </a:r>
            <a:r>
              <a:rPr lang="cs-CZ" baseline="0" dirty="0" smtClean="0"/>
              <a:t> méně rozvinuté, přechodné a rozvinuté regiony v období 2014+.</a:t>
            </a:r>
          </a:p>
          <a:p>
            <a:endParaRPr lang="cs-CZ" dirty="0" smtClean="0"/>
          </a:p>
          <a:p>
            <a:r>
              <a:rPr lang="cs-CZ" dirty="0" smtClean="0"/>
              <a:t>Z regionů do 75 % průměru HDP vypadlo zejména východní Německo</a:t>
            </a:r>
            <a:r>
              <a:rPr lang="cs-CZ" baseline="0" dirty="0" smtClean="0"/>
              <a:t> a část Španělska.</a:t>
            </a:r>
          </a:p>
          <a:p>
            <a:endParaRPr lang="cs-CZ" baseline="0" dirty="0" smtClean="0"/>
          </a:p>
          <a:p>
            <a:r>
              <a:rPr lang="cs-CZ" baseline="0" dirty="0" smtClean="0"/>
              <a:t>Z regionů v ČR hrozil přesun do přechodných regionů Jihomoravskému a Středočeskému kraji, nakonec zůstaly těsně pod 75 % průměrného HDP v EU.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4670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cs-CZ" sz="1200" b="0" dirty="0" smtClean="0">
                <a:solidFill>
                  <a:srgbClr val="003994"/>
                </a:solidFill>
              </a:rPr>
              <a:t>Vize EU do roku 2020, priority EU:</a:t>
            </a:r>
          </a:p>
          <a:p>
            <a:pPr algn="just">
              <a:lnSpc>
                <a:spcPct val="90000"/>
              </a:lnSpc>
            </a:pPr>
            <a:r>
              <a:rPr lang="cs-CZ" sz="1200" b="0" dirty="0" smtClean="0">
                <a:solidFill>
                  <a:srgbClr val="33339A"/>
                </a:solidFill>
              </a:rPr>
              <a:t>Inteligentní růst: rozvíjet ekonomiku založenou na znalostech a inovacích.</a:t>
            </a:r>
          </a:p>
          <a:p>
            <a:r>
              <a:rPr lang="cs-CZ" sz="1200" b="0" dirty="0" smtClean="0">
                <a:solidFill>
                  <a:srgbClr val="33339A"/>
                </a:solidFill>
              </a:rPr>
              <a:t>Udržitelný růst: podporovat konkurenceschopnější a ekologičtější ekonomiku méně náročnou na zdroje</a:t>
            </a:r>
          </a:p>
          <a:p>
            <a:r>
              <a:rPr lang="cs-CZ" sz="1200" b="0" dirty="0" smtClean="0">
                <a:solidFill>
                  <a:srgbClr val="33339A"/>
                </a:solidFill>
              </a:rPr>
              <a:t>Růst podporující začlenění: podporovat ekonomiku s vysokou zaměstnaností, jež se bude vyznačovat sociální a územní soudržností</a:t>
            </a:r>
          </a:p>
          <a:p>
            <a:endParaRPr lang="cs-CZ" dirty="0" smtClean="0"/>
          </a:p>
          <a:p>
            <a:r>
              <a:rPr lang="cs-CZ" dirty="0" smtClean="0"/>
              <a:t>Kohezní politika má být hlavní nástroj pro naplňování cílů Strategie 2020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9005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 listopadu 2012 zahájila EK vyjednávání</a:t>
            </a:r>
            <a:r>
              <a:rPr lang="cs-CZ" baseline="0" dirty="0" smtClean="0"/>
              <a:t> přímo s ČR. V první fázi EK představila své stanovisko, které shrnuje základní představy EK, k čemu by měla ČR využít finanční prostředky z KP 2014+.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Předběžné podmínky jsou součástí dalšího vyjednávání. ČR by měla předběžné podmínky naplnit do 31. 12. 2015. ALE většinou</a:t>
            </a:r>
            <a:r>
              <a:rPr lang="cs-CZ" baseline="0" dirty="0" smtClean="0"/>
              <a:t> je zahájení čerpání v dané oblasti podmíněno naplněním dané předběžné podmínky (např. chci čerpat prostředky v dopravě, musím mít strategii v dopravě).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Rámcová</a:t>
            </a:r>
            <a:r>
              <a:rPr lang="cs-CZ" b="1" baseline="0" dirty="0" smtClean="0"/>
              <a:t> pozice </a:t>
            </a:r>
            <a:r>
              <a:rPr lang="cs-CZ" baseline="0" dirty="0" smtClean="0"/>
              <a:t>je dokument, jímž ČR oficiálně reaguje na návrhy EK.</a:t>
            </a:r>
          </a:p>
          <a:p>
            <a:endParaRPr lang="cs-CZ" dirty="0" smtClean="0"/>
          </a:p>
          <a:p>
            <a:r>
              <a:rPr lang="cs-CZ" b="1" dirty="0" smtClean="0"/>
              <a:t>Národní program reforem </a:t>
            </a:r>
            <a:r>
              <a:rPr lang="cs-CZ" dirty="0" smtClean="0"/>
              <a:t>je dokument, který si vyžádala EK,</a:t>
            </a:r>
            <a:r>
              <a:rPr lang="cs-CZ" baseline="0" dirty="0" smtClean="0"/>
              <a:t> i když jej vláda vydává za svou strategii jak zabránit krizi.</a:t>
            </a:r>
          </a:p>
          <a:p>
            <a:r>
              <a:rPr lang="cs-CZ" baseline="0" dirty="0" smtClean="0"/>
              <a:t>Program je ročně vyhodnocován a upravován.</a:t>
            </a:r>
          </a:p>
          <a:p>
            <a:r>
              <a:rPr lang="cs-CZ" baseline="0" dirty="0" smtClean="0"/>
              <a:t>V současnosti je považován za základní východisko ČR pro KP 2014+  a všechny návrhy jsou k němu vztahovány.</a:t>
            </a:r>
          </a:p>
          <a:p>
            <a:endParaRPr lang="cs-CZ" baseline="0" dirty="0" smtClean="0"/>
          </a:p>
          <a:p>
            <a:r>
              <a:rPr lang="cs-CZ" b="1" baseline="0" dirty="0" smtClean="0"/>
              <a:t>Návrh národních rozvojových priorit</a:t>
            </a:r>
            <a:r>
              <a:rPr lang="cs-CZ" baseline="0" dirty="0" smtClean="0"/>
              <a:t> jedná se o vymezení priorit, které chce ČR řešit z kohezní politiky – více viz další </a:t>
            </a:r>
            <a:r>
              <a:rPr lang="cs-CZ" baseline="0" dirty="0" err="1" smtClean="0"/>
              <a:t>slide</a:t>
            </a:r>
            <a:r>
              <a:rPr lang="cs-CZ" baseline="0" dirty="0" smtClean="0"/>
              <a:t>.</a:t>
            </a:r>
          </a:p>
          <a:p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baseline="0" dirty="0" smtClean="0"/>
              <a:t>Dohoda o spolupráci pro rozvoj a investice </a:t>
            </a:r>
            <a:r>
              <a:rPr lang="cs-CZ" baseline="0" dirty="0" smtClean="0"/>
              <a:t>bude základním dokumentem, který bude shrnovat vzájemné závazky EK a ČR. Bude nahrazovat Národní strategický referenční rámec. Ve výsledku se tedy bude jednat o strategický dokument.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003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rgbClr val="FF9900"/>
                </a:solidFill>
              </a:rPr>
              <a:t>Kohezní politika EU 2014+ </a:t>
            </a:r>
            <a:endParaRPr lang="cs-CZ" sz="3600" dirty="0">
              <a:solidFill>
                <a:srgbClr val="FF99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292600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000" dirty="0" smtClean="0"/>
              <a:t>IV. Workshop pro zástupce ORP Olomouckého kraje</a:t>
            </a:r>
            <a:endParaRPr lang="cs-CZ" sz="2000" dirty="0"/>
          </a:p>
          <a:p>
            <a:r>
              <a:rPr lang="cs-CZ" sz="2000" dirty="0" smtClean="0"/>
              <a:t>25. března 2013, Litovel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84784"/>
            <a:ext cx="8424862" cy="511242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cs-CZ" sz="1800" dirty="0" smtClean="0"/>
              <a:t>Tematické okruhy</a:t>
            </a:r>
          </a:p>
          <a:p>
            <a:pPr marL="0" algn="just">
              <a:lnSpc>
                <a:spcPct val="90000"/>
              </a:lnSpc>
              <a:buFontTx/>
              <a:buChar char="-"/>
            </a:pPr>
            <a:r>
              <a:rPr lang="cs-CZ" sz="1800" b="0" smtClean="0">
                <a:solidFill>
                  <a:srgbClr val="33339A"/>
                </a:solidFill>
              </a:rPr>
              <a:t>Převodníky </a:t>
            </a:r>
            <a:r>
              <a:rPr lang="cs-CZ" sz="1800" b="0" dirty="0" smtClean="0">
                <a:solidFill>
                  <a:srgbClr val="33339A"/>
                </a:solidFill>
              </a:rPr>
              <a:t>mezi národními prioritami a budoucími operačními programy</a:t>
            </a:r>
          </a:p>
          <a:p>
            <a:pPr marL="0" algn="just">
              <a:lnSpc>
                <a:spcPct val="90000"/>
              </a:lnSpc>
              <a:buFontTx/>
              <a:buChar char="-"/>
            </a:pPr>
            <a:r>
              <a:rPr lang="cs-CZ" sz="1800" b="0" dirty="0" smtClean="0">
                <a:solidFill>
                  <a:srgbClr val="33339A"/>
                </a:solidFill>
              </a:rPr>
              <a:t>Rozpracovány do tzv. karet tematických </a:t>
            </a:r>
          </a:p>
          <a:p>
            <a:pPr marL="800100" lvl="2" algn="just">
              <a:lnSpc>
                <a:spcPct val="90000"/>
              </a:lnSpc>
              <a:buFontTx/>
              <a:buChar char="-"/>
            </a:pPr>
            <a:r>
              <a:rPr lang="cs-CZ" sz="1800" b="0" dirty="0" smtClean="0">
                <a:solidFill>
                  <a:srgbClr val="33339A"/>
                </a:solidFill>
              </a:rPr>
              <a:t>Náhrada za Národní strategický referenční rámec</a:t>
            </a:r>
          </a:p>
          <a:p>
            <a:pPr marL="800100" lvl="2" algn="just">
              <a:lnSpc>
                <a:spcPct val="90000"/>
              </a:lnSpc>
              <a:buFontTx/>
              <a:buChar char="-"/>
            </a:pPr>
            <a:r>
              <a:rPr lang="cs-CZ" sz="1800" b="0" dirty="0" smtClean="0">
                <a:solidFill>
                  <a:srgbClr val="33339A"/>
                </a:solidFill>
              </a:rPr>
              <a:t>Popis, vazby na strategie a priority ČR a EU, cíle a zaměření, cílové skupiny, indikátory, územní rozměr, implementace, podmínky čerpání</a:t>
            </a:r>
          </a:p>
          <a:p>
            <a:pPr marL="0" indent="0" algn="just">
              <a:lnSpc>
                <a:spcPct val="90000"/>
              </a:lnSpc>
              <a:buNone/>
            </a:pPr>
            <a:endParaRPr lang="cs-CZ" sz="900" b="0" dirty="0" smtClean="0">
              <a:solidFill>
                <a:schemeClr val="accent2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1800" b="0" dirty="0" smtClean="0">
                <a:solidFill>
                  <a:schemeClr val="accent2"/>
                </a:solidFill>
              </a:rPr>
              <a:t>Seznam tematických okruhů:</a:t>
            </a:r>
            <a:endParaRPr lang="cs-CZ" sz="1800" b="0" dirty="0">
              <a:solidFill>
                <a:schemeClr val="accent2"/>
              </a:solidFill>
            </a:endParaRP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>
                <a:solidFill>
                  <a:schemeClr val="accent2"/>
                </a:solidFill>
              </a:rPr>
              <a:t>Funkční výzkumný a inovační systém</a:t>
            </a: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 smtClean="0">
                <a:solidFill>
                  <a:schemeClr val="accent2"/>
                </a:solidFill>
              </a:rPr>
              <a:t>Konkurenceschopné </a:t>
            </a:r>
            <a:r>
              <a:rPr lang="cs-CZ" sz="1800" b="0" dirty="0">
                <a:solidFill>
                  <a:schemeClr val="accent2"/>
                </a:solidFill>
              </a:rPr>
              <a:t>podniky</a:t>
            </a: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>
                <a:solidFill>
                  <a:schemeClr val="accent2"/>
                </a:solidFill>
              </a:rPr>
              <a:t>Životní prostředí</a:t>
            </a: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>
                <a:solidFill>
                  <a:schemeClr val="accent2"/>
                </a:solidFill>
              </a:rPr>
              <a:t>Mobilita, dostupnost, sítě a energie</a:t>
            </a: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>
                <a:solidFill>
                  <a:schemeClr val="accent2"/>
                </a:solidFill>
              </a:rPr>
              <a:t>Efektivní trh práce</a:t>
            </a: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cs-CZ" sz="1800" b="0" dirty="0" smtClean="0">
                <a:solidFill>
                  <a:schemeClr val="accent2"/>
                </a:solidFill>
              </a:rPr>
              <a:t>Boj </a:t>
            </a:r>
            <a:r>
              <a:rPr lang="cs-CZ" sz="1800" b="0" dirty="0">
                <a:solidFill>
                  <a:schemeClr val="accent2"/>
                </a:solidFill>
              </a:rPr>
              <a:t>s chudobou, inkluze a zdraví</a:t>
            </a:r>
          </a:p>
          <a:p>
            <a:pPr marL="457200" indent="-457200" algn="just">
              <a:lnSpc>
                <a:spcPct val="90000"/>
              </a:lnSpc>
              <a:buAutoNum type="arabicPeriod"/>
            </a:pPr>
            <a:r>
              <a:rPr lang="cs-CZ" sz="1800" b="0" dirty="0" smtClean="0">
                <a:solidFill>
                  <a:schemeClr val="accent2"/>
                </a:solidFill>
              </a:rPr>
              <a:t>Efektivní správa a instituce</a:t>
            </a:r>
          </a:p>
          <a:p>
            <a:pPr marL="457200" indent="-457200" algn="just">
              <a:lnSpc>
                <a:spcPct val="90000"/>
              </a:lnSpc>
              <a:buAutoNum type="arabicPeriod"/>
            </a:pPr>
            <a:r>
              <a:rPr lang="cs-CZ" sz="1800" b="0" dirty="0" smtClean="0">
                <a:solidFill>
                  <a:schemeClr val="accent2"/>
                </a:solidFill>
              </a:rPr>
              <a:t>Integrovaný rozvoj území – vazba na všechny tematické cíle</a:t>
            </a:r>
          </a:p>
          <a:p>
            <a:pPr marL="0" indent="0" algn="just">
              <a:lnSpc>
                <a:spcPct val="90000"/>
              </a:lnSpc>
              <a:buNone/>
            </a:pPr>
            <a:endParaRPr lang="cs-CZ" sz="1800" b="0" dirty="0">
              <a:solidFill>
                <a:schemeClr val="accent2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cs-CZ" sz="1800" b="0" dirty="0" smtClean="0">
              <a:solidFill>
                <a:schemeClr val="accent2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Tematické okruhy – MMR ČR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983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412776"/>
            <a:ext cx="8712646" cy="5184576"/>
          </a:xfrm>
        </p:spPr>
        <p:txBody>
          <a:bodyPr/>
          <a:lstStyle/>
          <a:p>
            <a:pPr marL="0" indent="0">
              <a:buNone/>
            </a:pPr>
            <a:r>
              <a:rPr lang="cs-CZ" sz="2000" dirty="0" smtClean="0"/>
              <a:t>Vymezení operačních programů pro programové období 2014-2020 – schváleno Vládou ČR dne 28. listopadu 2012 (UV č. 867/2012)</a:t>
            </a:r>
          </a:p>
          <a:p>
            <a:pPr algn="just"/>
            <a:r>
              <a:rPr lang="cs-CZ" sz="2000" dirty="0" smtClean="0">
                <a:solidFill>
                  <a:srgbClr val="33339A"/>
                </a:solidFill>
              </a:rPr>
              <a:t>OP Podnikání a inovace pro konkurenceschopnost </a:t>
            </a:r>
            <a:r>
              <a:rPr lang="cs-CZ" sz="2000" b="0" dirty="0" smtClean="0">
                <a:solidFill>
                  <a:srgbClr val="33339A"/>
                </a:solidFill>
              </a:rPr>
              <a:t>– řídící orgán: Ministerstvo průmyslu a obchodu</a:t>
            </a:r>
          </a:p>
          <a:p>
            <a:pPr algn="just"/>
            <a:r>
              <a:rPr lang="cs-CZ" sz="2000" dirty="0">
                <a:solidFill>
                  <a:srgbClr val="33339A"/>
                </a:solidFill>
              </a:rPr>
              <a:t>OP Výzkum, vývoj a vzdělávání </a:t>
            </a:r>
            <a:r>
              <a:rPr lang="cs-CZ" sz="2000" b="0" dirty="0" smtClean="0">
                <a:solidFill>
                  <a:srgbClr val="33339A"/>
                </a:solidFill>
              </a:rPr>
              <a:t>– </a:t>
            </a:r>
            <a:r>
              <a:rPr lang="cs-CZ" sz="2000" b="0" dirty="0">
                <a:solidFill>
                  <a:srgbClr val="33339A"/>
                </a:solidFill>
              </a:rPr>
              <a:t>řídící orgán: </a:t>
            </a:r>
            <a:r>
              <a:rPr lang="cs-CZ" sz="2000" b="0" dirty="0" smtClean="0">
                <a:solidFill>
                  <a:srgbClr val="33339A"/>
                </a:solidFill>
              </a:rPr>
              <a:t>Ministerstvo školství, mládeže a tělovýchovy</a:t>
            </a:r>
          </a:p>
          <a:p>
            <a:pPr algn="just"/>
            <a:r>
              <a:rPr lang="cs-CZ" sz="2000" dirty="0">
                <a:solidFill>
                  <a:srgbClr val="33339A"/>
                </a:solidFill>
              </a:rPr>
              <a:t>OP Zaměstnanost </a:t>
            </a:r>
            <a:r>
              <a:rPr lang="cs-CZ" sz="2000" b="0" dirty="0">
                <a:solidFill>
                  <a:srgbClr val="33339A"/>
                </a:solidFill>
              </a:rPr>
              <a:t>– řídící orgán: Ministerstvo práce a sociálních věcí</a:t>
            </a:r>
          </a:p>
          <a:p>
            <a:pPr algn="just"/>
            <a:r>
              <a:rPr lang="cs-CZ" sz="2000" dirty="0" smtClean="0">
                <a:solidFill>
                  <a:srgbClr val="33339A"/>
                </a:solidFill>
              </a:rPr>
              <a:t>OP Doprava </a:t>
            </a:r>
            <a:r>
              <a:rPr lang="cs-CZ" sz="2000" b="0" dirty="0" smtClean="0">
                <a:solidFill>
                  <a:srgbClr val="33339A"/>
                </a:solidFill>
              </a:rPr>
              <a:t>– </a:t>
            </a:r>
            <a:r>
              <a:rPr lang="cs-CZ" sz="2000" b="0" dirty="0">
                <a:solidFill>
                  <a:srgbClr val="33339A"/>
                </a:solidFill>
              </a:rPr>
              <a:t>řídící orgán: Ministerstvo dopravy</a:t>
            </a:r>
          </a:p>
          <a:p>
            <a:pPr algn="just"/>
            <a:r>
              <a:rPr lang="cs-CZ" sz="2000" dirty="0">
                <a:solidFill>
                  <a:srgbClr val="33339A"/>
                </a:solidFill>
              </a:rPr>
              <a:t>OP Životní prostředí </a:t>
            </a:r>
            <a:r>
              <a:rPr lang="cs-CZ" sz="2000" b="0" dirty="0">
                <a:solidFill>
                  <a:srgbClr val="33339A"/>
                </a:solidFill>
              </a:rPr>
              <a:t>– řídící orgán: Ministerstvo </a:t>
            </a:r>
            <a:r>
              <a:rPr lang="cs-CZ" sz="2000" b="0" dirty="0" smtClean="0">
                <a:solidFill>
                  <a:srgbClr val="33339A"/>
                </a:solidFill>
              </a:rPr>
              <a:t>životního prostředí</a:t>
            </a:r>
            <a:endParaRPr lang="cs-CZ" sz="2000" b="0" dirty="0">
              <a:solidFill>
                <a:srgbClr val="33339A"/>
              </a:solidFill>
            </a:endParaRPr>
          </a:p>
          <a:p>
            <a:pPr algn="just"/>
            <a:r>
              <a:rPr lang="cs-CZ" sz="2000" dirty="0" smtClean="0">
                <a:solidFill>
                  <a:srgbClr val="33339A"/>
                </a:solidFill>
              </a:rPr>
              <a:t>Integrovaný regionální operační program</a:t>
            </a:r>
            <a:r>
              <a:rPr lang="cs-CZ" sz="2000" dirty="0">
                <a:solidFill>
                  <a:srgbClr val="33339A"/>
                </a:solidFill>
              </a:rPr>
              <a:t> </a:t>
            </a:r>
            <a:r>
              <a:rPr lang="cs-CZ" sz="2000" b="0" dirty="0">
                <a:solidFill>
                  <a:srgbClr val="33339A"/>
                </a:solidFill>
              </a:rPr>
              <a:t>– řídící orgán: </a:t>
            </a:r>
            <a:r>
              <a:rPr lang="cs-CZ" sz="2000" b="0" dirty="0" smtClean="0">
                <a:solidFill>
                  <a:srgbClr val="33339A"/>
                </a:solidFill>
              </a:rPr>
              <a:t>Ministerstvo pro místní rozvoj</a:t>
            </a:r>
          </a:p>
          <a:p>
            <a:pPr algn="just"/>
            <a:r>
              <a:rPr lang="cs-CZ" sz="2000" dirty="0" smtClean="0">
                <a:solidFill>
                  <a:srgbClr val="33339A"/>
                </a:solidFill>
              </a:rPr>
              <a:t>OP Praha – pól růstu ČR</a:t>
            </a:r>
            <a:r>
              <a:rPr lang="cs-CZ" sz="2000" dirty="0">
                <a:solidFill>
                  <a:srgbClr val="33339A"/>
                </a:solidFill>
              </a:rPr>
              <a:t> </a:t>
            </a:r>
            <a:r>
              <a:rPr lang="cs-CZ" sz="2000" b="0" dirty="0">
                <a:solidFill>
                  <a:srgbClr val="33339A"/>
                </a:solidFill>
              </a:rPr>
              <a:t>– řídící orgán</a:t>
            </a:r>
            <a:r>
              <a:rPr lang="cs-CZ" sz="2000" b="0" dirty="0" smtClean="0">
                <a:solidFill>
                  <a:srgbClr val="33339A"/>
                </a:solidFill>
              </a:rPr>
              <a:t>: Magistrát hlavního města Prahy </a:t>
            </a:r>
          </a:p>
          <a:p>
            <a:pPr algn="just"/>
            <a:r>
              <a:rPr lang="cs-CZ" sz="2000" dirty="0" smtClean="0">
                <a:solidFill>
                  <a:srgbClr val="33339A"/>
                </a:solidFill>
              </a:rPr>
              <a:t>OP Technická pomoc</a:t>
            </a:r>
            <a:r>
              <a:rPr lang="cs-CZ" sz="2000" dirty="0">
                <a:solidFill>
                  <a:srgbClr val="33339A"/>
                </a:solidFill>
              </a:rPr>
              <a:t> </a:t>
            </a:r>
            <a:r>
              <a:rPr lang="cs-CZ" sz="2000" b="0" dirty="0">
                <a:solidFill>
                  <a:srgbClr val="33339A"/>
                </a:solidFill>
              </a:rPr>
              <a:t>– řídící orgán: </a:t>
            </a:r>
            <a:r>
              <a:rPr lang="cs-CZ" sz="2000" b="0" dirty="0" smtClean="0">
                <a:solidFill>
                  <a:srgbClr val="33339A"/>
                </a:solidFill>
              </a:rPr>
              <a:t>Ministerstvo pro místní rozvoj</a:t>
            </a:r>
          </a:p>
          <a:p>
            <a:pPr marL="0" indent="0">
              <a:buNone/>
            </a:pPr>
            <a:endParaRPr lang="cs-CZ" sz="2000" dirty="0" smtClean="0"/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11</a:t>
            </a:fld>
            <a:endParaRPr lang="cs-CZ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4681537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Návrh operačních programů – MMR ČR</a:t>
            </a:r>
            <a:endParaRPr lang="cs-CZ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11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AD28-FD34-4F86-94F5-A8EBA202B1D1}" type="slidenum">
              <a:rPr lang="cs-CZ" smtClean="0"/>
              <a:pPr/>
              <a:t>12</a:t>
            </a:fld>
            <a:endParaRPr lang="cs-CZ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992179"/>
              </p:ext>
            </p:extLst>
          </p:nvPr>
        </p:nvGraphicFramePr>
        <p:xfrm>
          <a:off x="-195416" y="116632"/>
          <a:ext cx="9534831" cy="6741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r:id="rId4" imgW="10775418" imgH="7643409" progId="Visio.Drawing.11">
                  <p:embed/>
                </p:oleObj>
              </mc:Choice>
              <mc:Fallback>
                <p:oleObj r:id="rId4" imgW="10775418" imgH="764340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95416" y="116632"/>
                        <a:ext cx="9534831" cy="674136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10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268760"/>
            <a:ext cx="8424862" cy="540060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sz="2000" b="0" dirty="0">
                <a:solidFill>
                  <a:srgbClr val="003994"/>
                </a:solidFill>
              </a:rPr>
              <a:t>Priorita 1 – Transfer znalostí a inovací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2000" b="0" dirty="0">
                <a:solidFill>
                  <a:srgbClr val="003994"/>
                </a:solidFill>
              </a:rPr>
              <a:t>Priorita 2 – Zvýšení konkurenceschopnosti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2000" b="0" dirty="0">
                <a:solidFill>
                  <a:srgbClr val="003994"/>
                </a:solidFill>
              </a:rPr>
              <a:t>Priorita 3 – Podpora organizace potravinového řetězce a řízení rizik v zemědělství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2000" b="0" dirty="0">
                <a:solidFill>
                  <a:srgbClr val="003994"/>
                </a:solidFill>
              </a:rPr>
              <a:t>Téma přírodní zdroje (vč. tématu lesy)  – priorita 4 a 5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2000" dirty="0"/>
              <a:t>Priorita 6 – Podpora sociálního začleňování, snižování chudoby a podpora hospodářského rozvoje ve venkovských oblastech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pl-PL" sz="2000" dirty="0"/>
              <a:t>Doporučené </a:t>
            </a:r>
            <a:r>
              <a:rPr lang="pl-PL" sz="2000" dirty="0" smtClean="0"/>
              <a:t>podpory</a:t>
            </a:r>
            <a:r>
              <a:rPr lang="pl-PL" sz="2000" b="0" dirty="0" smtClean="0">
                <a:solidFill>
                  <a:srgbClr val="003994"/>
                </a:solidFill>
              </a:rPr>
              <a:t>: </a:t>
            </a:r>
            <a:r>
              <a:rPr lang="cs-CZ" sz="2000" b="0" dirty="0" smtClean="0">
                <a:solidFill>
                  <a:srgbClr val="003994"/>
                </a:solidFill>
              </a:rPr>
              <a:t>20 </a:t>
            </a:r>
            <a:r>
              <a:rPr lang="cs-CZ" sz="2000" b="0" dirty="0">
                <a:solidFill>
                  <a:srgbClr val="003994"/>
                </a:solidFill>
              </a:rPr>
              <a:t>1. b) – investice do nezemědělských činností pro zemědělské </a:t>
            </a:r>
            <a:r>
              <a:rPr lang="cs-CZ" sz="2000" b="0" dirty="0" smtClean="0">
                <a:solidFill>
                  <a:srgbClr val="003994"/>
                </a:solidFill>
              </a:rPr>
              <a:t>podnikatele, 21 </a:t>
            </a:r>
            <a:r>
              <a:rPr lang="cs-CZ" sz="2000" b="0" dirty="0">
                <a:solidFill>
                  <a:srgbClr val="003994"/>
                </a:solidFill>
              </a:rPr>
              <a:t>1. b) – investice do drobné vodohospodářské </a:t>
            </a:r>
            <a:r>
              <a:rPr lang="cs-CZ" sz="2000" b="0" dirty="0" smtClean="0">
                <a:solidFill>
                  <a:srgbClr val="003994"/>
                </a:solidFill>
              </a:rPr>
              <a:t>infrastruktury, 27 </a:t>
            </a:r>
            <a:r>
              <a:rPr lang="cs-CZ" sz="2000" b="0" dirty="0">
                <a:solidFill>
                  <a:srgbClr val="003994"/>
                </a:solidFill>
              </a:rPr>
              <a:t>3. – lesnické technologie a vybavení </a:t>
            </a:r>
            <a:r>
              <a:rPr lang="cs-CZ" sz="2000" b="0" dirty="0" smtClean="0">
                <a:solidFill>
                  <a:srgbClr val="003994"/>
                </a:solidFill>
              </a:rPr>
              <a:t>provozoven, 42 </a:t>
            </a:r>
            <a:r>
              <a:rPr lang="cs-CZ" sz="2000" b="0" dirty="0">
                <a:solidFill>
                  <a:srgbClr val="003994"/>
                </a:solidFill>
              </a:rPr>
              <a:t>– Místní akční skupiny </a:t>
            </a:r>
            <a:r>
              <a:rPr lang="cs-CZ" sz="2000" b="0" dirty="0" smtClean="0">
                <a:solidFill>
                  <a:srgbClr val="003994"/>
                </a:solidFill>
              </a:rPr>
              <a:t>LEADER, 45 </a:t>
            </a:r>
            <a:r>
              <a:rPr lang="cs-CZ" sz="2000" b="0" dirty="0">
                <a:solidFill>
                  <a:srgbClr val="003994"/>
                </a:solidFill>
              </a:rPr>
              <a:t>– Provozní náklady a propagace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2000" dirty="0" smtClean="0"/>
              <a:t>Nedoporučené podpory</a:t>
            </a:r>
            <a:r>
              <a:rPr lang="cs-CZ" sz="2000" b="0" dirty="0" smtClean="0">
                <a:solidFill>
                  <a:srgbClr val="003994"/>
                </a:solidFill>
              </a:rPr>
              <a:t>: 21 </a:t>
            </a:r>
            <a:r>
              <a:rPr lang="cs-CZ" sz="2000" b="0" dirty="0">
                <a:solidFill>
                  <a:srgbClr val="003994"/>
                </a:solidFill>
              </a:rPr>
              <a:t>1. d) – investice do základních služeb pro venkov, včetně oblasti volného času a </a:t>
            </a:r>
            <a:r>
              <a:rPr lang="cs-CZ" sz="2000" b="0" dirty="0" smtClean="0">
                <a:solidFill>
                  <a:srgbClr val="003994"/>
                </a:solidFill>
              </a:rPr>
              <a:t>kultury, 21 </a:t>
            </a:r>
            <a:r>
              <a:rPr lang="cs-CZ" sz="2000" b="0" dirty="0">
                <a:solidFill>
                  <a:srgbClr val="003994"/>
                </a:solidFill>
              </a:rPr>
              <a:t>1. e) – investice veřejných subjektů do rekreační </a:t>
            </a:r>
            <a:r>
              <a:rPr lang="cs-CZ" sz="2000" b="0" dirty="0" smtClean="0">
                <a:solidFill>
                  <a:srgbClr val="003994"/>
                </a:solidFill>
              </a:rPr>
              <a:t>infrastruktury, 21 </a:t>
            </a:r>
            <a:r>
              <a:rPr lang="cs-CZ" sz="2000" b="0" dirty="0">
                <a:solidFill>
                  <a:srgbClr val="003994"/>
                </a:solidFill>
              </a:rPr>
              <a:t>1.  f) – investice do kulturního a přírodního </a:t>
            </a:r>
            <a:r>
              <a:rPr lang="cs-CZ" sz="2000" b="0" dirty="0" smtClean="0">
                <a:solidFill>
                  <a:srgbClr val="003994"/>
                </a:solidFill>
              </a:rPr>
              <a:t>dědictví, 21 </a:t>
            </a:r>
            <a:r>
              <a:rPr lang="cs-CZ" sz="2000" b="0" dirty="0">
                <a:solidFill>
                  <a:srgbClr val="003994"/>
                </a:solidFill>
              </a:rPr>
              <a:t>1. g) – investice na přemístění činností a rekonstrukce budov v zájmu zlepšení environmentálního profilu dané usedlosti</a:t>
            </a:r>
          </a:p>
          <a:p>
            <a:pPr algn="just">
              <a:lnSpc>
                <a:spcPct val="90000"/>
              </a:lnSpc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cs-CZ" sz="2000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FF9900"/>
                </a:solidFill>
              </a:rPr>
              <a:t>Program rozvoje venkova </a:t>
            </a:r>
            <a:r>
              <a:rPr lang="cs-CZ" dirty="0" smtClean="0">
                <a:solidFill>
                  <a:srgbClr val="FF9900"/>
                </a:solidFill>
              </a:rPr>
              <a:t>pro </a:t>
            </a:r>
            <a:r>
              <a:rPr lang="cs-CZ" dirty="0">
                <a:solidFill>
                  <a:srgbClr val="FF9900"/>
                </a:solidFill>
              </a:rPr>
              <a:t>2014+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947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cs-CZ" dirty="0" smtClean="0">
                <a:solidFill>
                  <a:srgbClr val="003994"/>
                </a:solidFill>
              </a:rPr>
              <a:t>Společné principy k uplatnění územní dimenze:</a:t>
            </a:r>
            <a:endParaRPr lang="cs-CZ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r>
              <a:rPr lang="cs-CZ" b="0" cap="small" dirty="0" smtClean="0">
                <a:solidFill>
                  <a:srgbClr val="003994"/>
                </a:solidFill>
              </a:rPr>
              <a:t>Územní</a:t>
            </a:r>
            <a:endParaRPr lang="cs-CZ" b="0" cap="small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r>
              <a:rPr lang="cs-CZ" b="0" cap="small" dirty="0" smtClean="0">
                <a:solidFill>
                  <a:srgbClr val="003994"/>
                </a:solidFill>
              </a:rPr>
              <a:t>Tematický</a:t>
            </a:r>
            <a:endParaRPr lang="cs-CZ" b="0" cap="small" dirty="0">
              <a:solidFill>
                <a:srgbClr val="003994"/>
              </a:solidFill>
            </a:endParaRPr>
          </a:p>
          <a:p>
            <a:pPr eaLnBrk="1" hangingPunct="1">
              <a:defRPr/>
            </a:pPr>
            <a:r>
              <a:rPr lang="cs-CZ" b="0" cap="small" dirty="0" smtClean="0">
                <a:solidFill>
                  <a:srgbClr val="003994"/>
                </a:solidFill>
              </a:rPr>
              <a:t>Integrovaný</a:t>
            </a:r>
            <a:endParaRPr lang="cs-CZ" b="0" cap="small" dirty="0">
              <a:solidFill>
                <a:srgbClr val="003994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endParaRPr lang="cs-CZ" sz="800" b="0" dirty="0" smtClean="0">
              <a:solidFill>
                <a:srgbClr val="003994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dirty="0" smtClean="0">
                <a:solidFill>
                  <a:srgbClr val="003994"/>
                </a:solidFill>
              </a:rPr>
              <a:t>Územní přístup vychází z typologie území definované ve Strategii regionálního rozvoje</a:t>
            </a:r>
          </a:p>
          <a:p>
            <a:pPr>
              <a:lnSpc>
                <a:spcPct val="90000"/>
              </a:lnSpc>
            </a:pPr>
            <a:r>
              <a:rPr lang="cs-CZ" dirty="0" smtClean="0"/>
              <a:t>Rozvojová území</a:t>
            </a:r>
          </a:p>
          <a:p>
            <a:pPr>
              <a:lnSpc>
                <a:spcPct val="90000"/>
              </a:lnSpc>
            </a:pPr>
            <a:r>
              <a:rPr lang="cs-CZ" dirty="0" smtClean="0"/>
              <a:t>Stabilizovaná území</a:t>
            </a:r>
          </a:p>
          <a:p>
            <a:pPr>
              <a:lnSpc>
                <a:spcPct val="90000"/>
              </a:lnSpc>
            </a:pPr>
            <a:r>
              <a:rPr lang="cs-CZ" dirty="0" smtClean="0"/>
              <a:t>Periferní území</a:t>
            </a:r>
          </a:p>
          <a:p>
            <a:pPr marL="0" indent="0">
              <a:lnSpc>
                <a:spcPct val="90000"/>
              </a:lnSpc>
              <a:buNone/>
            </a:pPr>
            <a:endParaRPr lang="cs-CZ" sz="800" b="0" dirty="0" smtClean="0">
              <a:solidFill>
                <a:srgbClr val="003994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dirty="0" smtClean="0">
                <a:solidFill>
                  <a:srgbClr val="003994"/>
                </a:solidFill>
              </a:rPr>
              <a:t>Státem podporované regiony: </a:t>
            </a:r>
            <a:r>
              <a:rPr lang="cs-CZ" b="0" dirty="0" smtClean="0">
                <a:solidFill>
                  <a:srgbClr val="003994"/>
                </a:solidFill>
              </a:rPr>
              <a:t>hospodářsky problémové a ostatní (sociálně znevýhodněné oblasti, současné a bývalé vojenské újezdy)</a:t>
            </a:r>
            <a:endParaRPr lang="cs-CZ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97768"/>
            <a:ext cx="5525789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Územní přístup - MMR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467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cs-CZ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6632"/>
            <a:ext cx="5525789" cy="1142256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Územní přístup - MMR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15</a:t>
            </a:fld>
            <a:endParaRPr lang="cs-CZ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20069"/>
            <a:ext cx="8640960" cy="541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31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cs-CZ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526087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Územní přístup - MMR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16</a:t>
            </a:fld>
            <a:endParaRPr lang="cs-CZ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57087"/>
            <a:ext cx="8542416" cy="513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29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cs-CZ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525789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Územní přístup - MMR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17</a:t>
            </a:fld>
            <a:endParaRPr lang="cs-CZ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640960" cy="537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749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1268760"/>
            <a:ext cx="8928992" cy="5328444"/>
          </a:xfrm>
        </p:spPr>
        <p:txBody>
          <a:bodyPr/>
          <a:lstStyle/>
          <a:p>
            <a:pPr marL="177800" indent="-177800" eaLnBrk="1" hangingPunct="1"/>
            <a:endParaRPr lang="cs-CZ" dirty="0" smtClean="0">
              <a:solidFill>
                <a:srgbClr val="003994"/>
              </a:solidFill>
            </a:endParaRPr>
          </a:p>
          <a:p>
            <a:pPr marL="177800" indent="-177800" eaLnBrk="1" hangingPunct="1"/>
            <a:r>
              <a:rPr lang="cs-CZ" dirty="0" smtClean="0">
                <a:solidFill>
                  <a:srgbClr val="003994"/>
                </a:solidFill>
              </a:rPr>
              <a:t>Efektivní </a:t>
            </a:r>
            <a:r>
              <a:rPr lang="cs-CZ" dirty="0">
                <a:solidFill>
                  <a:srgbClr val="003994"/>
                </a:solidFill>
              </a:rPr>
              <a:t>trh práce </a:t>
            </a:r>
            <a:r>
              <a:rPr lang="cs-CZ" b="0" dirty="0">
                <a:solidFill>
                  <a:srgbClr val="003994"/>
                </a:solidFill>
              </a:rPr>
              <a:t>- orientace na regiony s vysokou nezaměstnaností, nové nástroje řízení APZ, celoživotní učení a zvyšování kvalifikace dle místních potřeb, regionální školství;</a:t>
            </a:r>
          </a:p>
          <a:p>
            <a:pPr marL="177800" indent="-177800" eaLnBrk="1" hangingPunct="1"/>
            <a:r>
              <a:rPr lang="cs-CZ" dirty="0">
                <a:solidFill>
                  <a:srgbClr val="003994"/>
                </a:solidFill>
              </a:rPr>
              <a:t>Funkční výzkumný a inovační systém </a:t>
            </a:r>
            <a:r>
              <a:rPr lang="cs-CZ" b="0" dirty="0">
                <a:solidFill>
                  <a:srgbClr val="003994"/>
                </a:solidFill>
              </a:rPr>
              <a:t>- směřování do pólů růstu s dostatečnou kapacitou zdrojů, propojení poptávky podnikatelů s nabídkou </a:t>
            </a:r>
            <a:r>
              <a:rPr lang="cs-CZ" b="0" dirty="0" err="1">
                <a:solidFill>
                  <a:srgbClr val="003994"/>
                </a:solidFill>
              </a:rPr>
              <a:t>VaV</a:t>
            </a:r>
            <a:r>
              <a:rPr lang="cs-CZ" b="0" dirty="0">
                <a:solidFill>
                  <a:srgbClr val="003994"/>
                </a:solidFill>
              </a:rPr>
              <a:t> institucí;</a:t>
            </a:r>
          </a:p>
          <a:p>
            <a:pPr marL="177800" indent="-177800" eaLnBrk="1" hangingPunct="1"/>
            <a:r>
              <a:rPr lang="cs-CZ" dirty="0">
                <a:solidFill>
                  <a:srgbClr val="003994"/>
                </a:solidFill>
              </a:rPr>
              <a:t>Konkurenceschopné podniky </a:t>
            </a:r>
            <a:r>
              <a:rPr lang="cs-CZ" b="0" dirty="0">
                <a:solidFill>
                  <a:srgbClr val="003994"/>
                </a:solidFill>
              </a:rPr>
              <a:t>– podpora v hospodářsky problémových regionech;</a:t>
            </a:r>
          </a:p>
          <a:p>
            <a:pPr marL="177800" indent="-177800" eaLnBrk="1" hangingPunct="1"/>
            <a:r>
              <a:rPr lang="cs-CZ" dirty="0">
                <a:solidFill>
                  <a:srgbClr val="003994"/>
                </a:solidFill>
              </a:rPr>
              <a:t>Mobilita dostupnost, sítě, energetika </a:t>
            </a:r>
            <a:r>
              <a:rPr lang="cs-CZ" b="0" dirty="0">
                <a:solidFill>
                  <a:srgbClr val="003994"/>
                </a:solidFill>
              </a:rPr>
              <a:t>– dobudování páteřních komunikací s napojením regionálních sítí, využití moderních technologií, energetická bezpečnost</a:t>
            </a:r>
            <a:r>
              <a:rPr lang="cs-CZ" b="0" dirty="0" smtClean="0">
                <a:solidFill>
                  <a:srgbClr val="003994"/>
                </a:solidFill>
              </a:rPr>
              <a:t>.</a:t>
            </a:r>
            <a:endParaRPr lang="cs-CZ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525789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Vazby tematických okruhů na územní dimenzi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160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1268760"/>
            <a:ext cx="8928992" cy="5328444"/>
          </a:xfrm>
        </p:spPr>
        <p:txBody>
          <a:bodyPr/>
          <a:lstStyle/>
          <a:p>
            <a:pPr marL="177800" indent="-177800" eaLnBrk="1" hangingPunct="1"/>
            <a:endParaRPr lang="cs-CZ" dirty="0" smtClean="0">
              <a:solidFill>
                <a:srgbClr val="003994"/>
              </a:solidFill>
            </a:endParaRPr>
          </a:p>
          <a:p>
            <a:pPr marL="177800" indent="-177800" eaLnBrk="1" hangingPunct="1"/>
            <a:r>
              <a:rPr lang="cs-CZ" dirty="0" smtClean="0">
                <a:solidFill>
                  <a:srgbClr val="003994"/>
                </a:solidFill>
              </a:rPr>
              <a:t>Efektivní </a:t>
            </a:r>
            <a:r>
              <a:rPr lang="cs-CZ" dirty="0">
                <a:solidFill>
                  <a:srgbClr val="003994"/>
                </a:solidFill>
              </a:rPr>
              <a:t>správa a instituce </a:t>
            </a:r>
            <a:r>
              <a:rPr lang="cs-CZ" b="0" dirty="0">
                <a:solidFill>
                  <a:srgbClr val="003994"/>
                </a:solidFill>
              </a:rPr>
              <a:t>– investiční priority veřejné správy dle potřeb regionů;</a:t>
            </a:r>
          </a:p>
          <a:p>
            <a:pPr marL="177800" indent="-177800" eaLnBrk="1" hangingPunct="1"/>
            <a:r>
              <a:rPr lang="cs-CZ" dirty="0">
                <a:solidFill>
                  <a:srgbClr val="003994"/>
                </a:solidFill>
              </a:rPr>
              <a:t>Integrovaný rozvoj území </a:t>
            </a:r>
            <a:r>
              <a:rPr lang="cs-CZ" b="0" dirty="0">
                <a:solidFill>
                  <a:srgbClr val="003994"/>
                </a:solidFill>
              </a:rPr>
              <a:t>– regionální konkurenceschopnost, územní soudržnost a environmentální udržitelnost; </a:t>
            </a:r>
          </a:p>
          <a:p>
            <a:pPr marL="177800" indent="-177800" eaLnBrk="1" hangingPunct="1"/>
            <a:r>
              <a:rPr lang="cs-CZ" dirty="0">
                <a:solidFill>
                  <a:srgbClr val="003994"/>
                </a:solidFill>
              </a:rPr>
              <a:t>Boj s chudobou, inkluze, zdraví </a:t>
            </a:r>
            <a:r>
              <a:rPr lang="cs-CZ" b="0" dirty="0">
                <a:solidFill>
                  <a:srgbClr val="003994"/>
                </a:solidFill>
              </a:rPr>
              <a:t>- regionální a místní dostupnost sociálních a zdravotních služeb, řešení vyloučených lokalit;</a:t>
            </a:r>
          </a:p>
          <a:p>
            <a:pPr marL="177800" indent="-177800" eaLnBrk="1" hangingPunct="1"/>
            <a:r>
              <a:rPr lang="cs-CZ" b="0" dirty="0">
                <a:solidFill>
                  <a:srgbClr val="003994"/>
                </a:solidFill>
              </a:rPr>
              <a:t> </a:t>
            </a:r>
            <a:r>
              <a:rPr lang="cs-CZ" dirty="0">
                <a:solidFill>
                  <a:srgbClr val="003994"/>
                </a:solidFill>
              </a:rPr>
              <a:t>Životní prostředí </a:t>
            </a:r>
            <a:r>
              <a:rPr lang="cs-CZ" b="0" dirty="0">
                <a:solidFill>
                  <a:srgbClr val="003994"/>
                </a:solidFill>
              </a:rPr>
              <a:t>-  řešení vybraných problémů ochrany přírody, snižování energetické náročnosti ekonomiky i budov.</a:t>
            </a:r>
          </a:p>
          <a:p>
            <a:pPr eaLnBrk="1" hangingPunct="1">
              <a:buFont typeface="Arial" charset="0"/>
              <a:buNone/>
              <a:defRPr/>
            </a:pPr>
            <a:endParaRPr lang="cs-CZ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525789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Vazby tematických okruhů na územní dimenzi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742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cs-CZ" sz="2000" dirty="0" smtClean="0"/>
              <a:t>Příprava na kohezní politiku 2014+ na úrovni Evropské komise</a:t>
            </a:r>
            <a:endParaRPr lang="cs-CZ" sz="1800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1800" b="0" dirty="0">
                <a:solidFill>
                  <a:srgbClr val="33339A"/>
                </a:solidFill>
              </a:rPr>
              <a:t>Finanční rámec</a:t>
            </a:r>
          </a:p>
          <a:p>
            <a:pPr algn="just">
              <a:lnSpc>
                <a:spcPct val="90000"/>
              </a:lnSpc>
            </a:pPr>
            <a:r>
              <a:rPr lang="cs-CZ" sz="1800" b="0" dirty="0">
                <a:solidFill>
                  <a:srgbClr val="33339A"/>
                </a:solidFill>
              </a:rPr>
              <a:t>Podporovaná území</a:t>
            </a:r>
          </a:p>
          <a:p>
            <a:pPr algn="just">
              <a:lnSpc>
                <a:spcPct val="90000"/>
              </a:lnSpc>
            </a:pPr>
            <a:r>
              <a:rPr lang="cs-CZ" sz="1800" b="0" dirty="0">
                <a:solidFill>
                  <a:srgbClr val="33339A"/>
                </a:solidFill>
              </a:rPr>
              <a:t>Východiska EU pro zaměření KP 2014</a:t>
            </a:r>
            <a:r>
              <a:rPr lang="cs-CZ" sz="1800" b="0" dirty="0" smtClean="0">
                <a:solidFill>
                  <a:srgbClr val="33339A"/>
                </a:solidFill>
              </a:rPr>
              <a:t>+</a:t>
            </a:r>
          </a:p>
          <a:p>
            <a:pPr algn="just">
              <a:lnSpc>
                <a:spcPct val="90000"/>
              </a:lnSpc>
            </a:pPr>
            <a:r>
              <a:rPr lang="cs-CZ" sz="1800" b="0" dirty="0" smtClean="0">
                <a:solidFill>
                  <a:srgbClr val="33339A"/>
                </a:solidFill>
              </a:rPr>
              <a:t>Priority </a:t>
            </a:r>
            <a:r>
              <a:rPr lang="cs-CZ" sz="1800" b="0" dirty="0">
                <a:solidFill>
                  <a:srgbClr val="33339A"/>
                </a:solidFill>
              </a:rPr>
              <a:t>pro ČR dle </a:t>
            </a:r>
            <a:r>
              <a:rPr lang="cs-CZ" sz="1800" b="0" dirty="0" smtClean="0">
                <a:solidFill>
                  <a:srgbClr val="33339A"/>
                </a:solidFill>
              </a:rPr>
              <a:t>EU</a:t>
            </a:r>
          </a:p>
          <a:p>
            <a:pPr algn="just">
              <a:lnSpc>
                <a:spcPct val="90000"/>
              </a:lnSpc>
            </a:pPr>
            <a:endParaRPr lang="cs-CZ" sz="1800" b="0" dirty="0" smtClean="0">
              <a:solidFill>
                <a:srgbClr val="003994"/>
              </a:solidFill>
            </a:endParaRPr>
          </a:p>
          <a:p>
            <a:r>
              <a:rPr lang="cs-CZ" sz="2000" dirty="0" smtClean="0"/>
              <a:t>Příprava na kohezní politiku 2014+ na úrovni ČR</a:t>
            </a:r>
            <a:endParaRPr lang="cs-CZ" sz="2000" b="0" dirty="0" smtClean="0">
              <a:solidFill>
                <a:srgbClr val="33339A"/>
              </a:solidFill>
            </a:endParaRPr>
          </a:p>
          <a:p>
            <a:r>
              <a:rPr lang="cs-CZ" sz="1800" b="0" dirty="0" smtClean="0">
                <a:solidFill>
                  <a:srgbClr val="33339A"/>
                </a:solidFill>
              </a:rPr>
              <a:t>Strategická východiska</a:t>
            </a:r>
          </a:p>
          <a:p>
            <a:r>
              <a:rPr lang="cs-CZ" sz="1800" b="0" dirty="0" smtClean="0">
                <a:solidFill>
                  <a:srgbClr val="33339A"/>
                </a:solidFill>
              </a:rPr>
              <a:t>Národní priority a cíle</a:t>
            </a:r>
          </a:p>
          <a:p>
            <a:r>
              <a:rPr lang="cs-CZ" sz="1800" b="0" dirty="0" smtClean="0">
                <a:solidFill>
                  <a:srgbClr val="33339A"/>
                </a:solidFill>
              </a:rPr>
              <a:t>Návrh operačních programů</a:t>
            </a:r>
          </a:p>
          <a:p>
            <a:r>
              <a:rPr lang="cs-CZ" sz="1800" b="0" dirty="0" smtClean="0">
                <a:solidFill>
                  <a:srgbClr val="33339A"/>
                </a:solidFill>
              </a:rPr>
              <a:t>Územní dimenze a integrovaný přístup z pohledu MMR a AKČR</a:t>
            </a:r>
          </a:p>
          <a:p>
            <a:endParaRPr lang="cs-CZ" sz="1800" b="0" dirty="0" smtClean="0">
              <a:solidFill>
                <a:srgbClr val="33339A"/>
              </a:solidFill>
            </a:endParaRPr>
          </a:p>
          <a:p>
            <a:r>
              <a:rPr lang="cs-CZ" sz="1800" dirty="0" smtClean="0"/>
              <a:t>Zapojení Olomouckého kraje do přípravy </a:t>
            </a:r>
            <a:r>
              <a:rPr lang="cs-CZ" sz="1800" dirty="0"/>
              <a:t>na kohezní politiku 2014</a:t>
            </a:r>
            <a:r>
              <a:rPr lang="cs-CZ" sz="1800" dirty="0" smtClean="0"/>
              <a:t>+</a:t>
            </a:r>
            <a:endParaRPr lang="cs-CZ" sz="1800" b="0" dirty="0" smtClean="0">
              <a:solidFill>
                <a:srgbClr val="33339A"/>
              </a:solidFill>
            </a:endParaRPr>
          </a:p>
          <a:p>
            <a:r>
              <a:rPr lang="pl-PL" sz="1800" b="0" dirty="0">
                <a:solidFill>
                  <a:srgbClr val="33339A"/>
                </a:solidFill>
              </a:rPr>
              <a:t>Zapojení Olomouckého kraje do KP 2014</a:t>
            </a:r>
            <a:r>
              <a:rPr lang="pl-PL" sz="1800" b="0" dirty="0" smtClean="0">
                <a:solidFill>
                  <a:srgbClr val="33339A"/>
                </a:solidFill>
              </a:rPr>
              <a:t>+</a:t>
            </a:r>
          </a:p>
          <a:p>
            <a:r>
              <a:rPr lang="cs-CZ" sz="1800" b="0" dirty="0">
                <a:solidFill>
                  <a:srgbClr val="33339A"/>
                </a:solidFill>
              </a:rPr>
              <a:t>Úkoly pro Olomoucký </a:t>
            </a:r>
            <a:r>
              <a:rPr lang="cs-CZ" sz="1800" b="0" dirty="0" smtClean="0">
                <a:solidFill>
                  <a:srgbClr val="33339A"/>
                </a:solidFill>
              </a:rPr>
              <a:t>kraj</a:t>
            </a:r>
          </a:p>
          <a:p>
            <a:r>
              <a:rPr lang="pl-PL" sz="1800" b="0" dirty="0">
                <a:solidFill>
                  <a:srgbClr val="33339A"/>
                </a:solidFill>
              </a:rPr>
              <a:t>Role Olomouckého kraje v KP 2014+</a:t>
            </a:r>
            <a:endParaRPr lang="cs-CZ" sz="1800" b="0" dirty="0" smtClean="0">
              <a:solidFill>
                <a:srgbClr val="33339A"/>
              </a:solidFill>
            </a:endParaRPr>
          </a:p>
          <a:p>
            <a:endParaRPr lang="cs-CZ" sz="1800" b="0" dirty="0">
              <a:solidFill>
                <a:srgbClr val="33339A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Obsah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3770387" y="6381750"/>
            <a:ext cx="1619672" cy="476250"/>
          </a:xfrm>
        </p:spPr>
        <p:txBody>
          <a:bodyPr/>
          <a:lstStyle/>
          <a:p>
            <a:pPr algn="ctr"/>
            <a:fld id="{57167D27-7101-4338-82A1-62DB34D25E34}" type="slidenum">
              <a:rPr lang="cs-CZ" smtClean="0"/>
              <a:pPr algn="ctr"/>
              <a:t>2</a:t>
            </a:fld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eaLnBrk="1" hangingPunct="1">
              <a:defRPr/>
            </a:pPr>
            <a:r>
              <a:rPr lang="cs-CZ" i="1" dirty="0"/>
              <a:t>Integrované územní investice (ITI)</a:t>
            </a:r>
            <a:endParaRPr lang="cs-CZ" dirty="0"/>
          </a:p>
          <a:p>
            <a:pPr eaLnBrk="1" hangingPunct="1">
              <a:defRPr/>
            </a:pPr>
            <a:r>
              <a:rPr lang="cs-CZ" b="0" dirty="0">
                <a:solidFill>
                  <a:srgbClr val="003994"/>
                </a:solidFill>
              </a:rPr>
              <a:t>ITI budou realizovány v metropolitních oblastech – v Praze, Brně, Ostravě, Plzni a Hradecko-pardubické a ústecko-chomutovské aglomeraci. Jejich podporou bude zajištěno naplnění povinné minimální alokace na udržitelný rozvoj měst (5% podílu z EFRR</a:t>
            </a:r>
            <a:r>
              <a:rPr lang="cs-CZ" b="0" dirty="0" smtClean="0">
                <a:solidFill>
                  <a:srgbClr val="003994"/>
                </a:solidFill>
              </a:rPr>
              <a:t>).</a:t>
            </a:r>
            <a:r>
              <a:rPr lang="cs-CZ" dirty="0"/>
              <a:t> </a:t>
            </a:r>
          </a:p>
          <a:p>
            <a:pPr eaLnBrk="1" hangingPunct="1">
              <a:defRPr/>
            </a:pPr>
            <a:r>
              <a:rPr lang="cs-CZ" i="1" dirty="0"/>
              <a:t>Integrované plány rozvoje území (IPRÚ)</a:t>
            </a:r>
            <a:endParaRPr lang="cs-CZ" dirty="0"/>
          </a:p>
          <a:p>
            <a:pPr eaLnBrk="1" hangingPunct="1">
              <a:defRPr/>
            </a:pPr>
            <a:r>
              <a:rPr lang="cs-CZ" b="0" dirty="0">
                <a:solidFill>
                  <a:srgbClr val="003994"/>
                </a:solidFill>
              </a:rPr>
              <a:t>Rozvoj sídelních aglomerací a regionálních center a jejich zázemí neboli ostatních rozvojových území (SRR ČR) a také státem podporovaných regionů (hospodářsky problémových regionů) bude řešen kromě standardních individuálních projektů také v rámci implementace IPRÚ.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957837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Integrovaný přístup </a:t>
            </a:r>
            <a:r>
              <a:rPr lang="cs-CZ" dirty="0">
                <a:solidFill>
                  <a:srgbClr val="FF9900"/>
                </a:solidFill>
              </a:rPr>
              <a:t>– </a:t>
            </a:r>
            <a:r>
              <a:rPr lang="cs-CZ" dirty="0" smtClean="0">
                <a:solidFill>
                  <a:srgbClr val="FF9900"/>
                </a:solidFill>
              </a:rPr>
              <a:t>MMR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499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eaLnBrk="1" hangingPunct="1">
              <a:defRPr/>
            </a:pPr>
            <a:r>
              <a:rPr lang="cs-CZ" i="1" dirty="0" smtClean="0"/>
              <a:t>Komunitně </a:t>
            </a:r>
            <a:r>
              <a:rPr lang="cs-CZ" i="1" dirty="0"/>
              <a:t>vedený místní rozvoj (CLLD)</a:t>
            </a:r>
            <a:endParaRPr lang="cs-CZ" dirty="0"/>
          </a:p>
          <a:p>
            <a:pPr eaLnBrk="1" hangingPunct="1">
              <a:defRPr/>
            </a:pPr>
            <a:r>
              <a:rPr lang="cs-CZ" b="0" dirty="0">
                <a:solidFill>
                  <a:srgbClr val="003994"/>
                </a:solidFill>
              </a:rPr>
              <a:t>CLLD bude realizován prostřednictvím Společné zemědělské politiky v územích periferních a stabilizovaných a v území s hustotou menší než 100 obyvatel na km/². </a:t>
            </a:r>
          </a:p>
          <a:p>
            <a:pPr eaLnBrk="1" hangingPunct="1">
              <a:defRPr/>
            </a:pPr>
            <a:r>
              <a:rPr lang="cs-CZ" b="0" dirty="0">
                <a:solidFill>
                  <a:srgbClr val="003994"/>
                </a:solidFill>
              </a:rPr>
              <a:t>ERDF umožní financování strategií MAS především v územích periferních (s přesahem do území stabilizovaných). </a:t>
            </a:r>
          </a:p>
          <a:p>
            <a:pPr eaLnBrk="1" hangingPunct="1">
              <a:defRPr/>
            </a:pPr>
            <a:r>
              <a:rPr lang="cs-CZ" b="0" dirty="0">
                <a:solidFill>
                  <a:srgbClr val="003994"/>
                </a:solidFill>
              </a:rPr>
              <a:t>ESF umožní financování strategií MAS především na území státem podporovaných regionů</a:t>
            </a:r>
            <a:r>
              <a:rPr lang="cs-CZ" sz="2000" b="0" dirty="0">
                <a:solidFill>
                  <a:srgbClr val="003994"/>
                </a:solidFill>
              </a:rPr>
              <a:t>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957837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Integrovaný přístup </a:t>
            </a:r>
            <a:r>
              <a:rPr lang="cs-CZ" dirty="0">
                <a:solidFill>
                  <a:srgbClr val="FF9900"/>
                </a:solidFill>
              </a:rPr>
              <a:t>– </a:t>
            </a:r>
            <a:r>
              <a:rPr lang="cs-CZ" dirty="0" smtClean="0">
                <a:solidFill>
                  <a:srgbClr val="FF9900"/>
                </a:solidFill>
              </a:rPr>
              <a:t>MMR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689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eaLnBrk="1" hangingPunct="1">
              <a:defRPr/>
            </a:pPr>
            <a:endParaRPr lang="cs-CZ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957837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Integrované nástroje </a:t>
            </a:r>
            <a:r>
              <a:rPr lang="cs-CZ" dirty="0">
                <a:solidFill>
                  <a:srgbClr val="FF9900"/>
                </a:solidFill>
              </a:rPr>
              <a:t>– </a:t>
            </a:r>
            <a:r>
              <a:rPr lang="cs-CZ" dirty="0" smtClean="0">
                <a:solidFill>
                  <a:srgbClr val="FF9900"/>
                </a:solidFill>
              </a:rPr>
              <a:t>MMR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22</a:t>
            </a:fld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92380"/>
            <a:ext cx="8136904" cy="544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856984" cy="5184428"/>
          </a:xfrm>
        </p:spPr>
        <p:txBody>
          <a:bodyPr/>
          <a:lstStyle/>
          <a:p>
            <a:pPr marL="0" indent="0">
              <a:buNone/>
            </a:pPr>
            <a:r>
              <a:rPr lang="cs-CZ" sz="2800" dirty="0" smtClean="0">
                <a:solidFill>
                  <a:srgbClr val="003994"/>
                </a:solidFill>
              </a:rPr>
              <a:t>Závěry</a:t>
            </a:r>
            <a:r>
              <a:rPr lang="en-US" sz="2800" dirty="0" smtClean="0">
                <a:solidFill>
                  <a:srgbClr val="003994"/>
                </a:solidFill>
              </a:rPr>
              <a:t> </a:t>
            </a:r>
            <a:r>
              <a:rPr lang="en-US" sz="2800" dirty="0">
                <a:solidFill>
                  <a:srgbClr val="003994"/>
                </a:solidFill>
              </a:rPr>
              <a:t>z </a:t>
            </a:r>
            <a:r>
              <a:rPr lang="cs-CZ" sz="2800" dirty="0" smtClean="0">
                <a:solidFill>
                  <a:srgbClr val="003994"/>
                </a:solidFill>
              </a:rPr>
              <a:t>jednání</a:t>
            </a:r>
            <a:r>
              <a:rPr lang="en-US" sz="2800" dirty="0" smtClean="0">
                <a:solidFill>
                  <a:srgbClr val="003994"/>
                </a:solidFill>
              </a:rPr>
              <a:t> </a:t>
            </a:r>
            <a:r>
              <a:rPr lang="cs-CZ" sz="2800" dirty="0" smtClean="0">
                <a:solidFill>
                  <a:srgbClr val="003994"/>
                </a:solidFill>
              </a:rPr>
              <a:t>krajů</a:t>
            </a:r>
            <a:r>
              <a:rPr lang="en-US" sz="2800" dirty="0" smtClean="0">
                <a:solidFill>
                  <a:srgbClr val="003994"/>
                </a:solidFill>
              </a:rPr>
              <a:t> </a:t>
            </a:r>
            <a:r>
              <a:rPr lang="en-US" sz="2800" dirty="0">
                <a:solidFill>
                  <a:srgbClr val="003994"/>
                </a:solidFill>
              </a:rPr>
              <a:t>a ROP 21.2.2013</a:t>
            </a:r>
            <a:endParaRPr lang="cs-CZ" sz="2800" dirty="0" smtClean="0">
              <a:solidFill>
                <a:srgbClr val="003994"/>
              </a:solidFill>
            </a:endParaRPr>
          </a:p>
          <a:p>
            <a:pPr marL="0" indent="0">
              <a:buNone/>
            </a:pPr>
            <a:r>
              <a:rPr lang="cs-CZ" dirty="0" smtClean="0"/>
              <a:t>Kraje požadují:</a:t>
            </a:r>
          </a:p>
          <a:p>
            <a:r>
              <a:rPr lang="cs-CZ" b="0" dirty="0" smtClean="0">
                <a:solidFill>
                  <a:srgbClr val="003994"/>
                </a:solidFill>
              </a:rPr>
              <a:t>30% z celkových zdrojů EU pro ČR na období 2014-2020 do územní dimenze</a:t>
            </a:r>
          </a:p>
          <a:p>
            <a:r>
              <a:rPr lang="cs-CZ" b="0" dirty="0" smtClean="0">
                <a:solidFill>
                  <a:srgbClr val="003994"/>
                </a:solidFill>
              </a:rPr>
              <a:t>Regionální obálky s alokací na konkrétní kraj</a:t>
            </a:r>
          </a:p>
          <a:p>
            <a:r>
              <a:rPr lang="cs-CZ" b="0" dirty="0" smtClean="0">
                <a:solidFill>
                  <a:srgbClr val="003994"/>
                </a:solidFill>
              </a:rPr>
              <a:t>Každá regionální obálka bude naplněna Integrovanou rozvojovou strategií kraje a na základě Regionální dohody o partnerství projednána v daném regionu s ostatními partnery (SMO, MAS, sociální partneři)</a:t>
            </a:r>
          </a:p>
          <a:p>
            <a:r>
              <a:rPr lang="cs-CZ" b="0" dirty="0" smtClean="0">
                <a:solidFill>
                  <a:srgbClr val="003994"/>
                </a:solidFill>
              </a:rPr>
              <a:t>V rámci regionální obálky kraje požadují přímou správou řídit cca 30% alokace obálky, na ostatních intervencích kraje požadují mít </a:t>
            </a:r>
            <a:r>
              <a:rPr lang="cs-CZ" b="0" dirty="0" err="1" smtClean="0">
                <a:solidFill>
                  <a:srgbClr val="003994"/>
                </a:solidFill>
              </a:rPr>
              <a:t>koordinanční</a:t>
            </a:r>
            <a:r>
              <a:rPr lang="cs-CZ" b="0" dirty="0" smtClean="0">
                <a:solidFill>
                  <a:srgbClr val="003994"/>
                </a:solidFill>
              </a:rPr>
              <a:t> vliv (např. podíl na přípravě výzev,…)</a:t>
            </a:r>
            <a:endParaRPr lang="cs-CZ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525789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Územní přístup – AK ČR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456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4047752" y="4373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Arial Black"/>
              <a:cs typeface="Arial Black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107101"/>
              </p:ext>
            </p:extLst>
          </p:nvPr>
        </p:nvGraphicFramePr>
        <p:xfrm>
          <a:off x="935595" y="2171765"/>
          <a:ext cx="7344816" cy="442262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224136"/>
                <a:gridCol w="1224136"/>
                <a:gridCol w="1224136"/>
                <a:gridCol w="1224136"/>
                <a:gridCol w="1224136"/>
                <a:gridCol w="1224136"/>
              </a:tblGrid>
              <a:tr h="4422620">
                <a:tc>
                  <a:txBody>
                    <a:bodyPr/>
                    <a:lstStyle/>
                    <a:p>
                      <a:r>
                        <a:rPr lang="en-US" dirty="0" smtClean="0"/>
                        <a:t>OPŽP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OPPIK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OPVVV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OPD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OPZ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IROP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</a:tr>
            </a:tbl>
          </a:graphicData>
        </a:graphic>
      </p:graphicFrame>
      <p:sp>
        <p:nvSpPr>
          <p:cNvPr id="23" name="Rectangle 22"/>
          <p:cNvSpPr/>
          <p:nvPr/>
        </p:nvSpPr>
        <p:spPr>
          <a:xfrm>
            <a:off x="7020272" y="3739729"/>
            <a:ext cx="1224136" cy="2888704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914401" y="5363459"/>
            <a:ext cx="1199408" cy="123336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083249" y="5525579"/>
            <a:ext cx="1293138" cy="1102854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376387" y="5633659"/>
            <a:ext cx="1177034" cy="994774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53421" y="5782268"/>
            <a:ext cx="1293138" cy="846166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764696" y="5363459"/>
            <a:ext cx="1293138" cy="123336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71599" y="5917367"/>
            <a:ext cx="7272809" cy="702681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>
                <a:solidFill>
                  <a:schemeClr val="tx1"/>
                </a:solidFill>
              </a:rPr>
              <a:t>Územní dimenze v operačních programech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8411" y="1340768"/>
            <a:ext cx="7410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Grafické</a:t>
            </a:r>
            <a:r>
              <a:rPr lang="en-US" sz="2400" b="1" dirty="0" smtClean="0"/>
              <a:t> </a:t>
            </a:r>
            <a:r>
              <a:rPr lang="cs-CZ" sz="2400" b="1" dirty="0" smtClean="0"/>
              <a:t>znázornění</a:t>
            </a:r>
            <a:r>
              <a:rPr lang="en-US" sz="2400" b="1" dirty="0" smtClean="0"/>
              <a:t> </a:t>
            </a:r>
            <a:r>
              <a:rPr lang="cs-CZ" sz="2400" b="1" dirty="0" smtClean="0"/>
              <a:t>územní</a:t>
            </a:r>
            <a:r>
              <a:rPr lang="en-US" sz="2400" b="1" dirty="0" smtClean="0"/>
              <a:t> </a:t>
            </a:r>
            <a:r>
              <a:rPr lang="cs-CZ" sz="2400" b="1" dirty="0" smtClean="0"/>
              <a:t>dimenze</a:t>
            </a:r>
            <a:r>
              <a:rPr lang="en-US" sz="2400" b="1" dirty="0" smtClean="0"/>
              <a:t> v OP - HOKEJKA</a:t>
            </a:r>
            <a:endParaRPr lang="en-US" sz="2400" b="1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2214563" y="115888"/>
            <a:ext cx="5525789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A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9pPr>
          </a:lstStyle>
          <a:p>
            <a:r>
              <a:rPr lang="cs-CZ" kern="0" dirty="0" smtClean="0">
                <a:solidFill>
                  <a:srgbClr val="FF9900"/>
                </a:solidFill>
              </a:rPr>
              <a:t>Územní přístup – AK ČR</a:t>
            </a:r>
            <a:endParaRPr lang="cs-CZ" kern="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84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676933"/>
              </p:ext>
            </p:extLst>
          </p:nvPr>
        </p:nvGraphicFramePr>
        <p:xfrm>
          <a:off x="72665" y="1562351"/>
          <a:ext cx="9001974" cy="5030516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500329"/>
                <a:gridCol w="1500329"/>
                <a:gridCol w="1500329"/>
                <a:gridCol w="1500329"/>
                <a:gridCol w="1500329"/>
                <a:gridCol w="1500329"/>
              </a:tblGrid>
              <a:tr h="5030516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OPŽP</a:t>
                      </a:r>
                      <a:endParaRPr lang="en-US" sz="2200" dirty="0"/>
                    </a:p>
                  </a:txBody>
                  <a:tcPr marL="112071" marR="112071" marT="56035" marB="56035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OPPIK</a:t>
                      </a:r>
                      <a:endParaRPr lang="en-US" sz="2200" dirty="0"/>
                    </a:p>
                  </a:txBody>
                  <a:tcPr marL="112071" marR="112071" marT="56035" marB="56035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OPVVV</a:t>
                      </a:r>
                      <a:endParaRPr lang="en-US" sz="2200" dirty="0"/>
                    </a:p>
                  </a:txBody>
                  <a:tcPr marL="112071" marR="112071" marT="56035" marB="56035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OPD</a:t>
                      </a:r>
                      <a:endParaRPr lang="en-US" sz="2200" dirty="0"/>
                    </a:p>
                  </a:txBody>
                  <a:tcPr marL="112071" marR="112071" marT="56035" marB="56035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OPZ</a:t>
                      </a:r>
                      <a:endParaRPr lang="en-US" sz="2200" dirty="0"/>
                    </a:p>
                  </a:txBody>
                  <a:tcPr marL="112071" marR="112071" marT="56035" marB="56035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IROP</a:t>
                      </a:r>
                      <a:endParaRPr lang="en-US" sz="2200" dirty="0"/>
                    </a:p>
                  </a:txBody>
                  <a:tcPr marL="112071" marR="112071" marT="56035" marB="56035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3B9D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72665" y="2936704"/>
            <a:ext cx="9001974" cy="3656163"/>
            <a:chOff x="72665" y="2936704"/>
            <a:chExt cx="9001974" cy="3656163"/>
          </a:xfrm>
        </p:grpSpPr>
        <p:sp>
          <p:nvSpPr>
            <p:cNvPr id="23" name="Rectangle 22"/>
            <p:cNvSpPr/>
            <p:nvPr/>
          </p:nvSpPr>
          <p:spPr>
            <a:xfrm>
              <a:off x="7574310" y="2936704"/>
              <a:ext cx="1500329" cy="3540462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6871" y="4965532"/>
              <a:ext cx="1497158" cy="1511634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604029" y="5125483"/>
              <a:ext cx="1472768" cy="1351683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076797" y="5295091"/>
              <a:ext cx="1463113" cy="1219218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539910" y="5477228"/>
              <a:ext cx="1540326" cy="1037081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080236" y="5038641"/>
              <a:ext cx="1494074" cy="1511634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2665" y="5731645"/>
              <a:ext cx="9001974" cy="861222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362953" y="3684144"/>
            <a:ext cx="3416191" cy="156966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Příklad grafického znázornění územní dimenze pro jeden kraj</a:t>
            </a:r>
            <a:endParaRPr lang="cs-CZ" sz="2400" b="1" dirty="0"/>
          </a:p>
        </p:txBody>
      </p:sp>
      <p:grpSp>
        <p:nvGrpSpPr>
          <p:cNvPr id="32" name="Group 31"/>
          <p:cNvGrpSpPr/>
          <p:nvPr/>
        </p:nvGrpSpPr>
        <p:grpSpPr>
          <a:xfrm>
            <a:off x="106871" y="5920067"/>
            <a:ext cx="9001974" cy="557099"/>
            <a:chOff x="72665" y="2936704"/>
            <a:chExt cx="9001974" cy="3656163"/>
          </a:xfrm>
          <a:solidFill>
            <a:srgbClr val="953735"/>
          </a:solidFill>
        </p:grpSpPr>
        <p:sp>
          <p:nvSpPr>
            <p:cNvPr id="35" name="Rectangle 34"/>
            <p:cNvSpPr/>
            <p:nvPr/>
          </p:nvSpPr>
          <p:spPr>
            <a:xfrm>
              <a:off x="7574310" y="2936704"/>
              <a:ext cx="1500329" cy="3540462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800000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06871" y="4965534"/>
              <a:ext cx="1497158" cy="1511637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rgbClr val="800000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604029" y="5125483"/>
              <a:ext cx="1472768" cy="1351683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rgbClr val="800000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076797" y="5295091"/>
              <a:ext cx="1463113" cy="1219218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rgbClr val="800000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539910" y="5477228"/>
              <a:ext cx="1540326" cy="1037081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rgbClr val="800000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080236" y="5038641"/>
              <a:ext cx="1494074" cy="1511634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rgbClr val="800000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2665" y="5731645"/>
              <a:ext cx="9001974" cy="861222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 smtClean="0">
                <a:solidFill>
                  <a:srgbClr val="800000"/>
                </a:solidFill>
              </a:endParaRPr>
            </a:p>
          </p:txBody>
        </p:sp>
      </p:grpSp>
      <p:cxnSp>
        <p:nvCxnSpPr>
          <p:cNvPr id="5" name="Straight Arrow Connector 4"/>
          <p:cNvCxnSpPr/>
          <p:nvPr/>
        </p:nvCxnSpPr>
        <p:spPr>
          <a:xfrm>
            <a:off x="5526259" y="4965532"/>
            <a:ext cx="1540327" cy="1113956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3"/>
          <p:cNvSpPr txBox="1">
            <a:spLocks noChangeArrowheads="1"/>
          </p:cNvSpPr>
          <p:nvPr/>
        </p:nvSpPr>
        <p:spPr bwMode="auto">
          <a:xfrm>
            <a:off x="2214563" y="115888"/>
            <a:ext cx="5525789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33339A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994"/>
                </a:solidFill>
                <a:latin typeface="Arial" charset="0"/>
              </a:defRPr>
            </a:lvl9pPr>
          </a:lstStyle>
          <a:p>
            <a:r>
              <a:rPr lang="cs-CZ" kern="0" dirty="0" smtClean="0">
                <a:solidFill>
                  <a:srgbClr val="FF9900"/>
                </a:solidFill>
              </a:rPr>
              <a:t>Územní přístup – AK ČR</a:t>
            </a:r>
            <a:endParaRPr lang="cs-CZ" kern="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05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cs-CZ" sz="2800" dirty="0" smtClean="0"/>
              <a:t>Regionální dohoda o partnerství (</a:t>
            </a:r>
            <a:r>
              <a:rPr lang="cs-CZ" sz="2800" dirty="0" err="1" smtClean="0"/>
              <a:t>RDoP</a:t>
            </a:r>
            <a:r>
              <a:rPr lang="cs-CZ" sz="2800" dirty="0" smtClean="0"/>
              <a:t>) </a:t>
            </a:r>
          </a:p>
          <a:p>
            <a:pPr>
              <a:defRPr/>
            </a:pPr>
            <a:r>
              <a:rPr lang="cs-CZ" b="0" dirty="0" smtClean="0">
                <a:solidFill>
                  <a:srgbClr val="003994"/>
                </a:solidFill>
              </a:rPr>
              <a:t>Naváže na Dohodu o partnerství mezi ČR-EK.</a:t>
            </a:r>
          </a:p>
          <a:p>
            <a:pPr>
              <a:defRPr/>
            </a:pPr>
            <a:r>
              <a:rPr lang="cs-CZ" b="0" dirty="0" smtClean="0">
                <a:solidFill>
                  <a:srgbClr val="003994"/>
                </a:solidFill>
              </a:rPr>
              <a:t>V rámci integrovaného přístupu k rozvoji území bude obsahovat opatření vztahující se k potřebám </a:t>
            </a:r>
            <a:r>
              <a:rPr lang="cs-CZ" dirty="0" smtClean="0">
                <a:solidFill>
                  <a:srgbClr val="003994"/>
                </a:solidFill>
              </a:rPr>
              <a:t>jednotlivých území členského státu.</a:t>
            </a:r>
          </a:p>
          <a:p>
            <a:pPr>
              <a:defRPr/>
            </a:pPr>
            <a:r>
              <a:rPr lang="cs-CZ" b="0" dirty="0" smtClean="0">
                <a:solidFill>
                  <a:srgbClr val="003994"/>
                </a:solidFill>
              </a:rPr>
              <a:t>Bude obsahovat integrovaný přístup k územnímu rozvoji za přispění fondů SSR a bude zde upraveno národní uspořádání pro koordinaci mezi fondy SSR a mezi jinými zdroji financování (národní, EU, EIB).</a:t>
            </a:r>
            <a:endParaRPr lang="cs-CZ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525789" cy="1143000"/>
          </a:xfrm>
        </p:spPr>
        <p:txBody>
          <a:bodyPr/>
          <a:lstStyle/>
          <a:p>
            <a:r>
              <a:rPr lang="cs-CZ" dirty="0" err="1" smtClean="0">
                <a:solidFill>
                  <a:srgbClr val="FF9900"/>
                </a:solidFill>
              </a:rPr>
              <a:t>RDoP</a:t>
            </a:r>
            <a:r>
              <a:rPr lang="cs-CZ" dirty="0" smtClean="0">
                <a:solidFill>
                  <a:srgbClr val="FF9900"/>
                </a:solidFill>
              </a:rPr>
              <a:t> </a:t>
            </a:r>
            <a:r>
              <a:rPr lang="cs-CZ" dirty="0">
                <a:solidFill>
                  <a:srgbClr val="FF9900"/>
                </a:solidFill>
              </a:rPr>
              <a:t>– AK ČR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250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dirty="0"/>
              <a:t>Další kroky přípravy KP 2014+: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Příprava Dohody o spolupráci pro rozvoj a investice – 4/2012-6/2013</a:t>
            </a:r>
          </a:p>
          <a:p>
            <a:pPr marL="712788" lvl="1" indent="-355600" algn="just">
              <a:lnSpc>
                <a:spcPct val="90000"/>
              </a:lnSpc>
            </a:pPr>
            <a:r>
              <a:rPr lang="cs-CZ" sz="2200" b="0" dirty="0" smtClean="0"/>
              <a:t>Vyjednávání s EK zahájeno v září</a:t>
            </a:r>
            <a:endParaRPr lang="cs-CZ" sz="2200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Schválení Víceletého finančního rámce EU na období 2014 až 2020 – 6/2013</a:t>
            </a:r>
          </a:p>
          <a:p>
            <a:pPr marL="712788" lvl="1" indent="-355600" algn="just">
              <a:lnSpc>
                <a:spcPct val="90000"/>
              </a:lnSpc>
            </a:pPr>
            <a:r>
              <a:rPr lang="cs-CZ" sz="2200" b="0" dirty="0" smtClean="0">
                <a:solidFill>
                  <a:srgbClr val="003994"/>
                </a:solidFill>
              </a:rPr>
              <a:t>Rozdělení financí mezi jednotlivé fondy a nástroje (ESF, ERDF, FS, EAFRD, </a:t>
            </a:r>
            <a:r>
              <a:rPr lang="cs-CZ" sz="2200" b="0" dirty="0" err="1" smtClean="0">
                <a:solidFill>
                  <a:srgbClr val="003994"/>
                </a:solidFill>
              </a:rPr>
              <a:t>Connecting</a:t>
            </a:r>
            <a:r>
              <a:rPr lang="cs-CZ" sz="2200" b="0" dirty="0" smtClean="0">
                <a:solidFill>
                  <a:srgbClr val="003994"/>
                </a:solidFill>
              </a:rPr>
              <a:t> </a:t>
            </a:r>
            <a:r>
              <a:rPr lang="cs-CZ" sz="2200" b="0" dirty="0" err="1" smtClean="0">
                <a:solidFill>
                  <a:srgbClr val="003994"/>
                </a:solidFill>
              </a:rPr>
              <a:t>Europe</a:t>
            </a:r>
            <a:r>
              <a:rPr lang="cs-CZ" sz="2200" b="0" dirty="0"/>
              <a:t> </a:t>
            </a:r>
            <a:r>
              <a:rPr lang="cs-CZ" sz="2200" b="0" dirty="0" smtClean="0"/>
              <a:t>atd.)</a:t>
            </a:r>
          </a:p>
          <a:p>
            <a:pPr marL="712788" lvl="1" indent="-355600" algn="just">
              <a:lnSpc>
                <a:spcPct val="90000"/>
              </a:lnSpc>
            </a:pPr>
            <a:r>
              <a:rPr lang="cs-CZ" sz="2200" b="0" dirty="0" smtClean="0">
                <a:solidFill>
                  <a:srgbClr val="003994"/>
                </a:solidFill>
              </a:rPr>
              <a:t>Stanovení finančních alokací pro jednotlivé členské státy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Dopracování návrhů operačních programů v souladu s výsledky jednání s EK – 1/2013-11/2013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Odsouhlasení operačních programů EK – 11/2013-12/2013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Zahájení realizace operačních programů – 1/2014</a:t>
            </a:r>
          </a:p>
          <a:p>
            <a:pPr algn="just">
              <a:lnSpc>
                <a:spcPct val="90000"/>
              </a:lnSpc>
            </a:pPr>
            <a:endParaRPr lang="cs-CZ" b="0" dirty="0" smtClean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cs-CZ" sz="2000" b="0" i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Časový plán na další období ČR a EU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006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sz="2000" dirty="0" smtClean="0"/>
              <a:t>Na národní úrovni</a:t>
            </a:r>
            <a:endParaRPr lang="cs-CZ" sz="2000" dirty="0"/>
          </a:p>
          <a:p>
            <a:pPr algn="just">
              <a:lnSpc>
                <a:spcPct val="90000"/>
              </a:lnSpc>
            </a:pPr>
            <a:r>
              <a:rPr lang="cs-CZ" sz="2200" b="0" dirty="0" smtClean="0">
                <a:solidFill>
                  <a:srgbClr val="003994"/>
                </a:solidFill>
              </a:rPr>
              <a:t>OK zapojen do pracovních skupin při MMR </a:t>
            </a:r>
          </a:p>
          <a:p>
            <a:pPr marL="530225" lvl="1" algn="just">
              <a:lnSpc>
                <a:spcPct val="90000"/>
              </a:lnSpc>
            </a:pPr>
            <a:r>
              <a:rPr lang="cs-CZ" sz="2200" b="0" dirty="0" smtClean="0"/>
              <a:t>Pracovní skupiny pro monitoring stávajícího programového období a současně přípravu podkladů pro období 2014+ (NSRR a ŘKV)</a:t>
            </a:r>
          </a:p>
          <a:p>
            <a:pPr marL="530225" lvl="1" algn="just">
              <a:lnSpc>
                <a:spcPct val="90000"/>
              </a:lnSpc>
            </a:pPr>
            <a:r>
              <a:rPr lang="cs-CZ" sz="2200" b="0" dirty="0" smtClean="0"/>
              <a:t>Pracovní skupiny pro přípravu KP 2014+ (Meziregionální PS)</a:t>
            </a:r>
          </a:p>
          <a:p>
            <a:pPr marL="530225" lvl="1" algn="just">
              <a:lnSpc>
                <a:spcPct val="90000"/>
              </a:lnSpc>
            </a:pPr>
            <a:r>
              <a:rPr lang="cs-CZ" sz="2200" b="0" dirty="0" smtClean="0"/>
              <a:t>Tematické PS (PS pro Strategii regionálního rozvoje)</a:t>
            </a:r>
            <a:endParaRPr lang="cs-CZ" sz="2200" b="0" dirty="0"/>
          </a:p>
          <a:p>
            <a:pPr algn="just">
              <a:lnSpc>
                <a:spcPct val="90000"/>
              </a:lnSpc>
            </a:pPr>
            <a:r>
              <a:rPr lang="cs-CZ" sz="2200" b="0" dirty="0" smtClean="0">
                <a:solidFill>
                  <a:srgbClr val="003994"/>
                </a:solidFill>
              </a:rPr>
              <a:t>OK zapojen do pracovní skupiny při </a:t>
            </a:r>
            <a:r>
              <a:rPr lang="cs-CZ" sz="2200" b="0" dirty="0" err="1" smtClean="0">
                <a:solidFill>
                  <a:srgbClr val="003994"/>
                </a:solidFill>
              </a:rPr>
              <a:t>MZe</a:t>
            </a:r>
            <a:endParaRPr lang="cs-CZ" sz="2200" b="0" dirty="0" smtClean="0">
              <a:solidFill>
                <a:srgbClr val="003994"/>
              </a:solidFill>
            </a:endParaRPr>
          </a:p>
          <a:p>
            <a:pPr marL="530225" lvl="1" algn="just">
              <a:lnSpc>
                <a:spcPct val="90000"/>
              </a:lnSpc>
            </a:pPr>
            <a:r>
              <a:rPr lang="cs-CZ" sz="2200" b="0" dirty="0" smtClean="0"/>
              <a:t>Příprava společné zemědělské politiky (příprava Programu rozvoje venkova</a:t>
            </a:r>
            <a:endParaRPr lang="cs-CZ" sz="2200" b="0" dirty="0"/>
          </a:p>
          <a:p>
            <a:pPr algn="just">
              <a:lnSpc>
                <a:spcPct val="90000"/>
              </a:lnSpc>
            </a:pPr>
            <a:r>
              <a:rPr lang="cs-CZ" sz="2200" b="0" dirty="0">
                <a:solidFill>
                  <a:srgbClr val="003994"/>
                </a:solidFill>
              </a:rPr>
              <a:t>OK připomínkuje návrhy v rámci meziresortního připomínkového řízení</a:t>
            </a:r>
          </a:p>
          <a:p>
            <a:pPr marL="530225" lvl="1" algn="just">
              <a:lnSpc>
                <a:spcPct val="90000"/>
              </a:lnSpc>
            </a:pPr>
            <a:r>
              <a:rPr lang="cs-CZ" sz="2200" b="0" dirty="0" smtClean="0"/>
              <a:t>Návrh novely zákona č. 248/2000 Sb., o podpoře regionálního rozvoje</a:t>
            </a:r>
          </a:p>
          <a:p>
            <a:pPr marL="530225" lvl="1" algn="just">
              <a:lnSpc>
                <a:spcPct val="90000"/>
              </a:lnSpc>
            </a:pPr>
            <a:r>
              <a:rPr lang="cs-CZ" sz="2200" b="0" dirty="0" smtClean="0"/>
              <a:t>Koncepce státní politiky cestovního ruchu</a:t>
            </a:r>
            <a:endParaRPr lang="cs-CZ" sz="2200" b="0" dirty="0"/>
          </a:p>
          <a:p>
            <a:pPr>
              <a:lnSpc>
                <a:spcPct val="90000"/>
              </a:lnSpc>
              <a:buNone/>
            </a:pPr>
            <a:endParaRPr lang="cs-CZ" sz="2000" b="0" dirty="0">
              <a:solidFill>
                <a:srgbClr val="003994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FF9900"/>
                </a:solidFill>
              </a:rPr>
              <a:t>Zapojení Olomouckého kraje do </a:t>
            </a:r>
            <a:r>
              <a:rPr lang="cs-CZ" dirty="0" smtClean="0">
                <a:solidFill>
                  <a:srgbClr val="FF9900"/>
                </a:solidFill>
              </a:rPr>
              <a:t>KP 2014</a:t>
            </a:r>
            <a:r>
              <a:rPr lang="cs-CZ" dirty="0">
                <a:solidFill>
                  <a:srgbClr val="FF9900"/>
                </a:solidFill>
              </a:rPr>
              <a:t>+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872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dirty="0" smtClean="0"/>
              <a:t>Na úrovni Asociace krajů ČR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OK zapojen v komisích Rady AK ČR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Prostřednictvím AK ČR je OK zapojen do připomínkování vznikajících operačních programů</a:t>
            </a:r>
          </a:p>
          <a:p>
            <a:pPr algn="just">
              <a:lnSpc>
                <a:spcPct val="90000"/>
              </a:lnSpc>
            </a:pPr>
            <a:endParaRPr lang="cs-CZ" b="0" dirty="0" smtClean="0">
              <a:solidFill>
                <a:srgbClr val="003994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cs-CZ" dirty="0" smtClean="0"/>
              <a:t>Na </a:t>
            </a:r>
            <a:r>
              <a:rPr lang="cs-CZ" dirty="0"/>
              <a:t>úrovni NUTS II Střední Morava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Spolupráce se Zlínským krajem a Úřadem regionální rady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Spolupráce v </a:t>
            </a:r>
            <a:r>
              <a:rPr lang="cs-CZ" b="0" dirty="0">
                <a:solidFill>
                  <a:srgbClr val="003994"/>
                </a:solidFill>
              </a:rPr>
              <a:t>rámci projektu Podpora rozvoje OK 2012-2015</a:t>
            </a:r>
            <a:endParaRPr lang="cs-CZ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Snaha o aktivní přístup – vytváření integrovaného řešení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Snaha získat důležitou roli v implementačních strukturách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Zpracování tematických karet pro politiky související s KP 2014+</a:t>
            </a:r>
          </a:p>
          <a:p>
            <a:pPr>
              <a:lnSpc>
                <a:spcPct val="90000"/>
              </a:lnSpc>
              <a:buNone/>
            </a:pPr>
            <a:endParaRPr lang="cs-CZ" sz="2000" b="0" i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FF9900"/>
                </a:solidFill>
              </a:rPr>
              <a:t>Zapojení Olomouckého kraje do </a:t>
            </a:r>
            <a:r>
              <a:rPr lang="cs-CZ" dirty="0" smtClean="0">
                <a:solidFill>
                  <a:srgbClr val="FF9900"/>
                </a:solidFill>
              </a:rPr>
              <a:t>KP 2014</a:t>
            </a:r>
            <a:r>
              <a:rPr lang="cs-CZ" dirty="0">
                <a:solidFill>
                  <a:srgbClr val="FF9900"/>
                </a:solidFill>
              </a:rPr>
              <a:t>+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303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cs-CZ" sz="2000" dirty="0"/>
              <a:t>Návrh Víceletého </a:t>
            </a:r>
            <a:r>
              <a:rPr lang="cs-CZ" sz="2000" dirty="0" err="1"/>
              <a:t>fin</a:t>
            </a:r>
            <a:r>
              <a:rPr lang="cs-CZ" sz="2000" dirty="0"/>
              <a:t>. rámce na období 2014 až 2020 </a:t>
            </a:r>
            <a:r>
              <a:rPr lang="cs-CZ" sz="2000" b="0" dirty="0">
                <a:solidFill>
                  <a:srgbClr val="003994"/>
                </a:solidFill>
              </a:rPr>
              <a:t>(6/2011)</a:t>
            </a:r>
          </a:p>
          <a:p>
            <a:pPr algn="just">
              <a:lnSpc>
                <a:spcPct val="90000"/>
              </a:lnSpc>
            </a:pPr>
            <a:r>
              <a:rPr lang="cs-CZ" sz="2000" b="0" dirty="0">
                <a:solidFill>
                  <a:srgbClr val="003994"/>
                </a:solidFill>
              </a:rPr>
              <a:t>Stanovuje rozpočet EU, vč. rozdělení mezi fondy a další nástroje</a:t>
            </a:r>
          </a:p>
          <a:p>
            <a:pPr algn="just">
              <a:lnSpc>
                <a:spcPct val="90000"/>
              </a:lnSpc>
            </a:pPr>
            <a:r>
              <a:rPr lang="cs-CZ" sz="2000" b="0" dirty="0">
                <a:solidFill>
                  <a:srgbClr val="003994"/>
                </a:solidFill>
              </a:rPr>
              <a:t>Konečný finanční rámec měl být podle původního plánu schválen do konce roku </a:t>
            </a:r>
            <a:r>
              <a:rPr lang="cs-CZ" sz="2000" b="0" dirty="0" smtClean="0">
                <a:solidFill>
                  <a:srgbClr val="003994"/>
                </a:solidFill>
              </a:rPr>
              <a:t>2012 – současný předpoklad schválení je 6/2013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Bez </a:t>
            </a:r>
            <a:r>
              <a:rPr lang="cs-CZ" sz="2000" b="0" dirty="0">
                <a:solidFill>
                  <a:srgbClr val="003994"/>
                </a:solidFill>
              </a:rPr>
              <a:t>finančního rámce pro čerpání není možné komisi předložit český návrh operačních programů</a:t>
            </a:r>
            <a:r>
              <a:rPr lang="cs-CZ" sz="2000" b="0" dirty="0" smtClean="0">
                <a:solidFill>
                  <a:srgbClr val="003994"/>
                </a:solidFill>
              </a:rPr>
              <a:t>!</a:t>
            </a:r>
          </a:p>
          <a:p>
            <a:pPr algn="just">
              <a:lnSpc>
                <a:spcPct val="90000"/>
              </a:lnSpc>
            </a:pPr>
            <a:endParaRPr lang="cs-CZ" sz="20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2000" dirty="0" smtClean="0"/>
              <a:t>Návrhy Nařízení Evropské komise </a:t>
            </a:r>
            <a:r>
              <a:rPr lang="cs-CZ" sz="2000" b="0" dirty="0">
                <a:solidFill>
                  <a:srgbClr val="003994"/>
                </a:solidFill>
              </a:rPr>
              <a:t>(</a:t>
            </a:r>
            <a:r>
              <a:rPr lang="cs-CZ" sz="2000" b="0" dirty="0" smtClean="0">
                <a:solidFill>
                  <a:srgbClr val="003994"/>
                </a:solidFill>
              </a:rPr>
              <a:t>10/2011, 6/2012)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Tematická </a:t>
            </a:r>
            <a:r>
              <a:rPr lang="cs-CZ" sz="2000" b="0" dirty="0">
                <a:solidFill>
                  <a:srgbClr val="003994"/>
                </a:solidFill>
              </a:rPr>
              <a:t>koncentrace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Strategický přístup, podmíněnost a výkonnost, společné řízení, místní rozvoj se zapojením místních komunit, finanční nástroje, monitorování a hodnocení, zjednodušená pravidla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Většina nařízení přepracována s členskými státy (6/2012)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Nedořešen Integrovaný přístup (předpoklad začátek 2013)</a:t>
            </a:r>
          </a:p>
          <a:p>
            <a:pPr algn="just">
              <a:lnSpc>
                <a:spcPct val="90000"/>
              </a:lnSpc>
            </a:pPr>
            <a:r>
              <a:rPr lang="cs-CZ" sz="2000" b="0" dirty="0">
                <a:solidFill>
                  <a:srgbClr val="003994"/>
                </a:solidFill>
              </a:rPr>
              <a:t>Bez pravidel pro čerpání není možné komisi předložit český návrh operačních programů!</a:t>
            </a:r>
          </a:p>
          <a:p>
            <a:pPr algn="just">
              <a:lnSpc>
                <a:spcPct val="90000"/>
              </a:lnSpc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endParaRPr lang="cs-CZ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endParaRPr lang="cs-CZ" sz="2000" b="0" i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Východiska EU pro zaměření KP 2014+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250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dirty="0" smtClean="0"/>
              <a:t>Zpracování Strategie do roku 2020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Dokument vymezující priority kraje do roku 2020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Bude zohledňovat podmínky a priority dané pro KP 2014+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Podklad pro uplatnění integrovaných řešení v kraji</a:t>
            </a:r>
          </a:p>
          <a:p>
            <a:pPr algn="just">
              <a:lnSpc>
                <a:spcPct val="90000"/>
              </a:lnSpc>
            </a:pPr>
            <a:endParaRPr lang="cs-CZ" b="0" dirty="0" smtClean="0">
              <a:solidFill>
                <a:srgbClr val="003994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cs-CZ" dirty="0" smtClean="0"/>
              <a:t>Plnění dalších předběžných podmínek</a:t>
            </a:r>
            <a:endParaRPr lang="cs-CZ" dirty="0"/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Je předmětem vyjednávání, jaké předběžné podmínky budou řešeny na regionální úrovni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Regionální inovační strategie (aktualizace vzhledem ke KP 2014+)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Zpracování integrovaných plánů v území</a:t>
            </a:r>
          </a:p>
          <a:p>
            <a:pPr algn="just">
              <a:lnSpc>
                <a:spcPct val="90000"/>
              </a:lnSpc>
            </a:pPr>
            <a:endParaRPr lang="cs-CZ" b="0" dirty="0" smtClean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cs-CZ" b="0" i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Úkoly pro Olomoucký kraj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25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dirty="0" smtClean="0"/>
              <a:t>Zapojení do implementačních struktur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Uvažuje se o zapojení především formou globálních grantů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Další pravděpodobnou možností je zapojení v rámci vybraných integrovaných řešení v území kraje</a:t>
            </a:r>
          </a:p>
          <a:p>
            <a:pPr algn="just">
              <a:lnSpc>
                <a:spcPct val="90000"/>
              </a:lnSpc>
            </a:pPr>
            <a:endParaRPr lang="cs-CZ" b="0" dirty="0" smtClean="0">
              <a:solidFill>
                <a:srgbClr val="003994"/>
              </a:solidFill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cs-CZ" dirty="0" smtClean="0"/>
              <a:t>Zapojení do monitorování</a:t>
            </a:r>
            <a:endParaRPr lang="cs-CZ" dirty="0"/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Olomoucký kraj a AK ČR budou zastoupeni v monitorovacích strukturách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Především o monitorovací výbory operačních programů</a:t>
            </a:r>
          </a:p>
          <a:p>
            <a:pPr algn="just">
              <a:lnSpc>
                <a:spcPct val="90000"/>
              </a:lnSpc>
            </a:pPr>
            <a:r>
              <a:rPr lang="cs-CZ" b="0" dirty="0" smtClean="0">
                <a:solidFill>
                  <a:srgbClr val="003994"/>
                </a:solidFill>
              </a:rPr>
              <a:t>Řídící a koordinační orgán pro celou implementaci KP 2014+</a:t>
            </a:r>
          </a:p>
          <a:p>
            <a:pPr algn="just">
              <a:lnSpc>
                <a:spcPct val="90000"/>
              </a:lnSpc>
            </a:pPr>
            <a:endParaRPr lang="cs-CZ" b="0" dirty="0" smtClean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cs-CZ" b="0" i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Role Olomouckého </a:t>
            </a:r>
            <a:r>
              <a:rPr lang="cs-CZ" dirty="0">
                <a:solidFill>
                  <a:srgbClr val="FF9900"/>
                </a:solidFill>
              </a:rPr>
              <a:t>kraje </a:t>
            </a:r>
            <a:r>
              <a:rPr lang="cs-CZ" dirty="0" smtClean="0">
                <a:solidFill>
                  <a:srgbClr val="FF9900"/>
                </a:solidFill>
              </a:rPr>
              <a:t>v KP 2014</a:t>
            </a:r>
            <a:r>
              <a:rPr lang="cs-CZ" dirty="0">
                <a:solidFill>
                  <a:srgbClr val="FF9900"/>
                </a:solidFill>
              </a:rPr>
              <a:t>+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429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3500439"/>
            <a:ext cx="8424862" cy="1440730"/>
          </a:xfrm>
        </p:spPr>
        <p:txBody>
          <a:bodyPr/>
          <a:lstStyle/>
          <a:p>
            <a:pPr algn="r">
              <a:buFontTx/>
              <a:buNone/>
            </a:pPr>
            <a:r>
              <a:rPr lang="cs-CZ" i="1" dirty="0" smtClean="0">
                <a:solidFill>
                  <a:srgbClr val="003994"/>
                </a:solidFill>
              </a:rPr>
              <a:t>Ing. Marta Novotná</a:t>
            </a:r>
          </a:p>
          <a:p>
            <a:pPr algn="r">
              <a:buFontTx/>
              <a:buNone/>
            </a:pPr>
            <a:r>
              <a:rPr lang="cs-CZ" i="1" dirty="0" smtClean="0">
                <a:solidFill>
                  <a:srgbClr val="003994"/>
                </a:solidFill>
              </a:rPr>
              <a:t>vedoucí oddělení regionálního rozvoje</a:t>
            </a:r>
          </a:p>
          <a:p>
            <a:pPr algn="r">
              <a:buFontTx/>
              <a:buNone/>
            </a:pPr>
            <a:r>
              <a:rPr lang="cs-CZ" i="1" dirty="0" smtClean="0">
                <a:solidFill>
                  <a:srgbClr val="003994"/>
                </a:solidFill>
              </a:rPr>
              <a:t>Krajský úřad Olomouckého kraje</a:t>
            </a:r>
            <a:endParaRPr lang="cs-CZ" i="1" dirty="0">
              <a:solidFill>
                <a:srgbClr val="003994"/>
              </a:solidFill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11188" y="1989138"/>
            <a:ext cx="777240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cs-CZ" sz="2800" b="1" dirty="0" smtClean="0">
                <a:solidFill>
                  <a:srgbClr val="003994"/>
                </a:solidFill>
              </a:rPr>
              <a:t>Děkuji za pozornost</a:t>
            </a:r>
            <a:endParaRPr lang="cs-CZ" sz="2800" b="1" dirty="0">
              <a:solidFill>
                <a:srgbClr val="003994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32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Finanční rámec</a:t>
            </a:r>
            <a:br>
              <a:rPr lang="cs-CZ" dirty="0" smtClean="0">
                <a:solidFill>
                  <a:srgbClr val="FF9900"/>
                </a:solidFill>
              </a:rPr>
            </a:br>
            <a:r>
              <a:rPr lang="cs-CZ" dirty="0" smtClean="0">
                <a:solidFill>
                  <a:srgbClr val="FF9900"/>
                </a:solidFill>
              </a:rPr>
              <a:t>KP 2014+</a:t>
            </a:r>
            <a:endParaRPr lang="cs-CZ" dirty="0">
              <a:solidFill>
                <a:srgbClr val="FF9900"/>
              </a:solidFill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14989"/>
              </p:ext>
            </p:extLst>
          </p:nvPr>
        </p:nvGraphicFramePr>
        <p:xfrm>
          <a:off x="323528" y="1844824"/>
          <a:ext cx="8568952" cy="4554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>
                          <a:solidFill>
                            <a:schemeClr val="accent2"/>
                          </a:solidFill>
                        </a:rPr>
                        <a:t>2007-2013</a:t>
                      </a:r>
                      <a:endParaRPr lang="cs-CZ" sz="18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>
                          <a:solidFill>
                            <a:schemeClr val="accent2"/>
                          </a:solidFill>
                        </a:rPr>
                        <a:t>2014-2020 – 325,149 mld. EUR</a:t>
                      </a:r>
                      <a:endParaRPr lang="cs-CZ" sz="18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52463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Konvergence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&lt;75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% (pro CF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90% ) HDP EU 25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+ přechodná podpora (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&lt;75_HDP EU15, &gt;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75% HDP EU 25)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251 mld. EUR (ČR téměř 27 mld. EUR)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Méně rozvinuté regiony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&lt;75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% (pro FS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90% ) HDP EU 27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164,2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mld. EUR </a:t>
                      </a:r>
                      <a:r>
                        <a:rPr kumimoji="0" lang="cs-CZ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(ČR asi 20,6 mld. EUR)</a:t>
                      </a:r>
                    </a:p>
                    <a:p>
                      <a:endParaRPr lang="cs-CZ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52463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Přechodné regiony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75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%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HDP EU 27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90%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31,7 mld. EUR</a:t>
                      </a:r>
                    </a:p>
                  </a:txBody>
                  <a:tcPr/>
                </a:tc>
              </a:tr>
              <a:tr h="524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Regionální konkurenceschopnost a zaměstnanost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49 mld.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Více rozvinuté regiony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49,5 mld. EUR</a:t>
                      </a:r>
                    </a:p>
                    <a:p>
                      <a:endParaRPr lang="cs-CZ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524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Evropská územní spolupráce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7,75 mld. 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Územní spolupráce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8,9 mld. EUR</a:t>
                      </a:r>
                    </a:p>
                  </a:txBody>
                  <a:tcPr/>
                </a:tc>
              </a:tr>
              <a:tr h="5246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Connecting</a:t>
                      </a: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Europe</a:t>
                      </a: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–hlavně více rozvinuté regiony</a:t>
                      </a:r>
                      <a:endParaRPr kumimoji="0" lang="cs-CZ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29,3 mld. EUR včetně 10 mld. z FS</a:t>
                      </a:r>
                    </a:p>
                  </a:txBody>
                  <a:tcPr/>
                </a:tc>
              </a:tr>
              <a:tr h="5246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Evropský zemědělský fond pro rozvoj venkova (vč. Leader +) a Evropský rybářský fond  mají vlastní právní základ a nejsou součástí politiky soudržnosti.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Evropský zemědělský fond pro rozvoj venkova a Evropský rybářský fond zahrnuty do společného rámce (CSF fondy)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23528" y="1340768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9900"/>
                </a:solidFill>
              </a:rPr>
              <a:t>Zeměpisné pokrytí podpory</a:t>
            </a:r>
            <a:endParaRPr lang="cs-CZ" b="1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94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Hlavní milníky</a:t>
            </a:r>
            <a:endParaRPr lang="cs-CZ" dirty="0">
              <a:solidFill>
                <a:srgbClr val="FF99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54" y="0"/>
            <a:ext cx="9175254" cy="683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311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1268760"/>
            <a:ext cx="8856984" cy="5328444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  <a:tabLst>
                <a:tab pos="82550" algn="l"/>
              </a:tabLst>
            </a:pPr>
            <a:r>
              <a:rPr lang="cs-CZ" sz="2000" dirty="0" smtClean="0"/>
              <a:t>Strategie Evropa 2020 − Strategie </a:t>
            </a:r>
            <a:r>
              <a:rPr lang="cs-CZ" sz="2000" dirty="0"/>
              <a:t>pro inteligentní a udržitelný růst podporující začlenění</a:t>
            </a:r>
            <a:r>
              <a:rPr lang="cs-CZ" sz="2000" dirty="0" smtClean="0"/>
              <a:t> 	</a:t>
            </a:r>
            <a:r>
              <a:rPr lang="cs-CZ" sz="2000" b="0" dirty="0" smtClean="0">
                <a:solidFill>
                  <a:srgbClr val="33339A"/>
                </a:solidFill>
              </a:rPr>
              <a:t>(3/2010)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Východiska EU pro zaměření KP 2014+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3770387" y="6381750"/>
            <a:ext cx="1619672" cy="476250"/>
          </a:xfrm>
        </p:spPr>
        <p:txBody>
          <a:bodyPr/>
          <a:lstStyle/>
          <a:p>
            <a:pPr algn="ctr"/>
            <a:fld id="{57167D27-7101-4338-82A1-62DB34D25E34}" type="slidenum">
              <a:rPr lang="cs-CZ" smtClean="0"/>
              <a:pPr algn="ctr"/>
              <a:t>6</a:t>
            </a:fld>
            <a:endParaRPr lang="cs-CZ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28597"/>
              </p:ext>
            </p:extLst>
          </p:nvPr>
        </p:nvGraphicFramePr>
        <p:xfrm>
          <a:off x="395536" y="1829544"/>
          <a:ext cx="8496945" cy="4767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2736304"/>
                <a:gridCol w="2664297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chemeClr val="bg1"/>
                          </a:solidFill>
                        </a:rPr>
                        <a:t>Cíle Evropa 2020</a:t>
                      </a:r>
                      <a:endParaRPr lang="cs-CZ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chemeClr val="bg1"/>
                          </a:solidFill>
                        </a:rPr>
                        <a:t>Stav v</a:t>
                      </a:r>
                      <a:r>
                        <a:rPr lang="cs-CZ" sz="1600" baseline="0" dirty="0" smtClean="0">
                          <a:solidFill>
                            <a:schemeClr val="bg1"/>
                          </a:solidFill>
                        </a:rPr>
                        <a:t> ČR</a:t>
                      </a:r>
                      <a:endParaRPr lang="cs-CZ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9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solidFill>
                            <a:schemeClr val="bg1"/>
                          </a:solidFill>
                        </a:rPr>
                        <a:t>Cíle pro ČR do 2020</a:t>
                      </a:r>
                      <a:endParaRPr lang="cs-CZ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94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3 % HDP budou investována do výzkumu a vývoje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1,56 % (2010) celkem,</a:t>
                      </a:r>
                      <a:b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0,63 % veřejných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1 % HDP investovat do </a:t>
                      </a:r>
                      <a:r>
                        <a:rPr lang="cs-CZ" sz="1600" b="0" kern="1200" dirty="0" err="1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VaV</a:t>
                      </a:r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 z veřejných rozpočtů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20% snížení produkce skle-</a:t>
                      </a:r>
                      <a:r>
                        <a:rPr lang="cs-CZ" sz="1600" b="0" dirty="0" err="1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níkových</a:t>
                      </a:r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 plynů proti 1990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-7% (projekce 2020-2005)</a:t>
                      </a:r>
                      <a:b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-2% (projekce 2010-2005)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9 % proti 2005 v sektorech, kde se nekupují povolenky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3928"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20 % energie z OZE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9,35 % (2010)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13 %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20 % zlepšení energetické efektivnosti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12,665 GJ/1000 EUR (2010)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Stabilní příspěvek k 20 % za EU, další zlepšování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75 % populace 20 – 64 let bude zaměstnáno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70,9 % (2011)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75 %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&gt;10 % předčasně ukončené školní docházky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4,9 % (2011)</a:t>
                      </a:r>
                      <a:endParaRPr lang="cs-CZ" sz="1600" b="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max. 5,5 %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40 % populace 30 – 34 let bude mít VŠ vzdělání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23,8 % (2011)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32 %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982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Snížení počtu lidí </a:t>
                      </a:r>
                      <a:r>
                        <a:rPr lang="cs-CZ" sz="1600" b="0" kern="1200" dirty="0" err="1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ohrože-ných</a:t>
                      </a:r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 chudobou o 20 mil.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15,3 % populace (2011)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600" b="0" kern="1200" dirty="0" smtClean="0">
                          <a:solidFill>
                            <a:srgbClr val="33339A"/>
                          </a:solidFill>
                          <a:latin typeface="+mn-lt"/>
                          <a:ea typeface="+mn-ea"/>
                          <a:cs typeface="+mn-cs"/>
                        </a:rPr>
                        <a:t>Udržet stav 2008</a:t>
                      </a:r>
                      <a:endParaRPr lang="cs-CZ" sz="1600" b="0" kern="1200" dirty="0">
                        <a:solidFill>
                          <a:srgbClr val="33339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9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608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dirty="0" smtClean="0"/>
              <a:t>Stanovisko Evropské komise (</a:t>
            </a:r>
            <a:r>
              <a:rPr lang="cs-CZ" dirty="0" err="1" smtClean="0"/>
              <a:t>Position</a:t>
            </a:r>
            <a:r>
              <a:rPr lang="cs-CZ" dirty="0" smtClean="0"/>
              <a:t> </a:t>
            </a:r>
            <a:r>
              <a:rPr lang="cs-CZ" dirty="0" err="1" smtClean="0"/>
              <a:t>paper</a:t>
            </a:r>
            <a:r>
              <a:rPr lang="cs-CZ" dirty="0" smtClean="0"/>
              <a:t>) </a:t>
            </a:r>
            <a:r>
              <a:rPr lang="cs-CZ" b="0" dirty="0" smtClean="0">
                <a:solidFill>
                  <a:srgbClr val="003994"/>
                </a:solidFill>
              </a:rPr>
              <a:t>(11/2012</a:t>
            </a:r>
            <a:r>
              <a:rPr lang="cs-CZ" b="0" dirty="0">
                <a:solidFill>
                  <a:srgbClr val="003994"/>
                </a:solidFill>
              </a:rPr>
              <a:t>)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Výchozí dokument EK pro vyjednávání s ČR o využití KP 2014+</a:t>
            </a:r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100" b="0" dirty="0" smtClean="0">
                <a:solidFill>
                  <a:srgbClr val="003994"/>
                </a:solidFill>
              </a:rPr>
              <a:t>Inovace </a:t>
            </a:r>
            <a:r>
              <a:rPr lang="cs-CZ" sz="2100" b="0" dirty="0">
                <a:solidFill>
                  <a:srgbClr val="003994"/>
                </a:solidFill>
              </a:rPr>
              <a:t>prospívající podnikatelskému prostředí</a:t>
            </a:r>
            <a:endParaRPr lang="cs-CZ" sz="2100" b="0" dirty="0" smtClean="0">
              <a:solidFill>
                <a:srgbClr val="003994"/>
              </a:solidFill>
            </a:endParaRPr>
          </a:p>
          <a:p>
            <a:pPr marL="850900" lvl="1" indent="-450850" algn="just">
              <a:lnSpc>
                <a:spcPct val="90000"/>
              </a:lnSpc>
            </a:pPr>
            <a:r>
              <a:rPr lang="cs-CZ" sz="2100" b="0" dirty="0" smtClean="0"/>
              <a:t>mj. podpora </a:t>
            </a:r>
            <a:r>
              <a:rPr lang="cs-CZ" sz="2100" b="0" dirty="0" err="1" smtClean="0"/>
              <a:t>VaV</a:t>
            </a:r>
            <a:r>
              <a:rPr lang="cs-CZ" sz="2100" b="0" dirty="0" smtClean="0"/>
              <a:t> institucí a podniků, podpora MSP, zelené technologie, ICT podpora inovací</a:t>
            </a:r>
            <a:endParaRPr lang="cs-CZ" sz="2100" b="0" dirty="0" smtClean="0">
              <a:solidFill>
                <a:srgbClr val="003994"/>
              </a:solidFill>
            </a:endParaRPr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100" b="0" dirty="0" smtClean="0">
                <a:solidFill>
                  <a:srgbClr val="003994"/>
                </a:solidFill>
              </a:rPr>
              <a:t>Rozvoj infrastruktury pro růst a konkurenceschopnost</a:t>
            </a:r>
          </a:p>
          <a:p>
            <a:pPr marL="850900" lvl="1" indent="-450850" algn="just">
              <a:lnSpc>
                <a:spcPct val="90000"/>
              </a:lnSpc>
            </a:pPr>
            <a:r>
              <a:rPr lang="cs-CZ" sz="2100" b="0" dirty="0" smtClean="0"/>
              <a:t>Především doprava (železniční, veřejná doprava, dálnice)</a:t>
            </a:r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100" b="0" dirty="0">
                <a:solidFill>
                  <a:srgbClr val="003994"/>
                </a:solidFill>
              </a:rPr>
              <a:t>Růst založený na lidském kapitálu a zvýšená účast na trhu práce</a:t>
            </a:r>
          </a:p>
          <a:p>
            <a:pPr marL="850900" lvl="1" indent="-450850" algn="just">
              <a:lnSpc>
                <a:spcPct val="90000"/>
              </a:lnSpc>
            </a:pPr>
            <a:r>
              <a:rPr lang="cs-CZ" sz="2100" b="0" dirty="0"/>
              <a:t>mj. </a:t>
            </a:r>
            <a:r>
              <a:rPr lang="cs-CZ" sz="2100" b="0" dirty="0" smtClean="0"/>
              <a:t>vyšší zaměstnanost znevýhodněných skupin, kvalitní vzdělání</a:t>
            </a:r>
            <a:endParaRPr lang="cs-CZ" sz="2100" b="0" dirty="0"/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100" b="0" dirty="0">
                <a:solidFill>
                  <a:srgbClr val="003994"/>
                </a:solidFill>
              </a:rPr>
              <a:t>Hospodářství příznivé pro životní prostředí a účinně využívající zdroje</a:t>
            </a:r>
          </a:p>
          <a:p>
            <a:pPr marL="850900" lvl="1" indent="-450850" algn="just">
              <a:lnSpc>
                <a:spcPct val="90000"/>
              </a:lnSpc>
            </a:pPr>
            <a:r>
              <a:rPr lang="cs-CZ" sz="2100" b="0" dirty="0"/>
              <a:t>mj. </a:t>
            </a:r>
            <a:r>
              <a:rPr lang="cs-CZ" sz="2100" b="0" dirty="0" smtClean="0"/>
              <a:t>nakládání s odpady, vodou, nízkouhlíkové hospodářství</a:t>
            </a:r>
            <a:endParaRPr lang="cs-CZ" sz="2100" b="0" dirty="0"/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100" b="0" dirty="0">
                <a:solidFill>
                  <a:srgbClr val="003994"/>
                </a:solidFill>
              </a:rPr>
              <a:t>Moderní a profesionální správa</a:t>
            </a:r>
          </a:p>
          <a:p>
            <a:pPr marL="850900" lvl="1" indent="-450850" algn="just">
              <a:lnSpc>
                <a:spcPct val="90000"/>
              </a:lnSpc>
            </a:pPr>
            <a:r>
              <a:rPr lang="cs-CZ" sz="2100" b="0" dirty="0"/>
              <a:t>mj. </a:t>
            </a:r>
            <a:r>
              <a:rPr lang="cs-CZ" sz="2100" b="0" dirty="0" err="1" smtClean="0"/>
              <a:t>smart</a:t>
            </a:r>
            <a:r>
              <a:rPr lang="cs-CZ" sz="2100" b="0" dirty="0" smtClean="0"/>
              <a:t> </a:t>
            </a:r>
            <a:r>
              <a:rPr lang="cs-CZ" sz="2100" b="0" dirty="0" err="1" smtClean="0"/>
              <a:t>administration</a:t>
            </a:r>
            <a:r>
              <a:rPr lang="cs-CZ" sz="2100" b="0" dirty="0" smtClean="0"/>
              <a:t>, včetně ICT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Priority pro ČR dle EU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849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cs-CZ" dirty="0" smtClean="0"/>
              <a:t>Stanovisko Evropské komise (</a:t>
            </a:r>
            <a:r>
              <a:rPr lang="cs-CZ" dirty="0" err="1" smtClean="0"/>
              <a:t>Position</a:t>
            </a:r>
            <a:r>
              <a:rPr lang="cs-CZ" dirty="0" smtClean="0"/>
              <a:t> </a:t>
            </a:r>
            <a:r>
              <a:rPr lang="cs-CZ" dirty="0" err="1" smtClean="0"/>
              <a:t>paper</a:t>
            </a:r>
            <a:r>
              <a:rPr lang="cs-CZ" dirty="0" smtClean="0"/>
              <a:t>) </a:t>
            </a:r>
            <a:r>
              <a:rPr lang="cs-CZ" b="0" dirty="0" smtClean="0">
                <a:solidFill>
                  <a:srgbClr val="003994"/>
                </a:solidFill>
              </a:rPr>
              <a:t>(11/2012</a:t>
            </a:r>
            <a:r>
              <a:rPr lang="cs-CZ" b="0" dirty="0">
                <a:solidFill>
                  <a:srgbClr val="003994"/>
                </a:solidFill>
              </a:rPr>
              <a:t>)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cs-CZ" sz="2000" dirty="0" smtClean="0">
                <a:solidFill>
                  <a:srgbClr val="003994"/>
                </a:solidFill>
              </a:rPr>
              <a:t>Stanovisko obsahuje i souhrn hlavních předběžných podmínek </a:t>
            </a:r>
            <a:br>
              <a:rPr lang="cs-CZ" sz="2000" dirty="0" smtClean="0">
                <a:solidFill>
                  <a:srgbClr val="003994"/>
                </a:solidFill>
              </a:rPr>
            </a:br>
            <a:r>
              <a:rPr lang="cs-CZ" sz="2000" dirty="0" smtClean="0">
                <a:solidFill>
                  <a:srgbClr val="003994"/>
                </a:solidFill>
              </a:rPr>
              <a:t>(ex-ante </a:t>
            </a:r>
            <a:r>
              <a:rPr lang="cs-CZ" sz="2000" dirty="0" err="1" smtClean="0">
                <a:solidFill>
                  <a:srgbClr val="003994"/>
                </a:solidFill>
              </a:rPr>
              <a:t>kondicionalit</a:t>
            </a:r>
            <a:r>
              <a:rPr lang="cs-CZ" sz="2000" dirty="0" smtClean="0">
                <a:solidFill>
                  <a:srgbClr val="003994"/>
                </a:solidFill>
              </a:rPr>
              <a:t>), které má ČR splnit</a:t>
            </a:r>
            <a:endParaRPr lang="cs-CZ" sz="800" dirty="0">
              <a:solidFill>
                <a:srgbClr val="003994"/>
              </a:solidFill>
            </a:endParaRPr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000" b="0" dirty="0" smtClean="0">
                <a:solidFill>
                  <a:srgbClr val="003994"/>
                </a:solidFill>
              </a:rPr>
              <a:t>Vnitrostátní </a:t>
            </a:r>
            <a:r>
              <a:rPr lang="cs-CZ" sz="2000" b="0" dirty="0">
                <a:solidFill>
                  <a:srgbClr val="003994"/>
                </a:solidFill>
              </a:rPr>
              <a:t>a regionální strategie pro výzkum a inovace pro inteligentní specializaci, včetně </a:t>
            </a:r>
            <a:r>
              <a:rPr lang="cs-CZ" sz="2000" b="0" dirty="0" smtClean="0">
                <a:solidFill>
                  <a:srgbClr val="003994"/>
                </a:solidFill>
              </a:rPr>
              <a:t>ICT</a:t>
            </a:r>
            <a:endParaRPr lang="cs-CZ" sz="2000" b="0" dirty="0">
              <a:solidFill>
                <a:srgbClr val="003994"/>
              </a:solidFill>
            </a:endParaRPr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000" b="0" dirty="0" smtClean="0">
                <a:solidFill>
                  <a:srgbClr val="003994"/>
                </a:solidFill>
              </a:rPr>
              <a:t>Vnitrostátní </a:t>
            </a:r>
            <a:r>
              <a:rPr lang="cs-CZ" sz="2000" b="0" dirty="0">
                <a:solidFill>
                  <a:srgbClr val="003994"/>
                </a:solidFill>
              </a:rPr>
              <a:t>strategie v </a:t>
            </a:r>
            <a:r>
              <a:rPr lang="cs-CZ" sz="2000" b="0" dirty="0" smtClean="0">
                <a:solidFill>
                  <a:srgbClr val="003994"/>
                </a:solidFill>
              </a:rPr>
              <a:t>dopravě</a:t>
            </a:r>
            <a:endParaRPr lang="cs-CZ" sz="2000" b="0" dirty="0">
              <a:solidFill>
                <a:srgbClr val="003994"/>
              </a:solidFill>
            </a:endParaRPr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000" b="0" dirty="0" smtClean="0">
                <a:solidFill>
                  <a:srgbClr val="003994"/>
                </a:solidFill>
              </a:rPr>
              <a:t>Opatření </a:t>
            </a:r>
            <a:r>
              <a:rPr lang="cs-CZ" sz="2000" b="0" dirty="0">
                <a:solidFill>
                  <a:srgbClr val="003994"/>
                </a:solidFill>
              </a:rPr>
              <a:t>pro zajištění účinného provedení zákona </a:t>
            </a:r>
            <a:r>
              <a:rPr lang="cs-CZ" sz="2000" b="0" dirty="0" smtClean="0">
                <a:solidFill>
                  <a:srgbClr val="003994"/>
                </a:solidFill>
              </a:rPr>
              <a:t>o malých podnicích</a:t>
            </a:r>
            <a:endParaRPr lang="cs-CZ" sz="2000" b="0" dirty="0">
              <a:solidFill>
                <a:srgbClr val="003994"/>
              </a:solidFill>
            </a:endParaRPr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000" b="0" dirty="0" smtClean="0">
                <a:solidFill>
                  <a:srgbClr val="003994"/>
                </a:solidFill>
              </a:rPr>
              <a:t>Provedení práva a pravidel EU </a:t>
            </a:r>
            <a:r>
              <a:rPr lang="cs-CZ" sz="2000" b="0" dirty="0">
                <a:solidFill>
                  <a:srgbClr val="003994"/>
                </a:solidFill>
              </a:rPr>
              <a:t>v oblasti životního </a:t>
            </a:r>
            <a:r>
              <a:rPr lang="cs-CZ" sz="2000" b="0" dirty="0" smtClean="0">
                <a:solidFill>
                  <a:srgbClr val="003994"/>
                </a:solidFill>
              </a:rPr>
              <a:t>prostředí</a:t>
            </a:r>
            <a:endParaRPr lang="cs-CZ" sz="2000" b="0" dirty="0">
              <a:solidFill>
                <a:srgbClr val="003994"/>
              </a:solidFill>
            </a:endParaRPr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000" b="0" dirty="0" smtClean="0">
                <a:solidFill>
                  <a:srgbClr val="003994"/>
                </a:solidFill>
              </a:rPr>
              <a:t>Strategie </a:t>
            </a:r>
            <a:r>
              <a:rPr lang="cs-CZ" sz="2000" b="0" dirty="0">
                <a:solidFill>
                  <a:srgbClr val="003994"/>
                </a:solidFill>
              </a:rPr>
              <a:t>pro posílení účinnosti </a:t>
            </a:r>
            <a:r>
              <a:rPr lang="cs-CZ" sz="2000" b="0" dirty="0" smtClean="0">
                <a:solidFill>
                  <a:srgbClr val="003994"/>
                </a:solidFill>
              </a:rPr>
              <a:t>veřejné správy</a:t>
            </a:r>
            <a:r>
              <a:rPr lang="cs-CZ" sz="2000" b="0" dirty="0">
                <a:solidFill>
                  <a:srgbClr val="003994"/>
                </a:solidFill>
              </a:rPr>
              <a:t>, včetně </a:t>
            </a:r>
            <a:r>
              <a:rPr lang="cs-CZ" sz="2000" b="0" dirty="0" smtClean="0">
                <a:solidFill>
                  <a:srgbClr val="003994"/>
                </a:solidFill>
              </a:rPr>
              <a:t>služebního </a:t>
            </a:r>
            <a:r>
              <a:rPr lang="cs-CZ" sz="2000" b="0" dirty="0">
                <a:solidFill>
                  <a:srgbClr val="003994"/>
                </a:solidFill>
              </a:rPr>
              <a:t>zákona </a:t>
            </a:r>
            <a:endParaRPr lang="cs-CZ" sz="2000" b="0" dirty="0" smtClean="0">
              <a:solidFill>
                <a:srgbClr val="003994"/>
              </a:solidFill>
            </a:endParaRPr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000" b="0" dirty="0" smtClean="0">
                <a:solidFill>
                  <a:srgbClr val="003994"/>
                </a:solidFill>
              </a:rPr>
              <a:t>Vnitrostátní/regionální </a:t>
            </a:r>
            <a:r>
              <a:rPr lang="cs-CZ" sz="2000" b="0" dirty="0">
                <a:solidFill>
                  <a:srgbClr val="003994"/>
                </a:solidFill>
              </a:rPr>
              <a:t>strategie pro zlepšení kvality </a:t>
            </a:r>
            <a:r>
              <a:rPr lang="cs-CZ" sz="2000" b="0" dirty="0" smtClean="0">
                <a:solidFill>
                  <a:srgbClr val="003994"/>
                </a:solidFill>
              </a:rPr>
              <a:t>terciárního vzdělávání</a:t>
            </a:r>
            <a:endParaRPr lang="cs-CZ" sz="2000" b="0" dirty="0">
              <a:solidFill>
                <a:srgbClr val="003994"/>
              </a:solidFill>
            </a:endParaRPr>
          </a:p>
          <a:p>
            <a:pPr marL="450850" indent="-450850" algn="just">
              <a:lnSpc>
                <a:spcPct val="90000"/>
              </a:lnSpc>
              <a:buFont typeface="+mj-lt"/>
              <a:buAutoNum type="arabicPeriod"/>
            </a:pPr>
            <a:r>
              <a:rPr lang="cs-CZ" sz="2000" b="0" dirty="0" smtClean="0">
                <a:solidFill>
                  <a:srgbClr val="003994"/>
                </a:solidFill>
              </a:rPr>
              <a:t>Víceleté vnitrostátní strategické plány </a:t>
            </a:r>
            <a:r>
              <a:rPr lang="cs-CZ" sz="2000" b="0" dirty="0">
                <a:solidFill>
                  <a:srgbClr val="003994"/>
                </a:solidFill>
              </a:rPr>
              <a:t>pro akvakulturu a </a:t>
            </a:r>
            <a:r>
              <a:rPr lang="cs-CZ" sz="2000" b="0" dirty="0" smtClean="0">
                <a:solidFill>
                  <a:srgbClr val="003994"/>
                </a:solidFill>
              </a:rPr>
              <a:t>vnitrostátní </a:t>
            </a:r>
            <a:r>
              <a:rPr lang="cs-CZ" sz="2000" b="0" dirty="0">
                <a:solidFill>
                  <a:srgbClr val="003994"/>
                </a:solidFill>
              </a:rPr>
              <a:t>správní kapacity pro sběr údajů o tomto </a:t>
            </a:r>
            <a:r>
              <a:rPr lang="cs-CZ" sz="2000" b="0" dirty="0" smtClean="0">
                <a:solidFill>
                  <a:srgbClr val="003994"/>
                </a:solidFill>
              </a:rPr>
              <a:t>odvětví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Podmínky pro ČR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872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424862" cy="518442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cs-CZ" sz="2000" dirty="0" smtClean="0"/>
              <a:t>Aktualizovaná Rámcová pozice ČR k budoucnosti kohezní politiky EU </a:t>
            </a:r>
            <a:r>
              <a:rPr lang="cs-CZ" sz="2000" b="0" dirty="0" smtClean="0">
                <a:solidFill>
                  <a:srgbClr val="003994"/>
                </a:solidFill>
              </a:rPr>
              <a:t> (1/2011, 1/2012)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Formulace základní pozice ČR ke klíčovým aspektům kohezní politiky EU 2014+</a:t>
            </a:r>
          </a:p>
          <a:p>
            <a:pPr algn="just">
              <a:lnSpc>
                <a:spcPct val="90000"/>
              </a:lnSpc>
            </a:pPr>
            <a:endParaRPr lang="cs-CZ" sz="1000" b="0" dirty="0" smtClean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2000" dirty="0" smtClean="0"/>
              <a:t>Národní </a:t>
            </a:r>
            <a:r>
              <a:rPr lang="cs-CZ" sz="2000" dirty="0"/>
              <a:t>program </a:t>
            </a:r>
            <a:r>
              <a:rPr lang="cs-CZ" sz="2000" dirty="0" smtClean="0"/>
              <a:t>reforem </a:t>
            </a:r>
            <a:r>
              <a:rPr lang="cs-CZ" sz="2000" b="0" dirty="0" smtClean="0">
                <a:solidFill>
                  <a:srgbClr val="003994"/>
                </a:solidFill>
              </a:rPr>
              <a:t>(2011</a:t>
            </a:r>
            <a:r>
              <a:rPr lang="cs-CZ" sz="2000" b="0" dirty="0">
                <a:solidFill>
                  <a:srgbClr val="003994"/>
                </a:solidFill>
              </a:rPr>
              <a:t>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Zpracován NERV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Říká jak ČR přispěje k plnění strategie Evropa 2020</a:t>
            </a:r>
          </a:p>
          <a:p>
            <a:pPr algn="just">
              <a:lnSpc>
                <a:spcPct val="90000"/>
              </a:lnSpc>
            </a:pPr>
            <a:endParaRPr lang="cs-CZ" sz="10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2000" dirty="0" smtClean="0"/>
              <a:t>Souhrnný návrh zaměření kohezní politiky EU po roce 2013                v podmínkách ČR</a:t>
            </a:r>
            <a:r>
              <a:rPr lang="cs-CZ" sz="2000" b="0" dirty="0" smtClean="0">
                <a:solidFill>
                  <a:srgbClr val="003994"/>
                </a:solidFill>
              </a:rPr>
              <a:t> (8/2011)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Návrh národních rozvojových priorit ČR pro čerpání fondů EU po roce 2013</a:t>
            </a:r>
          </a:p>
          <a:p>
            <a:pPr algn="just">
              <a:lnSpc>
                <a:spcPct val="90000"/>
              </a:lnSpc>
            </a:pPr>
            <a:endParaRPr lang="cs-CZ" sz="10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2000" dirty="0" smtClean="0"/>
              <a:t>Dohoda </a:t>
            </a:r>
            <a:r>
              <a:rPr lang="cs-CZ" sz="2000" dirty="0"/>
              <a:t>o spolupráci pro rozvoj a investice </a:t>
            </a:r>
            <a:r>
              <a:rPr lang="cs-CZ" sz="2000" b="0" dirty="0" smtClean="0">
                <a:solidFill>
                  <a:srgbClr val="003994"/>
                </a:solidFill>
              </a:rPr>
              <a:t> (? 6/2013)</a:t>
            </a:r>
            <a:endParaRPr lang="cs-CZ" sz="20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Základní dokument stanovující mantinely mezi EK a ČR</a:t>
            </a:r>
          </a:p>
          <a:p>
            <a:pPr algn="just">
              <a:lnSpc>
                <a:spcPct val="90000"/>
              </a:lnSpc>
            </a:pPr>
            <a:r>
              <a:rPr lang="cs-CZ" sz="2000" b="0" dirty="0" smtClean="0">
                <a:solidFill>
                  <a:srgbClr val="003994"/>
                </a:solidFill>
              </a:rPr>
              <a:t>mj. vymezení OP, předběžné podmínky, závazné ukazatele, finance</a:t>
            </a:r>
            <a:endParaRPr lang="cs-CZ" sz="2000" b="0" dirty="0">
              <a:solidFill>
                <a:srgbClr val="003994"/>
              </a:solidFill>
            </a:endParaRPr>
          </a:p>
          <a:p>
            <a:pPr algn="just">
              <a:lnSpc>
                <a:spcPct val="90000"/>
              </a:lnSpc>
            </a:pPr>
            <a:endParaRPr lang="cs-CZ" sz="2000" b="0" dirty="0" smtClean="0">
              <a:solidFill>
                <a:srgbClr val="003994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cs-CZ" sz="2000" b="0" i="1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Východiska ČR pro zaměření KP 2014+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572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8358</TotalTime>
  <Words>3512</Words>
  <Application>Microsoft Office PowerPoint</Application>
  <PresentationFormat>Předvádění na obrazovce (4:3)</PresentationFormat>
  <Paragraphs>459</Paragraphs>
  <Slides>32</Slides>
  <Notes>32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4" baseType="lpstr">
      <vt:lpstr>Výchozí návrh</vt:lpstr>
      <vt:lpstr>Visio.Drawing.11</vt:lpstr>
      <vt:lpstr>Kohezní politika EU 2014+ </vt:lpstr>
      <vt:lpstr>Obsah</vt:lpstr>
      <vt:lpstr>Východiska EU pro zaměření KP 2014+</vt:lpstr>
      <vt:lpstr>Finanční rámec KP 2014+</vt:lpstr>
      <vt:lpstr>Hlavní milníky</vt:lpstr>
      <vt:lpstr>Východiska EU pro zaměření KP 2014+</vt:lpstr>
      <vt:lpstr>Priority pro ČR dle EU</vt:lpstr>
      <vt:lpstr>Podmínky pro ČR</vt:lpstr>
      <vt:lpstr>Východiska ČR pro zaměření KP 2014+</vt:lpstr>
      <vt:lpstr>Tematické okruhy – MMR ČR</vt:lpstr>
      <vt:lpstr>Návrh operačních programů – MMR ČR</vt:lpstr>
      <vt:lpstr>Prezentace aplikace PowerPoint</vt:lpstr>
      <vt:lpstr>Program rozvoje venkova pro 2014+</vt:lpstr>
      <vt:lpstr>Územní přístup - MMR</vt:lpstr>
      <vt:lpstr>Územní přístup - MMR</vt:lpstr>
      <vt:lpstr>Územní přístup - MMR</vt:lpstr>
      <vt:lpstr>Územní přístup - MMR</vt:lpstr>
      <vt:lpstr>Vazby tematických okruhů na územní dimenzi</vt:lpstr>
      <vt:lpstr>Vazby tematických okruhů na územní dimenzi</vt:lpstr>
      <vt:lpstr>Integrovaný přístup – MMR</vt:lpstr>
      <vt:lpstr>Integrovaný přístup – MMR</vt:lpstr>
      <vt:lpstr>Integrované nástroje – MMR</vt:lpstr>
      <vt:lpstr>Územní přístup – AK ČR</vt:lpstr>
      <vt:lpstr>Prezentace aplikace PowerPoint</vt:lpstr>
      <vt:lpstr>Prezentace aplikace PowerPoint</vt:lpstr>
      <vt:lpstr>RDoP – AK ČR</vt:lpstr>
      <vt:lpstr>Časový plán na další období ČR a EU</vt:lpstr>
      <vt:lpstr>Zapojení Olomouckého kraje do KP 2014+</vt:lpstr>
      <vt:lpstr>Zapojení Olomouckého kraje do KP 2014+</vt:lpstr>
      <vt:lpstr>Úkoly pro Olomoucký kraj</vt:lpstr>
      <vt:lpstr>Role Olomouckého kraje v KP 2014+</vt:lpstr>
      <vt:lpstr>Prezentace aplikace PowerPoint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Valovičová Leona</cp:lastModifiedBy>
  <cp:revision>279</cp:revision>
  <cp:lastPrinted>2012-08-28T08:31:15Z</cp:lastPrinted>
  <dcterms:created xsi:type="dcterms:W3CDTF">2008-04-28T11:39:29Z</dcterms:created>
  <dcterms:modified xsi:type="dcterms:W3CDTF">2013-03-18T14:39:06Z</dcterms:modified>
</cp:coreProperties>
</file>