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328" r:id="rId1"/>
  </p:sldMasterIdLst>
  <p:notesMasterIdLst>
    <p:notesMasterId r:id="rId31"/>
  </p:notesMasterIdLst>
  <p:handoutMasterIdLst>
    <p:handoutMasterId r:id="rId32"/>
  </p:handoutMasterIdLst>
  <p:sldIdLst>
    <p:sldId id="256" r:id="rId2"/>
    <p:sldId id="518" r:id="rId3"/>
    <p:sldId id="447" r:id="rId4"/>
    <p:sldId id="452" r:id="rId5"/>
    <p:sldId id="451" r:id="rId6"/>
    <p:sldId id="462" r:id="rId7"/>
    <p:sldId id="568" r:id="rId8"/>
    <p:sldId id="562" r:id="rId9"/>
    <p:sldId id="458" r:id="rId10"/>
    <p:sldId id="591" r:id="rId11"/>
    <p:sldId id="491" r:id="rId12"/>
    <p:sldId id="549" r:id="rId13"/>
    <p:sldId id="344" r:id="rId14"/>
    <p:sldId id="592" r:id="rId15"/>
    <p:sldId id="353" r:id="rId16"/>
    <p:sldId id="460" r:id="rId17"/>
    <p:sldId id="581" r:id="rId18"/>
    <p:sldId id="459" r:id="rId19"/>
    <p:sldId id="582" r:id="rId20"/>
    <p:sldId id="488" r:id="rId21"/>
    <p:sldId id="282" r:id="rId22"/>
    <p:sldId id="588" r:id="rId23"/>
    <p:sldId id="583" r:id="rId24"/>
    <p:sldId id="589" r:id="rId25"/>
    <p:sldId id="584" r:id="rId26"/>
    <p:sldId id="585" r:id="rId27"/>
    <p:sldId id="586" r:id="rId28"/>
    <p:sldId id="590" r:id="rId29"/>
    <p:sldId id="557" r:id="rId30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CC0000"/>
    <a:srgbClr val="B2B2B2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 varScale="1">
        <p:scale>
          <a:sx n="60" d="100"/>
          <a:sy n="60" d="100"/>
        </p:scale>
        <p:origin x="824" y="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7E649B70-4FC6-F31B-FEAD-46F815A28B6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5" tIns="45853" rIns="91705" bIns="45853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CD6A3EB4-8CF8-BE29-5625-2A72C5784B3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5" tIns="45853" rIns="91705" bIns="45853" numCol="1" anchor="t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8612" name="Rectangle 4">
            <a:extLst>
              <a:ext uri="{FF2B5EF4-FFF2-40B4-BE49-F238E27FC236}">
                <a16:creationId xmlns:a16="http://schemas.microsoft.com/office/drawing/2014/main" id="{08AF9CBF-71D8-CEEE-35F7-5BB2AAE5E28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5" tIns="45853" rIns="91705" bIns="45853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8613" name="Rectangle 5">
            <a:extLst>
              <a:ext uri="{FF2B5EF4-FFF2-40B4-BE49-F238E27FC236}">
                <a16:creationId xmlns:a16="http://schemas.microsoft.com/office/drawing/2014/main" id="{551817B1-9AE8-29B6-B7AC-ECE4468678F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5" tIns="45853" rIns="91705" bIns="45853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E1E89CB-9564-45AF-8B8A-B9BB9E59FEE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F776BDD0-3664-6A75-6792-F6109F659D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2E0E2026-4620-47AF-2D33-6922720D363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2943E5E-4D83-4A7A-914D-52B2FB363917}" type="datetimeFigureOut">
              <a:rPr lang="cs-CZ"/>
              <a:pPr>
                <a:defRPr/>
              </a:pPr>
              <a:t>06.03.2024</a:t>
            </a:fld>
            <a:endParaRPr lang="cs-CZ"/>
          </a:p>
        </p:txBody>
      </p:sp>
      <p:sp>
        <p:nvSpPr>
          <p:cNvPr id="4" name="Zástupný symbol pro obrázek snímku 3">
            <a:extLst>
              <a:ext uri="{FF2B5EF4-FFF2-40B4-BE49-F238E27FC236}">
                <a16:creationId xmlns:a16="http://schemas.microsoft.com/office/drawing/2014/main" id="{40E794E7-470E-FCEB-1E62-BE8FE6EE023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>
            <a:extLst>
              <a:ext uri="{FF2B5EF4-FFF2-40B4-BE49-F238E27FC236}">
                <a16:creationId xmlns:a16="http://schemas.microsoft.com/office/drawing/2014/main" id="{AD965C61-1595-2698-9C63-387E282546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DEB6BE84-471C-DCDC-0A09-08078BDF89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1823699E-FFE9-5270-F814-5ED494CF39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A19F3BB-447B-4CB2-B84C-8E1739CBFA8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>
            <a:extLst>
              <a:ext uri="{FF2B5EF4-FFF2-40B4-BE49-F238E27FC236}">
                <a16:creationId xmlns:a16="http://schemas.microsoft.com/office/drawing/2014/main" id="{C5030BDB-EEF9-F98A-0C48-C82965DF65C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Zástupný symbol pro poznámky 2">
            <a:extLst>
              <a:ext uri="{FF2B5EF4-FFF2-40B4-BE49-F238E27FC236}">
                <a16:creationId xmlns:a16="http://schemas.microsoft.com/office/drawing/2014/main" id="{6C2A02CA-E614-3208-8109-F431397AC66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/>
          </a:p>
        </p:txBody>
      </p:sp>
      <p:sp>
        <p:nvSpPr>
          <p:cNvPr id="11268" name="Zástupný symbol pro číslo snímku 3">
            <a:extLst>
              <a:ext uri="{FF2B5EF4-FFF2-40B4-BE49-F238E27FC236}">
                <a16:creationId xmlns:a16="http://schemas.microsoft.com/office/drawing/2014/main" id="{CAD61146-EDA2-C582-B376-E24B3B92A1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422CCE7-E438-481F-B75E-03E5E17D88F1}" type="slidenum">
              <a:rPr lang="cs-CZ" altLang="cs-CZ" smtClean="0">
                <a:latin typeface="Tahom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cs-CZ" altLang="cs-CZ">
              <a:latin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5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198B76E-6155-68F1-E928-FEA011450C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9073" y="3489649"/>
            <a:ext cx="10772078" cy="1006475"/>
          </a:xfrm>
        </p:spPr>
        <p:txBody>
          <a:bodyPr anchor="b">
            <a:noAutofit/>
          </a:bodyPr>
          <a:lstStyle>
            <a:lvl1pPr algn="l">
              <a:defRPr sz="7200">
                <a:latin typeface="+mj-lt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7DCA1F5-98D9-0078-3F0A-F0CAE3739F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9073" y="4714351"/>
            <a:ext cx="10772077" cy="1655762"/>
          </a:xfrm>
        </p:spPr>
        <p:txBody>
          <a:bodyPr/>
          <a:lstStyle>
            <a:lvl1pPr marL="0" indent="0" algn="l">
              <a:buNone/>
              <a:defRPr sz="32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3D7EA426-5A1B-BBD9-BE85-0B908D6D49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73" y="487887"/>
            <a:ext cx="5207620" cy="125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836140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děkování">
    <p:bg>
      <p:bgPr>
        <a:gradFill flip="none" rotWithShape="1">
          <a:gsLst>
            <a:gs pos="0">
              <a:srgbClr val="E53130">
                <a:alpha val="90000"/>
              </a:srgbClr>
            </a:gs>
            <a:gs pos="50000">
              <a:srgbClr val="EA621F">
                <a:alpha val="80000"/>
              </a:srgbClr>
            </a:gs>
            <a:gs pos="100000">
              <a:srgbClr val="00802E">
                <a:lumMod val="100000"/>
                <a:alpha val="73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7534203-073D-30B6-EDD4-6187382D9BF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932569"/>
            <a:ext cx="10515600" cy="1030289"/>
          </a:xfrm>
        </p:spPr>
        <p:txBody>
          <a:bodyPr>
            <a:normAutofit/>
          </a:bodyPr>
          <a:lstStyle>
            <a:lvl1pPr algn="ctr">
              <a:defRPr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cs-CZ" dirty="0"/>
              <a:t>PODĚKOVÁNÍ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EF3F429-CA50-F091-EC82-589E7161D8A5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2973355" y="4149327"/>
            <a:ext cx="6245290" cy="1171973"/>
          </a:xfrm>
        </p:spPr>
        <p:txBody>
          <a:bodyPr numCol="2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latin typeface="+mj-lt"/>
              </a:defRPr>
            </a:lvl1pPr>
          </a:lstStyle>
          <a:p>
            <a:pPr lvl="0"/>
            <a:r>
              <a:rPr lang="cs-CZ" dirty="0"/>
              <a:t>Jméno</a:t>
            </a:r>
          </a:p>
          <a:p>
            <a:pPr lvl="0"/>
            <a:endParaRPr lang="cs-CZ" dirty="0"/>
          </a:p>
          <a:p>
            <a:pPr lvl="0"/>
            <a:endParaRPr lang="cs-CZ" dirty="0"/>
          </a:p>
          <a:p>
            <a:pPr lvl="0"/>
            <a:r>
              <a:rPr lang="cs-CZ" dirty="0"/>
              <a:t>[</a:t>
            </a:r>
            <a:r>
              <a:rPr lang="cs-CZ" dirty="0" err="1"/>
              <a:t>xxx</a:t>
            </a:r>
            <a:r>
              <a:rPr lang="cs-CZ" dirty="0"/>
              <a:t>]@tomaspaclik.cz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79854A32-66AF-BEF4-5701-CD66AF80EE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500" y="505675"/>
            <a:ext cx="4445000" cy="2012025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62E552A2-4337-7FA5-0769-A8655F089C09}"/>
              </a:ext>
            </a:extLst>
          </p:cNvPr>
          <p:cNvSpPr txBox="1"/>
          <p:nvPr/>
        </p:nvSpPr>
        <p:spPr>
          <a:xfrm>
            <a:off x="3486377" y="5929928"/>
            <a:ext cx="5219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dirty="0">
                <a:latin typeface="+mj-lt"/>
              </a:rPr>
              <a:t>Daňové poradenství Tomáš Paclík, a.s.</a:t>
            </a:r>
          </a:p>
          <a:p>
            <a:pPr algn="just"/>
            <a:r>
              <a:rPr lang="cs-CZ" dirty="0">
                <a:latin typeface="+mj-lt"/>
              </a:rPr>
              <a:t>Jeremenkova 40b, 779 00 Olomouc</a:t>
            </a:r>
          </a:p>
        </p:txBody>
      </p:sp>
    </p:spTree>
    <p:extLst>
      <p:ext uri="{BB962C8B-B14F-4D97-AF65-F5344CB8AC3E}">
        <p14:creationId xmlns:p14="http://schemas.microsoft.com/office/powerpoint/2010/main" val="4911397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333225E-7642-5A2F-F387-6122516A7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100" y="365125"/>
            <a:ext cx="10909300" cy="1325563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DAC50F9-AAFF-BCA7-CE27-0EE633F151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100" y="1847850"/>
            <a:ext cx="109093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5B77A67-E094-7274-7DFA-30F3DB892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72DC333-EAC1-4DE6-5ADF-755628791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39200" y="6356350"/>
            <a:ext cx="2743200" cy="365125"/>
          </a:xfrm>
        </p:spPr>
        <p:txBody>
          <a:bodyPr/>
          <a:lstStyle/>
          <a:p>
            <a:pPr>
              <a:defRPr/>
            </a:pPr>
            <a:fld id="{CF7514F0-EDD8-47DD-BB0F-49C727DB197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4178209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 kapito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0F5D263-A610-B2FC-876B-BF1325488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29000"/>
            <a:ext cx="10515600" cy="11334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541EA7F-B2C3-A392-1288-6D2017D69D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Zástupný text 13">
            <a:extLst>
              <a:ext uri="{FF2B5EF4-FFF2-40B4-BE49-F238E27FC236}">
                <a16:creationId xmlns:a16="http://schemas.microsoft.com/office/drawing/2014/main" id="{48EFA287-962F-3936-95FD-3A4958A228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34252" y="1352434"/>
            <a:ext cx="710795" cy="887413"/>
          </a:xfr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/>
          <a:lstStyle>
            <a:lvl1pPr marL="0" indent="0">
              <a:buNone/>
              <a:defRPr sz="72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cs-CZ" dirty="0"/>
              <a:t>1</a:t>
            </a:r>
          </a:p>
        </p:txBody>
      </p:sp>
      <p:pic>
        <p:nvPicPr>
          <p:cNvPr id="20" name="Obrázek 19">
            <a:extLst>
              <a:ext uri="{FF2B5EF4-FFF2-40B4-BE49-F238E27FC236}">
                <a16:creationId xmlns:a16="http://schemas.microsoft.com/office/drawing/2014/main" id="{9CFB99FD-7551-518D-398B-2F8DBC548F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298"/>
          <a:stretch/>
        </p:blipFill>
        <p:spPr>
          <a:xfrm>
            <a:off x="4259796" y="6304111"/>
            <a:ext cx="3672408" cy="211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3835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7534203-073D-30B6-EDD4-6187382D9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EF3F429-CA50-F091-EC82-589E7161D8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88984EA5-5A90-BE03-1FEC-313368DED9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C0849A59-965A-5A20-08D4-0217C3F8C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9F35D1D1-037C-7C49-68B4-A3CD68403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2D0D723-0E03-4E52-C2FF-5D99FA7F8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514F0-EDD8-47DD-BB0F-49C727DB197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994339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E7FE1E9-2F8D-CF4E-02CF-A296F01A0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A01B621-CC55-E1F3-7062-D287F0B2DC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FB7B49C-1BDA-0508-25E1-DC80F79680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44763383-D020-6D93-6591-9E2CBF00C6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2B7F7BB-3FAC-2C39-A07F-FED757214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46485A0F-7A03-690A-C14E-4099207BD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C803CF45-B6AA-3D66-3927-267683B51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1E7B93A5-9675-E5F5-4985-56AE3AA40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C8F0E-756F-4BE2-A291-A89E4E410BE9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988761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Úvod podkapitoly">
    <p:bg>
      <p:bgPr>
        <a:gradFill flip="none" rotWithShape="1">
          <a:gsLst>
            <a:gs pos="0">
              <a:srgbClr val="E53130">
                <a:alpha val="50000"/>
              </a:srgbClr>
            </a:gs>
            <a:gs pos="50000">
              <a:srgbClr val="EA621F">
                <a:alpha val="50000"/>
              </a:srgbClr>
            </a:gs>
            <a:gs pos="100000">
              <a:srgbClr val="00802E">
                <a:lumMod val="100000"/>
                <a:alpha val="50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A8BB16E-BF0D-58E3-4104-D3339D196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867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318B94-8966-6A28-4200-F4C34CACF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2AF2934-1B78-C3B8-D012-3229E706F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B55CFD6-7923-254E-9FE8-B54012472C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94D832A-7F7E-2D19-80FD-75FF4B5FF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55E2A7F-BDCE-0E31-FD54-FE6601DF7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C1C2D38-B661-EACC-EF66-2C45463E8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EE0AFA-181D-4FB5-BC85-2748626A5725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875694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3AEECA-63B3-A1F2-69BA-4B05F4124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6003CC17-52DE-355C-7AF8-7EB3C51AB5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7B5332E-4E8B-463B-86A7-696744BE72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B4C36C7-4A67-B24B-3F53-37D07E5B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587B542-31C4-CC95-23A0-8260BDF2F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FAC87B5-CD76-7363-4877-77942C976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514F0-EDD8-47DD-BB0F-49C727DB197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581056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ouč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>
            <a:extLst>
              <a:ext uri="{FF2B5EF4-FFF2-40B4-BE49-F238E27FC236}">
                <a16:creationId xmlns:a16="http://schemas.microsoft.com/office/drawing/2014/main" id="{94F6A3DF-EB4C-00AF-F29E-6B8BEE758DB2}"/>
              </a:ext>
            </a:extLst>
          </p:cNvPr>
          <p:cNvSpPr txBox="1"/>
          <p:nvPr/>
        </p:nvSpPr>
        <p:spPr>
          <a:xfrm>
            <a:off x="939800" y="3429000"/>
            <a:ext cx="10312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u="sng" dirty="0">
                <a:latin typeface="+mj-lt"/>
              </a:rPr>
              <a:t>PRÁVNÍ RÁMEC - Poučení dle NOZ</a:t>
            </a:r>
          </a:p>
          <a:p>
            <a:pPr algn="ctr"/>
            <a:r>
              <a:rPr lang="cs-CZ" sz="2400" dirty="0">
                <a:latin typeface="+mj-lt"/>
              </a:rPr>
              <a:t>Všechny informace poskytnuté na tomto semináři jsou uváděny pouze v rámci výukového procesu a nemohou bez dalšího posouzení sloužit jako informace či rady k řešení právních situací.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33328A47-C4DF-A916-AB32-CCAC9D30F5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500" y="505675"/>
            <a:ext cx="4445000" cy="201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9386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53130">
                <a:alpha val="90000"/>
              </a:srgbClr>
            </a:gs>
            <a:gs pos="50000">
              <a:srgbClr val="EA621F">
                <a:alpha val="80000"/>
              </a:srgbClr>
            </a:gs>
            <a:gs pos="100000">
              <a:srgbClr val="00802E">
                <a:lumMod val="100000"/>
                <a:alpha val="73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C9C73CB8-6060-ACDA-1D65-A38361BA3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3393AC1-2FCF-14AA-E6F2-437B41415E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82F7D8C-05EC-B14D-F180-027EFBAD19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C5745C0-1927-43C2-F2E0-BC5673ECF9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125C1A5-F088-4861-0A78-CA019FEEA9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F7514F0-EDD8-47DD-BB0F-49C727DB197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0140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29" r:id="rId1"/>
    <p:sldLayoutId id="2147485330" r:id="rId2"/>
    <p:sldLayoutId id="2147485331" r:id="rId3"/>
    <p:sldLayoutId id="2147485332" r:id="rId4"/>
    <p:sldLayoutId id="2147485333" r:id="rId5"/>
    <p:sldLayoutId id="2147485334" r:id="rId6"/>
    <p:sldLayoutId id="2147485335" r:id="rId7"/>
    <p:sldLayoutId id="2147485336" r:id="rId8"/>
    <p:sldLayoutId id="2147485337" r:id="rId9"/>
    <p:sldLayoutId id="2147485338" r:id="rId10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jedane.cz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inancnisprava.cz/assets/cs/prilohy/f-novinky/Metodicka-informace-k-zamestnaneckym-benefitum-od-1-ledna-20.pdf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fcr.cz/cs/ministerstvo/media/tiskove-zpravy/2023/prehledne-ktere-zmeny-prinese-rok-2024-nejen-pro-o-54178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lang@tomaspaclik.cz" TargetMode="External"/><Relationship Id="rId2" Type="http://schemas.openxmlformats.org/officeDocument/2006/relationships/hyperlink" Target="mailto:palova@tomaspaclik.cz" TargetMode="Externa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>
            <a:extLst>
              <a:ext uri="{FF2B5EF4-FFF2-40B4-BE49-F238E27FC236}">
                <a16:creationId xmlns:a16="http://schemas.microsoft.com/office/drawing/2014/main" id="{9D4C3033-C09B-DC68-BA4C-4328E5BE304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07568" y="3861048"/>
            <a:ext cx="7848872" cy="2448272"/>
          </a:xfrm>
        </p:spPr>
        <p:txBody>
          <a:bodyPr rtlCol="0">
            <a:normAutofit fontScale="92500" lnSpcReduction="20000"/>
          </a:bodyPr>
          <a:lstStyle/>
          <a:p>
            <a:pPr>
              <a:spcBef>
                <a:spcPts val="600"/>
              </a:spcBef>
              <a:buClr>
                <a:schemeClr val="accent6">
                  <a:lumMod val="75000"/>
                </a:schemeClr>
              </a:buClr>
              <a:defRPr/>
            </a:pPr>
            <a:endParaRPr lang="cs-CZ" b="1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  <a:p>
            <a:pPr>
              <a:spcBef>
                <a:spcPts val="600"/>
              </a:spcBef>
              <a:buClr>
                <a:schemeClr val="accent6">
                  <a:lumMod val="75000"/>
                </a:schemeClr>
              </a:buClr>
              <a:defRPr/>
            </a:pPr>
            <a:endParaRPr lang="cs-CZ" b="1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  <a:p>
            <a:pPr algn="ctr">
              <a:spcBef>
                <a:spcPts val="600"/>
              </a:spcBef>
              <a:buClr>
                <a:schemeClr val="accent6">
                  <a:lumMod val="75000"/>
                </a:schemeClr>
              </a:buClr>
              <a:defRPr/>
            </a:pPr>
            <a:r>
              <a:rPr lang="cs-CZ" sz="22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Únor 2024</a:t>
            </a:r>
          </a:p>
          <a:p>
            <a:pPr algn="ctr">
              <a:spcBef>
                <a:spcPts val="600"/>
              </a:spcBef>
              <a:buClr>
                <a:schemeClr val="accent6">
                  <a:lumMod val="75000"/>
                </a:schemeClr>
              </a:buClr>
              <a:defRPr/>
            </a:pPr>
            <a:endParaRPr lang="cs-CZ" sz="2200" b="1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  <a:p>
            <a:pPr algn="ctr">
              <a:spcBef>
                <a:spcPts val="600"/>
              </a:spcBef>
              <a:buClr>
                <a:schemeClr val="accent6">
                  <a:lumMod val="75000"/>
                </a:schemeClr>
              </a:buClr>
              <a:defRPr/>
            </a:pPr>
            <a:r>
              <a:rPr lang="cs-CZ" sz="22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Ing. Dagmar Palová, Ing. Milan Lang</a:t>
            </a:r>
          </a:p>
          <a:p>
            <a:pPr algn="ctr">
              <a:spcBef>
                <a:spcPts val="600"/>
              </a:spcBef>
              <a:buClr>
                <a:schemeClr val="accent6">
                  <a:lumMod val="75000"/>
                </a:schemeClr>
              </a:buClr>
              <a:defRPr/>
            </a:pPr>
            <a:endParaRPr lang="cs-CZ" sz="2200" b="1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  <a:p>
            <a:pPr algn="ctr">
              <a:spcBef>
                <a:spcPts val="600"/>
              </a:spcBef>
              <a:buClr>
                <a:schemeClr val="accent6">
                  <a:lumMod val="75000"/>
                </a:schemeClr>
              </a:buClr>
              <a:defRPr/>
            </a:pPr>
            <a:r>
              <a:rPr lang="cs-CZ" sz="22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DAŇOVÉ PORADENSTVÍ TOMÁŠ PACLÍK a.s.</a:t>
            </a:r>
          </a:p>
        </p:txBody>
      </p:sp>
      <p:sp>
        <p:nvSpPr>
          <p:cNvPr id="10243" name="Rectangle 11">
            <a:extLst>
              <a:ext uri="{FF2B5EF4-FFF2-40B4-BE49-F238E27FC236}">
                <a16:creationId xmlns:a16="http://schemas.microsoft.com/office/drawing/2014/main" id="{C33FD165-4197-DE69-A82F-D0C50A64DF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6063" y="330200"/>
            <a:ext cx="1841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cs-CZ" altLang="cs-CZ">
              <a:latin typeface="Tahoma" panose="020B0604030504040204" pitchFamily="34" charset="0"/>
            </a:endParaRPr>
          </a:p>
          <a:p>
            <a:pPr algn="ctr" eaLnBrk="1" hangingPunct="1"/>
            <a:endParaRPr lang="cs-CZ" altLang="cs-CZ">
              <a:latin typeface="Tahoma" panose="020B0604030504040204" pitchFamily="34" charset="0"/>
            </a:endParaRPr>
          </a:p>
        </p:txBody>
      </p:sp>
      <p:sp>
        <p:nvSpPr>
          <p:cNvPr id="7173" name="Rectangle 13">
            <a:extLst>
              <a:ext uri="{FF2B5EF4-FFF2-40B4-BE49-F238E27FC236}">
                <a16:creationId xmlns:a16="http://schemas.microsoft.com/office/drawing/2014/main" id="{5A85C48E-2338-8013-3B75-8B88144010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3568" y="1560666"/>
            <a:ext cx="8424863" cy="16835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rgbClr val="B4186E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B4186E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B4186E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B4186E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B4186E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rgbClr val="B4186E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rgbClr val="B4186E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rgbClr val="B4186E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rgbClr val="B4186E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>
              <a:buNone/>
              <a:defRPr/>
            </a:pPr>
            <a:r>
              <a:rPr lang="cs-CZ" sz="4400" b="1" dirty="0">
                <a:solidFill>
                  <a:schemeClr val="tx1"/>
                </a:solidFill>
                <a:latin typeface="+mn-lt"/>
              </a:rPr>
              <a:t>Daň z příjmů právnických osob za rok 2023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None/>
              <a:defRPr/>
            </a:pPr>
            <a:endParaRPr lang="cs-CZ" altLang="cs-CZ" sz="1400" dirty="0">
              <a:solidFill>
                <a:schemeClr val="accent4">
                  <a:lumMod val="75000"/>
                </a:schemeClr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 advTm="5577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>
            <a:extLst>
              <a:ext uri="{FF2B5EF4-FFF2-40B4-BE49-F238E27FC236}">
                <a16:creationId xmlns:a16="http://schemas.microsoft.com/office/drawing/2014/main" id="{0881560E-AB7C-4EAA-9723-5CDF74602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287338"/>
            <a:ext cx="11017223" cy="1270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cs-CZ" altLang="cs-CZ" dirty="0"/>
              <a:t>Bezúplatné příjmy - účtování</a:t>
            </a:r>
          </a:p>
        </p:txBody>
      </p:sp>
      <p:sp>
        <p:nvSpPr>
          <p:cNvPr id="12291" name="Zástupný symbol pro obsah 2">
            <a:extLst>
              <a:ext uri="{FF2B5EF4-FFF2-40B4-BE49-F238E27FC236}">
                <a16:creationId xmlns:a16="http://schemas.microsoft.com/office/drawing/2014/main" id="{7394AC56-7D57-2F46-BB7B-51DA851212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1196752"/>
            <a:ext cx="11175032" cy="5524723"/>
          </a:xfrm>
        </p:spPr>
        <p:txBody>
          <a:bodyPr rtlCol="0">
            <a:normAutofit/>
          </a:bodyPr>
          <a:lstStyle/>
          <a:p>
            <a:pPr marL="0" indent="0">
              <a:buNone/>
              <a:defRPr/>
            </a:pPr>
            <a:endParaRPr lang="cs-CZ" altLang="cs-CZ" sz="1400" b="1" i="1" dirty="0"/>
          </a:p>
          <a:p>
            <a:pPr>
              <a:defRPr/>
            </a:pPr>
            <a:r>
              <a:rPr lang="cs-CZ" altLang="cs-CZ" sz="2000" dirty="0"/>
              <a:t>Na účet 672 se účtují nejen dotace, ale i další bezúplatné příjmy, např: peněžní dary, příspěvky z nadačních fondů apod.:</a:t>
            </a:r>
            <a:endParaRPr lang="cs-CZ" altLang="cs-CZ" sz="1400" b="1" i="1" dirty="0"/>
          </a:p>
          <a:p>
            <a:pPr marL="0" indent="0">
              <a:buNone/>
              <a:defRPr/>
            </a:pPr>
            <a:r>
              <a:rPr lang="cs-CZ" altLang="cs-CZ" sz="1400" b="1" i="1" dirty="0"/>
              <a:t>Vyhláška č. 410/2009 Sb.:</a:t>
            </a:r>
          </a:p>
          <a:p>
            <a:pPr marL="0" indent="0">
              <a:buNone/>
            </a:pPr>
            <a:r>
              <a:rPr lang="pl-PL" sz="1400" i="1" dirty="0"/>
              <a:t>§ 40</a:t>
            </a:r>
          </a:p>
          <a:p>
            <a:pPr marL="0" indent="0">
              <a:buNone/>
            </a:pPr>
            <a:r>
              <a:rPr lang="pl-PL" sz="1400" b="1" i="1" dirty="0"/>
              <a:t>Výnosy z transferů</a:t>
            </a:r>
          </a:p>
          <a:p>
            <a:pPr marL="0" indent="0">
              <a:buNone/>
              <a:defRPr/>
            </a:pPr>
            <a:r>
              <a:rPr lang="cs-CZ" sz="1400" i="1" dirty="0"/>
              <a:t>b)</a:t>
            </a:r>
            <a:r>
              <a:rPr lang="cs-CZ" sz="1400" dirty="0"/>
              <a:t> „B.IV.2. Výnosy vybraných místních vládních institucí z transferů“ obsahuje u krajů, obcí, dobrovolných svazků obcí a jimi zřízených příspěvkových organizací zejména </a:t>
            </a:r>
            <a:r>
              <a:rPr lang="cs-CZ" sz="1400" b="1" dirty="0"/>
              <a:t>výnosy z titulu dotací, příspěvků, subvencí, dávek, nenávratných finančních výpomocí, podpor či peněžních darů, s výjimkou daní, poplatků a jiných obdobných dávek</a:t>
            </a:r>
            <a:r>
              <a:rPr lang="cs-CZ" sz="1400" dirty="0"/>
              <a:t>,</a:t>
            </a:r>
          </a:p>
          <a:p>
            <a:pPr marL="0" indent="0">
              <a:buNone/>
              <a:defRPr/>
            </a:pPr>
            <a:endParaRPr lang="cs-CZ" sz="1400" dirty="0"/>
          </a:p>
          <a:p>
            <a:pPr>
              <a:defRPr/>
            </a:pPr>
            <a:r>
              <a:rPr lang="cs-CZ" altLang="cs-CZ" sz="2000" dirty="0"/>
              <a:t>Na účet 649 se mimo jiné účtují věcné dary:</a:t>
            </a:r>
          </a:p>
          <a:p>
            <a:pPr marL="0" indent="0">
              <a:buNone/>
            </a:pPr>
            <a:r>
              <a:rPr lang="cs-CZ" sz="1400" i="1" dirty="0"/>
              <a:t>§ 37</a:t>
            </a:r>
          </a:p>
          <a:p>
            <a:pPr marL="0" indent="0">
              <a:buNone/>
            </a:pPr>
            <a:r>
              <a:rPr lang="cs-CZ" sz="1400" b="1" i="1" dirty="0"/>
              <a:t>Výnosy z činnosti</a:t>
            </a:r>
          </a:p>
          <a:p>
            <a:pPr marL="0" indent="0">
              <a:buNone/>
            </a:pPr>
            <a:r>
              <a:rPr lang="cs-CZ" sz="1400" i="1" dirty="0"/>
              <a:t>f) „B.I.17. Ostatní výnosy z činnosti“ obsahuje zejména náhrady za manka a škody, přebytky na majetku s výjimkou přebytků dlouhodobého nehmotného a hmotného majetku</a:t>
            </a:r>
            <a:r>
              <a:rPr lang="cs-CZ" sz="1400" b="1" i="1" dirty="0"/>
              <a:t>, bezúplatné nabytí zásob a drobného dlouhodobého majetku od subjektu, který není vybranou účetní jednotkou, a ostatní výnosy neuvedené v položkách </a:t>
            </a:r>
            <a:r>
              <a:rPr lang="cs-CZ" sz="1400" i="1" dirty="0"/>
              <a:t>„B.I.1. Výnosy z prodeje vlastních výrobků" až „B.I.16. Čerpání fondů".</a:t>
            </a:r>
          </a:p>
          <a:p>
            <a:pPr>
              <a:defRPr/>
            </a:pPr>
            <a:endParaRPr lang="cs-CZ" altLang="cs-CZ" sz="2000" dirty="0"/>
          </a:p>
          <a:p>
            <a:pPr marL="0" indent="0">
              <a:buNone/>
              <a:defRPr/>
            </a:pPr>
            <a:endParaRPr lang="cs-CZ" altLang="cs-CZ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604" name="Zástupný symbol pro číslo snímku 3">
            <a:extLst>
              <a:ext uri="{FF2B5EF4-FFF2-40B4-BE49-F238E27FC236}">
                <a16:creationId xmlns:a16="http://schemas.microsoft.com/office/drawing/2014/main" id="{F7D9DCC4-C34E-9ED0-47FF-987D90A10E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06E61A-CD40-4CD5-ACB0-2653732EC4BB}" type="slidenum">
              <a:rPr lang="cs-CZ" altLang="cs-CZ" smtClean="0">
                <a:solidFill>
                  <a:srgbClr val="FEFFFF"/>
                </a:solidFill>
                <a:latin typeface="Tahom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cs-CZ" altLang="cs-CZ">
              <a:solidFill>
                <a:srgbClr val="FEFFFF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83454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AB279A3-5FDE-DC36-5D8A-71E7DC47D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20688"/>
            <a:ext cx="10238928" cy="71665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cs-CZ" altLang="cs-CZ" dirty="0"/>
              <a:t>Daňové odpisy hmotného majetku</a:t>
            </a:r>
            <a:endParaRPr lang="cs-CZ" dirty="0"/>
          </a:p>
        </p:txBody>
      </p:sp>
      <p:sp>
        <p:nvSpPr>
          <p:cNvPr id="14339" name="Zástupný symbol pro obsah 2">
            <a:extLst>
              <a:ext uri="{FF2B5EF4-FFF2-40B4-BE49-F238E27FC236}">
                <a16:creationId xmlns:a16="http://schemas.microsoft.com/office/drawing/2014/main" id="{B0D15C10-DE2F-9D3E-2D89-5C0A83FEC97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916832"/>
            <a:ext cx="10585175" cy="5633967"/>
          </a:xfrm>
        </p:spPr>
        <p:txBody>
          <a:bodyPr rtlCol="0">
            <a:normAutofit/>
          </a:bodyPr>
          <a:lstStyle/>
          <a:p>
            <a:pPr marL="180975" indent="-180975" algn="just">
              <a:buFont typeface="Arial"/>
              <a:buChar char="•"/>
              <a:defRPr/>
            </a:pP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Zákon umožňuje uplatnění </a:t>
            </a:r>
            <a:r>
              <a:rPr lang="cs-CZ" alt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daňových odpisů </a:t>
            </a:r>
            <a:r>
              <a:rPr lang="cs-CZ" altLang="cs-CZ" sz="2000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 hmotného majetku </a:t>
            </a:r>
            <a:r>
              <a:rPr lang="cs-CZ" alt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územního samosprávného celku </a:t>
            </a: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dobrovolného svazku obcí u hmotného majetku vloženého členskou obcí </a:t>
            </a:r>
          </a:p>
          <a:p>
            <a:pPr marL="180975" indent="-180975" algn="just">
              <a:buFont typeface="Arial"/>
              <a:buChar char="•"/>
              <a:defRPr/>
            </a:pP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ÚSC však dosud neplatí daň z příjmů právnických osob, nicméně pokud dobrovolný svazek obcí po uplatnění slevy na dani dle § 35 ZDP vykazuje základ daně, může uplatnit daňové odpisy jako náklad vynaložený na dosažení, zajištění a udržení příjmů. </a:t>
            </a:r>
          </a:p>
          <a:p>
            <a:pPr marL="180975" indent="-180975" algn="just">
              <a:buFont typeface="Arial"/>
              <a:buChar char="•"/>
              <a:defRPr/>
            </a:pP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Daňové odpisy nelze uplatnit u hmotného majetku vyloučeného z odpisování dle § 27 ZDP. Jedná se zejména o:</a:t>
            </a:r>
          </a:p>
          <a:p>
            <a:pPr marL="1005840" lvl="2" indent="-182880">
              <a:buClr>
                <a:schemeClr val="accent3"/>
              </a:buClr>
              <a:buFont typeface="Courier New" panose="02070309020205020404" pitchFamily="49" charset="0"/>
              <a:buChar char="o"/>
              <a:defRPr/>
            </a:pP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Umělecká díla;		</a:t>
            </a:r>
          </a:p>
          <a:p>
            <a:pPr marL="1005840" lvl="2" indent="-182880">
              <a:buClr>
                <a:schemeClr val="accent3"/>
              </a:buClr>
              <a:buFont typeface="Courier New" panose="02070309020205020404" pitchFamily="49" charset="0"/>
              <a:buChar char="o"/>
              <a:defRPr/>
            </a:pP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Movité kulturní památky;</a:t>
            </a:r>
          </a:p>
          <a:p>
            <a:pPr marL="1005840" lvl="2" indent="-182880">
              <a:buClr>
                <a:schemeClr val="accent3"/>
              </a:buClr>
              <a:buFont typeface="Courier New" panose="02070309020205020404" pitchFamily="49" charset="0"/>
              <a:buChar char="o"/>
              <a:defRPr/>
            </a:pP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Inventarizační přebytky;	</a:t>
            </a:r>
          </a:p>
          <a:p>
            <a:pPr marL="1005840" lvl="2" indent="-182880">
              <a:buClr>
                <a:schemeClr val="accent3"/>
              </a:buClr>
              <a:buFont typeface="Courier New" panose="02070309020205020404" pitchFamily="49" charset="0"/>
              <a:buChar char="o"/>
              <a:defRPr/>
            </a:pP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Hmotný majetek nabytý darováním.</a:t>
            </a:r>
          </a:p>
        </p:txBody>
      </p:sp>
      <p:sp>
        <p:nvSpPr>
          <p:cNvPr id="26628" name="Zástupný symbol pro číslo snímku 3">
            <a:extLst>
              <a:ext uri="{FF2B5EF4-FFF2-40B4-BE49-F238E27FC236}">
                <a16:creationId xmlns:a16="http://schemas.microsoft.com/office/drawing/2014/main" id="{33E02CEF-AABB-9811-68F8-54B1E722D44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3306BC-09A6-470A-88C6-695BF5D06FE6}" type="slidenum">
              <a:rPr lang="cs-CZ" altLang="cs-CZ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cs-CZ" altLang="cs-CZ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>
            <a:extLst>
              <a:ext uri="{FF2B5EF4-FFF2-40B4-BE49-F238E27FC236}">
                <a16:creationId xmlns:a16="http://schemas.microsoft.com/office/drawing/2014/main" id="{12352BBA-643F-C6D8-AF9F-787B2BCCD4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7408" y="658846"/>
            <a:ext cx="10344471" cy="94677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cs-CZ" altLang="cs-CZ" dirty="0"/>
              <a:t>Daňové odpisy hmotného majetku</a:t>
            </a:r>
          </a:p>
        </p:txBody>
      </p:sp>
      <p:sp>
        <p:nvSpPr>
          <p:cNvPr id="14339" name="Zástupný symbol pro obsah 2">
            <a:extLst>
              <a:ext uri="{FF2B5EF4-FFF2-40B4-BE49-F238E27FC236}">
                <a16:creationId xmlns:a16="http://schemas.microsoft.com/office/drawing/2014/main" id="{A4AF42E9-81C7-F453-CFDE-BE53077236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2132856"/>
            <a:ext cx="10344471" cy="5589240"/>
          </a:xfrm>
        </p:spPr>
        <p:txBody>
          <a:bodyPr rtlCol="0">
            <a:normAutofit/>
          </a:bodyPr>
          <a:lstStyle/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 případě uplatnění daňových odpisů je nutné u konkrétního majetku určit a na inventární kartu zaevidovat daňovou </a:t>
            </a:r>
            <a:r>
              <a:rPr lang="cs-CZ" altLang="cs-CZ" sz="20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vstupní cenu bez dotací </a:t>
            </a: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na pořízení dlouhodobého majetku – investiční transfer evidovaný na účtu 403. Ve většině případů se bude jednat o jinou hodnotu než vstupní účetní cenu.</a:t>
            </a:r>
          </a:p>
          <a:p>
            <a:pPr marL="0" indent="0">
              <a:buNone/>
              <a:defRPr/>
            </a:pPr>
            <a:endParaRPr lang="cs-CZ" altLang="cs-CZ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Daňová vstupní cena se snižuje o bezúplatný příjem ve formě přijatého účelově vázáného peněžitého daru určeného na pořízení hmotného majetku nebo jeho technické zhodnocení.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endParaRPr lang="cs-CZ" altLang="cs-CZ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Důležité je určení správné odpisové skupiny dle Přílohy č. 1 k zákonu č. 586/1992 Sb., o daních z příjmů podle CZ CPA, případně CZ CCC u staveb.</a:t>
            </a:r>
          </a:p>
        </p:txBody>
      </p:sp>
      <p:sp>
        <p:nvSpPr>
          <p:cNvPr id="27652" name="Zástupný symbol pro číslo snímku 3">
            <a:extLst>
              <a:ext uri="{FF2B5EF4-FFF2-40B4-BE49-F238E27FC236}">
                <a16:creationId xmlns:a16="http://schemas.microsoft.com/office/drawing/2014/main" id="{6FD62B29-A075-DB7A-94E1-C56F1EADEA5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5D06EE-3B6C-4C6A-86FB-6AEA55C53EF3}" type="slidenum">
              <a:rPr lang="cs-CZ" altLang="cs-CZ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cs-CZ" altLang="cs-CZ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368B5A77-3F8D-A0E9-E81C-454A706C99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61859" y="620688"/>
            <a:ext cx="7868282" cy="128089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cs-CZ" altLang="cs-CZ" sz="2800" dirty="0"/>
              <a:t>Odčitatelná položka dle § 20 odst. 7</a:t>
            </a:r>
            <a:br>
              <a:rPr lang="cs-CZ" altLang="cs-CZ" sz="2800" dirty="0"/>
            </a:br>
            <a:r>
              <a:rPr lang="cs-CZ" altLang="cs-CZ" sz="2800" dirty="0"/>
              <a:t>x</a:t>
            </a:r>
            <a:br>
              <a:rPr lang="cs-CZ" altLang="cs-CZ" sz="2800" dirty="0"/>
            </a:br>
            <a:r>
              <a:rPr lang="cs-CZ" altLang="cs-CZ" sz="2800" dirty="0"/>
              <a:t> sleva na dani § 35 ZDP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6D2242D0-0D61-2EDC-D799-EEE21715935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163452" y="2132856"/>
            <a:ext cx="9865096" cy="5081861"/>
          </a:xfrm>
        </p:spPr>
        <p:txBody>
          <a:bodyPr rtlCol="0">
            <a:normAutofit/>
          </a:bodyPr>
          <a:lstStyle/>
          <a:p>
            <a:pPr marL="180975" indent="-180975" algn="just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Odčitatelnou položku od základu daně dle § 20 odst. 7 ZDP u veřejně prospěšného poplatníka </a:t>
            </a:r>
            <a:r>
              <a:rPr lang="cs-CZ" alt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nelze u ÚSC uplatnit </a:t>
            </a: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nelze vyplnit ř. 251 daňového přiznání, na rozdíl od příspěvkové organizace</a:t>
            </a:r>
          </a:p>
          <a:p>
            <a:pPr marL="0" indent="0" algn="just">
              <a:buClr>
                <a:schemeClr val="accent1">
                  <a:lumMod val="75000"/>
                </a:schemeClr>
              </a:buClr>
              <a:buNone/>
              <a:defRPr/>
            </a:pPr>
            <a:endParaRPr lang="cs-CZ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Zaměstnávání osob se sníženou pracovní schopností</a:t>
            </a:r>
            <a:endParaRPr lang="cs-CZ" sz="2000" dirty="0">
              <a:solidFill>
                <a:schemeClr val="tx1">
                  <a:lumMod val="75000"/>
                  <a:lumOff val="25000"/>
                </a:schemeClr>
              </a:solidFill>
              <a:cs typeface="Times New Roman" pitchFamily="18" charset="0"/>
            </a:endParaRPr>
          </a:p>
          <a:p>
            <a:pPr marL="627063" indent="-265113" algn="just">
              <a:buClr>
                <a:schemeClr val="accent1">
                  <a:lumMod val="75000"/>
                </a:schemeClr>
              </a:buClr>
              <a:defRPr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Zaměstnanec se sníženou pracovní schopností (osoba zdravotně </a:t>
            </a:r>
            <a:r>
              <a:rPr lang="cs-CZ" sz="20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znevýhodnělá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, invalidita </a:t>
            </a:r>
            <a:r>
              <a:rPr lang="cs-CZ" sz="20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I.a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 </a:t>
            </a:r>
            <a:r>
              <a:rPr lang="cs-CZ" sz="20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II.stupně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) </a:t>
            </a: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18 000 Kč 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za celý pracovní úvazek při celoročním fondu pracovní doby  - 2 000 hodin, </a:t>
            </a: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60 000 Kč 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u zaměstnance s těžším zdravotním postižením (invalidita </a:t>
            </a:r>
            <a:r>
              <a:rPr lang="cs-CZ" sz="20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III.stupně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) za celý pracovní úvazek při celoročním fondu pracovní doby</a:t>
            </a:r>
          </a:p>
          <a:p>
            <a:pPr marL="627063" indent="-265113" algn="just">
              <a:buClr>
                <a:schemeClr val="accent1">
                  <a:lumMod val="75000"/>
                </a:schemeClr>
              </a:buClr>
              <a:defRPr/>
            </a:pP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Použití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 – na rozhodnutí územního samosprávného celku, protože je příjemcem své vlastní daňové povinnosti</a:t>
            </a:r>
          </a:p>
          <a:p>
            <a:pPr marL="0" indent="0">
              <a:buClr>
                <a:schemeClr val="accent1">
                  <a:lumMod val="75000"/>
                </a:schemeClr>
              </a:buClr>
              <a:buNone/>
              <a:defRPr/>
            </a:pPr>
            <a:endParaRPr lang="cs-CZ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676" name="Zástupný symbol pro číslo snímku 1">
            <a:extLst>
              <a:ext uri="{FF2B5EF4-FFF2-40B4-BE49-F238E27FC236}">
                <a16:creationId xmlns:a16="http://schemas.microsoft.com/office/drawing/2014/main" id="{B16765EA-E4C1-9873-E1D0-4D7809053D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095752-EE19-440E-BE6A-60333CA633D9}" type="slidenum">
              <a:rPr lang="cs-CZ" altLang="cs-CZ" smtClean="0">
                <a:solidFill>
                  <a:srgbClr val="FEFFFF"/>
                </a:solidFill>
                <a:latin typeface="Tahom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cs-CZ" altLang="cs-CZ">
              <a:solidFill>
                <a:srgbClr val="FEFFFF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27E674-8C76-9663-6705-47B30E7137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36BD6E74-5CE3-08F7-6608-A6E18F5238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96747" y="275902"/>
            <a:ext cx="7868282" cy="128089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cs-CZ" altLang="cs-CZ" sz="2800" dirty="0"/>
              <a:t>Dobrovolné svazky obcí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EED03F4E-6B1D-C129-1B3B-63DF4480FC9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79376" y="1556792"/>
            <a:ext cx="11103024" cy="4799558"/>
          </a:xfrm>
        </p:spPr>
        <p:txBody>
          <a:bodyPr rtlCol="0">
            <a:normAutofit/>
          </a:bodyPr>
          <a:lstStyle/>
          <a:p>
            <a:pPr marL="0" indent="0" algn="just"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Specifika Dobrovolných svazků obcí:</a:t>
            </a:r>
          </a:p>
          <a:p>
            <a:pPr marL="457200" indent="-457200" algn="just">
              <a:buClr>
                <a:schemeClr val="tx1"/>
              </a:buClr>
              <a:buAutoNum type="arabicParenR"/>
              <a:defRPr/>
            </a:pP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Není na rozdíl od obce příjemcem své vlastní daňové povinnosti!</a:t>
            </a:r>
          </a:p>
          <a:p>
            <a:pPr marL="457200" indent="-457200" algn="just">
              <a:buClr>
                <a:schemeClr val="tx1"/>
              </a:buClr>
              <a:buAutoNum type="arabicParenR"/>
              <a:defRPr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  <a:r>
              <a:rPr lang="cs-CZ" sz="2000" dirty="0"/>
              <a:t>le § 17a ZDP je veřejně prospěšným poplatníkem.</a:t>
            </a:r>
          </a:p>
          <a:p>
            <a:pPr marL="457200" indent="-457200" algn="just">
              <a:buClr>
                <a:schemeClr val="tx1"/>
              </a:buClr>
              <a:buAutoNum type="arabicParenR"/>
              <a:defRPr/>
            </a:pPr>
            <a:r>
              <a:rPr lang="cs-CZ" sz="2000" dirty="0"/>
              <a:t>Úroky z bankovních účtů jsou zdaněny srážkovou daní</a:t>
            </a:r>
          </a:p>
          <a:p>
            <a:pPr marL="457200" indent="-457200" algn="just">
              <a:buClr>
                <a:schemeClr val="tx1"/>
              </a:buClr>
              <a:buAutoNum type="arabicParenR"/>
              <a:defRPr/>
            </a:pPr>
            <a:r>
              <a:rPr lang="cs-CZ" sz="2000" dirty="0"/>
              <a:t>Mohou uplatnit odčitatelnou položku dle §20 odst. 7 ZDPH</a:t>
            </a:r>
          </a:p>
          <a:p>
            <a:pPr marL="0" indent="0" algn="just">
              <a:buClr>
                <a:schemeClr val="accent1">
                  <a:lumMod val="75000"/>
                </a:schemeClr>
              </a:buClr>
              <a:buNone/>
              <a:defRPr/>
            </a:pPr>
            <a:endParaRPr lang="cs-CZ" sz="2000" dirty="0"/>
          </a:p>
          <a:p>
            <a:pPr marL="0" indent="0" algn="just"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cs-CZ" sz="2000" dirty="0"/>
              <a:t>Pokud vychází daňová povinnost, lze uplatnit:</a:t>
            </a:r>
          </a:p>
          <a:p>
            <a:pPr algn="just">
              <a:buClr>
                <a:schemeClr val="accent1">
                  <a:lumMod val="75000"/>
                </a:schemeClr>
              </a:buClr>
              <a:defRPr/>
            </a:pPr>
            <a:r>
              <a:rPr lang="cs-CZ" sz="2000" dirty="0"/>
              <a:t>daňové odpisy, </a:t>
            </a:r>
          </a:p>
          <a:p>
            <a:pPr algn="just">
              <a:buClr>
                <a:schemeClr val="accent1">
                  <a:lumMod val="75000"/>
                </a:schemeClr>
              </a:buClr>
              <a:defRPr/>
            </a:pPr>
            <a:r>
              <a:rPr lang="cs-CZ" sz="2000" dirty="0"/>
              <a:t>slevy na dani za zaměstnávání osob se sníženou pracovní schopností dle § 35 ZDP</a:t>
            </a:r>
          </a:p>
          <a:p>
            <a:pPr>
              <a:buClr>
                <a:schemeClr val="accent1">
                  <a:lumMod val="75000"/>
                </a:schemeClr>
              </a:buClr>
              <a:defRPr/>
            </a:pPr>
            <a:r>
              <a:rPr lang="cs-CZ" sz="2000" dirty="0"/>
              <a:t>Odčitatelnou položku dle </a:t>
            </a:r>
            <a:r>
              <a:rPr lang="cs-CZ" altLang="cs-CZ" sz="2000" dirty="0"/>
              <a:t>§ 20 odst. 7 (300 tis. Kč) je možné využít jen v případě, že bude ušetřená daň použitá na úhradu nákladů nepodnikatelské činnosti.</a:t>
            </a:r>
            <a:br>
              <a:rPr lang="cs-CZ" altLang="cs-CZ" sz="2000" dirty="0"/>
            </a:br>
            <a:endParaRPr lang="cs-CZ" sz="2000" dirty="0"/>
          </a:p>
        </p:txBody>
      </p:sp>
      <p:sp>
        <p:nvSpPr>
          <p:cNvPr id="28676" name="Zástupný symbol pro číslo snímku 1">
            <a:extLst>
              <a:ext uri="{FF2B5EF4-FFF2-40B4-BE49-F238E27FC236}">
                <a16:creationId xmlns:a16="http://schemas.microsoft.com/office/drawing/2014/main" id="{511762BF-6333-245E-1B97-0E7CD6DD88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095752-EE19-440E-BE6A-60333CA633D9}" type="slidenum">
              <a:rPr lang="cs-CZ" altLang="cs-CZ" smtClean="0">
                <a:solidFill>
                  <a:srgbClr val="FEFFFF"/>
                </a:solidFill>
                <a:latin typeface="Tahom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cs-CZ" altLang="cs-CZ">
              <a:solidFill>
                <a:srgbClr val="FEFFFF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971689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Nadpis 1">
            <a:extLst>
              <a:ext uri="{FF2B5EF4-FFF2-40B4-BE49-F238E27FC236}">
                <a16:creationId xmlns:a16="http://schemas.microsoft.com/office/drawing/2014/main" id="{287445F1-31B1-98A6-9ECB-E677EF4319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27647" y="692696"/>
            <a:ext cx="6589199" cy="78866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altLang="cs-CZ" dirty="0"/>
              <a:t>Zaúčtování daně</a:t>
            </a:r>
          </a:p>
        </p:txBody>
      </p:sp>
      <p:sp>
        <p:nvSpPr>
          <p:cNvPr id="12291" name="Zástupný symbol pro obsah 2">
            <a:extLst>
              <a:ext uri="{FF2B5EF4-FFF2-40B4-BE49-F238E27FC236}">
                <a16:creationId xmlns:a16="http://schemas.microsoft.com/office/drawing/2014/main" id="{6AA81CA4-C083-399C-A443-CF3AB7DCE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7672" y="1988840"/>
            <a:ext cx="10369151" cy="5544616"/>
          </a:xfrm>
        </p:spPr>
        <p:txBody>
          <a:bodyPr rtlCol="0">
            <a:normAutofit/>
          </a:bodyPr>
          <a:lstStyle/>
          <a:p>
            <a:pPr marL="0" indent="0" algn="just"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Vypočtený předpoklad daňové povinnosti daně z příjmů právnických osob:</a:t>
            </a:r>
          </a:p>
          <a:p>
            <a:pPr marL="91440" indent="-91440">
              <a:buClr>
                <a:schemeClr val="accent1">
                  <a:lumMod val="75000"/>
                </a:schemeClr>
              </a:buClr>
              <a:defRPr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MD </a:t>
            </a: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591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/D 341</a:t>
            </a:r>
          </a:p>
          <a:p>
            <a:pPr marL="91440" indent="-91440">
              <a:buClr>
                <a:schemeClr val="accent1">
                  <a:lumMod val="75000"/>
                </a:schemeClr>
              </a:buClr>
              <a:defRPr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MD 341/ D 682</a:t>
            </a:r>
          </a:p>
          <a:p>
            <a:pPr marL="0" indent="0" algn="just">
              <a:buClr>
                <a:schemeClr val="accent1">
                  <a:lumMod val="75000"/>
                </a:schemeClr>
              </a:buClr>
              <a:buNone/>
              <a:defRPr/>
            </a:pPr>
            <a:endParaRPr lang="cs-CZ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just"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Samostatně zaúčtováno v hlavní, případně i hospodářské činnosti a to podle poměru základu daně vzniklých v jednotlivých činnostech.</a:t>
            </a:r>
          </a:p>
          <a:p>
            <a:pPr marL="0" indent="0" algn="just">
              <a:buClr>
                <a:schemeClr val="accent1">
                  <a:lumMod val="75000"/>
                </a:schemeClr>
              </a:buClr>
              <a:buNone/>
              <a:defRPr/>
            </a:pPr>
            <a:endParaRPr lang="cs-CZ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just"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Rozdíl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daňové povinnosti </a:t>
            </a: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oproti předpokladu 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daňové povinnosti při podání daňového přiznání, účtujeme v následujícím účetním období:</a:t>
            </a:r>
          </a:p>
          <a:p>
            <a:pPr marL="91440" indent="-91440">
              <a:buClr>
                <a:schemeClr val="accent1">
                  <a:lumMod val="75000"/>
                </a:schemeClr>
              </a:buClr>
              <a:defRPr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MD </a:t>
            </a: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595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/D 341</a:t>
            </a:r>
          </a:p>
          <a:p>
            <a:pPr marL="91440" indent="-91440">
              <a:buClr>
                <a:schemeClr val="accent1">
                  <a:lumMod val="75000"/>
                </a:schemeClr>
              </a:buClr>
              <a:defRPr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MD 341/ D 682</a:t>
            </a:r>
          </a:p>
        </p:txBody>
      </p:sp>
      <p:sp>
        <p:nvSpPr>
          <p:cNvPr id="29700" name="Zástupný symbol pro číslo snímku 1">
            <a:extLst>
              <a:ext uri="{FF2B5EF4-FFF2-40B4-BE49-F238E27FC236}">
                <a16:creationId xmlns:a16="http://schemas.microsoft.com/office/drawing/2014/main" id="{BAF01CBB-03CF-85EA-C461-BF2C14C47EB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A1B9C7-D2AA-4FF3-A9F7-7425F96A64CB}" type="slidenum">
              <a:rPr lang="cs-CZ" altLang="cs-CZ" smtClean="0">
                <a:solidFill>
                  <a:srgbClr val="FEFFFF"/>
                </a:solidFill>
                <a:latin typeface="Tahom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cs-CZ" altLang="cs-CZ">
              <a:solidFill>
                <a:srgbClr val="FEFFFF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B16C8AC3-6F58-0EB7-62EA-78F7D2FFCB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51584" y="171895"/>
            <a:ext cx="7202760" cy="90539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cs-CZ" altLang="cs-CZ" sz="4100" dirty="0"/>
              <a:t>Vyplnění daňového přiznání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BCBA41EE-B90D-EAF0-0AC2-DF429B00FAE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487488" y="1484784"/>
            <a:ext cx="9460500" cy="3528392"/>
          </a:xfrm>
        </p:spPr>
        <p:txBody>
          <a:bodyPr rtlCol="0">
            <a:normAutofit fontScale="92500" lnSpcReduction="20000"/>
          </a:bodyPr>
          <a:lstStyle/>
          <a:p>
            <a:pPr marL="446088" indent="-271463" algn="just">
              <a:buFont typeface="Arial"/>
              <a:buChar char="•"/>
              <a:defRPr/>
            </a:pPr>
            <a:r>
              <a:rPr lang="cs-CZ" alt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Termín pro podání DAP: 1.5.2024</a:t>
            </a: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/elektronicky, využití aplikace Moje daně/</a:t>
            </a:r>
          </a:p>
          <a:p>
            <a:pPr marL="174625" indent="0" algn="just">
              <a:buNone/>
              <a:defRPr/>
            </a:pPr>
            <a:endParaRPr lang="cs-CZ" altLang="cs-CZ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6088" indent="-271463" algn="just">
              <a:buFont typeface="Arial"/>
              <a:buChar char="•"/>
              <a:defRPr/>
            </a:pP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Ř. 04: kód rozlišení typu přiznání… 3A</a:t>
            </a:r>
          </a:p>
          <a:p>
            <a:pPr marL="174625" indent="0" algn="just">
              <a:buNone/>
              <a:defRPr/>
            </a:pP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	   zdaňovací období…. a)</a:t>
            </a:r>
          </a:p>
          <a:p>
            <a:pPr marL="174625" indent="0" algn="just">
              <a:buNone/>
              <a:defRPr/>
            </a:pPr>
            <a:endParaRPr lang="cs-CZ" altLang="cs-CZ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60375" indent="-285750" algn="just">
              <a:buFont typeface="Arial" panose="020B0604020202020204" pitchFamily="34" charset="0"/>
              <a:buChar char="•"/>
              <a:defRPr/>
            </a:pPr>
            <a:endParaRPr lang="cs-CZ" altLang="cs-CZ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60375" indent="-285750" algn="just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Ř. 07: kategorie účetní jednotky ….. V</a:t>
            </a:r>
          </a:p>
          <a:p>
            <a:pPr marL="460375" indent="-285750" algn="just">
              <a:buFont typeface="Arial" panose="020B0604020202020204" pitchFamily="34" charset="0"/>
              <a:buChar char="•"/>
              <a:defRPr/>
            </a:pPr>
            <a:endParaRPr lang="cs-CZ" altLang="cs-CZ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60375" indent="-285750" algn="just">
              <a:buFont typeface="Arial" panose="020B0604020202020204" pitchFamily="34" charset="0"/>
              <a:buChar char="•"/>
              <a:defRPr/>
            </a:pPr>
            <a:endParaRPr lang="cs-CZ" altLang="cs-CZ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60375" indent="-285750" algn="just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Oddíl Účetní závěrka ….. Vyhláška 410/2009 Sb.</a:t>
            </a:r>
          </a:p>
        </p:txBody>
      </p:sp>
      <p:sp>
        <p:nvSpPr>
          <p:cNvPr id="30724" name="Zástupný symbol pro číslo snímku 1">
            <a:extLst>
              <a:ext uri="{FF2B5EF4-FFF2-40B4-BE49-F238E27FC236}">
                <a16:creationId xmlns:a16="http://schemas.microsoft.com/office/drawing/2014/main" id="{677259CC-002D-B980-A91F-9B9E445955F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3D4CC9-71F3-4DD1-954D-EFA59E436044}" type="slidenum">
              <a:rPr lang="cs-CZ" altLang="cs-CZ" smtClean="0">
                <a:solidFill>
                  <a:srgbClr val="FEFFFF"/>
                </a:solidFill>
                <a:latin typeface="Tahom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cs-CZ" altLang="cs-CZ">
              <a:solidFill>
                <a:srgbClr val="FEFFFF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90D2799-FF17-7881-837C-76C18C916B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4072" y="2140633"/>
            <a:ext cx="4203916" cy="977950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9DA0C27F-9167-E2D4-6F8E-57F47E5A0E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7526" y="3967559"/>
            <a:ext cx="8020462" cy="349268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A0D7AB43-1894-EF5A-4D2D-E51098710D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0572" y="5251429"/>
            <a:ext cx="8484036" cy="1454225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B16C8AC3-6F58-0EB7-62EA-78F7D2FFCB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7408" y="764704"/>
            <a:ext cx="10297144" cy="71665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cs-CZ" altLang="cs-CZ" dirty="0"/>
              <a:t>Vyplnění řádků daňového přiznání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BCBA41EE-B90D-EAF0-0AC2-DF429B00FAE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83432" y="1988840"/>
            <a:ext cx="10081120" cy="4869160"/>
          </a:xfrm>
        </p:spPr>
        <p:txBody>
          <a:bodyPr rtlCol="0">
            <a:normAutofit/>
          </a:bodyPr>
          <a:lstStyle/>
          <a:p>
            <a:pPr marL="446088" indent="-271463" algn="just">
              <a:buFont typeface="Arial"/>
              <a:buChar char="•"/>
              <a:defRPr/>
            </a:pPr>
            <a:r>
              <a:rPr lang="cs-CZ" altLang="cs-CZ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Ř.10 </a:t>
            </a:r>
            <a:r>
              <a:rPr lang="cs-CZ" alt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celkový výsledek hospodaření před zdaněním z výkazu zisku a ztrát (součet z hlavní i hospodářské činnosti)</a:t>
            </a:r>
          </a:p>
          <a:p>
            <a:pPr marL="446088" indent="-271463" algn="just">
              <a:buFont typeface="Arial"/>
              <a:buChar char="•"/>
              <a:defRPr/>
            </a:pPr>
            <a:endParaRPr lang="cs-CZ" altLang="cs-CZ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46088" indent="-271463" algn="just">
              <a:buFont typeface="Arial"/>
              <a:buChar char="•"/>
              <a:defRPr/>
            </a:pPr>
            <a:r>
              <a:rPr lang="cs-CZ" altLang="cs-CZ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Ř.20 </a:t>
            </a:r>
            <a:r>
              <a:rPr lang="cs-CZ" alt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nepeněžní příjem z titulu prodeje majetku příspěvkovou organizací, </a:t>
            </a:r>
          </a:p>
          <a:p>
            <a:pPr marL="446088" indent="-271463" algn="just">
              <a:buNone/>
              <a:tabLst>
                <a:tab pos="989013" algn="l"/>
              </a:tabLst>
              <a:defRPr/>
            </a:pPr>
            <a:r>
              <a:rPr lang="cs-CZ" alt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 – nepeněžní příjem ve výši rozdílu mezi nájemným sjednaným v částce nižší než je nájemné v místě a čase obvyklé, případně prodej dlouhodobého majetku za cenu nižší než obvyklou, není-li rozdíl uspokojivě (rozhodnutím orgánu veřejné moci) doložen</a:t>
            </a:r>
          </a:p>
          <a:p>
            <a:pPr marL="114300" indent="0" algn="just">
              <a:buNone/>
              <a:defRPr/>
            </a:pPr>
            <a:endParaRPr lang="cs-CZ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algn="just">
              <a:buFont typeface="Arial" panose="020B0604020202020204" pitchFamily="34" charset="0"/>
              <a:buChar char="•"/>
              <a:defRPr/>
            </a:pP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Ř.40 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nedaňové náklady z hospodářské činnosti (např. výdaje na reprezentaci, pokuty a penále správce daně, zdravotní pojišťovny, OSSZ, manka a škody přesahující náhrady aj.)</a:t>
            </a:r>
            <a:endParaRPr lang="cs-CZ" altLang="cs-CZ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724" name="Zástupný symbol pro číslo snímku 1">
            <a:extLst>
              <a:ext uri="{FF2B5EF4-FFF2-40B4-BE49-F238E27FC236}">
                <a16:creationId xmlns:a16="http://schemas.microsoft.com/office/drawing/2014/main" id="{677259CC-002D-B980-A91F-9B9E445955F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3D4CC9-71F3-4DD1-954D-EFA59E436044}" type="slidenum">
              <a:rPr lang="cs-CZ" altLang="cs-CZ" smtClean="0">
                <a:solidFill>
                  <a:srgbClr val="FEFFFF"/>
                </a:solidFill>
                <a:latin typeface="Tahom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cs-CZ" altLang="cs-CZ">
              <a:solidFill>
                <a:srgbClr val="FEFFFF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757072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>
            <a:extLst>
              <a:ext uri="{FF2B5EF4-FFF2-40B4-BE49-F238E27FC236}">
                <a16:creationId xmlns:a16="http://schemas.microsoft.com/office/drawing/2014/main" id="{CE7A97C2-6D4D-EEEB-1BFF-28BA0CD792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55440" y="1052736"/>
            <a:ext cx="9937104" cy="103627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cs-CZ" altLang="cs-CZ" dirty="0"/>
              <a:t>Vyplnění řádků daňového přiznání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161EC98-9906-DDC2-34D2-1FA1F174B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7888" y="2276872"/>
            <a:ext cx="10704512" cy="5400600"/>
          </a:xfrm>
        </p:spPr>
        <p:txBody>
          <a:bodyPr rtlCol="0">
            <a:normAutofit/>
          </a:bodyPr>
          <a:lstStyle/>
          <a:p>
            <a:pPr marL="0" indent="0"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361950" indent="-361950" algn="just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Ř.50 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účetní odpisy účtované v hlavní i hospodářské činnosti (účet 551 dle výkazu zisku a ztrát)</a:t>
            </a:r>
          </a:p>
          <a:p>
            <a:pPr marL="361950" indent="-361950" algn="just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endParaRPr lang="cs-CZ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61950" indent="-361950" algn="just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Ř.62 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nedaňové náklady hlavní činnosti (tj. ty, které nemůžeme uplatnit proti příjmům, které jsou předmětem daně z příjmů) s výjimkou účetních odpisů</a:t>
            </a:r>
          </a:p>
          <a:p>
            <a:pPr marL="361950" indent="-361950" algn="just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endParaRPr lang="cs-CZ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61950" indent="-361950" algn="just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Ř.101 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dotace a příspěvky nebo jiné podpora z veřejných rozpočtů,   výnosy daní, poplatků ( tj. rozdíl celkových příjmů a příjmů, které jsou předmětem daně z příjmů) </a:t>
            </a:r>
          </a:p>
        </p:txBody>
      </p:sp>
      <p:sp>
        <p:nvSpPr>
          <p:cNvPr id="31748" name="Zástupný symbol pro číslo snímku 3">
            <a:extLst>
              <a:ext uri="{FF2B5EF4-FFF2-40B4-BE49-F238E27FC236}">
                <a16:creationId xmlns:a16="http://schemas.microsoft.com/office/drawing/2014/main" id="{E4104643-7A3A-51BC-98D6-C699F0BF3F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E79DCC-E270-41AD-AAAF-BFE46068AE33}" type="slidenum">
              <a:rPr lang="cs-CZ" altLang="cs-CZ" smtClean="0">
                <a:solidFill>
                  <a:srgbClr val="FEFFFF"/>
                </a:solidFill>
                <a:latin typeface="Tahom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cs-CZ" altLang="cs-CZ">
              <a:solidFill>
                <a:srgbClr val="FEFFFF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2CE0E552-767D-D2FE-59FC-1F11FC7FF0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71464" y="692696"/>
            <a:ext cx="10225136" cy="1337446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cs-CZ" altLang="cs-CZ" sz="4000" dirty="0"/>
              <a:t>Vyplnění řádků daňového přiznání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A6FC1D59-9F39-80D2-66C2-B38C139ACDB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55440" y="2276872"/>
            <a:ext cx="10225136" cy="5009854"/>
          </a:xfrm>
        </p:spPr>
        <p:txBody>
          <a:bodyPr rtlCol="0">
            <a:normAutofit/>
          </a:bodyPr>
          <a:lstStyle/>
          <a:p>
            <a:pPr marL="265113" indent="-265113" algn="just">
              <a:buFont typeface="Arial"/>
              <a:buChar char="•"/>
              <a:defRPr/>
            </a:pPr>
            <a:r>
              <a:rPr lang="cs-CZ" alt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Ř.200 </a:t>
            </a: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– základ daně („ziskové“ činnosti hlavní činnosti, nájemné, příjmy z reklam, úroky, zisk hospodářské činnosti) </a:t>
            </a:r>
          </a:p>
          <a:p>
            <a:pPr marL="265113" indent="-265113" algn="just">
              <a:buFont typeface="Arial"/>
              <a:buChar char="•"/>
              <a:defRPr/>
            </a:pPr>
            <a:endParaRPr lang="cs-CZ" altLang="cs-CZ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65113" indent="-265113" algn="just">
              <a:buFont typeface="Arial"/>
              <a:buChar char="•"/>
              <a:defRPr/>
            </a:pPr>
            <a:r>
              <a:rPr lang="cs-CZ" alt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Ř.280 </a:t>
            </a: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– sazba daně z příjmů právnických osob - pro rok 2023 sazba 19%, pro DPPO za rok 2024 bude 21%</a:t>
            </a:r>
          </a:p>
          <a:p>
            <a:pPr marL="265113" indent="-265113" algn="just">
              <a:buFont typeface="Arial"/>
              <a:buChar char="•"/>
              <a:defRPr/>
            </a:pPr>
            <a:endParaRPr lang="cs-CZ" altLang="cs-CZ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65113" indent="-265113" algn="just">
              <a:buFont typeface="Arial"/>
              <a:buChar char="•"/>
              <a:defRPr/>
            </a:pPr>
            <a:r>
              <a:rPr lang="cs-CZ" alt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Ř.290 </a:t>
            </a: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– daňová povinnost daně z příjmů právnických osob</a:t>
            </a:r>
          </a:p>
          <a:p>
            <a:pPr marL="265113" indent="-265113" algn="just">
              <a:buFont typeface="Arial"/>
              <a:buChar char="•"/>
              <a:defRPr/>
            </a:pPr>
            <a:endParaRPr lang="cs-CZ" altLang="cs-CZ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65113" indent="-265113" algn="just">
              <a:buFont typeface="Arial"/>
              <a:buChar char="•"/>
              <a:defRPr/>
            </a:pPr>
            <a:r>
              <a:rPr lang="cs-CZ" alt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Ř.300 </a:t>
            </a: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– sleva na dani §35 z titulu zaměstnávání osob se sníženou pracovní schopností, jen do výše daně, nutno uvést na navazující tabulku H. daňového přiznání, ř. 1 tabulky H – zaměstnanci se slevou 18 000 Kč, ř. 2 tabulky H – zaměstnanci se slevou 60 000 Kč</a:t>
            </a:r>
          </a:p>
        </p:txBody>
      </p:sp>
      <p:sp>
        <p:nvSpPr>
          <p:cNvPr id="32772" name="Zástupný symbol pro číslo snímku 1">
            <a:extLst>
              <a:ext uri="{FF2B5EF4-FFF2-40B4-BE49-F238E27FC236}">
                <a16:creationId xmlns:a16="http://schemas.microsoft.com/office/drawing/2014/main" id="{2E11C772-DD29-CF63-0CFF-E7FF969481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9A91B0-7D11-480C-8662-EA3BCD3E84D2}" type="slidenum">
              <a:rPr lang="cs-CZ" altLang="cs-CZ" smtClean="0">
                <a:solidFill>
                  <a:srgbClr val="FEFFFF"/>
                </a:solidFill>
                <a:latin typeface="Tahom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cs-CZ" altLang="cs-CZ">
              <a:solidFill>
                <a:srgbClr val="FEFFFF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98080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Zástupný symbol pro obsah 2">
            <a:extLst>
              <a:ext uri="{FF2B5EF4-FFF2-40B4-BE49-F238E27FC236}">
                <a16:creationId xmlns:a16="http://schemas.microsoft.com/office/drawing/2014/main" id="{DFBD3628-AE41-8605-55A8-416377EF22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5440" y="1689013"/>
            <a:ext cx="10729192" cy="5032461"/>
          </a:xfrm>
        </p:spPr>
        <p:txBody>
          <a:bodyPr rtlCol="0">
            <a:normAutofit fontScale="85000" lnSpcReduction="10000"/>
          </a:bodyPr>
          <a:lstStyle/>
          <a:p>
            <a:pPr marL="180975" indent="-180975">
              <a:lnSpc>
                <a:spcPct val="150000"/>
              </a:lnSpc>
              <a:buFont typeface="Arial"/>
              <a:buChar char="•"/>
              <a:defRPr/>
            </a:pPr>
            <a:r>
              <a:rPr lang="cs-CZ" alt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 je a není předmětem daně </a:t>
            </a: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</a:t>
            </a:r>
            <a:r>
              <a:rPr lang="cs-CZ" alt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veřejně prospěšného poplatníka </a:t>
            </a:r>
          </a:p>
          <a:p>
            <a:pPr marL="180975" indent="-180975">
              <a:lnSpc>
                <a:spcPct val="150000"/>
              </a:lnSpc>
              <a:buFont typeface="Arial"/>
              <a:buChar char="•"/>
              <a:defRPr/>
            </a:pPr>
            <a:r>
              <a:rPr lang="cs-CZ" alt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Bezúplatné příjmy </a:t>
            </a: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– plošné osvobození </a:t>
            </a:r>
          </a:p>
          <a:p>
            <a:pPr marL="180975" indent="-180975">
              <a:lnSpc>
                <a:spcPct val="150000"/>
              </a:lnSpc>
              <a:buFont typeface="Arial"/>
              <a:buChar char="•"/>
              <a:defRPr/>
            </a:pPr>
            <a:r>
              <a:rPr lang="cs-CZ" alt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Rozbor jednotlivých výnosových účtů </a:t>
            </a: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z výkazu zisků a ztrát z hlediska daně z příjmů, na co se zaměřit</a:t>
            </a:r>
          </a:p>
          <a:p>
            <a:pPr marL="180975" indent="-180975">
              <a:lnSpc>
                <a:spcPct val="150000"/>
              </a:lnSpc>
              <a:buFont typeface="Arial"/>
              <a:buChar char="•"/>
              <a:defRPr/>
            </a:pPr>
            <a:r>
              <a:rPr lang="cs-CZ" alt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Výpočet základu daně </a:t>
            </a: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vyplnění jednotlivých řádků daňového přiznání</a:t>
            </a:r>
          </a:p>
          <a:p>
            <a:pPr marL="180975" indent="-180975">
              <a:lnSpc>
                <a:spcPct val="150000"/>
              </a:lnSpc>
              <a:buFont typeface="Arial"/>
              <a:buChar char="•"/>
              <a:defRPr/>
            </a:pP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Smysl </a:t>
            </a:r>
            <a:r>
              <a:rPr lang="cs-CZ" alt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uplatnění daňových odpisů u </a:t>
            </a: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ÚSC</a:t>
            </a:r>
          </a:p>
          <a:p>
            <a:pPr marL="180975" indent="-180975">
              <a:lnSpc>
                <a:spcPct val="150000"/>
              </a:lnSpc>
              <a:buFont typeface="Arial"/>
              <a:buChar char="•"/>
              <a:defRPr/>
            </a:pPr>
            <a:r>
              <a:rPr lang="cs-CZ" alt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Lhůta pro podání DAP DPPO 2023</a:t>
            </a:r>
          </a:p>
          <a:p>
            <a:pPr marL="180975" indent="-180975">
              <a:lnSpc>
                <a:spcPct val="150000"/>
              </a:lnSpc>
              <a:buFont typeface="Arial"/>
              <a:buChar char="•"/>
              <a:defRPr/>
            </a:pPr>
            <a:r>
              <a:rPr lang="cs-CZ" alt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Komunikace se správcem daně elektronicky </a:t>
            </a: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– formát daňového přiznání, formát příloh, velikost datové zprávy</a:t>
            </a:r>
          </a:p>
          <a:p>
            <a:pPr marL="180975" indent="-180975">
              <a:lnSpc>
                <a:spcPct val="150000"/>
              </a:lnSpc>
              <a:buFont typeface="Arial"/>
              <a:buChar char="•"/>
              <a:defRPr/>
            </a:pPr>
            <a:r>
              <a:rPr lang="cs-CZ" alt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Zveřejnění účetní závěrky prostřednictvím správce daně </a:t>
            </a: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– specifika veřejně prospěšných poplatníků</a:t>
            </a:r>
          </a:p>
          <a:p>
            <a:pPr marL="180975" indent="-180975">
              <a:lnSpc>
                <a:spcPct val="150000"/>
              </a:lnSpc>
              <a:buFont typeface="Arial"/>
              <a:buChar char="•"/>
              <a:defRPr/>
            </a:pPr>
            <a:r>
              <a:rPr lang="cs-CZ" alt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Novelizace daňových předpisů s účinností od 1.1.2024</a:t>
            </a:r>
          </a:p>
        </p:txBody>
      </p:sp>
      <p:sp>
        <p:nvSpPr>
          <p:cNvPr id="19460" name="Zástupný symbol pro číslo snímku 1">
            <a:extLst>
              <a:ext uri="{FF2B5EF4-FFF2-40B4-BE49-F238E27FC236}">
                <a16:creationId xmlns:a16="http://schemas.microsoft.com/office/drawing/2014/main" id="{FB7EE5D7-BB87-0A89-884F-37F6CDB5772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0548D7-8039-40E4-B809-F07BCBE67068}" type="slidenum">
              <a:rPr lang="cs-CZ" altLang="cs-CZ" smtClean="0">
                <a:solidFill>
                  <a:srgbClr val="FEFFFF"/>
                </a:solidFill>
                <a:latin typeface="Tahom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cs-CZ" altLang="cs-CZ" dirty="0">
              <a:solidFill>
                <a:srgbClr val="FEFFFF"/>
              </a:solidFill>
              <a:latin typeface="Tahoma" panose="020B0604030504040204" pitchFamily="34" charset="0"/>
            </a:endParaRP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EBA290CE-9094-7AF1-3968-AE518F9100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87488" y="188640"/>
            <a:ext cx="10369152" cy="136815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cs-CZ" altLang="cs-CZ" sz="4100" dirty="0"/>
              <a:t>Daň z příjmů právnických osob</a:t>
            </a:r>
          </a:p>
        </p:txBody>
      </p:sp>
    </p:spTree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Nadpis 1">
            <a:extLst>
              <a:ext uri="{FF2B5EF4-FFF2-40B4-BE49-F238E27FC236}">
                <a16:creationId xmlns:a16="http://schemas.microsoft.com/office/drawing/2014/main" id="{206D0356-0D55-055B-55AD-0966FF8582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35560" y="548680"/>
            <a:ext cx="8172399" cy="103627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altLang="cs-CZ" dirty="0"/>
              <a:t>Elektronické podání DAP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D9F45BA-8D99-6E56-E826-1B77A7E0DE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424" y="1844824"/>
            <a:ext cx="10225136" cy="4824536"/>
          </a:xfrm>
        </p:spPr>
        <p:txBody>
          <a:bodyPr rtlCol="0">
            <a:normAutofit fontScale="92500" lnSpcReduction="10000"/>
          </a:bodyPr>
          <a:lstStyle/>
          <a:p>
            <a:pPr marL="0" indent="0">
              <a:buNone/>
              <a:defRPr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POZOR – povinnost podat elektronicky dle § 72 odst. 4 daňového řádu:</a:t>
            </a:r>
          </a:p>
          <a:p>
            <a:pPr marL="180975" indent="-180975" algn="just">
              <a:buFont typeface="Arial"/>
              <a:buChar char="•"/>
              <a:defRPr/>
            </a:pPr>
            <a:r>
              <a:rPr lang="cs-CZ" sz="2000" dirty="0"/>
              <a:t>Daňové přiznání lze vyplnit a odeslat přes portál </a:t>
            </a:r>
            <a:r>
              <a:rPr lang="cs-CZ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www.mojedane.cz</a:t>
            </a:r>
            <a:r>
              <a:rPr lang="cs-CZ" sz="2000" dirty="0"/>
              <a:t> </a:t>
            </a:r>
          </a:p>
          <a:p>
            <a:pPr marL="180975" indent="-180975" algn="just">
              <a:buFont typeface="Arial"/>
              <a:buChar char="•"/>
              <a:defRPr/>
            </a:pPr>
            <a:endParaRPr lang="cs-CZ" sz="2000" dirty="0"/>
          </a:p>
          <a:p>
            <a:pPr marL="180975" indent="-180975" algn="just">
              <a:buFont typeface="Arial"/>
              <a:buChar char="•"/>
              <a:defRPr/>
            </a:pPr>
            <a:r>
              <a:rPr lang="cs-CZ" sz="2000" b="1" dirty="0"/>
              <a:t>Přímo na portálu lze přiložit výkazy ve formátu .</a:t>
            </a:r>
            <a:r>
              <a:rPr lang="cs-CZ" sz="2000" b="1" dirty="0" err="1"/>
              <a:t>pdf</a:t>
            </a:r>
            <a:endParaRPr lang="cs-CZ" sz="2000" b="1" dirty="0"/>
          </a:p>
          <a:p>
            <a:pPr marL="180975" indent="-180975" algn="just">
              <a:buFont typeface="Arial"/>
              <a:buChar char="•"/>
              <a:defRPr/>
            </a:pPr>
            <a:endParaRPr lang="cs-CZ" sz="2000" dirty="0"/>
          </a:p>
          <a:p>
            <a:pPr marL="180975" indent="-180975" algn="just">
              <a:buFont typeface="Arial"/>
              <a:buChar char="•"/>
              <a:defRPr/>
            </a:pPr>
            <a:r>
              <a:rPr lang="cs-CZ" sz="2000" dirty="0"/>
              <a:t>Daňové přiznání lze také odeslat elektronicky prostřednictvím datové schránky ve tvaru </a:t>
            </a:r>
            <a:r>
              <a:rPr lang="cs-CZ" sz="2000" b="1" dirty="0"/>
              <a:t>XML</a:t>
            </a:r>
            <a:r>
              <a:rPr lang="cs-CZ" sz="2000" dirty="0"/>
              <a:t> s přiloženými výkazy (ve formátu .</a:t>
            </a:r>
            <a:r>
              <a:rPr lang="cs-CZ" sz="2000" dirty="0" err="1"/>
              <a:t>pdf</a:t>
            </a:r>
            <a:r>
              <a:rPr lang="cs-CZ" sz="2000" dirty="0"/>
              <a:t>)</a:t>
            </a:r>
          </a:p>
          <a:p>
            <a:pPr marL="180975" indent="-180975" algn="just"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Arial"/>
              <a:buChar char="•"/>
              <a:defRPr/>
            </a:pPr>
            <a:r>
              <a:rPr lang="cs-CZ" sz="2000" dirty="0"/>
              <a:t>Pokud je .</a:t>
            </a:r>
            <a:r>
              <a:rPr lang="cs-CZ" sz="2000" dirty="0" err="1"/>
              <a:t>xml</a:t>
            </a:r>
            <a:r>
              <a:rPr lang="cs-CZ" sz="2000" dirty="0"/>
              <a:t> soubor generován ze softwaru, doporučujeme kontrolu v aplikaci </a:t>
            </a:r>
            <a:r>
              <a:rPr lang="cs-CZ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www.mojedane.cz</a:t>
            </a:r>
            <a:r>
              <a:rPr lang="cs-CZ" sz="2000" dirty="0"/>
              <a:t> – zjištění propustnosti a nepropustnosti chyb</a:t>
            </a:r>
          </a:p>
          <a:p>
            <a:pPr marL="180975" indent="-180975" algn="just">
              <a:buFont typeface="Arial"/>
              <a:buChar char="•"/>
              <a:defRPr/>
            </a:pPr>
            <a:endParaRPr lang="cs-CZ" sz="2000" dirty="0"/>
          </a:p>
          <a:p>
            <a:pPr marL="180975" indent="-180975" algn="just">
              <a:buFont typeface="Arial"/>
              <a:buChar char="•"/>
              <a:defRPr/>
            </a:pPr>
            <a:r>
              <a:rPr lang="cs-CZ" sz="2000" dirty="0"/>
              <a:t>Maximální velikost zprávy je omezena na </a:t>
            </a:r>
            <a:r>
              <a:rPr lang="cs-CZ" sz="2000" b="1" dirty="0"/>
              <a:t>10 MB </a:t>
            </a:r>
            <a:r>
              <a:rPr lang="cs-CZ" sz="2000" dirty="0"/>
              <a:t>– pozor na velikost příloh!!!</a:t>
            </a:r>
          </a:p>
          <a:p>
            <a:pPr marL="180975" indent="-180975" algn="just">
              <a:buFont typeface="Arial"/>
              <a:buChar char="•"/>
              <a:defRPr/>
            </a:pPr>
            <a:endParaRPr lang="cs-CZ" sz="2000" dirty="0"/>
          </a:p>
          <a:p>
            <a:pPr marL="180975" indent="-180975" algn="just">
              <a:buFont typeface="Arial"/>
              <a:buChar char="•"/>
              <a:defRPr/>
            </a:pPr>
            <a:r>
              <a:rPr lang="cs-CZ" sz="2000" dirty="0"/>
              <a:t>Doporučujeme uložit potvrzení o podání</a:t>
            </a:r>
          </a:p>
          <a:p>
            <a:pPr marL="180975" indent="-180975" algn="just">
              <a:buFont typeface="Arial"/>
              <a:buChar char="•"/>
              <a:defRPr/>
            </a:pPr>
            <a:endParaRPr lang="cs-CZ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796" name="Zástupný symbol pro číslo snímku 3">
            <a:extLst>
              <a:ext uri="{FF2B5EF4-FFF2-40B4-BE49-F238E27FC236}">
                <a16:creationId xmlns:a16="http://schemas.microsoft.com/office/drawing/2014/main" id="{D0D437B6-0873-9E65-992E-49563C193B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D97A8C-75D0-49C9-BFF5-980F48655D27}" type="slidenum">
              <a:rPr lang="cs-CZ" altLang="cs-CZ" smtClean="0">
                <a:solidFill>
                  <a:srgbClr val="FEFFFF"/>
                </a:solidFill>
                <a:latin typeface="Tahom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cs-CZ" altLang="cs-CZ">
              <a:solidFill>
                <a:srgbClr val="FEFFFF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160B4D7-255D-4FE7-92CF-E4A70F0B7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365125"/>
            <a:ext cx="10130821" cy="1325563"/>
          </a:xfrm>
        </p:spPr>
        <p:txBody>
          <a:bodyPr/>
          <a:lstStyle/>
          <a:p>
            <a:r>
              <a:rPr lang="cs-CZ" dirty="0"/>
              <a:t>Zveřejnění účetní závěrky ve sbírce listin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60EAD49-5BA4-4A2B-B9B8-A9E0D010C0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4035" y="2015732"/>
            <a:ext cx="10130820" cy="4127893"/>
          </a:xfrm>
        </p:spPr>
        <p:txBody>
          <a:bodyPr>
            <a:normAutofit/>
          </a:bodyPr>
          <a:lstStyle/>
          <a:p>
            <a:r>
              <a:rPr lang="cs-CZ" sz="2200" dirty="0"/>
              <a:t>ÚSC nejsou zapsány v Obchodním rejstříku, proto účetní závěrku v OR nezveřejňují, jsou však povinny svou účetní závěrku zveřejňovat přes CSÚIS</a:t>
            </a:r>
          </a:p>
          <a:p>
            <a:r>
              <a:rPr lang="cs-CZ" sz="2200" dirty="0"/>
              <a:t>Pouze příspěvkové organizace zapsané ve veřejném rejstříku, povinnost zveřejnit nejpozději do 12-ti měsíců ode dne, kdy byla účetní závěrka sestavena (účetní závěrka k 31.12.2023 zveřejnit nejpozději do 31.12.2024) a to Rozvahu, VZZ a Přílohu. </a:t>
            </a:r>
          </a:p>
          <a:p>
            <a:r>
              <a:rPr lang="cs-CZ" sz="2200" dirty="0"/>
              <a:t>Zaslání účetní závěrky krajskému soudu nejčastěji datovou schránkou, pak nemusí být výkazy ani podepsány statutárním zástupcem, další možností je zaslání e-mailem na podatelnu krajského soudu, přílohy ve formátu </a:t>
            </a:r>
            <a:r>
              <a:rPr lang="cs-CZ" sz="2200" dirty="0" err="1"/>
              <a:t>pdf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5454319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CC39A8-C698-3E3F-39BD-87B29A3231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Nadpis 1">
            <a:extLst>
              <a:ext uri="{FF2B5EF4-FFF2-40B4-BE49-F238E27FC236}">
                <a16:creationId xmlns:a16="http://schemas.microsoft.com/office/drawing/2014/main" id="{761AEC1A-1ADE-D927-F860-72F4EC9DB3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35560" y="548680"/>
            <a:ext cx="8172399" cy="103627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altLang="cs-CZ" dirty="0"/>
              <a:t>Benefity od 1.1.2024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064B619-B420-03C8-2D50-E41E9BD9E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424" y="1584956"/>
            <a:ext cx="10225136" cy="5084404"/>
          </a:xfrm>
        </p:spPr>
        <p:txBody>
          <a:bodyPr rtlCol="0">
            <a:normAutofit/>
          </a:bodyPr>
          <a:lstStyle/>
          <a:p>
            <a:pPr marL="0" lvl="0" indent="0">
              <a:buNone/>
            </a:pPr>
            <a:r>
              <a:rPr lang="cs-CZ" sz="2000" dirty="0">
                <a:ea typeface="Times New Roman" panose="02020603050405020304" pitchFamily="18" charset="0"/>
              </a:rPr>
              <a:t>Zákon č. 349/2023 Sb., novelizace zákona č. 586/1992 Sb., o daních z příjmů</a:t>
            </a:r>
            <a:endParaRPr lang="cs-CZ" sz="2000" dirty="0">
              <a:effectLst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sz="2000" b="1" u="sng" dirty="0">
                <a:effectLst/>
                <a:ea typeface="Times New Roman" panose="02020603050405020304" pitchFamily="18" charset="0"/>
              </a:rPr>
              <a:t>Osvobození s limitem: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2000" dirty="0">
                <a:effectLst/>
                <a:ea typeface="Times New Roman" panose="02020603050405020304" pitchFamily="18" charset="0"/>
              </a:rPr>
              <a:t>Do limitu poloviny průměrné mzdy (pro rok 2024 limit </a:t>
            </a:r>
            <a:r>
              <a:rPr lang="cs-CZ" sz="2000" b="1" dirty="0">
                <a:effectLst/>
                <a:ea typeface="Times New Roman" panose="02020603050405020304" pitchFamily="18" charset="0"/>
              </a:rPr>
              <a:t>21 983 Kč</a:t>
            </a:r>
            <a:r>
              <a:rPr lang="cs-CZ" sz="2000" dirty="0">
                <a:effectLst/>
                <a:ea typeface="Times New Roman" panose="02020603050405020304" pitchFamily="18" charset="0"/>
              </a:rPr>
              <a:t>)  jsou osvobozeny </a:t>
            </a:r>
            <a:r>
              <a:rPr lang="cs-CZ" sz="2000" b="1" dirty="0">
                <a:effectLst/>
                <a:ea typeface="Times New Roman" panose="02020603050405020304" pitchFamily="18" charset="0"/>
              </a:rPr>
              <a:t>nepeněžní</a:t>
            </a:r>
            <a:r>
              <a:rPr lang="cs-CZ" sz="2000" dirty="0">
                <a:effectLst/>
                <a:ea typeface="Times New Roman" panose="02020603050405020304" pitchFamily="18" charset="0"/>
              </a:rPr>
              <a:t> příjmy dle §</a:t>
            </a:r>
            <a:r>
              <a:rPr lang="cs-CZ" sz="2000" dirty="0">
                <a:ea typeface="Times New Roman" panose="02020603050405020304" pitchFamily="18" charset="0"/>
              </a:rPr>
              <a:t>6</a:t>
            </a:r>
            <a:r>
              <a:rPr lang="cs-CZ" sz="2000" dirty="0">
                <a:effectLst/>
                <a:ea typeface="Times New Roman" panose="02020603050405020304" pitchFamily="18" charset="0"/>
              </a:rPr>
              <a:t> ods</a:t>
            </a:r>
            <a:r>
              <a:rPr lang="cs-CZ" sz="2000" dirty="0">
                <a:ea typeface="Times New Roman" panose="02020603050405020304" pitchFamily="18" charset="0"/>
              </a:rPr>
              <a:t>t. 9 písm. d) ZDP v součtu za níže uvedené:</a:t>
            </a:r>
          </a:p>
          <a:p>
            <a:pPr marL="0" lvl="0" indent="0">
              <a:buNone/>
            </a:pPr>
            <a:r>
              <a:rPr lang="cs-CZ" sz="2000" dirty="0">
                <a:ea typeface="Times New Roman" panose="02020603050405020304" pitchFamily="18" charset="0"/>
              </a:rPr>
              <a:t>	(</a:t>
            </a:r>
            <a:r>
              <a:rPr lang="cs-CZ" sz="2000" dirty="0">
                <a:effectLst/>
                <a:ea typeface="Times New Roman" panose="02020603050405020304" pitchFamily="18" charset="0"/>
              </a:rPr>
              <a:t>sport, kultura, rekreace, zdravotnické potřeby, knihy, školka)</a:t>
            </a:r>
          </a:p>
          <a:p>
            <a:pPr marL="0" lvl="0" indent="0">
              <a:buNone/>
            </a:pPr>
            <a:endParaRPr lang="cs-CZ" sz="2000" dirty="0">
              <a:effectLst/>
              <a:ea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2000" dirty="0">
                <a:effectLst/>
                <a:ea typeface="Times New Roman" panose="02020603050405020304" pitchFamily="18" charset="0"/>
              </a:rPr>
              <a:t>Do limitu </a:t>
            </a:r>
            <a:r>
              <a:rPr lang="cs-CZ" sz="2000" b="1" dirty="0">
                <a:effectLst/>
                <a:ea typeface="Times New Roman" panose="02020603050405020304" pitchFamily="18" charset="0"/>
              </a:rPr>
              <a:t>50.000 </a:t>
            </a:r>
            <a:r>
              <a:rPr lang="cs-CZ" sz="2000" b="1" dirty="0"/>
              <a:t>Kč </a:t>
            </a:r>
            <a:r>
              <a:rPr lang="cs-CZ" sz="2000" dirty="0"/>
              <a:t>příspěvky na daňově podporované produkty </a:t>
            </a:r>
            <a:r>
              <a:rPr lang="cs-CZ" sz="2000" b="1" dirty="0"/>
              <a:t>spoření na stáří </a:t>
            </a:r>
            <a:r>
              <a:rPr lang="cs-CZ" sz="2000" dirty="0"/>
              <a:t>zaměstnance nebo na daňově podporované pojištění dlouhodobé péče (§6 odst. 9 písm. m) ZDP)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endParaRPr lang="cs-CZ" sz="2000" dirty="0"/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cs-CZ" sz="2000" dirty="0"/>
              <a:t>Stravné do výše 70 % horní hranice stravného, které lze poskytnout zaměstnancům odměňovaným platem při pracovní cestě trvající 5 až 12 hodin (pro rok 2024 limit </a:t>
            </a:r>
            <a:r>
              <a:rPr lang="cs-CZ" sz="2000" b="1" dirty="0"/>
              <a:t>116,20 Kč</a:t>
            </a:r>
            <a:r>
              <a:rPr lang="cs-CZ" sz="2000" dirty="0"/>
              <a:t>), pokud jsou odpracovány alespoň 3 hodiny (</a:t>
            </a:r>
            <a:r>
              <a:rPr lang="cs-CZ" sz="2000" dirty="0">
                <a:effectLst/>
                <a:ea typeface="Times New Roman" panose="02020603050405020304" pitchFamily="18" charset="0"/>
              </a:rPr>
              <a:t>§</a:t>
            </a:r>
            <a:r>
              <a:rPr lang="cs-CZ" sz="2000" dirty="0">
                <a:ea typeface="Times New Roman" panose="02020603050405020304" pitchFamily="18" charset="0"/>
              </a:rPr>
              <a:t>6</a:t>
            </a:r>
            <a:r>
              <a:rPr lang="cs-CZ" sz="2000" dirty="0">
                <a:effectLst/>
                <a:ea typeface="Times New Roman" panose="02020603050405020304" pitchFamily="18" charset="0"/>
              </a:rPr>
              <a:t> ods</a:t>
            </a:r>
            <a:r>
              <a:rPr lang="cs-CZ" sz="2000" dirty="0">
                <a:ea typeface="Times New Roman" panose="02020603050405020304" pitchFamily="18" charset="0"/>
              </a:rPr>
              <a:t>t. 9 písm. b) ZDP ) v rámci kalendářního dne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endParaRPr lang="cs-CZ" sz="2400" dirty="0"/>
          </a:p>
          <a:p>
            <a:pPr marL="342900" lvl="0" indent="-342900">
              <a:buFont typeface="Symbol" panose="05050102010706020507" pitchFamily="18" charset="2"/>
              <a:buChar char=""/>
            </a:pPr>
            <a:endParaRPr lang="cs-CZ" sz="1800" dirty="0">
              <a:ea typeface="Times New Roman" panose="02020603050405020304" pitchFamily="18" charset="0"/>
            </a:endParaRPr>
          </a:p>
          <a:p>
            <a:pPr marL="180975" indent="-180975" algn="just"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796" name="Zástupný symbol pro číslo snímku 3">
            <a:extLst>
              <a:ext uri="{FF2B5EF4-FFF2-40B4-BE49-F238E27FC236}">
                <a16:creationId xmlns:a16="http://schemas.microsoft.com/office/drawing/2014/main" id="{13AF0702-EB35-2186-9F63-CD8ED919E4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D97A8C-75D0-49C9-BFF5-980F48655D27}" type="slidenum">
              <a:rPr lang="cs-CZ" altLang="cs-CZ" smtClean="0">
                <a:solidFill>
                  <a:srgbClr val="FEFFFF"/>
                </a:solidFill>
                <a:latin typeface="Tahom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cs-CZ" altLang="cs-CZ">
              <a:solidFill>
                <a:srgbClr val="FEFFFF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91056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CC39A8-C698-3E3F-39BD-87B29A3231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Nadpis 1">
            <a:extLst>
              <a:ext uri="{FF2B5EF4-FFF2-40B4-BE49-F238E27FC236}">
                <a16:creationId xmlns:a16="http://schemas.microsoft.com/office/drawing/2014/main" id="{761AEC1A-1ADE-D927-F860-72F4EC9DB3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35560" y="548680"/>
            <a:ext cx="8172399" cy="103627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altLang="cs-CZ" dirty="0"/>
              <a:t>Benefity od 1.1.2024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064B619-B420-03C8-2D50-E41E9BD9E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432" y="1584956"/>
            <a:ext cx="10225136" cy="5084404"/>
          </a:xfrm>
        </p:spPr>
        <p:txBody>
          <a:bodyPr rtlCol="0">
            <a:normAutofit/>
          </a:bodyPr>
          <a:lstStyle/>
          <a:p>
            <a:pPr marL="0" indent="0">
              <a:buNone/>
            </a:pPr>
            <a:r>
              <a:rPr lang="cs-CZ" sz="2000" b="1" u="sng" dirty="0">
                <a:effectLst/>
                <a:ea typeface="Times New Roman" panose="02020603050405020304" pitchFamily="18" charset="0"/>
              </a:rPr>
              <a:t>Osvobození bez limitu:</a:t>
            </a:r>
          </a:p>
          <a:p>
            <a:pPr marL="180975" indent="-180975" algn="just">
              <a:buFont typeface="Arial"/>
              <a:buChar char="•"/>
              <a:defRPr/>
            </a:pPr>
            <a:r>
              <a:rPr lang="cs-CZ" sz="2000" dirty="0"/>
              <a:t>příjmy plynoucí z účastni zaměstnance nebo jeho rodinného příslušníka na sportovní nebo kulturní akci pořádané zaměstnavatelem pro omezený okruh účastníků, pokud je vzhledem k její povaze pořádání takové akce zaměstnavateli obvyklé a její forma a rozsah jsou přiměřené – nezapočítávají se do limitu (</a:t>
            </a:r>
            <a:r>
              <a:rPr lang="cs-CZ" sz="2000" dirty="0">
                <a:effectLst/>
                <a:ea typeface="Times New Roman" panose="02020603050405020304" pitchFamily="18" charset="0"/>
              </a:rPr>
              <a:t>§</a:t>
            </a:r>
            <a:r>
              <a:rPr lang="cs-CZ" sz="2000" dirty="0">
                <a:ea typeface="Times New Roman" panose="02020603050405020304" pitchFamily="18" charset="0"/>
              </a:rPr>
              <a:t>6</a:t>
            </a:r>
            <a:r>
              <a:rPr lang="cs-CZ" sz="2000" dirty="0">
                <a:effectLst/>
                <a:ea typeface="Times New Roman" panose="02020603050405020304" pitchFamily="18" charset="0"/>
              </a:rPr>
              <a:t> ods</a:t>
            </a:r>
            <a:r>
              <a:rPr lang="cs-CZ" sz="2000" dirty="0">
                <a:ea typeface="Times New Roman" panose="02020603050405020304" pitchFamily="18" charset="0"/>
              </a:rPr>
              <a:t>t. 9 písm. g) ZDP)</a:t>
            </a:r>
          </a:p>
          <a:p>
            <a:pPr marL="180975" indent="-180975" algn="just">
              <a:buFont typeface="Arial"/>
              <a:buChar char="•"/>
              <a:defRPr/>
            </a:pPr>
            <a:r>
              <a:rPr lang="cs-CZ" sz="2000" dirty="0"/>
              <a:t>hodnota nealkoholických nápojů poskytovaných jako nepeněžní plnění ze sociálního fondu, ze zisku (příjmu) po jeho zdanění anebo na vrub výdajů (nákladů), které nejsou výdaji (náklady) na dosažení, zajištění a udržení příjmů zaměstnavatelem zaměstnancům ke spotřebě na pracovišti (</a:t>
            </a:r>
            <a:r>
              <a:rPr lang="cs-CZ" sz="2000" dirty="0">
                <a:effectLst/>
                <a:ea typeface="Times New Roman" panose="02020603050405020304" pitchFamily="18" charset="0"/>
              </a:rPr>
              <a:t>§</a:t>
            </a:r>
            <a:r>
              <a:rPr lang="cs-CZ" sz="2000" dirty="0">
                <a:ea typeface="Times New Roman" panose="02020603050405020304" pitchFamily="18" charset="0"/>
              </a:rPr>
              <a:t>6</a:t>
            </a:r>
            <a:r>
              <a:rPr lang="cs-CZ" sz="2000" dirty="0">
                <a:effectLst/>
                <a:ea typeface="Times New Roman" panose="02020603050405020304" pitchFamily="18" charset="0"/>
              </a:rPr>
              <a:t> ods</a:t>
            </a:r>
            <a:r>
              <a:rPr lang="cs-CZ" sz="2000" dirty="0">
                <a:ea typeface="Times New Roman" panose="02020603050405020304" pitchFamily="18" charset="0"/>
              </a:rPr>
              <a:t>t. 9 písm. c) ZDP)</a:t>
            </a:r>
          </a:p>
          <a:p>
            <a:pPr marL="0" indent="0">
              <a:buNone/>
            </a:pPr>
            <a:r>
              <a:rPr lang="cs-CZ" sz="2000" b="1" u="sng" dirty="0">
                <a:effectLst/>
                <a:ea typeface="Times New Roman" panose="02020603050405020304" pitchFamily="18" charset="0"/>
              </a:rPr>
              <a:t>Není předmětem daně</a:t>
            </a:r>
          </a:p>
          <a:p>
            <a:pPr marL="180975" indent="-180975" algn="just">
              <a:buFont typeface="Arial"/>
              <a:buChar char="•"/>
              <a:defRPr/>
            </a:pPr>
            <a:r>
              <a:rPr lang="cs-CZ" sz="2000" b="1" dirty="0"/>
              <a:t>plnění zaměstnavatele na vytváření a dodržování pracovních podmínek pro výkon práce</a:t>
            </a:r>
            <a:r>
              <a:rPr lang="cs-CZ" sz="2000" dirty="0"/>
              <a:t>; je-li plnění poskytováno v podobě paušální částky na náhradu nákladů spojených s výkonem práce z jiného místa dohodnutého se zaměstnavatelem, než je pracoviště zaměstnavatele, nepovažuje se za příjem a není předmětem daně do výše paušální částky, kterou lze poskytnout zaměstnancům odměňovaným platem. (</a:t>
            </a:r>
            <a:r>
              <a:rPr lang="cs-CZ" sz="2000" dirty="0">
                <a:effectLst/>
                <a:ea typeface="Times New Roman" panose="02020603050405020304" pitchFamily="18" charset="0"/>
              </a:rPr>
              <a:t>§</a:t>
            </a:r>
            <a:r>
              <a:rPr lang="cs-CZ" sz="2000" dirty="0">
                <a:ea typeface="Times New Roman" panose="02020603050405020304" pitchFamily="18" charset="0"/>
              </a:rPr>
              <a:t>6</a:t>
            </a:r>
            <a:r>
              <a:rPr lang="cs-CZ" sz="2000" dirty="0">
                <a:effectLst/>
                <a:ea typeface="Times New Roman" panose="02020603050405020304" pitchFamily="18" charset="0"/>
              </a:rPr>
              <a:t> ods</a:t>
            </a:r>
            <a:r>
              <a:rPr lang="cs-CZ" sz="2000" dirty="0">
                <a:ea typeface="Times New Roman" panose="02020603050405020304" pitchFamily="18" charset="0"/>
              </a:rPr>
              <a:t>t. 7 písm. e) ZDP )</a:t>
            </a:r>
          </a:p>
          <a:p>
            <a:pPr marL="180975" indent="-180975" algn="just"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0975" indent="-180975" algn="just">
              <a:buFont typeface="Arial"/>
              <a:buChar char="•"/>
              <a:defRPr/>
            </a:pPr>
            <a:endParaRPr lang="cs-CZ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796" name="Zástupný symbol pro číslo snímku 3">
            <a:extLst>
              <a:ext uri="{FF2B5EF4-FFF2-40B4-BE49-F238E27FC236}">
                <a16:creationId xmlns:a16="http://schemas.microsoft.com/office/drawing/2014/main" id="{13AF0702-EB35-2186-9F63-CD8ED919E4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D97A8C-75D0-49C9-BFF5-980F48655D27}" type="slidenum">
              <a:rPr lang="cs-CZ" altLang="cs-CZ" smtClean="0">
                <a:solidFill>
                  <a:srgbClr val="FEFFFF"/>
                </a:solidFill>
                <a:latin typeface="Tahom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cs-CZ" altLang="cs-CZ">
              <a:solidFill>
                <a:srgbClr val="FEFFFF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885152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CC39A8-C698-3E3F-39BD-87B29A3231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Nadpis 1">
            <a:extLst>
              <a:ext uri="{FF2B5EF4-FFF2-40B4-BE49-F238E27FC236}">
                <a16:creationId xmlns:a16="http://schemas.microsoft.com/office/drawing/2014/main" id="{761AEC1A-1ADE-D927-F860-72F4EC9DB3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35560" y="548680"/>
            <a:ext cx="8172399" cy="103627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altLang="cs-CZ" dirty="0"/>
              <a:t>Benefity od 1.1.2024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064B619-B420-03C8-2D50-E41E9BD9E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424" y="1584956"/>
            <a:ext cx="11089232" cy="5084404"/>
          </a:xfrm>
        </p:spPr>
        <p:txBody>
          <a:bodyPr rtlCol="0">
            <a:normAutofit lnSpcReduction="10000"/>
          </a:bodyPr>
          <a:lstStyle/>
          <a:p>
            <a:pPr marL="0" lvl="0" indent="0">
              <a:buNone/>
            </a:pPr>
            <a:endParaRPr lang="cs-CZ" sz="2400" b="1" u="sng" dirty="0">
              <a:effectLst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sz="2000" b="1" u="sng" dirty="0">
                <a:effectLst/>
                <a:ea typeface="Times New Roman" panose="02020603050405020304" pitchFamily="18" charset="0"/>
              </a:rPr>
              <a:t>Zdaňováno: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2000" dirty="0">
                <a:effectLst/>
                <a:ea typeface="Times New Roman" panose="02020603050405020304" pitchFamily="18" charset="0"/>
              </a:rPr>
              <a:t>Dárkové poukázky do obchodu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2000" dirty="0">
                <a:effectLst/>
                <a:ea typeface="Times New Roman" panose="02020603050405020304" pitchFamily="18" charset="0"/>
              </a:rPr>
              <a:t>Jakékoliv proplácení vstupného na kul</a:t>
            </a:r>
            <a:r>
              <a:rPr lang="cs-CZ" sz="2000" dirty="0">
                <a:ea typeface="Times New Roman" panose="02020603050405020304" pitchFamily="18" charset="0"/>
              </a:rPr>
              <a:t>turu nebo sport</a:t>
            </a:r>
            <a:endParaRPr lang="cs-CZ" sz="2000" dirty="0">
              <a:effectLst/>
              <a:ea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cs-CZ" sz="2000" dirty="0" err="1">
                <a:effectLst/>
                <a:ea typeface="Times New Roman" panose="02020603050405020304" pitchFamily="18" charset="0"/>
              </a:rPr>
              <a:t>Ošatné</a:t>
            </a:r>
            <a:r>
              <a:rPr lang="cs-CZ" sz="2000" dirty="0">
                <a:effectLst/>
                <a:ea typeface="Times New Roman" panose="02020603050405020304" pitchFamily="18" charset="0"/>
              </a:rPr>
              <a:t> /peněžní příspěvek/</a:t>
            </a: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Peněžní dary</a:t>
            </a:r>
            <a:endParaRPr lang="cs-CZ" sz="2000" dirty="0">
              <a:effectLst/>
              <a:ea typeface="Times New Roman" panose="02020603050405020304" pitchFamily="18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Dary při odchodu do důchodu nebo životních jubileí (Zrušeno osvobození pro nepeněžité dary do 2.000 Kč)</a:t>
            </a: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Stravování důchodců</a:t>
            </a:r>
          </a:p>
          <a:p>
            <a:pPr marL="342900" indent="-342900">
              <a:buFont typeface="Symbol" panose="05050102010706020507" pitchFamily="18" charset="2"/>
              <a:buChar char=""/>
            </a:pPr>
            <a:endParaRPr lang="cs-CZ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>
              <a:buNone/>
            </a:pPr>
            <a:r>
              <a:rPr lang="cs-CZ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Metodická informace ke zdaňování benefitů a jiných plnění poskytovaných zaměstnavateli zaměstnancům od 1. ledna 2024</a:t>
            </a:r>
          </a:p>
          <a:p>
            <a:pPr marL="0" indent="0" algn="ctr">
              <a:buNone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cs-CZ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https://www.financnisprava.cz/</a:t>
            </a:r>
            <a:r>
              <a:rPr lang="cs-CZ" sz="200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assets</a:t>
            </a:r>
            <a:r>
              <a:rPr lang="cs-CZ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/cs/</a:t>
            </a:r>
            <a:r>
              <a:rPr lang="cs-CZ" sz="2000" dirty="0" err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prilohy</a:t>
            </a:r>
            <a:r>
              <a:rPr lang="cs-CZ" sz="20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/f-novinky/Metodicka-informace-k-zamestnaneckym-benefitum-od-1-ledna-20.pdf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</p:txBody>
      </p:sp>
      <p:sp>
        <p:nvSpPr>
          <p:cNvPr id="33796" name="Zástupný symbol pro číslo snímku 3">
            <a:extLst>
              <a:ext uri="{FF2B5EF4-FFF2-40B4-BE49-F238E27FC236}">
                <a16:creationId xmlns:a16="http://schemas.microsoft.com/office/drawing/2014/main" id="{13AF0702-EB35-2186-9F63-CD8ED919E4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D97A8C-75D0-49C9-BFF5-980F48655D27}" type="slidenum">
              <a:rPr lang="cs-CZ" altLang="cs-CZ" smtClean="0">
                <a:solidFill>
                  <a:srgbClr val="FEFFFF"/>
                </a:solidFill>
                <a:latin typeface="Tahom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cs-CZ" altLang="cs-CZ">
              <a:solidFill>
                <a:srgbClr val="FEFFFF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303949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6ADE928-A7A0-C3BC-CCD5-6E90238C0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dirty="0"/>
              <a:t>Stravné od 1.1.2024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1BF1ACA-EBC5-87CC-35D7-F9D22BDFCE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100" y="1556792"/>
            <a:ext cx="10909300" cy="4642396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cs-CZ" sz="2400" dirty="0">
                <a:ea typeface="Times New Roman" panose="02020603050405020304" pitchFamily="18" charset="0"/>
              </a:rPr>
              <a:t>Komu může být poskytnuto stravování, </a:t>
            </a:r>
            <a:r>
              <a:rPr lang="cs-CZ" sz="2400" b="1" dirty="0">
                <a:ea typeface="Times New Roman" panose="02020603050405020304" pitchFamily="18" charset="0"/>
              </a:rPr>
              <a:t>aniž by došlo ke zdanění</a:t>
            </a:r>
            <a:r>
              <a:rPr lang="cs-CZ" sz="2400" dirty="0">
                <a:ea typeface="Times New Roman" panose="02020603050405020304" pitchFamily="18" charset="0"/>
              </a:rPr>
              <a:t>: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2400" dirty="0">
                <a:ea typeface="Times New Roman" panose="02020603050405020304" pitchFamily="18" charset="0"/>
              </a:rPr>
              <a:t>Pracovníkům v pracovním poměru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2400" dirty="0" err="1">
                <a:effectLst/>
                <a:ea typeface="Times New Roman" panose="02020603050405020304" pitchFamily="18" charset="0"/>
              </a:rPr>
              <a:t>Dohodářům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 (DPP, DPČ)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2400" dirty="0">
                <a:ea typeface="Times New Roman" panose="02020603050405020304" pitchFamily="18" charset="0"/>
              </a:rPr>
              <a:t>Uvolněným zastupitelům</a:t>
            </a:r>
          </a:p>
          <a:p>
            <a:pPr marL="0" lvl="0" indent="0">
              <a:buNone/>
            </a:pPr>
            <a:endParaRPr lang="cs-CZ" sz="2400" dirty="0">
              <a:effectLst/>
              <a:ea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cs-CZ" sz="2400" u="sng" dirty="0">
                <a:effectLst/>
                <a:ea typeface="Times New Roman" panose="02020603050405020304" pitchFamily="18" charset="0"/>
              </a:rPr>
              <a:t>Za podmínky, že:</a:t>
            </a:r>
          </a:p>
          <a:p>
            <a:pPr marL="180975" lvl="0" indent="-180975">
              <a:buNone/>
            </a:pPr>
            <a:r>
              <a:rPr lang="cs-CZ" sz="2400" dirty="0">
                <a:effectLst/>
                <a:ea typeface="Times New Roman" panose="02020603050405020304" pitchFamily="18" charset="0"/>
              </a:rPr>
              <a:t>- dotyčný odpracoval </a:t>
            </a:r>
            <a:r>
              <a:rPr lang="cs-CZ" sz="2400" b="1" dirty="0">
                <a:effectLst/>
                <a:ea typeface="Times New Roman" panose="02020603050405020304" pitchFamily="18" charset="0"/>
              </a:rPr>
              <a:t>min. 3 hodiny 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v rámci směny či kalendářního dne, pokud nemá směny a zároveň </a:t>
            </a:r>
          </a:p>
          <a:p>
            <a:pPr marL="0" lvl="0" indent="0">
              <a:buNone/>
            </a:pPr>
            <a:r>
              <a:rPr lang="cs-CZ" sz="2400" dirty="0">
                <a:effectLst/>
                <a:ea typeface="Times New Roman" panose="02020603050405020304" pitchFamily="18" charset="0"/>
              </a:rPr>
              <a:t>- mu </a:t>
            </a:r>
            <a:r>
              <a:rPr lang="cs-CZ" sz="2400" b="1" dirty="0">
                <a:effectLst/>
                <a:ea typeface="Times New Roman" panose="02020603050405020304" pitchFamily="18" charset="0"/>
              </a:rPr>
              <a:t>nevznikl nárok na stravné 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v rámci služební cesty trvající déle než 5 hodin </a:t>
            </a:r>
          </a:p>
          <a:p>
            <a:pPr marL="0" lvl="0" indent="0">
              <a:buNone/>
            </a:pPr>
            <a:endParaRPr lang="cs-CZ" sz="2400" dirty="0">
              <a:effectLst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sz="2400" dirty="0"/>
              <a:t>Poznámky:</a:t>
            </a:r>
          </a:p>
          <a:p>
            <a:r>
              <a:rPr lang="cs-CZ" sz="1900" dirty="0"/>
              <a:t>Poskytuje-li zaměstnavatel stravné nad limit 116,20 Kč, ke zdanění půjde rozdíl přesahující 116,20 Kč.</a:t>
            </a:r>
            <a:endParaRPr lang="cs-CZ" sz="1900" dirty="0">
              <a:effectLst/>
              <a:ea typeface="Times New Roman" panose="02020603050405020304" pitchFamily="18" charset="0"/>
            </a:endParaRPr>
          </a:p>
          <a:p>
            <a:pPr lvl="0"/>
            <a:r>
              <a:rPr lang="cs-CZ" sz="1900" dirty="0">
                <a:effectLst/>
                <a:ea typeface="Times New Roman" panose="02020603050405020304" pitchFamily="18" charset="0"/>
              </a:rPr>
              <a:t>3 hodiny mohou být odpracovány na </a:t>
            </a:r>
            <a:r>
              <a:rPr lang="cs-CZ" sz="1900" dirty="0" err="1">
                <a:effectLst/>
                <a:ea typeface="Times New Roman" panose="02020603050405020304" pitchFamily="18" charset="0"/>
              </a:rPr>
              <a:t>home</a:t>
            </a:r>
            <a:r>
              <a:rPr lang="cs-CZ" sz="1900" dirty="0">
                <a:effectLst/>
                <a:ea typeface="Times New Roman" panose="02020603050405020304" pitchFamily="18" charset="0"/>
              </a:rPr>
              <a:t> office</a:t>
            </a:r>
            <a:endParaRPr lang="cs-CZ" sz="1900" dirty="0">
              <a:ea typeface="Times New Roman" panose="02020603050405020304" pitchFamily="18" charset="0"/>
            </a:endParaRPr>
          </a:p>
          <a:p>
            <a:pPr lvl="0"/>
            <a:r>
              <a:rPr lang="cs-CZ" sz="1900" dirty="0">
                <a:effectLst/>
                <a:ea typeface="Times New Roman" panose="02020603050405020304" pitchFamily="18" charset="0"/>
              </a:rPr>
              <a:t>Nezáleží na tom, zda si uplatní nárok za stravné ze služební cesty, ale že mu vznikl nárok</a:t>
            </a:r>
          </a:p>
          <a:p>
            <a:pPr marL="0" indent="0">
              <a:buNone/>
            </a:pPr>
            <a:endParaRPr lang="cs-CZ" sz="24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E52AF39-A654-29BB-A1EB-548BF2C0E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514F0-EDD8-47DD-BB0F-49C727DB197D}" type="slidenum">
              <a:rPr lang="cs-CZ" altLang="cs-CZ" smtClean="0"/>
              <a:pPr>
                <a:defRPr/>
              </a:pPr>
              <a:t>25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280121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BA2365-10A3-B069-E4B7-3C3F775A2A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43E0C7-1052-1C26-E18F-13C3DCA78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dirty="0"/>
              <a:t>Sport, kultura, rekreace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4243E70-5AA1-B17E-BD6E-4DC8F9B7C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cs-CZ" sz="2400" dirty="0">
                <a:ea typeface="Times New Roman" panose="02020603050405020304" pitchFamily="18" charset="0"/>
              </a:rPr>
              <a:t>Komu může být benefit poskytnut, </a:t>
            </a:r>
            <a:r>
              <a:rPr lang="cs-CZ" sz="2400" b="1" dirty="0">
                <a:ea typeface="Times New Roman" panose="02020603050405020304" pitchFamily="18" charset="0"/>
              </a:rPr>
              <a:t>aniž by došlo ke zdanění</a:t>
            </a:r>
            <a:r>
              <a:rPr lang="cs-CZ" sz="2400" dirty="0">
                <a:ea typeface="Times New Roman" panose="02020603050405020304" pitchFamily="18" charset="0"/>
              </a:rPr>
              <a:t>: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2400" dirty="0">
                <a:ea typeface="Times New Roman" panose="02020603050405020304" pitchFamily="18" charset="0"/>
              </a:rPr>
              <a:t>Pracovníkům v pracovním poměru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2400" dirty="0" err="1">
                <a:effectLst/>
                <a:ea typeface="Times New Roman" panose="02020603050405020304" pitchFamily="18" charset="0"/>
              </a:rPr>
              <a:t>Dohodářům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 (DPP, DPČ)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2400" dirty="0">
                <a:ea typeface="Times New Roman" panose="02020603050405020304" pitchFamily="18" charset="0"/>
              </a:rPr>
              <a:t>Uvolněným zastupitelům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2400" dirty="0">
                <a:ea typeface="Times New Roman" panose="02020603050405020304" pitchFamily="18" charset="0"/>
              </a:rPr>
              <a:t>Rodinným příslušníkům</a:t>
            </a:r>
          </a:p>
          <a:p>
            <a:pPr marL="0" lvl="0" indent="0">
              <a:buNone/>
            </a:pPr>
            <a:endParaRPr lang="cs-CZ" sz="2400" u="sng" dirty="0">
              <a:effectLst/>
              <a:ea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cs-CZ" sz="2400" u="sng" dirty="0">
                <a:effectLst/>
                <a:ea typeface="Times New Roman" panose="02020603050405020304" pitchFamily="18" charset="0"/>
              </a:rPr>
              <a:t>Za podmínky, že:</a:t>
            </a:r>
          </a:p>
          <a:p>
            <a:pPr marL="0" lvl="0" indent="0">
              <a:buNone/>
            </a:pPr>
            <a:r>
              <a:rPr lang="cs-CZ" sz="2400" dirty="0">
                <a:effectLst/>
                <a:ea typeface="Times New Roman" panose="02020603050405020304" pitchFamily="18" charset="0"/>
              </a:rPr>
              <a:t>- se jedná o </a:t>
            </a:r>
            <a:r>
              <a:rPr lang="cs-CZ" sz="2400" b="1" u="sng" dirty="0">
                <a:effectLst/>
                <a:ea typeface="Times New Roman" panose="02020603050405020304" pitchFamily="18" charset="0"/>
              </a:rPr>
              <a:t>nepeněžní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 formu poskytnutí benefitu:</a:t>
            </a:r>
          </a:p>
          <a:p>
            <a:pPr marL="0" indent="0">
              <a:buNone/>
            </a:pPr>
            <a:endParaRPr lang="cs-CZ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cs-CZ" sz="1900" dirty="0"/>
              <a:t>Akci pořádá přímo zaměstnavatel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900" dirty="0">
                <a:effectLst/>
                <a:ea typeface="Times New Roman" panose="02020603050405020304" pitchFamily="18" charset="0"/>
              </a:rPr>
              <a:t>Plnění nakoupí zaměstnavatel (faktura na zaměstnavatele), zaměstnane</a:t>
            </a:r>
            <a:r>
              <a:rPr lang="cs-CZ" sz="1900" dirty="0">
                <a:ea typeface="Times New Roman" panose="02020603050405020304" pitchFamily="18" charset="0"/>
              </a:rPr>
              <a:t>c může část doplatit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900" dirty="0">
                <a:effectLst/>
                <a:ea typeface="Times New Roman" panose="02020603050405020304" pitchFamily="18" charset="0"/>
              </a:rPr>
              <a:t>Předání poukázek nesměnitelných za peníze</a:t>
            </a:r>
          </a:p>
          <a:p>
            <a:pPr marL="0" indent="0">
              <a:buNone/>
            </a:pPr>
            <a:endParaRPr lang="cs-CZ" sz="24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B6757DD-3B76-EE05-E56A-1FB2235CF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514F0-EDD8-47DD-BB0F-49C727DB197D}" type="slidenum">
              <a:rPr lang="cs-CZ" altLang="cs-CZ" smtClean="0"/>
              <a:pPr>
                <a:defRPr/>
              </a:pPr>
              <a:t>26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384685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4FCEA9-4384-B22B-D36C-5DE9EA6C41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9B9127-191A-9908-55B9-D3AE1D782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dirty="0"/>
              <a:t>Sport, kultura, rekreace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95300CE-54D6-EFC6-62F0-B578E11DD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100" y="1484784"/>
            <a:ext cx="10909300" cy="5373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u="sng" dirty="0"/>
              <a:t>Příklady benefitů:</a:t>
            </a:r>
          </a:p>
          <a:p>
            <a:r>
              <a:rPr lang="cs-CZ" sz="2400" dirty="0"/>
              <a:t>Poskytnutí rekreace, zájezdu</a:t>
            </a:r>
          </a:p>
          <a:p>
            <a:r>
              <a:rPr lang="cs-CZ" sz="2400" dirty="0"/>
              <a:t>Příspěvek na tábor pro dítě zaměstnance</a:t>
            </a:r>
          </a:p>
          <a:p>
            <a:r>
              <a:rPr lang="cs-CZ" sz="2400" dirty="0"/>
              <a:t>Pořízení dioptrických brýlí, vitaminů, ošetření zubů, dentální hygiena atd.  od zdravotnických zařízení</a:t>
            </a:r>
          </a:p>
          <a:p>
            <a:r>
              <a:rPr lang="cs-CZ" sz="2400" dirty="0"/>
              <a:t>Masáž od poskytovatele zdravotní péče</a:t>
            </a:r>
          </a:p>
          <a:p>
            <a:r>
              <a:rPr lang="cs-CZ" sz="2400" dirty="0"/>
              <a:t>Platba za školku</a:t>
            </a:r>
          </a:p>
          <a:p>
            <a:r>
              <a:rPr lang="cs-CZ" sz="2400" dirty="0"/>
              <a:t>Příspěvek na předplatné do divadla, vstupenka na koncert</a:t>
            </a:r>
          </a:p>
          <a:p>
            <a:r>
              <a:rPr lang="cs-CZ" sz="2400" dirty="0"/>
              <a:t>Příspěvek na použití bazénu, permanentka do fitness centra</a:t>
            </a:r>
          </a:p>
          <a:p>
            <a:r>
              <a:rPr lang="cs-CZ" sz="2400" dirty="0"/>
              <a:t>Nákup knih</a:t>
            </a:r>
          </a:p>
          <a:p>
            <a:pPr marL="0" indent="0">
              <a:buNone/>
            </a:pPr>
            <a:endParaRPr lang="cs-CZ" sz="2400" dirty="0"/>
          </a:p>
          <a:p>
            <a:endParaRPr lang="cs-CZ" sz="24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60A042B-2B8D-9AC4-3293-7637F912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514F0-EDD8-47DD-BB0F-49C727DB197D}" type="slidenum">
              <a:rPr lang="cs-CZ" altLang="cs-CZ" smtClean="0"/>
              <a:pPr>
                <a:defRPr/>
              </a:pPr>
              <a:t>27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429148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4FCEA9-4384-B22B-D36C-5DE9EA6C41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9B9127-191A-9908-55B9-D3AE1D782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dirty="0"/>
              <a:t>Další změny do 1.1.2024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95300CE-54D6-EFC6-62F0-B578E11DD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100" y="1484784"/>
            <a:ext cx="10909300" cy="4714404"/>
          </a:xfrm>
        </p:spPr>
        <p:txBody>
          <a:bodyPr>
            <a:normAutofit lnSpcReduction="10000"/>
          </a:bodyPr>
          <a:lstStyle/>
          <a:p>
            <a:r>
              <a:rPr lang="cs-CZ" sz="2400" dirty="0"/>
              <a:t>Zvýšení sazby DPPO na 21%</a:t>
            </a:r>
          </a:p>
          <a:p>
            <a:r>
              <a:rPr lang="cs-CZ" sz="2400" dirty="0"/>
              <a:t>Změny v oblasti FKSP</a:t>
            </a:r>
          </a:p>
          <a:p>
            <a:r>
              <a:rPr lang="cs-CZ" sz="2400" dirty="0"/>
              <a:t>Zvýšení daně z nemovitých věcí</a:t>
            </a:r>
          </a:p>
          <a:p>
            <a:r>
              <a:rPr lang="cs-CZ" sz="2400" dirty="0"/>
              <a:t>Komplexní úprava stanovování místních koeficientů u daně z nemovitých věcí (od 1.1.2025)</a:t>
            </a:r>
          </a:p>
          <a:p>
            <a:r>
              <a:rPr lang="cs-CZ" sz="2400" dirty="0"/>
              <a:t>Nové daňově zvýhodněné produkty pro finanční zajištění na stáří</a:t>
            </a:r>
          </a:p>
          <a:p>
            <a:r>
              <a:rPr lang="cs-CZ" sz="2400" dirty="0"/>
              <a:t>Redukce sazeb DPH a snížení daně</a:t>
            </a:r>
          </a:p>
          <a:p>
            <a:r>
              <a:rPr lang="cs-CZ" sz="2400" dirty="0"/>
              <a:t>Zvýšení sazby nemocenského pojištění pro zaměstnance</a:t>
            </a:r>
          </a:p>
          <a:p>
            <a:endParaRPr lang="cs-CZ" sz="2400" dirty="0"/>
          </a:p>
          <a:p>
            <a:pPr marL="0" indent="0" algn="ctr">
              <a:buNone/>
            </a:pPr>
            <a:r>
              <a:rPr lang="cs-CZ" sz="1600" b="1" dirty="0"/>
              <a:t>MF PŘEHLEDNĚ: Které změny přinese rok 2024 nejen pro občany </a:t>
            </a:r>
          </a:p>
          <a:p>
            <a:pPr marL="0" indent="0" algn="ctr">
              <a:buNone/>
            </a:pPr>
            <a:r>
              <a:rPr lang="cs-CZ" sz="1600" b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(https://www.mfcr.cz/cs/ministerstvo/media/tiskove-zpravy/2023/prehledne-ktere-zmeny-prinese-rok-2024-nejen-pro-o-54178</a:t>
            </a:r>
            <a:r>
              <a:rPr lang="cs-CZ" sz="1600" b="1" dirty="0"/>
              <a:t>)</a:t>
            </a:r>
          </a:p>
          <a:p>
            <a:endParaRPr lang="cs-CZ" sz="2400" dirty="0"/>
          </a:p>
          <a:p>
            <a:endParaRPr lang="cs-CZ" sz="1600" b="1" dirty="0">
              <a:effectLst/>
            </a:endParaRPr>
          </a:p>
          <a:p>
            <a:endParaRPr lang="cs-CZ" sz="2400" dirty="0"/>
          </a:p>
          <a:p>
            <a:endParaRPr lang="cs-CZ" sz="2400" dirty="0">
              <a:effectLst/>
            </a:endParaRPr>
          </a:p>
          <a:p>
            <a:pPr marL="0" indent="0">
              <a:buNone/>
            </a:pPr>
            <a:endParaRPr lang="cs-CZ" sz="24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60A042B-2B8D-9AC4-3293-7637F912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514F0-EDD8-47DD-BB0F-49C727DB197D}" type="slidenum">
              <a:rPr lang="cs-CZ" altLang="cs-CZ" smtClean="0"/>
              <a:pPr>
                <a:defRPr/>
              </a:pPr>
              <a:t>28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875623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77A8991-E6CF-DB24-D2FD-4483F1669D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4936" y="2924944"/>
            <a:ext cx="11235680" cy="3024337"/>
          </a:xfrm>
        </p:spPr>
        <p:txBody>
          <a:bodyPr rtlCol="0">
            <a:normAutofit/>
          </a:bodyPr>
          <a:lstStyle/>
          <a:p>
            <a:pPr marL="91440" indent="-91440" algn="ctr">
              <a:buNone/>
              <a:defRPr/>
            </a:pPr>
            <a:endParaRPr lang="cs-CZ" dirty="0">
              <a:solidFill>
                <a:schemeClr val="tx1">
                  <a:lumMod val="85000"/>
                  <a:lumOff val="15000"/>
                </a:schemeClr>
              </a:solidFill>
              <a:cs typeface="Calibri" panose="020F0502020204030204" pitchFamily="34" charset="0"/>
            </a:endParaRPr>
          </a:p>
          <a:p>
            <a:pPr marL="91440" indent="-91440" algn="ctr">
              <a:buNone/>
              <a:defRPr/>
            </a:pPr>
            <a:r>
              <a:rPr lang="cs-CZ" sz="3600" dirty="0">
                <a:solidFill>
                  <a:schemeClr val="tx1">
                    <a:lumMod val="85000"/>
                    <a:lumOff val="15000"/>
                  </a:schemeClr>
                </a:solidFill>
                <a:cs typeface="Calibri" panose="020F0502020204030204" pitchFamily="34" charset="0"/>
              </a:rPr>
              <a:t>Děkujeme za pozornost</a:t>
            </a:r>
          </a:p>
          <a:p>
            <a:pPr marL="91440" indent="-91440" algn="ctr">
              <a:buNone/>
              <a:defRPr/>
            </a:pPr>
            <a:endParaRPr lang="cs-CZ" dirty="0">
              <a:solidFill>
                <a:schemeClr val="tx1">
                  <a:lumMod val="85000"/>
                  <a:lumOff val="15000"/>
                </a:schemeClr>
              </a:solidFill>
              <a:cs typeface="Calibri" panose="020F0502020204030204" pitchFamily="34" charset="0"/>
            </a:endParaRPr>
          </a:p>
          <a:p>
            <a:pPr marL="91440" indent="-91440" algn="ctr">
              <a:buNone/>
              <a:defRPr/>
            </a:pPr>
            <a:endParaRPr lang="cs-CZ" dirty="0">
              <a:solidFill>
                <a:schemeClr val="tx1">
                  <a:lumMod val="85000"/>
                  <a:lumOff val="15000"/>
                </a:schemeClr>
              </a:solidFill>
              <a:cs typeface="Calibri" panose="020F0502020204030204" pitchFamily="34" charset="0"/>
            </a:endParaRPr>
          </a:p>
          <a:p>
            <a:pPr marL="91440" indent="-91440" algn="ctr">
              <a:buNone/>
              <a:defRPr/>
            </a:pPr>
            <a:endParaRPr lang="cs-CZ" dirty="0">
              <a:solidFill>
                <a:schemeClr val="tx1">
                  <a:lumMod val="85000"/>
                  <a:lumOff val="15000"/>
                </a:schemeClr>
              </a:solidFill>
              <a:cs typeface="Calibri" panose="020F0502020204030204" pitchFamily="34" charset="0"/>
            </a:endParaRPr>
          </a:p>
          <a:p>
            <a:pPr marL="91440" indent="-91440" algn="ctr">
              <a:buNone/>
              <a:defRPr/>
            </a:pPr>
            <a:endParaRPr lang="cs-CZ" dirty="0">
              <a:solidFill>
                <a:schemeClr val="tx1">
                  <a:lumMod val="85000"/>
                  <a:lumOff val="15000"/>
                </a:schemeClr>
              </a:solidFill>
              <a:cs typeface="Calibri" panose="020F0502020204030204" pitchFamily="34" charset="0"/>
            </a:endParaRPr>
          </a:p>
          <a:p>
            <a:pPr marL="91440" indent="-91440" algn="ctr">
              <a:buNone/>
              <a:defRPr/>
            </a:pPr>
            <a:endParaRPr lang="cs-CZ" b="1" spc="200" dirty="0">
              <a:ea typeface="Times New Roman"/>
              <a:cs typeface="Calibri" panose="020F0502020204030204" pitchFamily="34" charset="0"/>
            </a:endParaRPr>
          </a:p>
          <a:p>
            <a:pPr marL="91440" indent="-91440" algn="ctr">
              <a:buNone/>
              <a:defRPr/>
            </a:pPr>
            <a:r>
              <a:rPr lang="cs-CZ" sz="2600" b="1" spc="200" dirty="0">
                <a:ea typeface="Times New Roman"/>
                <a:cs typeface="Calibri" panose="020F0502020204030204" pitchFamily="34" charset="0"/>
              </a:rPr>
              <a:t> Ing. Dagmar Palová, </a:t>
            </a:r>
            <a:r>
              <a:rPr lang="cs-CZ" sz="2600" b="1" spc="200" dirty="0">
                <a:solidFill>
                  <a:schemeClr val="bg2">
                    <a:lumMod val="50000"/>
                  </a:schemeClr>
                </a:solidFill>
                <a:ea typeface="Times New Roman"/>
                <a:cs typeface="Calibri" panose="020F0502020204030204" pitchFamily="34" charset="0"/>
                <a:hlinkClick r:id="rId2"/>
              </a:rPr>
              <a:t>palova@tomaspaclik.cz</a:t>
            </a:r>
            <a:endParaRPr lang="cs-CZ" sz="2600" b="1" spc="200" dirty="0">
              <a:solidFill>
                <a:schemeClr val="bg2">
                  <a:lumMod val="50000"/>
                </a:schemeClr>
              </a:solidFill>
              <a:ea typeface="Times New Roman"/>
              <a:cs typeface="Calibri" panose="020F0502020204030204" pitchFamily="34" charset="0"/>
            </a:endParaRPr>
          </a:p>
          <a:p>
            <a:pPr marL="91440" indent="-91440" algn="ctr">
              <a:buNone/>
              <a:defRPr/>
            </a:pPr>
            <a:endParaRPr lang="cs-CZ" sz="2600" b="1" spc="200" dirty="0">
              <a:solidFill>
                <a:schemeClr val="bg2">
                  <a:lumMod val="50000"/>
                </a:schemeClr>
              </a:solidFill>
              <a:ea typeface="Times New Roman"/>
              <a:cs typeface="Calibri" panose="020F0502020204030204" pitchFamily="34" charset="0"/>
            </a:endParaRPr>
          </a:p>
          <a:p>
            <a:pPr marL="91440" indent="-91440" algn="ctr">
              <a:buNone/>
              <a:defRPr/>
            </a:pPr>
            <a:r>
              <a:rPr lang="cs-CZ" sz="2600" b="1" spc="200" dirty="0">
                <a:ea typeface="Times New Roman"/>
                <a:cs typeface="Calibri" panose="020F0502020204030204" pitchFamily="34" charset="0"/>
              </a:rPr>
              <a:t>Ing. Milan Lang, </a:t>
            </a:r>
          </a:p>
          <a:p>
            <a:pPr marL="91440" indent="-91440" algn="ctr">
              <a:buNone/>
              <a:defRPr/>
            </a:pPr>
            <a:r>
              <a:rPr lang="cs-CZ" sz="2600" b="1" spc="200" dirty="0">
                <a:solidFill>
                  <a:schemeClr val="bg2">
                    <a:lumMod val="50000"/>
                  </a:schemeClr>
                </a:solidFill>
                <a:ea typeface="Times New Roman"/>
                <a:cs typeface="Calibri" panose="020F0502020204030204" pitchFamily="34" charset="0"/>
                <a:hlinkClick r:id="rId3"/>
              </a:rPr>
              <a:t>lang@tomaspaclik.cz</a:t>
            </a:r>
            <a:endParaRPr lang="cs-CZ" sz="2600" b="1" spc="200" dirty="0">
              <a:solidFill>
                <a:schemeClr val="bg2">
                  <a:lumMod val="50000"/>
                </a:schemeClr>
              </a:solidFill>
              <a:ea typeface="Times New Roman"/>
              <a:cs typeface="Calibri" panose="020F0502020204030204" pitchFamily="34" charset="0"/>
            </a:endParaRPr>
          </a:p>
          <a:p>
            <a:pPr marL="91440" indent="-91440" algn="ctr">
              <a:buNone/>
              <a:defRPr/>
            </a:pPr>
            <a:endParaRPr lang="cs-CZ" b="1" spc="200" dirty="0">
              <a:solidFill>
                <a:schemeClr val="bg2">
                  <a:lumMod val="50000"/>
                </a:schemeClr>
              </a:solidFill>
              <a:ea typeface="Times New Roman"/>
              <a:cs typeface="Calibri" panose="020F0502020204030204" pitchFamily="34" charset="0"/>
            </a:endParaRPr>
          </a:p>
          <a:p>
            <a:pPr marL="91440" indent="-91440">
              <a:buNone/>
              <a:defRPr/>
            </a:pPr>
            <a:endParaRPr lang="cs-CZ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91440" indent="-91440">
              <a:buFont typeface="Arial"/>
              <a:buChar char="•"/>
              <a:defRPr/>
            </a:pPr>
            <a:endParaRPr lang="cs-CZ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1443" name="Zástupný symbol pro číslo snímku 3">
            <a:extLst>
              <a:ext uri="{FF2B5EF4-FFF2-40B4-BE49-F238E27FC236}">
                <a16:creationId xmlns:a16="http://schemas.microsoft.com/office/drawing/2014/main" id="{E57D1AA8-6BDC-6C99-D8FE-0AE3667BE239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9448800" y="6356350"/>
            <a:ext cx="2743200" cy="3651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90F7A5-36EA-4F53-BDD6-C5F15E0592D6}" type="slidenum">
              <a:rPr lang="cs-CZ" altLang="cs-CZ" smtClean="0">
                <a:solidFill>
                  <a:srgbClr val="FFFFFF"/>
                </a:solidFill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cs-CZ" altLang="cs-CZ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>
            <a:extLst>
              <a:ext uri="{FF2B5EF4-FFF2-40B4-BE49-F238E27FC236}">
                <a16:creationId xmlns:a16="http://schemas.microsoft.com/office/drawing/2014/main" id="{BCE42FFD-BC92-B973-D2A7-B7B7D641C4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87488" y="188640"/>
            <a:ext cx="10369152" cy="136815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cs-CZ" altLang="cs-CZ" sz="4100" dirty="0"/>
              <a:t>Daň z příjmů právnických osob</a:t>
            </a:r>
          </a:p>
        </p:txBody>
      </p:sp>
      <p:sp>
        <p:nvSpPr>
          <p:cNvPr id="13315" name="Zástupný symbol pro obsah 2">
            <a:extLst>
              <a:ext uri="{FF2B5EF4-FFF2-40B4-BE49-F238E27FC236}">
                <a16:creationId xmlns:a16="http://schemas.microsoft.com/office/drawing/2014/main" id="{6EE52D4A-1DC9-FF2F-5BCF-A8F354B99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424" y="1758805"/>
            <a:ext cx="10369152" cy="4968552"/>
          </a:xfrm>
        </p:spPr>
        <p:txBody>
          <a:bodyPr rtlCol="0">
            <a:normAutofit/>
          </a:bodyPr>
          <a:lstStyle/>
          <a:p>
            <a:pPr marL="0" indent="0" algn="just"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cs-CZ" sz="2000" u="sng" dirty="0"/>
              <a:t>Územně samosprávný celek </a:t>
            </a:r>
            <a:r>
              <a:rPr lang="cs-CZ" sz="2000" dirty="0"/>
              <a:t>je dle § 17a ZDP </a:t>
            </a:r>
            <a:r>
              <a:rPr lang="cs-CZ" sz="2000" b="1" dirty="0"/>
              <a:t>veřejně prospěšným poplatníkem</a:t>
            </a:r>
            <a:r>
              <a:rPr lang="cs-CZ" sz="2000" dirty="0"/>
              <a:t>, protože v souladu se svým zakladatelským právním jednáním, statutem, stanovami, zákonem nebo rozhodnutím orgánu veřejné moci jako svou </a:t>
            </a:r>
            <a:r>
              <a:rPr lang="cs-CZ" sz="2000" b="1" dirty="0"/>
              <a:t>hlavní činnost vykonává činnost, která není podnikáním.</a:t>
            </a:r>
          </a:p>
          <a:p>
            <a:pPr marL="0" indent="0">
              <a:buClr>
                <a:schemeClr val="accent1">
                  <a:lumMod val="75000"/>
                </a:schemeClr>
              </a:buClr>
              <a:buNone/>
              <a:defRPr/>
            </a:pPr>
            <a:endParaRPr lang="cs-CZ" sz="2000" b="1" dirty="0"/>
          </a:p>
          <a:p>
            <a:pPr marL="265113" indent="-265113">
              <a:buClr>
                <a:schemeClr val="accent1">
                  <a:lumMod val="75000"/>
                </a:schemeClr>
              </a:buClr>
              <a:defRPr/>
            </a:pPr>
            <a:r>
              <a:rPr lang="cs-CZ" sz="2000" b="1" dirty="0"/>
              <a:t> </a:t>
            </a:r>
            <a:r>
              <a:rPr lang="cs-CZ" sz="2000" dirty="0"/>
              <a:t>U veřejně prospěšného poplatníka nejsou předmětem daně:</a:t>
            </a:r>
          </a:p>
          <a:p>
            <a:pPr marL="1073150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cs-CZ" sz="2000" dirty="0"/>
              <a:t>dotace, příspěvek, podpora nebo jiná obdobná plnění z veřejných rozpočtů,</a:t>
            </a:r>
          </a:p>
          <a:p>
            <a:pPr marL="1073150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cs-CZ" sz="2000" dirty="0"/>
              <a:t>výnos daně, poplatku nebo jiného obdobného peněžitého plnění.</a:t>
            </a:r>
            <a:endParaRPr lang="cs-CZ" sz="2000" b="1" dirty="0"/>
          </a:p>
          <a:p>
            <a:pPr marL="1073150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cs-CZ" sz="2000" dirty="0"/>
              <a:t>příjmy z nepodnikatelské činnosti za podmínky, že výdaje (náklady) vynaložené podle tohoto zákona v souvislosti s prováděním této činnosti jsou vyšší – jedná se o ztrátovou hlavní činnost,</a:t>
            </a:r>
          </a:p>
          <a:p>
            <a:pPr marL="91440" indent="-91440">
              <a:buClr>
                <a:schemeClr val="accent1">
                  <a:lumMod val="75000"/>
                </a:schemeClr>
              </a:buClr>
              <a:defRPr/>
            </a:pPr>
            <a:endParaRPr lang="cs-CZ" sz="2000" b="1" dirty="0"/>
          </a:p>
        </p:txBody>
      </p:sp>
      <p:sp>
        <p:nvSpPr>
          <p:cNvPr id="20484" name="Zástupný symbol pro číslo snímku 1">
            <a:extLst>
              <a:ext uri="{FF2B5EF4-FFF2-40B4-BE49-F238E27FC236}">
                <a16:creationId xmlns:a16="http://schemas.microsoft.com/office/drawing/2014/main" id="{F482B736-AC43-9995-A4EC-34EC457842F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BEEA3B-4EBB-46D3-ABA1-47B271EDE64C}" type="slidenum">
              <a:rPr lang="cs-CZ" altLang="cs-CZ" smtClean="0">
                <a:solidFill>
                  <a:srgbClr val="FEFFFF"/>
                </a:solidFill>
                <a:latin typeface="Tahom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cs-CZ" altLang="cs-CZ" dirty="0">
              <a:solidFill>
                <a:srgbClr val="FEFFFF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Zástupný symbol pro obsah 2">
            <a:extLst>
              <a:ext uri="{FF2B5EF4-FFF2-40B4-BE49-F238E27FC236}">
                <a16:creationId xmlns:a16="http://schemas.microsoft.com/office/drawing/2014/main" id="{435AE634-E1E1-B825-4DD7-0827CE7CC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2132856"/>
            <a:ext cx="10801200" cy="4536504"/>
          </a:xfrm>
        </p:spPr>
        <p:txBody>
          <a:bodyPr rtlCol="0">
            <a:normAutofit/>
          </a:bodyPr>
          <a:lstStyle/>
          <a:p>
            <a:pPr marL="265113" indent="-265113" algn="just">
              <a:buClr>
                <a:schemeClr val="accent1">
                  <a:lumMod val="75000"/>
                </a:schemeClr>
              </a:buClr>
              <a:defRPr/>
            </a:pPr>
            <a:r>
              <a:rPr lang="cs-CZ" sz="2000" dirty="0"/>
              <a:t>Splnění podmínky „ztrátové hlavní činnosti“ se posuzuje za celé zdaňovací období podle jednotlivých druhů činností. Lze využít např. u plátců DPH klíčování jednotlivých činností z hlediska zákona o dani z přidané hodnoty (ekonomické činnosti podléhají DPH a jiné jsou mimo předmět daně, případně jsou osvobozeny od DPH).</a:t>
            </a:r>
          </a:p>
          <a:p>
            <a:pPr marL="0" indent="0" algn="just">
              <a:buClr>
                <a:schemeClr val="accent1">
                  <a:lumMod val="75000"/>
                </a:schemeClr>
              </a:buClr>
              <a:buNone/>
              <a:defRPr/>
            </a:pPr>
            <a:endParaRPr lang="cs-CZ" sz="2000" dirty="0"/>
          </a:p>
          <a:p>
            <a:pPr marL="265113" indent="-265113" algn="just">
              <a:buClr>
                <a:schemeClr val="accent1">
                  <a:lumMod val="75000"/>
                </a:schemeClr>
              </a:buClr>
              <a:defRPr/>
            </a:pPr>
            <a:r>
              <a:rPr lang="cs-CZ" sz="2000" dirty="0"/>
              <a:t>Přitom veřejně prospěšný poplatník je povinen vést účetnictví tak, aby nejpozději ke dni účetní závěrky byly vedeny </a:t>
            </a:r>
            <a:r>
              <a:rPr lang="cs-CZ" sz="2000" u="sng" dirty="0"/>
              <a:t>odděleně příjmy, které jsou předmětem daně, od příjmů, které předmětem daně nejsou</a:t>
            </a:r>
            <a:r>
              <a:rPr lang="cs-CZ" sz="2000" dirty="0"/>
              <a:t>, nebo předmětem daně jsou, ale jsou od daně osvobozeny. Obdobně to platí i pro vedení výdajů (nákladů). Pokud nemůže být tato povinnost splněna u obcí v případě jednorázových rozpočtových příjmů, učiní se tak mimoúčetně v daňovém přiznání. </a:t>
            </a:r>
          </a:p>
        </p:txBody>
      </p:sp>
      <p:sp>
        <p:nvSpPr>
          <p:cNvPr id="21508" name="Zástupný symbol pro číslo snímku 1">
            <a:extLst>
              <a:ext uri="{FF2B5EF4-FFF2-40B4-BE49-F238E27FC236}">
                <a16:creationId xmlns:a16="http://schemas.microsoft.com/office/drawing/2014/main" id="{A2861096-914E-DEE0-16C5-3C126C7035C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839200" y="6410625"/>
            <a:ext cx="2743200" cy="3108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A162D2-DC4D-47D6-89A3-6B9C229C3595}" type="slidenum">
              <a:rPr lang="cs-CZ" altLang="cs-CZ" smtClean="0">
                <a:latin typeface="Tahom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cs-CZ" altLang="cs-CZ" dirty="0">
              <a:latin typeface="Tahoma" panose="020B0604030504040204" pitchFamily="34" charset="0"/>
            </a:endParaRPr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F6E6ABCB-7C35-1F10-C2F1-3EEEBEC4C9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87488" y="188640"/>
            <a:ext cx="10369152" cy="136815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cs-CZ" altLang="cs-CZ" sz="4100" dirty="0"/>
              <a:t>Daň z příjmů právnických osob</a:t>
            </a:r>
          </a:p>
        </p:txBody>
      </p:sp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8F92027-2B03-3B4D-7EB7-7D774F9FF9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128" y="2060848"/>
            <a:ext cx="10297144" cy="5569102"/>
          </a:xfrm>
        </p:spPr>
        <p:txBody>
          <a:bodyPr rtlCol="0">
            <a:noAutofit/>
          </a:bodyPr>
          <a:lstStyle/>
          <a:p>
            <a:pPr marL="265113" indent="-265113">
              <a:buClr>
                <a:schemeClr val="accent1">
                  <a:lumMod val="75000"/>
                </a:schemeClr>
              </a:buClr>
              <a:defRPr/>
            </a:pPr>
            <a:r>
              <a:rPr lang="cs-CZ" sz="2000" dirty="0"/>
              <a:t>U veřejně prospěšného poplatníka je předmětem daně vždy:</a:t>
            </a:r>
          </a:p>
          <a:p>
            <a:pPr marL="712788" indent="-265113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cs-CZ" sz="2000" dirty="0"/>
              <a:t>příjem z reklamy,</a:t>
            </a:r>
          </a:p>
          <a:p>
            <a:pPr marL="712788" indent="-265113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cs-CZ" sz="2000" dirty="0"/>
              <a:t>příjem v podobě úroku,</a:t>
            </a:r>
          </a:p>
          <a:p>
            <a:pPr marL="712788" indent="-265113">
              <a:buClr>
                <a:schemeClr val="accent1">
                  <a:lumMod val="75000"/>
                </a:schemeClr>
              </a:buClr>
              <a:buFont typeface="Arial"/>
              <a:buChar char="•"/>
              <a:defRPr/>
            </a:pPr>
            <a:r>
              <a:rPr lang="cs-CZ" sz="2000" dirty="0"/>
              <a:t>příjem z nájemného s výjimkou nájmu státního majetku.</a:t>
            </a:r>
          </a:p>
          <a:p>
            <a:pPr marL="0" indent="0"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cs-CZ" sz="2000" dirty="0"/>
              <a:t>V případě, že se k výše uvedeným příjmům vztahují přímo související náklady, lze do základu daně z příjmů zahrnout pouze rozdíl mezi příjmem a souvisejícím nákladem.</a:t>
            </a:r>
          </a:p>
          <a:p>
            <a:pPr marL="0" indent="0">
              <a:buClr>
                <a:schemeClr val="accent1">
                  <a:lumMod val="75000"/>
                </a:schemeClr>
              </a:buClr>
              <a:buNone/>
              <a:defRPr/>
            </a:pPr>
            <a:endParaRPr lang="cs-CZ" sz="2000" dirty="0"/>
          </a:p>
          <a:p>
            <a:pPr marL="265113" indent="-265113">
              <a:buClr>
                <a:schemeClr val="accent1">
                  <a:lumMod val="75000"/>
                </a:schemeClr>
              </a:buClr>
              <a:defRPr/>
            </a:pPr>
            <a:r>
              <a:rPr lang="cs-CZ" sz="2000" dirty="0"/>
              <a:t>Předmětem daně je také </a:t>
            </a:r>
            <a:r>
              <a:rPr lang="cs-CZ" sz="2000" b="1" dirty="0"/>
              <a:t>zisk z hospodářské činnosti</a:t>
            </a:r>
            <a:r>
              <a:rPr lang="cs-CZ" sz="2000" dirty="0"/>
              <a:t>, pokud je územně samosprávným celkem provozována</a:t>
            </a:r>
          </a:p>
        </p:txBody>
      </p:sp>
      <p:sp>
        <p:nvSpPr>
          <p:cNvPr id="22532" name="Zástupný symbol pro číslo snímku 1">
            <a:extLst>
              <a:ext uri="{FF2B5EF4-FFF2-40B4-BE49-F238E27FC236}">
                <a16:creationId xmlns:a16="http://schemas.microsoft.com/office/drawing/2014/main" id="{489F5217-C023-57D0-5C5A-0177408D87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A52B65-426D-4191-A728-53C13D5F4843}" type="slidenum">
              <a:rPr lang="cs-CZ" altLang="cs-CZ" smtClean="0">
                <a:solidFill>
                  <a:srgbClr val="FEFFFF"/>
                </a:solidFill>
                <a:latin typeface="Tahom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cs-CZ" altLang="cs-CZ" dirty="0">
              <a:solidFill>
                <a:srgbClr val="FEFFFF"/>
              </a:solidFill>
              <a:latin typeface="Tahoma" panose="020B060403050404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4CB6995A-DF00-CB04-05B2-966F749DD0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87488" y="188640"/>
            <a:ext cx="10369152" cy="136815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cs-CZ" altLang="cs-CZ" sz="4100" dirty="0"/>
              <a:t>Daň z příjmů právnických osob</a:t>
            </a:r>
          </a:p>
        </p:txBody>
      </p:sp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adpis 1">
            <a:extLst>
              <a:ext uri="{FF2B5EF4-FFF2-40B4-BE49-F238E27FC236}">
                <a16:creationId xmlns:a16="http://schemas.microsoft.com/office/drawing/2014/main" id="{3CEDF80C-F19D-4C67-5E3F-8382433E67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51384" y="353292"/>
            <a:ext cx="10945216" cy="12954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cs-CZ" altLang="cs-CZ" sz="3600" dirty="0"/>
              <a:t>Výnosy z </a:t>
            </a:r>
            <a:r>
              <a:rPr lang="cs-CZ" altLang="cs-CZ" sz="3600" dirty="0" err="1"/>
              <a:t>VZaZ</a:t>
            </a:r>
            <a:r>
              <a:rPr lang="cs-CZ" altLang="cs-CZ" sz="3600" dirty="0"/>
              <a:t>, které jsou předmětem daně z příjmů</a:t>
            </a:r>
          </a:p>
        </p:txBody>
      </p:sp>
      <p:graphicFrame>
        <p:nvGraphicFramePr>
          <p:cNvPr id="6" name="Zástupný symbol pro obsah 5">
            <a:extLst>
              <a:ext uri="{FF2B5EF4-FFF2-40B4-BE49-F238E27FC236}">
                <a16:creationId xmlns:a16="http://schemas.microsoft.com/office/drawing/2014/main" id="{85BC6A43-CE5C-4436-98F8-67A87D0BCA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5236898"/>
              </p:ext>
            </p:extLst>
          </p:nvPr>
        </p:nvGraphicFramePr>
        <p:xfrm>
          <a:off x="1271464" y="1844824"/>
          <a:ext cx="10657184" cy="46805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24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32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254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601</a:t>
                      </a:r>
                      <a:endParaRPr lang="cs-CZ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>
                          <a:effectLst/>
                        </a:rPr>
                        <a:t>Výnosy z prodeje vlastních výrobků</a:t>
                      </a:r>
                      <a:endParaRPr lang="cs-CZ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54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 dirty="0">
                          <a:effectLst/>
                        </a:rPr>
                        <a:t>602</a:t>
                      </a:r>
                      <a:endParaRPr lang="cs-CZ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>
                          <a:effectLst/>
                        </a:rPr>
                        <a:t>Výnosy z prodeje služeb</a:t>
                      </a:r>
                      <a:endParaRPr lang="cs-CZ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547"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u="none" strike="noStrike" dirty="0">
                          <a:effectLst/>
                        </a:rPr>
                        <a:t>603</a:t>
                      </a:r>
                      <a:endParaRPr lang="cs-CZ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u="none" strike="noStrike" dirty="0">
                          <a:effectLst/>
                        </a:rPr>
                        <a:t>Výnosy z pronájmu </a:t>
                      </a:r>
                      <a:endParaRPr lang="cs-CZ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547"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u="none" strike="noStrike" dirty="0">
                          <a:effectLst/>
                        </a:rPr>
                        <a:t>604</a:t>
                      </a:r>
                      <a:endParaRPr lang="cs-CZ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u="none" strike="noStrike" dirty="0">
                          <a:effectLst/>
                        </a:rPr>
                        <a:t>Výnosy z prodaného zboží</a:t>
                      </a:r>
                      <a:endParaRPr lang="cs-CZ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9866"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u="none" strike="noStrike" dirty="0">
                          <a:effectLst/>
                        </a:rPr>
                        <a:t>609</a:t>
                      </a:r>
                      <a:endParaRPr lang="cs-CZ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u="none" strike="noStrike" dirty="0">
                          <a:effectLst/>
                        </a:rPr>
                        <a:t>Jiné výnosy z vlastních výkonů</a:t>
                      </a:r>
                      <a:endParaRPr lang="cs-CZ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2636"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u="none" strike="noStrike" dirty="0">
                          <a:effectLst/>
                        </a:rPr>
                        <a:t>641</a:t>
                      </a:r>
                      <a:endParaRPr lang="cs-CZ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u="none" strike="noStrike" dirty="0">
                          <a:effectLst/>
                        </a:rPr>
                        <a:t>Smluvní pokuty a penále</a:t>
                      </a:r>
                      <a:endParaRPr lang="cs-CZ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2547"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u="none" strike="noStrike" dirty="0">
                          <a:effectLst/>
                        </a:rPr>
                        <a:t>644</a:t>
                      </a:r>
                      <a:endParaRPr lang="cs-CZ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2000" u="none" strike="noStrike" dirty="0">
                          <a:effectLst/>
                        </a:rPr>
                        <a:t>Výnosy z prodeje materiálu</a:t>
                      </a:r>
                      <a:endParaRPr lang="pl-PL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2547"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u="none" strike="noStrike" dirty="0">
                          <a:effectLst/>
                        </a:rPr>
                        <a:t>645,646</a:t>
                      </a:r>
                      <a:endParaRPr lang="cs-CZ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u="none" strike="noStrike" dirty="0">
                          <a:effectLst/>
                        </a:rPr>
                        <a:t>Výnosy z prodeje dlouhodobého majetku</a:t>
                      </a:r>
                      <a:endParaRPr lang="cs-CZ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2547"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u="none" strike="noStrike" dirty="0">
                          <a:effectLst/>
                        </a:rPr>
                        <a:t>647</a:t>
                      </a:r>
                      <a:endParaRPr lang="cs-CZ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u="none" strike="noStrike" dirty="0">
                          <a:effectLst/>
                        </a:rPr>
                        <a:t>Výnosy z prodeje pozemků</a:t>
                      </a:r>
                      <a:endParaRPr lang="cs-CZ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2547"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u="none" strike="noStrike">
                          <a:effectLst/>
                        </a:rPr>
                        <a:t>649</a:t>
                      </a:r>
                      <a:endParaRPr lang="cs-CZ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u="none" strike="noStrike" dirty="0">
                          <a:effectLst/>
                        </a:rPr>
                        <a:t>Ostatní výnosy z činnosti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2547"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u="none" strike="noStrike" dirty="0">
                          <a:effectLst/>
                        </a:rPr>
                        <a:t>662</a:t>
                      </a:r>
                      <a:endParaRPr lang="cs-CZ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u="none" strike="noStrike" dirty="0">
                          <a:effectLst/>
                        </a:rPr>
                        <a:t>Úroky</a:t>
                      </a:r>
                      <a:endParaRPr lang="cs-CZ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2547"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u="none" strike="noStrike">
                          <a:effectLst/>
                        </a:rPr>
                        <a:t>663</a:t>
                      </a:r>
                      <a:endParaRPr lang="cs-CZ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u="none" strike="noStrike" dirty="0">
                          <a:effectLst/>
                        </a:rPr>
                        <a:t>Kurzové rozdíly (nákladem je 553)</a:t>
                      </a:r>
                      <a:endParaRPr lang="cs-CZ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2547"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u="none" strike="noStrike" dirty="0">
                          <a:effectLst/>
                        </a:rPr>
                        <a:t>669</a:t>
                      </a:r>
                      <a:endParaRPr lang="cs-CZ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u="none" strike="noStrike" dirty="0">
                          <a:effectLst/>
                        </a:rPr>
                        <a:t>Ostatní  finanční výnosy – finanční bonusy</a:t>
                      </a:r>
                      <a:endParaRPr lang="cs-CZ" sz="2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3599" name="Zástupný symbol pro číslo snímku 3">
            <a:extLst>
              <a:ext uri="{FF2B5EF4-FFF2-40B4-BE49-F238E27FC236}">
                <a16:creationId xmlns:a16="http://schemas.microsoft.com/office/drawing/2014/main" id="{2206F995-808E-1649-25F2-CDCB02B6716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AFEF4E-7A23-4D75-83FC-0543AFD4BA4D}" type="slidenum">
              <a:rPr lang="cs-CZ" altLang="cs-CZ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cs-CZ" altLang="cs-CZ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B8B137-DF62-2089-D31D-349D06599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548680"/>
            <a:ext cx="10742984" cy="979959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cs-CZ" dirty="0"/>
              <a:t>Odměna za zpětný odběr odpadů</a:t>
            </a:r>
          </a:p>
        </p:txBody>
      </p:sp>
      <p:sp>
        <p:nvSpPr>
          <p:cNvPr id="17411" name="Zástupný obsah 2">
            <a:extLst>
              <a:ext uri="{FF2B5EF4-FFF2-40B4-BE49-F238E27FC236}">
                <a16:creationId xmlns:a16="http://schemas.microsoft.com/office/drawing/2014/main" id="{2D5CD989-3449-08B5-741B-2D0E73AFB0F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55440" y="2060848"/>
            <a:ext cx="10801199" cy="461536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cs-CZ" altLang="cs-CZ" sz="2000" dirty="0"/>
          </a:p>
          <a:p>
            <a:pPr marL="265113" indent="-265113">
              <a:buFont typeface="Arial"/>
              <a:buChar char="•"/>
              <a:defRPr/>
            </a:pP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EKO-KOM, ELEKTROWIN, ASEKOL, EKOLAMP</a:t>
            </a:r>
          </a:p>
          <a:p>
            <a:pPr marL="265113" indent="-265113">
              <a:buFont typeface="Arial"/>
              <a:buChar char="•"/>
              <a:defRPr/>
            </a:pP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Zpravidla se účtuje na účet 649</a:t>
            </a:r>
          </a:p>
          <a:p>
            <a:pPr eaLnBrk="1" hangingPunct="1">
              <a:defRPr/>
            </a:pPr>
            <a:endParaRPr lang="cs-CZ" altLang="cs-CZ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>
              <a:defRPr/>
            </a:pPr>
            <a:r>
              <a:rPr lang="cs-CZ" altLang="cs-CZ" sz="2000" dirty="0"/>
              <a:t>Doporučujeme do základu daně zahrnovat, pokud není prokázáno, že se jedná o ztrátovou činnost. Důvodem je skutečnost, že se nemusí jednat  o příjem v rámci výkonu veřejné správy.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48BE536-29B1-BCE3-0D05-C2325770E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28A68D-8012-4FE8-B5CB-7ACED8496FE7}" type="slidenum">
              <a:rPr lang="cs-CZ" altLang="cs-CZ"/>
              <a:pPr>
                <a:defRPr/>
              </a:pPr>
              <a:t>7</a:t>
            </a:fld>
            <a:endParaRPr lang="cs-CZ" altLang="cs-CZ" dirty="0"/>
          </a:p>
        </p:txBody>
      </p:sp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CD07185-7238-09C2-8513-2ACC060CC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440" y="692696"/>
            <a:ext cx="10297144" cy="909637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cs-CZ" dirty="0"/>
              <a:t>Náhrady za ubytování uprchlíků</a:t>
            </a:r>
          </a:p>
        </p:txBody>
      </p:sp>
      <p:sp>
        <p:nvSpPr>
          <p:cNvPr id="11267" name="Zástupný obsah 2">
            <a:extLst>
              <a:ext uri="{FF2B5EF4-FFF2-40B4-BE49-F238E27FC236}">
                <a16:creationId xmlns:a16="http://schemas.microsoft.com/office/drawing/2014/main" id="{BBBB4A59-7388-4DAA-CB6B-87A35A28DD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5871" y="2021496"/>
            <a:ext cx="10657184" cy="4824536"/>
          </a:xfrm>
        </p:spPr>
        <p:txBody>
          <a:bodyPr rtlCol="0">
            <a:normAutofit/>
          </a:bodyPr>
          <a:lstStyle/>
          <a:p>
            <a:pPr marL="265113" indent="-265113">
              <a:buFont typeface="Arial"/>
              <a:buChar char="•"/>
              <a:defRPr/>
            </a:pP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Paušální náhrada nákladů na ubytování dle zákona č. 65/2022 sb. ve znění pozdějších předpisů</a:t>
            </a:r>
          </a:p>
          <a:p>
            <a:pPr marL="265113" indent="-265113">
              <a:buFont typeface="Arial"/>
              <a:buChar char="•"/>
              <a:defRPr/>
            </a:pP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200 – 350 Kč /ubytovaná osoby/noc</a:t>
            </a:r>
          </a:p>
          <a:p>
            <a:pPr marL="265113" indent="-265113">
              <a:buFont typeface="Arial"/>
              <a:buChar char="•"/>
              <a:defRPr/>
            </a:pP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Zpravidla se účtuje na účet 649</a:t>
            </a:r>
          </a:p>
          <a:p>
            <a:pPr marL="265113" indent="-265113">
              <a:buFont typeface="Arial"/>
              <a:buChar char="•"/>
              <a:defRPr/>
            </a:pPr>
            <a:endParaRPr lang="cs-CZ" altLang="cs-CZ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65113" indent="-265113">
              <a:buFont typeface="Arial"/>
              <a:buChar char="•"/>
              <a:defRPr/>
            </a:pPr>
            <a:endParaRPr lang="cs-CZ" altLang="cs-CZ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65113" indent="-265113">
              <a:buFont typeface="Arial"/>
              <a:buChar char="•"/>
              <a:defRPr/>
            </a:pPr>
            <a:r>
              <a:rPr lang="cs-CZ" altLang="cs-CZ" sz="2000" dirty="0"/>
              <a:t>Doporučujeme do základu daně zahrnovat, pokud není prokázáno, že se jedná o ztrátovou činnost. </a:t>
            </a:r>
            <a:endParaRPr lang="cs-CZ" altLang="cs-CZ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65113" indent="-265113">
              <a:buFont typeface="Arial"/>
              <a:buChar char="•"/>
              <a:defRPr/>
            </a:pPr>
            <a:endParaRPr lang="cs-CZ" altLang="cs-CZ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580" name="Zástupný symbol pro číslo snímku 3">
            <a:extLst>
              <a:ext uri="{FF2B5EF4-FFF2-40B4-BE49-F238E27FC236}">
                <a16:creationId xmlns:a16="http://schemas.microsoft.com/office/drawing/2014/main" id="{4EEF8DE2-FDBA-BBD1-8E3F-FD6EBAE5D4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79DE07-9CB5-479F-9CE0-A4F2AAA42FA8}" type="slidenum">
              <a:rPr lang="cs-CZ" altLang="cs-CZ" smtClean="0">
                <a:solidFill>
                  <a:srgbClr val="FFFFFF"/>
                </a:solidFill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cs-CZ" altLang="cs-CZ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>
            <a:extLst>
              <a:ext uri="{FF2B5EF4-FFF2-40B4-BE49-F238E27FC236}">
                <a16:creationId xmlns:a16="http://schemas.microsoft.com/office/drawing/2014/main" id="{0881560E-AB7C-4EAA-9723-5CDF74602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325" y="287338"/>
            <a:ext cx="7543800" cy="1270000"/>
          </a:xfrm>
        </p:spPr>
        <p:txBody>
          <a:bodyPr/>
          <a:lstStyle/>
          <a:p>
            <a:pPr algn="ctr">
              <a:defRPr/>
            </a:pPr>
            <a:r>
              <a:rPr lang="cs-CZ" altLang="cs-CZ" dirty="0"/>
              <a:t>Bezúplatné příjmy</a:t>
            </a:r>
          </a:p>
        </p:txBody>
      </p:sp>
      <p:sp>
        <p:nvSpPr>
          <p:cNvPr id="12291" name="Zástupný symbol pro obsah 2">
            <a:extLst>
              <a:ext uri="{FF2B5EF4-FFF2-40B4-BE49-F238E27FC236}">
                <a16:creationId xmlns:a16="http://schemas.microsoft.com/office/drawing/2014/main" id="{7394AC56-7D57-2F46-BB7B-51DA851212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526516"/>
            <a:ext cx="10441160" cy="5012396"/>
          </a:xfrm>
        </p:spPr>
        <p:txBody>
          <a:bodyPr rtlCol="0">
            <a:normAutofit/>
          </a:bodyPr>
          <a:lstStyle/>
          <a:p>
            <a:pPr marL="0" indent="0" algn="ctr">
              <a:buNone/>
              <a:defRPr/>
            </a:pPr>
            <a:r>
              <a:rPr lang="cs-CZ" altLang="cs-CZ" sz="2000" b="1" dirty="0">
                <a:solidFill>
                  <a:srgbClr val="FF0000"/>
                </a:solidFill>
              </a:rPr>
              <a:t>Veškeré bezúplatné příjmy jsou  dle § 19b ZDP osvobozeny od daně z příjmů právnických osob</a:t>
            </a:r>
          </a:p>
          <a:p>
            <a:pPr marL="114300" indent="0">
              <a:buNone/>
              <a:defRPr/>
            </a:pPr>
            <a:r>
              <a:rPr lang="cs-CZ" sz="2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(2) Od daně z příjmů právnických osob se osvobozuje bezúplatný příjem</a:t>
            </a:r>
          </a:p>
          <a:p>
            <a:pPr marL="114300" indent="0">
              <a:buNone/>
              <a:defRPr/>
            </a:pPr>
            <a:r>
              <a:rPr lang="cs-CZ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…</a:t>
            </a:r>
          </a:p>
          <a:p>
            <a:pPr marL="114300" indent="0">
              <a:buNone/>
              <a:defRPr/>
            </a:pPr>
            <a:r>
              <a:rPr lang="cs-CZ" sz="2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b) poplatníka, který je</a:t>
            </a:r>
          </a:p>
          <a:p>
            <a:pPr marL="114300" indent="0">
              <a:buNone/>
              <a:defRPr/>
            </a:pPr>
            <a:r>
              <a:rPr lang="cs-CZ" sz="2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…</a:t>
            </a:r>
          </a:p>
          <a:p>
            <a:pPr marL="114300" indent="0">
              <a:buNone/>
              <a:defRPr/>
            </a:pPr>
            <a:r>
              <a:rPr lang="cs-CZ" sz="2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3. územním samosprávným celkem nebo jím zřízenou příspěvkovou organizací, dobrovolným svazkem obcí, veřejnou výzkumnou institucí, veřejnou vysokou školou nebo Regionální radou regionu soudržnosti, mají-li sídlo na území České republiky,</a:t>
            </a:r>
            <a:endParaRPr lang="cs-CZ" altLang="cs-CZ" sz="2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14300" indent="0" algn="just">
              <a:buNone/>
              <a:defRPr/>
            </a:pPr>
            <a:r>
              <a:rPr lang="cs-CZ" altLang="cs-CZ" sz="20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Např.: z nabytí dědictví nebo odkazu, na základě rozhodnutí pozemkového úřadu o pozemkových úhradách v podobě nabytí vlastnického práva k pozemku či zřízení věcného břemene, </a:t>
            </a:r>
            <a:r>
              <a:rPr lang="cs-CZ" alt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dary</a:t>
            </a:r>
            <a:r>
              <a:rPr lang="cs-CZ" altLang="cs-CZ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cs-CZ" altLang="cs-CZ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na jakékoliv účely vč. darů na výkon veřejné moci nebo užití příspěvkovou organizací, jejíž je ÚSC zřizovatelem</a:t>
            </a:r>
          </a:p>
        </p:txBody>
      </p:sp>
      <p:sp>
        <p:nvSpPr>
          <p:cNvPr id="25604" name="Zástupný symbol pro číslo snímku 3">
            <a:extLst>
              <a:ext uri="{FF2B5EF4-FFF2-40B4-BE49-F238E27FC236}">
                <a16:creationId xmlns:a16="http://schemas.microsoft.com/office/drawing/2014/main" id="{F7D9DCC4-C34E-9ED0-47FF-987D90A10E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06E61A-CD40-4CD5-ACB0-2653732EC4BB}" type="slidenum">
              <a:rPr lang="cs-CZ" altLang="cs-CZ" smtClean="0">
                <a:solidFill>
                  <a:srgbClr val="FEFFFF"/>
                </a:solidFill>
                <a:latin typeface="Tahoma" panose="020B060403050404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cs-CZ" altLang="cs-CZ">
              <a:solidFill>
                <a:srgbClr val="FEFFFF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Motiv1">
  <a:themeElements>
    <a:clrScheme name="Verze1 - firemní barvy">
      <a:dk1>
        <a:sysClr val="windowText" lastClr="000000"/>
      </a:dk1>
      <a:lt1>
        <a:sysClr val="window" lastClr="FFFFFF"/>
      </a:lt1>
      <a:dk2>
        <a:srgbClr val="E53130"/>
      </a:dk2>
      <a:lt2>
        <a:srgbClr val="E7E6E6"/>
      </a:lt2>
      <a:accent1>
        <a:srgbClr val="00802E"/>
      </a:accent1>
      <a:accent2>
        <a:srgbClr val="EA621F"/>
      </a:accent2>
      <a:accent3>
        <a:srgbClr val="E53130"/>
      </a:accent3>
      <a:accent4>
        <a:srgbClr val="EF7D7D"/>
      </a:accent4>
      <a:accent5>
        <a:srgbClr val="F5B899"/>
      </a:accent5>
      <a:accent6>
        <a:srgbClr val="00C446"/>
      </a:accent6>
      <a:hlink>
        <a:srgbClr val="FFFFFF"/>
      </a:hlink>
      <a:folHlink>
        <a:srgbClr val="1F3864"/>
      </a:folHlink>
    </a:clrScheme>
    <a:fontScheme name="Šablona OFF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PTP-šablona final" id="{7EB2D93C-FD09-42B3-971E-E90CE3C52F91}" vid="{378BBFCF-0433-49D6-8F45-3A9B054ABA1E}"/>
    </a:ext>
  </a:ext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erze1 - firemní barvy">
    <a:dk1>
      <a:sysClr val="windowText" lastClr="000000"/>
    </a:dk1>
    <a:lt1>
      <a:sysClr val="window" lastClr="FFFFFF"/>
    </a:lt1>
    <a:dk2>
      <a:srgbClr val="E53130"/>
    </a:dk2>
    <a:lt2>
      <a:srgbClr val="E7E6E6"/>
    </a:lt2>
    <a:accent1>
      <a:srgbClr val="00802E"/>
    </a:accent1>
    <a:accent2>
      <a:srgbClr val="EA621F"/>
    </a:accent2>
    <a:accent3>
      <a:srgbClr val="E53130"/>
    </a:accent3>
    <a:accent4>
      <a:srgbClr val="EF7D7D"/>
    </a:accent4>
    <a:accent5>
      <a:srgbClr val="F5B899"/>
    </a:accent5>
    <a:accent6>
      <a:srgbClr val="00C446"/>
    </a:accent6>
    <a:hlink>
      <a:srgbClr val="FFFFFF"/>
    </a:hlink>
    <a:folHlink>
      <a:srgbClr val="1F3864"/>
    </a:folHlink>
  </a:clrScheme>
</a:themeOverride>
</file>

<file path=ppt/theme/themeOverride2.xml><?xml version="1.0" encoding="utf-8"?>
<a:themeOverride xmlns:a="http://schemas.openxmlformats.org/drawingml/2006/main">
  <a:clrScheme name="Verze1 - firemní barvy">
    <a:dk1>
      <a:sysClr val="windowText" lastClr="000000"/>
    </a:dk1>
    <a:lt1>
      <a:sysClr val="window" lastClr="FFFFFF"/>
    </a:lt1>
    <a:dk2>
      <a:srgbClr val="E53130"/>
    </a:dk2>
    <a:lt2>
      <a:srgbClr val="E7E6E6"/>
    </a:lt2>
    <a:accent1>
      <a:srgbClr val="00802E"/>
    </a:accent1>
    <a:accent2>
      <a:srgbClr val="EA621F"/>
    </a:accent2>
    <a:accent3>
      <a:srgbClr val="E53130"/>
    </a:accent3>
    <a:accent4>
      <a:srgbClr val="EF7D7D"/>
    </a:accent4>
    <a:accent5>
      <a:srgbClr val="F5B899"/>
    </a:accent5>
    <a:accent6>
      <a:srgbClr val="00C446"/>
    </a:accent6>
    <a:hlink>
      <a:srgbClr val="FFFFFF"/>
    </a:hlink>
    <a:folHlink>
      <a:srgbClr val="1F3864"/>
    </a:folHlink>
  </a:clrScheme>
</a:themeOverride>
</file>

<file path=ppt/theme/themeOverride3.xml><?xml version="1.0" encoding="utf-8"?>
<a:themeOverride xmlns:a="http://schemas.openxmlformats.org/drawingml/2006/main">
  <a:clrScheme name="Verze1 - firemní barvy">
    <a:dk1>
      <a:sysClr val="windowText" lastClr="000000"/>
    </a:dk1>
    <a:lt1>
      <a:sysClr val="window" lastClr="FFFFFF"/>
    </a:lt1>
    <a:dk2>
      <a:srgbClr val="E53130"/>
    </a:dk2>
    <a:lt2>
      <a:srgbClr val="E7E6E6"/>
    </a:lt2>
    <a:accent1>
      <a:srgbClr val="00802E"/>
    </a:accent1>
    <a:accent2>
      <a:srgbClr val="EA621F"/>
    </a:accent2>
    <a:accent3>
      <a:srgbClr val="E53130"/>
    </a:accent3>
    <a:accent4>
      <a:srgbClr val="EF7D7D"/>
    </a:accent4>
    <a:accent5>
      <a:srgbClr val="F5B899"/>
    </a:accent5>
    <a:accent6>
      <a:srgbClr val="00C446"/>
    </a:accent6>
    <a:hlink>
      <a:srgbClr val="FFFFFF"/>
    </a:hlink>
    <a:folHlink>
      <a:srgbClr val="1F3864"/>
    </a:folHlink>
  </a:clrScheme>
</a:themeOverride>
</file>

<file path=ppt/theme/themeOverride4.xml><?xml version="1.0" encoding="utf-8"?>
<a:themeOverride xmlns:a="http://schemas.openxmlformats.org/drawingml/2006/main">
  <a:clrScheme name="Verze1 - firemní barvy">
    <a:dk1>
      <a:sysClr val="windowText" lastClr="000000"/>
    </a:dk1>
    <a:lt1>
      <a:sysClr val="window" lastClr="FFFFFF"/>
    </a:lt1>
    <a:dk2>
      <a:srgbClr val="E53130"/>
    </a:dk2>
    <a:lt2>
      <a:srgbClr val="E7E6E6"/>
    </a:lt2>
    <a:accent1>
      <a:srgbClr val="00802E"/>
    </a:accent1>
    <a:accent2>
      <a:srgbClr val="EA621F"/>
    </a:accent2>
    <a:accent3>
      <a:srgbClr val="E53130"/>
    </a:accent3>
    <a:accent4>
      <a:srgbClr val="EF7D7D"/>
    </a:accent4>
    <a:accent5>
      <a:srgbClr val="F5B899"/>
    </a:accent5>
    <a:accent6>
      <a:srgbClr val="00C446"/>
    </a:accent6>
    <a:hlink>
      <a:srgbClr val="FFFFFF"/>
    </a:hlink>
    <a:folHlink>
      <a:srgbClr val="1F3864"/>
    </a:folHlink>
  </a:clrScheme>
</a:themeOverride>
</file>

<file path=ppt/theme/themeOverride5.xml><?xml version="1.0" encoding="utf-8"?>
<a:themeOverride xmlns:a="http://schemas.openxmlformats.org/drawingml/2006/main">
  <a:clrScheme name="Verze1 - firemní barvy">
    <a:dk1>
      <a:sysClr val="windowText" lastClr="000000"/>
    </a:dk1>
    <a:lt1>
      <a:sysClr val="window" lastClr="FFFFFF"/>
    </a:lt1>
    <a:dk2>
      <a:srgbClr val="E53130"/>
    </a:dk2>
    <a:lt2>
      <a:srgbClr val="E7E6E6"/>
    </a:lt2>
    <a:accent1>
      <a:srgbClr val="00802E"/>
    </a:accent1>
    <a:accent2>
      <a:srgbClr val="EA621F"/>
    </a:accent2>
    <a:accent3>
      <a:srgbClr val="E53130"/>
    </a:accent3>
    <a:accent4>
      <a:srgbClr val="EF7D7D"/>
    </a:accent4>
    <a:accent5>
      <a:srgbClr val="F5B899"/>
    </a:accent5>
    <a:accent6>
      <a:srgbClr val="00C446"/>
    </a:accent6>
    <a:hlink>
      <a:srgbClr val="FFFFFF"/>
    </a:hlink>
    <a:folHlink>
      <a:srgbClr val="1F3864"/>
    </a:folHlink>
  </a:clrScheme>
</a:themeOverride>
</file>

<file path=ppt/theme/themeOverride6.xml><?xml version="1.0" encoding="utf-8"?>
<a:themeOverride xmlns:a="http://schemas.openxmlformats.org/drawingml/2006/main">
  <a:clrScheme name="Verze1 - firemní barvy">
    <a:dk1>
      <a:sysClr val="windowText" lastClr="000000"/>
    </a:dk1>
    <a:lt1>
      <a:sysClr val="window" lastClr="FFFFFF"/>
    </a:lt1>
    <a:dk2>
      <a:srgbClr val="E53130"/>
    </a:dk2>
    <a:lt2>
      <a:srgbClr val="E7E6E6"/>
    </a:lt2>
    <a:accent1>
      <a:srgbClr val="00802E"/>
    </a:accent1>
    <a:accent2>
      <a:srgbClr val="EA621F"/>
    </a:accent2>
    <a:accent3>
      <a:srgbClr val="E53130"/>
    </a:accent3>
    <a:accent4>
      <a:srgbClr val="EF7D7D"/>
    </a:accent4>
    <a:accent5>
      <a:srgbClr val="F5B899"/>
    </a:accent5>
    <a:accent6>
      <a:srgbClr val="00C446"/>
    </a:accent6>
    <a:hlink>
      <a:srgbClr val="FFFFFF"/>
    </a:hlink>
    <a:folHlink>
      <a:srgbClr val="1F386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3186</TotalTime>
  <Words>2859</Words>
  <Application>Microsoft Office PowerPoint</Application>
  <PresentationFormat>Širokoúhlá obrazovka</PresentationFormat>
  <Paragraphs>308</Paragraphs>
  <Slides>29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29</vt:i4>
      </vt:variant>
    </vt:vector>
  </HeadingPairs>
  <TitlesOfParts>
    <vt:vector size="38" baseType="lpstr">
      <vt:lpstr>Arial</vt:lpstr>
      <vt:lpstr>Arial Black</vt:lpstr>
      <vt:lpstr>Calibri</vt:lpstr>
      <vt:lpstr>Courier New</vt:lpstr>
      <vt:lpstr>Symbol</vt:lpstr>
      <vt:lpstr>Tahoma</vt:lpstr>
      <vt:lpstr>Times New Roman</vt:lpstr>
      <vt:lpstr>Wingdings</vt:lpstr>
      <vt:lpstr>Motiv1</vt:lpstr>
      <vt:lpstr>Prezentace aplikace PowerPoint</vt:lpstr>
      <vt:lpstr>Daň z příjmů právnických osob</vt:lpstr>
      <vt:lpstr>Daň z příjmů právnických osob</vt:lpstr>
      <vt:lpstr>Daň z příjmů právnických osob</vt:lpstr>
      <vt:lpstr>Daň z příjmů právnických osob</vt:lpstr>
      <vt:lpstr>Výnosy z VZaZ, které jsou předmětem daně z příjmů</vt:lpstr>
      <vt:lpstr>Odměna za zpětný odběr odpadů</vt:lpstr>
      <vt:lpstr>Náhrady za ubytování uprchlíků</vt:lpstr>
      <vt:lpstr>Bezúplatné příjmy</vt:lpstr>
      <vt:lpstr>Bezúplatné příjmy - účtování</vt:lpstr>
      <vt:lpstr>Daňové odpisy hmotného majetku</vt:lpstr>
      <vt:lpstr>Daňové odpisy hmotného majetku</vt:lpstr>
      <vt:lpstr>Odčitatelná položka dle § 20 odst. 7 x  sleva na dani § 35 ZDP</vt:lpstr>
      <vt:lpstr>Dobrovolné svazky obcí</vt:lpstr>
      <vt:lpstr>Zaúčtování daně</vt:lpstr>
      <vt:lpstr>Vyplnění daňového přiznání</vt:lpstr>
      <vt:lpstr>Vyplnění řádků daňového přiznání</vt:lpstr>
      <vt:lpstr>Vyplnění řádků daňového přiznání</vt:lpstr>
      <vt:lpstr>Vyplnění řádků daňového přiznání</vt:lpstr>
      <vt:lpstr>Elektronické podání DAP</vt:lpstr>
      <vt:lpstr>Zveřejnění účetní závěrky ve sbírce listin</vt:lpstr>
      <vt:lpstr>Benefity od 1.1.2024</vt:lpstr>
      <vt:lpstr>Benefity od 1.1.2024</vt:lpstr>
      <vt:lpstr>Benefity od 1.1.2024</vt:lpstr>
      <vt:lpstr>Stravné od 1.1.2024</vt:lpstr>
      <vt:lpstr>Sport, kultura, rekreace</vt:lpstr>
      <vt:lpstr>Sport, kultura, rekreace</vt:lpstr>
      <vt:lpstr>Další změny do 1.1.2024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Seminář pro PO -2007</dc:title>
  <dc:creator>Musilová</dc:creator>
  <cp:lastModifiedBy>Milan Lang</cp:lastModifiedBy>
  <cp:revision>262</cp:revision>
  <dcterms:created xsi:type="dcterms:W3CDTF">2007-10-17T14:47:00Z</dcterms:created>
  <dcterms:modified xsi:type="dcterms:W3CDTF">2024-03-06T16:36:35Z</dcterms:modified>
</cp:coreProperties>
</file>