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sldIdLst>
    <p:sldId id="291" r:id="rId5"/>
    <p:sldId id="331" r:id="rId6"/>
    <p:sldId id="332" r:id="rId7"/>
    <p:sldId id="333" r:id="rId8"/>
    <p:sldId id="338" r:id="rId9"/>
    <p:sldId id="339" r:id="rId10"/>
    <p:sldId id="318" r:id="rId11"/>
    <p:sldId id="340" r:id="rId12"/>
    <p:sldId id="341" r:id="rId13"/>
    <p:sldId id="329" r:id="rId14"/>
    <p:sldId id="342" r:id="rId15"/>
    <p:sldId id="347" r:id="rId16"/>
    <p:sldId id="343" r:id="rId17"/>
    <p:sldId id="344" r:id="rId18"/>
    <p:sldId id="345" r:id="rId19"/>
    <p:sldId id="346" r:id="rId20"/>
    <p:sldId id="334" r:id="rId21"/>
    <p:sldId id="335" r:id="rId22"/>
    <p:sldId id="336" r:id="rId23"/>
    <p:sldId id="337" r:id="rId24"/>
    <p:sldId id="311" r:id="rId25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79095" autoAdjust="0"/>
  </p:normalViewPr>
  <p:slideViewPr>
    <p:cSldViewPr snapToGrid="0" snapToObjects="1" showGuides="1">
      <p:cViewPr varScale="1">
        <p:scale>
          <a:sx n="90" d="100"/>
          <a:sy n="90" d="100"/>
        </p:scale>
        <p:origin x="726" y="8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4" d="100"/>
          <a:sy n="84" d="100"/>
        </p:scale>
        <p:origin x="3960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26.09.2023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4676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1072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08999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3428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  <a:p>
            <a:endParaRPr lang="cs-CZ" dirty="0"/>
          </a:p>
          <a:p>
            <a:r>
              <a:rPr lang="cs-CZ" dirty="0"/>
              <a:t>vzory MPSV https://www.mpsv.cz/web/cz/prace-a-pravo#vzory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4118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1822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3436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novele ZP - https://odok.cz/portal/veklep/material/KORNCJ7DN4N6/ALBSCNKNF6IA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783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26791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https://</a:t>
            </a:r>
            <a:r>
              <a:rPr lang="cs-CZ" dirty="0" err="1"/>
              <a:t>www.mpsv.cz</a:t>
            </a:r>
            <a:r>
              <a:rPr lang="cs-CZ" dirty="0"/>
              <a:t>/web/</a:t>
            </a:r>
            <a:r>
              <a:rPr lang="cs-CZ" dirty="0" err="1"/>
              <a:t>cz</a:t>
            </a:r>
            <a:r>
              <a:rPr lang="cs-CZ"/>
              <a:t>/vyzva-c.14-k-predkladani-zadosti-o-dotaci-v-ramci-programu-013-310-rozvoj-a-obnova-materialne-technicke-zakladny-socialnich-sluzeb-2016-2024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83551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0055B3-7155-F446-AC50-9C579597B327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1624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psv.cz/web/cz/prace-a-pravo#vzory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m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odok.cz/portal/veklep/material/KORNCVMBBKLU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odok.cz/portal/veklep/material/ALBSCVDGWUQO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93671" y="3636974"/>
            <a:ext cx="8244133" cy="1533451"/>
          </a:xfrm>
        </p:spPr>
        <p:txBody>
          <a:bodyPr anchor="b">
            <a:normAutofit fontScale="90000"/>
          </a:bodyPr>
          <a:lstStyle/>
          <a:p>
            <a:pPr algn="ctr"/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Setkání poskytovatelů sociálních služeb v Olomouckém kraj</a:t>
            </a:r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i</a:t>
            </a:r>
            <a:b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  <a:t>26</a:t>
            </a:r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. 9. 2023</a:t>
            </a:r>
            <a:br>
              <a:rPr lang="cs-CZ" sz="3600" dirty="0">
                <a:solidFill>
                  <a:srgbClr val="00549F"/>
                </a:solidFill>
                <a:ea typeface="Inter" panose="02000503000000020004" pitchFamily="2" charset="0"/>
                <a:cs typeface="Arial" panose="020B0604020202020204" pitchFamily="34" charset="0"/>
              </a:rPr>
            </a:b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85637" y="5337629"/>
            <a:ext cx="6751435" cy="935027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ea typeface="Inter" panose="02000503000000020004" pitchFamily="2" charset="0"/>
                <a:cs typeface="Arial" panose="020B0604020202020204" pitchFamily="34" charset="0"/>
              </a:rPr>
              <a:t>Zbyněk Vočka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575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</a:t>
            </a:r>
          </a:p>
          <a:p>
            <a:pPr lvl="1"/>
            <a:r>
              <a:rPr lang="cs-CZ" dirty="0">
                <a:cs typeface="Arial"/>
              </a:rPr>
              <a:t>zákonem č. 281/2023 Sb.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  <p:pic>
        <p:nvPicPr>
          <p:cNvPr id="7" name="Obrázek 6" descr="Obsah obrázku text, Webová stránka, Webové stránky, software&#10;&#10;Popis byl vytvořen automaticky">
            <a:extLst>
              <a:ext uri="{FF2B5EF4-FFF2-40B4-BE49-F238E27FC236}">
                <a16:creationId xmlns:a16="http://schemas.microsoft.com/office/drawing/2014/main" id="{CD255C3A-2DDE-211E-09FD-51146E0E47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3869" y="3113750"/>
            <a:ext cx="7772400" cy="3129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565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74428"/>
            <a:ext cx="10515600" cy="684000"/>
          </a:xfrm>
        </p:spPr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9287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 – nejdůležitější změny</a:t>
            </a:r>
          </a:p>
          <a:p>
            <a:pPr lvl="1"/>
            <a:r>
              <a:rPr lang="cs-CZ" dirty="0">
                <a:cs typeface="Arial"/>
              </a:rPr>
              <a:t>informování o obsahu pracovního poměru - § 37</a:t>
            </a:r>
          </a:p>
          <a:p>
            <a:pPr lvl="2"/>
            <a:r>
              <a:rPr lang="cs-CZ" dirty="0">
                <a:cs typeface="Arial"/>
              </a:rPr>
              <a:t>změna obsahu informací a zkrácení lhůty – do 7 pracovních dnů od vzniku pracovního poměru</a:t>
            </a:r>
          </a:p>
          <a:p>
            <a:pPr lvl="3"/>
            <a:r>
              <a:rPr lang="cs-CZ" dirty="0">
                <a:cs typeface="Arial"/>
              </a:rPr>
              <a:t>může být zasláno pouze e-mailem (i na adresu zřízenou zaměstnavatelem)</a:t>
            </a:r>
          </a:p>
          <a:p>
            <a:pPr lvl="2"/>
            <a:r>
              <a:rPr lang="cs-CZ" dirty="0">
                <a:cs typeface="Arial"/>
              </a:rPr>
              <a:t>povinnosti i ve vztahu k „</a:t>
            </a:r>
            <a:r>
              <a:rPr lang="cs-CZ" dirty="0" err="1">
                <a:cs typeface="Arial"/>
              </a:rPr>
              <a:t>dohodářům</a:t>
            </a:r>
            <a:r>
              <a:rPr lang="cs-CZ" dirty="0">
                <a:cs typeface="Arial"/>
              </a:rPr>
              <a:t>“</a:t>
            </a:r>
          </a:p>
          <a:p>
            <a:pPr lvl="2"/>
            <a:r>
              <a:rPr lang="cs-CZ" dirty="0">
                <a:cs typeface="Arial"/>
              </a:rPr>
              <a:t>přechodné ustanovení ke stávajícím zaměstnancům</a:t>
            </a:r>
          </a:p>
          <a:p>
            <a:pPr lvl="3"/>
            <a:r>
              <a:rPr lang="cs-CZ" dirty="0">
                <a:cs typeface="Arial"/>
              </a:rPr>
              <a:t>pouze v případě, že stávající zaměstnanec požádá – do 7 dnů od žádosti</a:t>
            </a:r>
          </a:p>
          <a:p>
            <a:pPr lvl="2"/>
            <a:r>
              <a:rPr lang="cs-CZ" dirty="0">
                <a:cs typeface="Arial"/>
              </a:rPr>
              <a:t>obecné vzory MPSV od 22. 9. 2023 na webu </a:t>
            </a:r>
            <a:r>
              <a:rPr lang="cs-CZ" dirty="0">
                <a:cs typeface="Arial"/>
                <a:hlinkClick r:id="rId3"/>
              </a:rPr>
              <a:t>https://www.mpsv.cz/web/cz/prace-a-pravo#vzory</a:t>
            </a:r>
            <a:r>
              <a:rPr lang="cs-CZ" dirty="0">
                <a:cs typeface="Arial"/>
              </a:rPr>
              <a:t> </a:t>
            </a:r>
          </a:p>
          <a:p>
            <a:pPr lvl="1"/>
            <a:endParaRPr lang="cs-CZ" dirty="0">
              <a:cs typeface="Arial"/>
            </a:endParaRPr>
          </a:p>
          <a:p>
            <a:pPr lvl="1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  <p:pic>
        <p:nvPicPr>
          <p:cNvPr id="12" name="Obrázek 11" descr="Obsah obrázku text, elektronika, snímek obrazovky, počítač&#10;&#10;Popis byl vytvořen automaticky">
            <a:extLst>
              <a:ext uri="{FF2B5EF4-FFF2-40B4-BE49-F238E27FC236}">
                <a16:creationId xmlns:a16="http://schemas.microsoft.com/office/drawing/2014/main" id="{66BE8116-DB20-503F-AC4B-6617392CCB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05" t="39208" r="45581" b="42566"/>
          <a:stretch/>
        </p:blipFill>
        <p:spPr>
          <a:xfrm>
            <a:off x="4548963" y="5029088"/>
            <a:ext cx="4061637" cy="1212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155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obsah 7" descr="Obsah obrázku text, elektronika, snímek obrazovky, software&#10;&#10;Popis byl vytvořen automaticky">
            <a:extLst>
              <a:ext uri="{FF2B5EF4-FFF2-40B4-BE49-F238E27FC236}">
                <a16:creationId xmlns:a16="http://schemas.microsoft.com/office/drawing/2014/main" id="{96A6C2A2-52F5-BD7D-20DA-A9419957BB0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8333" t="18940" r="8947" b="3401"/>
          <a:stretch/>
        </p:blipFill>
        <p:spPr>
          <a:xfrm>
            <a:off x="1284767" y="1104781"/>
            <a:ext cx="9802304" cy="5019572"/>
          </a:xfrm>
        </p:spPr>
      </p:pic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C74E4ED-B906-533C-F751-B7B8C492B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B80BDD-57F8-F02E-A62B-DF3AA3AD4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26E433C-82D6-07A9-334E-361D21D48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7633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575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 – nejdůležitější změny</a:t>
            </a:r>
          </a:p>
          <a:p>
            <a:pPr lvl="1"/>
            <a:r>
              <a:rPr lang="cs-CZ" dirty="0">
                <a:cs typeface="Arial"/>
              </a:rPr>
              <a:t>dohoda o provedení práce – rozvržení pracovní doby - § 74</a:t>
            </a:r>
          </a:p>
          <a:p>
            <a:pPr lvl="1"/>
            <a:r>
              <a:rPr lang="cs-CZ" dirty="0">
                <a:cs typeface="Arial"/>
              </a:rPr>
              <a:t>do 30. 9. 2023</a:t>
            </a:r>
          </a:p>
          <a:p>
            <a:pPr lvl="1"/>
            <a:endParaRPr lang="cs-CZ" dirty="0">
              <a:cs typeface="Arial"/>
            </a:endParaRPr>
          </a:p>
          <a:p>
            <a:pPr lvl="1"/>
            <a:endParaRPr lang="cs-CZ" dirty="0">
              <a:cs typeface="Arial"/>
            </a:endParaRPr>
          </a:p>
          <a:p>
            <a:pPr lvl="1"/>
            <a:r>
              <a:rPr lang="cs-CZ" dirty="0">
                <a:cs typeface="Arial"/>
              </a:rPr>
              <a:t>od 1. 10. 2023</a:t>
            </a:r>
          </a:p>
          <a:p>
            <a:pPr lvl="1"/>
            <a:endParaRPr lang="cs-CZ" dirty="0">
              <a:cs typeface="Arial"/>
            </a:endParaRPr>
          </a:p>
          <a:p>
            <a:pPr lvl="1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13</a:t>
            </a:fld>
            <a:endParaRPr lang="cs-CZ"/>
          </a:p>
        </p:txBody>
      </p:sp>
      <p:pic>
        <p:nvPicPr>
          <p:cNvPr id="7" name="Obrázek 6" descr="Obsah obrázku text, Písmo, algebra&#10;&#10;Popis byl vytvořen automaticky">
            <a:extLst>
              <a:ext uri="{FF2B5EF4-FFF2-40B4-BE49-F238E27FC236}">
                <a16:creationId xmlns:a16="http://schemas.microsoft.com/office/drawing/2014/main" id="{A6CA56F6-A913-126F-2E1E-0FD92C3C8E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567" y="2988144"/>
            <a:ext cx="7772400" cy="1265274"/>
          </a:xfrm>
          <a:prstGeom prst="rect">
            <a:avLst/>
          </a:prstGeom>
        </p:spPr>
      </p:pic>
      <p:pic>
        <p:nvPicPr>
          <p:cNvPr id="9" name="Obrázek 8" descr="Obsah obrázku text, Písmo, algebra&#10;&#10;Popis byl vytvořen automaticky">
            <a:extLst>
              <a:ext uri="{FF2B5EF4-FFF2-40B4-BE49-F238E27FC236}">
                <a16:creationId xmlns:a16="http://schemas.microsoft.com/office/drawing/2014/main" id="{11543401-AB12-32E6-6D6C-8498B2149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567" y="4553360"/>
            <a:ext cx="7772400" cy="1710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97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575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 – nejdůležitější změny</a:t>
            </a:r>
          </a:p>
          <a:p>
            <a:pPr lvl="1"/>
            <a:r>
              <a:rPr lang="cs-CZ" dirty="0">
                <a:cs typeface="Arial"/>
              </a:rPr>
              <a:t>dohoda o provedení práce</a:t>
            </a:r>
          </a:p>
          <a:p>
            <a:pPr lvl="2"/>
            <a:r>
              <a:rPr lang="cs-CZ" dirty="0">
                <a:cs typeface="Arial"/>
              </a:rPr>
              <a:t>poskytování příplatků shodně jako při pracovním poměru (noční, svátky, soboty, neděle)</a:t>
            </a:r>
          </a:p>
          <a:p>
            <a:pPr lvl="2"/>
            <a:r>
              <a:rPr lang="cs-CZ" dirty="0">
                <a:cs typeface="Arial"/>
              </a:rPr>
              <a:t>právo požádat o zaměstnání v pracovním poměru - § 77 odst. 4</a:t>
            </a:r>
          </a:p>
          <a:p>
            <a:pPr lvl="1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14</a:t>
            </a:fld>
            <a:endParaRPr lang="cs-CZ"/>
          </a:p>
        </p:txBody>
      </p:sp>
      <p:pic>
        <p:nvPicPr>
          <p:cNvPr id="8" name="Obrázek 7" descr="Obsah obrázku text, Písmo, snímek obrazovky, bílé&#10;&#10;Popis byl vytvořen automaticky">
            <a:extLst>
              <a:ext uri="{FF2B5EF4-FFF2-40B4-BE49-F238E27FC236}">
                <a16:creationId xmlns:a16="http://schemas.microsoft.com/office/drawing/2014/main" id="{6B1D7612-E2BB-82DE-E3C4-4ADF465EA0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6720" y="3901779"/>
            <a:ext cx="5108106" cy="233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9604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575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 – nejdůležitější změny</a:t>
            </a:r>
          </a:p>
          <a:p>
            <a:pPr lvl="1"/>
            <a:r>
              <a:rPr lang="cs-CZ" dirty="0">
                <a:cs typeface="Arial"/>
              </a:rPr>
              <a:t>dohoda o provedení práce</a:t>
            </a:r>
          </a:p>
          <a:p>
            <a:pPr lvl="2"/>
            <a:r>
              <a:rPr lang="cs-CZ" dirty="0">
                <a:cs typeface="Arial"/>
              </a:rPr>
              <a:t>dovolená – až od 1. 1. 2024</a:t>
            </a:r>
          </a:p>
          <a:p>
            <a:pPr lvl="3"/>
            <a:r>
              <a:rPr lang="cs-CZ" dirty="0">
                <a:cs typeface="Arial"/>
              </a:rPr>
              <a:t>podmínky vzniku nároku na dovolenou – trvání dohody po dobu aspoň 4 týdnů a opracování doby v rozsahu stanovené týdenní pracovní doby nebo kratší týdenní pracovní doby připadající na toto období - 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15</a:t>
            </a:fld>
            <a:endParaRPr lang="cs-CZ"/>
          </a:p>
        </p:txBody>
      </p:sp>
      <p:pic>
        <p:nvPicPr>
          <p:cNvPr id="7" name="Obrázek 6" descr="Obsah obrázku text, Písmo, bílé, algebra&#10;&#10;Popis byl vytvořen automaticky">
            <a:extLst>
              <a:ext uri="{FF2B5EF4-FFF2-40B4-BE49-F238E27FC236}">
                <a16:creationId xmlns:a16="http://schemas.microsoft.com/office/drawing/2014/main" id="{101218D8-9D15-32AC-8CDA-1B481C6F9C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375" y="4173165"/>
            <a:ext cx="5378450" cy="137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7839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03575"/>
            <a:ext cx="10515600" cy="402722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novela zákoníku práce – nejdůležitější změny</a:t>
            </a:r>
          </a:p>
          <a:p>
            <a:pPr lvl="1"/>
            <a:r>
              <a:rPr lang="cs-CZ" dirty="0">
                <a:cs typeface="Arial"/>
              </a:rPr>
              <a:t>úprava práce na dálku</a:t>
            </a:r>
          </a:p>
          <a:p>
            <a:pPr lvl="1"/>
            <a:r>
              <a:rPr lang="cs-CZ" dirty="0">
                <a:cs typeface="Arial"/>
              </a:rPr>
              <a:t>návrh vyhlášky o stanovení výše paušální částky náhrady nákladů při práci na dálku pro rok 2023 </a:t>
            </a:r>
          </a:p>
          <a:p>
            <a:pPr lvl="2"/>
            <a:r>
              <a:rPr lang="cs-CZ" dirty="0">
                <a:cs typeface="Arial"/>
                <a:hlinkClick r:id="rId3"/>
              </a:rPr>
              <a:t>https://odok.cz/portal/veklep/material/KORNCVMBBKLU/</a:t>
            </a:r>
            <a:r>
              <a:rPr lang="cs-CZ" dirty="0">
                <a:cs typeface="Arial"/>
              </a:rPr>
              <a:t> </a:t>
            </a:r>
          </a:p>
          <a:p>
            <a:pPr lvl="2"/>
            <a:r>
              <a:rPr lang="cs-CZ" dirty="0">
                <a:cs typeface="Arial"/>
              </a:rPr>
              <a:t>„</a:t>
            </a:r>
            <a:r>
              <a:rPr lang="cs-CZ" i="1" dirty="0">
                <a:cs typeface="Arial"/>
              </a:rPr>
              <a:t>Paušální částka náhrady nákladů při práci na dálku podle § 190a odst. 3 zákoníku práce činí 4,60 Kč</a:t>
            </a:r>
            <a:r>
              <a:rPr lang="cs-CZ" dirty="0">
                <a:cs typeface="Arial"/>
              </a:rPr>
              <a:t>.“</a:t>
            </a:r>
          </a:p>
          <a:p>
            <a:pPr lvl="2"/>
            <a:endParaRPr lang="cs-CZ" dirty="0">
              <a:cs typeface="Arial"/>
            </a:endParaRPr>
          </a:p>
          <a:p>
            <a:pPr lvl="1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73079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požární ochrana – pobytové služby sociální péče</a:t>
            </a:r>
          </a:p>
          <a:p>
            <a:pPr lvl="1"/>
            <a:r>
              <a:rPr lang="cs-CZ" dirty="0">
                <a:cs typeface="Arial"/>
              </a:rPr>
              <a:t>povinnost vybavení zařízení </a:t>
            </a:r>
          </a:p>
          <a:p>
            <a:pPr lvl="2"/>
            <a:r>
              <a:rPr lang="cs-CZ" dirty="0">
                <a:cs typeface="Arial"/>
              </a:rPr>
              <a:t>elektrickou požární signalizací, je-li ubytovací kapacita tohoto zařízení nad 50 osob,</a:t>
            </a:r>
          </a:p>
          <a:p>
            <a:pPr lvl="2"/>
            <a:r>
              <a:rPr lang="cs-CZ" dirty="0">
                <a:cs typeface="Arial"/>
              </a:rPr>
              <a:t>zařízením autonomní detekce a signalizace, je-li ubytovací kapacita tohoto zařízení 50 osob nebo nižší, pokud není vybaveno el. požární signalizací</a:t>
            </a:r>
          </a:p>
          <a:p>
            <a:pPr lvl="1"/>
            <a:r>
              <a:rPr lang="cs-CZ" dirty="0">
                <a:cs typeface="Arial"/>
              </a:rPr>
              <a:t>u stávajících zařízení sociálních služeb přechodná lhůta</a:t>
            </a:r>
          </a:p>
          <a:p>
            <a:pPr lvl="2"/>
            <a:r>
              <a:rPr lang="cs-CZ" dirty="0">
                <a:cs typeface="Arial"/>
              </a:rPr>
              <a:t>původně do 30. 11. 2024</a:t>
            </a:r>
          </a:p>
          <a:p>
            <a:pPr lvl="2"/>
            <a:r>
              <a:rPr lang="cs-CZ" dirty="0">
                <a:cs typeface="Arial"/>
              </a:rPr>
              <a:t>výkladem MV – GŘ HZS – novely stavebního zákona – </a:t>
            </a:r>
            <a:r>
              <a:rPr lang="cs-CZ" b="1" dirty="0">
                <a:cs typeface="Arial"/>
              </a:rPr>
              <a:t>prodloužena do 31. 12. 2026</a:t>
            </a:r>
          </a:p>
          <a:p>
            <a:pPr lvl="1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33683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408835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s-CZ" dirty="0">
                <a:cs typeface="Arial"/>
              </a:rPr>
              <a:t>speciální označení motorových vozidel</a:t>
            </a:r>
          </a:p>
          <a:p>
            <a:pPr lvl="1"/>
            <a:r>
              <a:rPr lang="cs-CZ" dirty="0">
                <a:cs typeface="Arial"/>
              </a:rPr>
              <a:t>změna zákona č. 361/2000 Sb., o provozu na pozemních komunikacích a o změnách některých zákonů (zákon o silničním provozu), ve znění pozdějších předpisů</a:t>
            </a:r>
          </a:p>
          <a:p>
            <a:pPr lvl="2"/>
            <a:r>
              <a:rPr lang="cs-CZ" dirty="0">
                <a:cs typeface="Arial"/>
              </a:rPr>
              <a:t>zákonem č. </a:t>
            </a:r>
          </a:p>
          <a:p>
            <a:pPr lvl="2"/>
            <a:r>
              <a:rPr lang="cs-CZ" dirty="0">
                <a:cs typeface="Arial"/>
              </a:rPr>
              <a:t>§ 67 odst. 1: „…označení vozidla poskytovatele domácí zdravotní péče </a:t>
            </a:r>
            <a:r>
              <a:rPr lang="cs-CZ" b="1" dirty="0">
                <a:solidFill>
                  <a:srgbClr val="FF0000"/>
                </a:solidFill>
                <a:cs typeface="Arial"/>
              </a:rPr>
              <a:t>nebo označení vozidla poskytovatele terénních sociálních služeb </a:t>
            </a:r>
            <a:r>
              <a:rPr lang="cs-CZ" dirty="0">
                <a:cs typeface="Arial"/>
              </a:rPr>
              <a:t>smějí užívat jen osoby, které toto označení obdrží od příslušného obecního úřadu obce s rozšířenou působností nebo od oprávněného orgánu v zahraničí.“</a:t>
            </a:r>
          </a:p>
          <a:p>
            <a:pPr lvl="3"/>
            <a:r>
              <a:rPr lang="cs-CZ" dirty="0">
                <a:cs typeface="Arial"/>
              </a:rPr>
              <a:t>všechny druhy sociálních služeb poskytovaných terénní formou</a:t>
            </a:r>
          </a:p>
          <a:p>
            <a:pPr lvl="3"/>
            <a:r>
              <a:rPr lang="cs-CZ" dirty="0">
                <a:cs typeface="Arial"/>
              </a:rPr>
              <a:t>vydává OÚORP od 1. 1. 2024</a:t>
            </a:r>
          </a:p>
          <a:p>
            <a:pPr lvl="3"/>
            <a:r>
              <a:rPr lang="cs-CZ" dirty="0">
                <a:cs typeface="Arial"/>
              </a:rPr>
              <a:t>vzor speciálního označení zatím nebyl vydán – změna vyhlášky č. 294/2015 Sb., kterou se provádějí pravidla provozu na pozemních komunikacích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4437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365550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cs-CZ" dirty="0">
                <a:cs typeface="Arial"/>
              </a:rPr>
              <a:t>návrh změn v nemocenském pojištění</a:t>
            </a:r>
          </a:p>
          <a:p>
            <a:pPr lvl="1"/>
            <a:r>
              <a:rPr lang="cs-CZ" dirty="0">
                <a:cs typeface="Arial"/>
              </a:rPr>
              <a:t>Návrh zákona, kterým se mění zákon č. 187/2006 Sb., o nemocenském pojištění, ve znění pozdějších předpisů, a další související zákony</a:t>
            </a:r>
          </a:p>
          <a:p>
            <a:pPr lvl="2"/>
            <a:r>
              <a:rPr lang="cs-CZ" dirty="0">
                <a:cs typeface="Arial"/>
                <a:hlinkClick r:id="rId3"/>
              </a:rPr>
              <a:t>https://odok.cz/portal/veklep/material/ALBSCVDGWUQO/</a:t>
            </a:r>
            <a:r>
              <a:rPr lang="cs-CZ" dirty="0">
                <a:cs typeface="Arial"/>
              </a:rPr>
              <a:t> </a:t>
            </a:r>
          </a:p>
          <a:p>
            <a:pPr lvl="2"/>
            <a:r>
              <a:rPr lang="cs-CZ" dirty="0">
                <a:cs typeface="Arial"/>
              </a:rPr>
              <a:t>Návrhem zákona se navrhuje zavést elektronickou komunikaci u dávek nemocenského pojištění, a to u peněžité pomoci v mateřství, ošetřovného, dlouhodobého ošetřovného, otcovské a vyrovnávacího příspěvku v těhotenství a mateřství. Dále se navrhuje zavést ošetřovné pro OSVČ (a zahraniční zaměstnance), zaměstnance činné na základě dohody o provedení práce, dohody o pracovní činnosti, a zaměstnance v zaměstnání malého rozsahu, jedná-li se o pracovní poměr nebo dohodu o pracovní činnosti. Dílčí úpravy se týkají dlouhodobého ošetřovného a PPM. Upřesňuje se sdělování údajů mezi ČSSZ a stanovenými subjekty (pojišťovnami) ve vymezených případech. Místní příslušnost u zaměstnavatele ve stanovených případech bude určovat ČSSZ a doplňuje se povinnost OSVČ používat datovou schránku ve stanovených případech. V oblasti pojištění OSVČ jsou navrhovány úpravy, které mají zjednodušit provádění pojištění jak pojištěncům (OSVČ), tak i okresní správě sociálního zabezpečení.</a:t>
            </a:r>
          </a:p>
          <a:p>
            <a:pPr lvl="2"/>
            <a:r>
              <a:rPr lang="cs-CZ" dirty="0">
                <a:cs typeface="Arial"/>
              </a:rPr>
              <a:t>pokusíme se dohodnout webinář po schválení zákona vzhledem k rozsahu změn povinností zaměstnavatelů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371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156D5863-8B83-61B5-552F-125426B2F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AC2941F-B8F6-6698-81F0-F2045F917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2</a:t>
            </a:fld>
            <a:endParaRPr lang="cs-CZ"/>
          </a:p>
        </p:txBody>
      </p:sp>
      <p:pic>
        <p:nvPicPr>
          <p:cNvPr id="13" name="Zástupný obsah 12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A3177663-FE28-A728-C5ED-E83BA3E14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17652" y="1054334"/>
            <a:ext cx="9346911" cy="5001692"/>
          </a:xfrm>
        </p:spPr>
      </p:pic>
    </p:spTree>
    <p:extLst>
      <p:ext uri="{BB962C8B-B14F-4D97-AF65-F5344CB8AC3E}">
        <p14:creationId xmlns:p14="http://schemas.microsoft.com/office/powerpoint/2010/main" val="4271057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0800"/>
            <a:ext cx="10515600" cy="423011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ochrana oznamovatelů</a:t>
            </a:r>
          </a:p>
          <a:p>
            <a:pPr lvl="1"/>
            <a:r>
              <a:rPr lang="cs-CZ" dirty="0">
                <a:cs typeface="Arial"/>
              </a:rPr>
              <a:t>existence 2 právních názoru na PO obcí a krajů:</a:t>
            </a:r>
          </a:p>
          <a:p>
            <a:pPr lvl="2"/>
            <a:r>
              <a:rPr lang="cs-CZ" sz="2400" dirty="0">
                <a:cs typeface="Arial"/>
              </a:rPr>
              <a:t>PO obce a kraje vždy musí zavést vnitřní oznamovací systém</a:t>
            </a:r>
          </a:p>
          <a:p>
            <a:pPr lvl="2"/>
            <a:r>
              <a:rPr lang="cs-CZ" sz="2400" dirty="0">
                <a:cs typeface="Arial"/>
              </a:rPr>
              <a:t>názor vyjádřený v publikaci Praktický komentář – Zákon o ochraně oznamovatelů, kde na str. 73 je uvedeno: </a:t>
            </a:r>
          </a:p>
          <a:p>
            <a:pPr lvl="3"/>
            <a:r>
              <a:rPr lang="cs-CZ" dirty="0">
                <a:cs typeface="Arial"/>
              </a:rPr>
              <a:t>„Ve veřejném sektoru [odst. 1 písm. a)] se povinnost zavést interní oznamovací systém uplatní až na dvě výjimky vždy. Těmito výjimkami jsou menší obce do 10 tisíc obyvatel (k určování počtu obyvatel srov. odst. 4) a právnické osoby převážně financované kraji či obcí, které nemají hospodářskou povahu a zároveň mají méně 50 zaměstnanců (typicky menší školy či zařízení sociálních služeb.“</a:t>
            </a:r>
          </a:p>
          <a:p>
            <a:pPr lvl="1"/>
            <a:r>
              <a:rPr lang="cs-CZ" dirty="0">
                <a:cs typeface="Arial"/>
              </a:rPr>
              <a:t>Toto stanovisko připouští, že i PO kraje/obce, která má méně než 50 zaměstnanců, nemá uvedenou povinnost. 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49024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831850" y="1003156"/>
            <a:ext cx="10515600" cy="2852737"/>
          </a:xfrm>
        </p:spPr>
        <p:txBody>
          <a:bodyPr/>
          <a:lstStyle/>
          <a:p>
            <a:pPr algn="ctr"/>
            <a:r>
              <a:rPr lang="cs-CZ" dirty="0"/>
              <a:t>Děkuji za pozornost.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619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obsah 7" descr="Obsah obrázku text, snímek obrazovky, Písmo, číslo&#10;&#10;Popis byl vytvořen automaticky">
            <a:extLst>
              <a:ext uri="{FF2B5EF4-FFF2-40B4-BE49-F238E27FC236}">
                <a16:creationId xmlns:a16="http://schemas.microsoft.com/office/drawing/2014/main" id="{6253B985-E637-7B2D-E037-7FF66D58F7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3586" y="638847"/>
            <a:ext cx="8099567" cy="5580305"/>
          </a:xfrm>
        </p:spPr>
      </p:pic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2745ABD-487A-008A-7422-E5D8674BB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1AD4958-0335-3511-68FE-6BD600B5A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0944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833419EA-A13D-186C-5396-6525BBF00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00337B6-0755-DA68-7E1F-49DA13546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  <p:graphicFrame>
        <p:nvGraphicFramePr>
          <p:cNvPr id="16" name="Zástupný obsah 15">
            <a:extLst>
              <a:ext uri="{FF2B5EF4-FFF2-40B4-BE49-F238E27FC236}">
                <a16:creationId xmlns:a16="http://schemas.microsoft.com/office/drawing/2014/main" id="{4DD2D29C-2744-EBA3-2002-92470771D00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8699223"/>
              </p:ext>
            </p:extLst>
          </p:nvPr>
        </p:nvGraphicFramePr>
        <p:xfrm>
          <a:off x="1609608" y="1356020"/>
          <a:ext cx="8417719" cy="2743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2593">
                  <a:extLst>
                    <a:ext uri="{9D8B030D-6E8A-4147-A177-3AD203B41FA5}">
                      <a16:colId xmlns:a16="http://schemas.microsoft.com/office/drawing/2014/main" val="902996513"/>
                    </a:ext>
                  </a:extLst>
                </a:gridCol>
                <a:gridCol w="6995126">
                  <a:extLst>
                    <a:ext uri="{9D8B030D-6E8A-4147-A177-3AD203B41FA5}">
                      <a16:colId xmlns:a16="http://schemas.microsoft.com/office/drawing/2014/main" val="3808636705"/>
                    </a:ext>
                  </a:extLst>
                </a:gridCol>
              </a:tblGrid>
              <a:tr h="257135">
                <a:tc>
                  <a:txBody>
                    <a:bodyPr/>
                    <a:lstStyle/>
                    <a:p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Přestávka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76437"/>
                  </a:ext>
                </a:extLst>
              </a:tr>
              <a:tr h="1285682"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12:50 -13:45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Aktuality v oblasti sociálních služeb - aktuální informace z MPSV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  <a:p>
                      <a:pPr marL="457200"/>
                      <a:r>
                        <a:rPr lang="cs-CZ" strike="sngStrike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Mgr. Bc. Zdislava Odstrčilová,</a:t>
                      </a:r>
                      <a:r>
                        <a:rPr lang="cs-CZ" strike="sngStrike" dirty="0">
                          <a:effectLst/>
                        </a:rPr>
                        <a:t> </a:t>
                      </a:r>
                      <a:r>
                        <a:rPr lang="cs-CZ" strike="sngStrike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vrchní ředitelka sekce rodinné politiky a sociálních služeb MPSV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  <a:p>
                      <a:pPr marL="457200"/>
                      <a:r>
                        <a:rPr lang="cs-CZ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Mgr. Štefan Lukáč, MBA, zastupující vedoucí oddělení koncepce sociálních služeb a plánování 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4946729"/>
                  </a:ext>
                </a:extLst>
              </a:tr>
              <a:tr h="514271"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13:45 – 14:00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12:30 - 12:50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5415906"/>
                  </a:ext>
                </a:extLst>
              </a:tr>
              <a:tr h="257135"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14:00</a:t>
                      </a:r>
                      <a:endParaRPr lang="cs-CZ" dirty="0">
                        <a:effectLst/>
                        <a:latin typeface="Arial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b="1" dirty="0"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Závěr </a:t>
                      </a:r>
                      <a:endParaRPr lang="cs-CZ">
                        <a:effectLst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9983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2429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finanční zajištění sociálních služeb v síti sociálních služeb Olomouckého kraje v roce 2023</a:t>
            </a:r>
          </a:p>
          <a:p>
            <a:pPr lvl="1"/>
            <a:r>
              <a:rPr lang="cs-CZ" dirty="0">
                <a:cs typeface="Arial"/>
              </a:rPr>
              <a:t>P1 – dotace ze státního rozpočtu ve výši 1 939 419 542 Kč </a:t>
            </a:r>
          </a:p>
          <a:p>
            <a:pPr lvl="2"/>
            <a:r>
              <a:rPr lang="cs-CZ" dirty="0">
                <a:cs typeface="Arial"/>
              </a:rPr>
              <a:t>vratky v průběhu roku ve výši 29 032 264 Kč – rozděleny ZOK na zasedání 18. 9. 2024</a:t>
            </a:r>
          </a:p>
          <a:p>
            <a:pPr lvl="1"/>
            <a:r>
              <a:rPr lang="cs-CZ" dirty="0">
                <a:cs typeface="Arial"/>
              </a:rPr>
              <a:t>P2 – alokace pro rok 2023 – 55 mil. Kč</a:t>
            </a:r>
          </a:p>
          <a:p>
            <a:pPr lvl="2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9E070941-23A3-84E0-4279-CF16ABCF7C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597496"/>
              </p:ext>
            </p:extLst>
          </p:nvPr>
        </p:nvGraphicFramePr>
        <p:xfrm>
          <a:off x="3645108" y="4567305"/>
          <a:ext cx="4904282" cy="166860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43717">
                  <a:extLst>
                    <a:ext uri="{9D8B030D-6E8A-4147-A177-3AD203B41FA5}">
                      <a16:colId xmlns:a16="http://schemas.microsoft.com/office/drawing/2014/main" val="3392941867"/>
                    </a:ext>
                  </a:extLst>
                </a:gridCol>
                <a:gridCol w="1460565">
                  <a:extLst>
                    <a:ext uri="{9D8B030D-6E8A-4147-A177-3AD203B41FA5}">
                      <a16:colId xmlns:a16="http://schemas.microsoft.com/office/drawing/2014/main" val="2953804665"/>
                    </a:ext>
                  </a:extLst>
                </a:gridCol>
              </a:tblGrid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Výše dotace v řádném kole: 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>
                          <a:effectLst/>
                        </a:rPr>
                        <a:t>24 858 400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791198559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Revokace: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 dirty="0">
                          <a:effectLst/>
                        </a:rPr>
                        <a:t>1 255 900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550996089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Výše dotace v řádném kole po revokaci: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>
                          <a:effectLst/>
                        </a:rPr>
                        <a:t>23 602 500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31950549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Nově přiznáno po revokaci: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>
                          <a:effectLst/>
                        </a:rPr>
                        <a:t>937 500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191957901"/>
                  </a:ext>
                </a:extLst>
              </a:tr>
              <a:tr h="351285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Požádáno o navýšení na základě aktualizace rozpočtů: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>
                          <a:effectLst/>
                        </a:rPr>
                        <a:t>3 698 998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81790690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Navýšení některým sociálním službám: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>
                          <a:effectLst/>
                        </a:rPr>
                        <a:t>3 020 500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907400199"/>
                  </a:ext>
                </a:extLst>
              </a:tr>
              <a:tr h="219553">
                <a:tc>
                  <a:txBody>
                    <a:bodyPr/>
                    <a:lstStyle/>
                    <a:p>
                      <a:r>
                        <a:rPr lang="cs-CZ" sz="1000">
                          <a:effectLst/>
                        </a:rPr>
                        <a:t>Celková výše dotace v Podprogramu č. 2:</a:t>
                      </a:r>
                      <a:endParaRPr lang="cs-CZ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sz="1000" dirty="0">
                          <a:effectLst/>
                        </a:rPr>
                        <a:t>27 560 500</a:t>
                      </a:r>
                      <a:endParaRPr lang="cs-CZ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7588164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9009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finanční zajištění sociálních služeb v síti sociálních služeb Olomouckého kraje v roce 2024</a:t>
            </a:r>
          </a:p>
          <a:p>
            <a:pPr lvl="1"/>
            <a:r>
              <a:rPr lang="cs-CZ" dirty="0">
                <a:cs typeface="Arial"/>
              </a:rPr>
              <a:t>P1 – žádost o dotaci ze státního rozpočtu </a:t>
            </a:r>
            <a:r>
              <a:rPr lang="cs-CZ">
                <a:cs typeface="Arial"/>
              </a:rPr>
              <a:t>ve výši 2.560.000.000 Kč </a:t>
            </a:r>
            <a:endParaRPr lang="cs-CZ" dirty="0">
              <a:cs typeface="Arial"/>
            </a:endParaRPr>
          </a:p>
          <a:p>
            <a:pPr lvl="1"/>
            <a:r>
              <a:rPr lang="cs-CZ" dirty="0">
                <a:cs typeface="Arial"/>
              </a:rPr>
              <a:t>P2 – navrhovaná alokace pro rok 2024 – 55 mil. Kč</a:t>
            </a:r>
          </a:p>
          <a:p>
            <a:pPr lvl="2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42578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připravovaná legislativa</a:t>
            </a:r>
          </a:p>
          <a:p>
            <a:pPr lvl="1"/>
            <a:r>
              <a:rPr lang="cs-CZ" dirty="0">
                <a:cs typeface="Arial"/>
              </a:rPr>
              <a:t>tzv. malá novela zákona o sociálních službách</a:t>
            </a:r>
          </a:p>
          <a:p>
            <a:pPr lvl="2"/>
            <a:r>
              <a:rPr lang="cs-CZ" dirty="0">
                <a:cs typeface="Arial"/>
              </a:rPr>
              <a:t>příprava byla zastavena</a:t>
            </a:r>
          </a:p>
          <a:p>
            <a:pPr lvl="1"/>
            <a:r>
              <a:rPr lang="cs-CZ" dirty="0">
                <a:cs typeface="Arial"/>
              </a:rPr>
              <a:t>novela zákona o sociálních službách, zdravotních službách a veřejném zdravotním pojištění – tzv. sociálně-zdravotní služby/dlouhodobá péče</a:t>
            </a:r>
          </a:p>
          <a:p>
            <a:pPr lvl="2"/>
            <a:r>
              <a:rPr lang="cs-CZ" dirty="0">
                <a:cs typeface="Arial"/>
              </a:rPr>
              <a:t>po vypořádání připomínek není zřejmý další postup</a:t>
            </a:r>
          </a:p>
          <a:p>
            <a:pPr lvl="1"/>
            <a:r>
              <a:rPr lang="cs-CZ" dirty="0">
                <a:cs typeface="Arial"/>
              </a:rPr>
              <a:t>velká novela zákona o sociálních službách</a:t>
            </a:r>
          </a:p>
          <a:p>
            <a:pPr lvl="2"/>
            <a:r>
              <a:rPr lang="cs-CZ" dirty="0">
                <a:cs typeface="Arial"/>
              </a:rPr>
              <a:t>probíhají konzultační setkání</a:t>
            </a:r>
          </a:p>
          <a:p>
            <a:pPr lvl="2"/>
            <a:r>
              <a:rPr lang="cs-CZ" dirty="0">
                <a:cs typeface="Arial"/>
              </a:rPr>
              <a:t>na přelomu 2023/2024 příprava paragrafového znění</a:t>
            </a:r>
          </a:p>
          <a:p>
            <a:pPr lvl="2"/>
            <a:r>
              <a:rPr lang="cs-CZ" dirty="0">
                <a:cs typeface="Arial"/>
              </a:rPr>
              <a:t>únor/březen rozšířené vnitřní připomínkové řízení, následně mezirezortní připomínkového řízení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2577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cs-CZ" dirty="0">
                <a:cs typeface="Arial"/>
              </a:rPr>
              <a:t>připravovaná legislativa</a:t>
            </a:r>
          </a:p>
          <a:p>
            <a:pPr lvl="1"/>
            <a:r>
              <a:rPr lang="cs-CZ" dirty="0">
                <a:cs typeface="Arial"/>
              </a:rPr>
              <a:t>velká novela zákona o sociálních službách – oblasti úprav</a:t>
            </a:r>
          </a:p>
          <a:p>
            <a:pPr lvl="2"/>
            <a:r>
              <a:rPr lang="cs-CZ" dirty="0">
                <a:cs typeface="Arial"/>
              </a:rPr>
              <a:t>posílení role sociální práce na obcích s rozšířenou působností</a:t>
            </a:r>
          </a:p>
          <a:p>
            <a:pPr lvl="2"/>
            <a:r>
              <a:rPr lang="cs-CZ" dirty="0">
                <a:cs typeface="Arial"/>
              </a:rPr>
              <a:t>obec s rozšířenou působností zpracovává na základě zjištěných potřeb ve svém správním obvodu analýzu potřeb, dostupnosti a rozvoje sociálních služeb</a:t>
            </a:r>
          </a:p>
          <a:p>
            <a:pPr lvl="2"/>
            <a:r>
              <a:rPr lang="cs-CZ" dirty="0">
                <a:cs typeface="Arial"/>
              </a:rPr>
              <a:t>kraj v samostatné působnosti zpracovává na základě zjištěných potřeb v území a na základě vlastní činnosti uložené mu zákonem strategii dostupnosti a rozvoje sociálních služeb (služeb pro rodinu a děti)</a:t>
            </a:r>
          </a:p>
          <a:p>
            <a:pPr lvl="2"/>
            <a:r>
              <a:rPr lang="cs-CZ" dirty="0">
                <a:cs typeface="Arial"/>
              </a:rPr>
              <a:t>Ministerstvo zpracovává na základě krajských strategií dostupnosti a rozvoje sociálních služeb celostátní strategii dostupnosti a rozvoje sociálních služeb</a:t>
            </a:r>
          </a:p>
          <a:p>
            <a:pPr lvl="2"/>
            <a:r>
              <a:rPr lang="cs-CZ" dirty="0">
                <a:cs typeface="Arial"/>
              </a:rPr>
              <a:t>síť sociálních služeb a jejich kapacit je státem garantovaná dostupnost pomoci prostřednictví sociálních služeb – zařazení služby do sítě v přenesené působnosti ve správním řízení</a:t>
            </a:r>
          </a:p>
          <a:p>
            <a:pPr lvl="2"/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2720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4104396-88EF-5898-1EAC-9FD2196B3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cs typeface="Arial"/>
              </a:rPr>
              <a:t>Aktuální informace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E92EACD7-BFA1-EAA1-30FE-DE4D17B017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68000"/>
            <a:ext cx="10515600" cy="396790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dirty="0">
                <a:cs typeface="Arial"/>
              </a:rPr>
              <a:t>připravovaná legislativa</a:t>
            </a:r>
          </a:p>
          <a:p>
            <a:pPr lvl="1"/>
            <a:r>
              <a:rPr lang="cs-CZ" dirty="0">
                <a:cs typeface="Arial"/>
              </a:rPr>
              <a:t>velká novela zákona o sociálních službách – oblasti úprav</a:t>
            </a:r>
          </a:p>
          <a:p>
            <a:pPr lvl="2"/>
            <a:r>
              <a:rPr lang="cs-CZ" dirty="0">
                <a:cs typeface="Arial"/>
              </a:rPr>
              <a:t>Ministerstvo zřizuje společný/sdílený informační systém sociálních služeb a sociální práce (rok 2027)</a:t>
            </a:r>
          </a:p>
          <a:p>
            <a:pPr lvl="2"/>
            <a:r>
              <a:rPr lang="cs-CZ" dirty="0">
                <a:cs typeface="Arial"/>
              </a:rPr>
              <a:t>právo osoby pobírající Příspěvek na péči ve 2. a vyšším stupni požádat o přiznání doplatku k příspěvku na péči</a:t>
            </a:r>
          </a:p>
          <a:p>
            <a:pPr lvl="3"/>
            <a:r>
              <a:rPr lang="cs-CZ" dirty="0">
                <a:cs typeface="Arial"/>
              </a:rPr>
              <a:t>na základě „stanoviska“ sociálního pracovníka OÚORP rozhoduje ÚP</a:t>
            </a:r>
          </a:p>
          <a:p>
            <a:pPr lvl="2"/>
            <a:r>
              <a:rPr lang="cs-CZ" dirty="0">
                <a:cs typeface="Arial"/>
              </a:rPr>
              <a:t>ORP a krajským úřadům je poskytován ze státního rozpočtu příspěvek na řešení mimořádných situací v oblasti zajištění sociálních služeb v případech, kdy neposkytnutí služby v odpovídajícím rozsahu by ohrozilo zdraví nebo život osoby (účelově vázané finanční prostředky – „intervenční fond“)</a:t>
            </a:r>
          </a:p>
          <a:p>
            <a:pPr lvl="2"/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  <a:p>
            <a:pPr lvl="2"/>
            <a:endParaRPr lang="cs-CZ" dirty="0">
              <a:cs typeface="Arial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4FB2444-0C8D-C28D-C75C-DF96D1745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89201C4-4F86-0718-0463-F156C0D93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9328514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fa91a94-5f5e-47ed-9af7-d52fadf1fee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9C246E5BCAA34DBC9B1B02218BE417" ma:contentTypeVersion="16" ma:contentTypeDescription="Create a new document." ma:contentTypeScope="" ma:versionID="638f13856de5b861d334453db936de75">
  <xsd:schema xmlns:xsd="http://www.w3.org/2001/XMLSchema" xmlns:xs="http://www.w3.org/2001/XMLSchema" xmlns:p="http://schemas.microsoft.com/office/2006/metadata/properties" xmlns:ns3="dfa91a94-5f5e-47ed-9af7-d52fadf1feec" xmlns:ns4="3d1e1239-fb31-45e9-be66-9043f3f7783e" targetNamespace="http://schemas.microsoft.com/office/2006/metadata/properties" ma:root="true" ma:fieldsID="6d6125a34df36906c32e6cd93b634a9f" ns3:_="" ns4:_="">
    <xsd:import namespace="dfa91a94-5f5e-47ed-9af7-d52fadf1feec"/>
    <xsd:import namespace="3d1e1239-fb31-45e9-be66-9043f3f7783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earchPropertie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a91a94-5f5e-47ed-9af7-d52fadf1fee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1e1239-fb31-45e9-be66-9043f3f7783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FCC049B-D2FA-43E6-B59B-124530315B6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5D77080-19C8-42BC-8F48-B0A106B7B70C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3d1e1239-fb31-45e9-be66-9043f3f7783e"/>
    <ds:schemaRef ds:uri="http://purl.org/dc/elements/1.1/"/>
    <ds:schemaRef ds:uri="http://schemas.openxmlformats.org/package/2006/metadata/core-properties"/>
    <ds:schemaRef ds:uri="dfa91a94-5f5e-47ed-9af7-d52fadf1fee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574771F-D135-41BE-9E8F-93AAAA6D5B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fa91a94-5f5e-47ed-9af7-d52fadf1feec"/>
    <ds:schemaRef ds:uri="3d1e1239-fb31-45e9-be66-9043f3f778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15491</TotalTime>
  <Words>1535</Words>
  <Application>Microsoft Office PowerPoint</Application>
  <PresentationFormat>Širokoúhlá obrazovka</PresentationFormat>
  <Paragraphs>167</Paragraphs>
  <Slides>21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Motiv Office</vt:lpstr>
      <vt:lpstr>Setkání poskytovatelů sociálních služeb v Olomouckém kraji 26. 9. 2023 </vt:lpstr>
      <vt:lpstr>Prezentace aplikace PowerPoint</vt:lpstr>
      <vt:lpstr>Prezentace aplikace PowerPoint</vt:lpstr>
      <vt:lpstr>Prezentace aplikace PowerPoint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Prezentace aplikace PowerPoint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Aktuální informace</vt:lpstr>
      <vt:lpstr>Děkuji za pozornost.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Vočka Zbyněk</cp:lastModifiedBy>
  <cp:revision>209</cp:revision>
  <dcterms:created xsi:type="dcterms:W3CDTF">2022-03-10T07:10:19Z</dcterms:created>
  <dcterms:modified xsi:type="dcterms:W3CDTF">2023-09-26T06:06:22Z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0x0101006C9C246E5BCAA34DBC9B1B02218BE417</vt:lpwstr>
  </property>
</Properties>
</file>