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300" r:id="rId2"/>
    <p:sldId id="299" r:id="rId3"/>
    <p:sldId id="301" r:id="rId4"/>
    <p:sldId id="304" r:id="rId5"/>
    <p:sldId id="305" r:id="rId6"/>
    <p:sldId id="303" r:id="rId7"/>
    <p:sldId id="302" r:id="rId8"/>
    <p:sldId id="306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A4C"/>
    <a:srgbClr val="00549F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4" d="100"/>
          <a:sy n="114" d="100"/>
        </p:scale>
        <p:origin x="474" y="10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2800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Dlouhodobý záměr rozvoje vzdělávání a rozvoje vzdělávací soustavy Olomouckého kraje 2024-2028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Konference Implementace plánů rozvoje vzdělávání v Olomouckém kraji</a:t>
            </a:r>
          </a:p>
          <a:p>
            <a:pPr algn="l"/>
            <a:r>
              <a:rPr lang="cs-CZ" dirty="0"/>
              <a:t>26. 6. 2024</a:t>
            </a:r>
          </a:p>
        </p:txBody>
      </p:sp>
    </p:spTree>
    <p:extLst>
      <p:ext uri="{BB962C8B-B14F-4D97-AF65-F5344CB8AC3E}">
        <p14:creationId xmlns:p14="http://schemas.microsoft.com/office/powerpoint/2010/main" val="1382249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>
                <a:latin typeface="Inter" panose="02000503000000020004" pitchFamily="2" charset="0"/>
                <a:ea typeface="Inter" panose="02000503000000020004" pitchFamily="2" charset="0"/>
              </a:rPr>
              <a:t>Dlouhodobý záměr rozvoje vzdělávání a rozvoje vzdělávací soustavy Olomouckého kraje 2024-2028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+mn-ea"/>
                <a:cs typeface="+mn-cs"/>
              </a:rPr>
              <a:t>Zpracováván každé 4 roky na základě ustanovení § 9 školského zákona.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+mn-ea"/>
                <a:cs typeface="+mn-cs"/>
              </a:rPr>
              <a:t>Musí vycházet z DZ ČR (schválen vládou 20. 12. 2023).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Projednán ve V-VVZ 22. 5. 2024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+mn-ea"/>
                <a:cs typeface="+mn-cs"/>
              </a:rPr>
              <a:t>Projednán v ROK 10. 6. 2024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+mn-ea"/>
                <a:cs typeface="+mn-cs"/>
              </a:rPr>
              <a:t>Schválen ZOK 17. 6. 2024</a:t>
            </a:r>
          </a:p>
          <a:p>
            <a:pPr algn="just"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/>
                <a:ea typeface="+mn-ea"/>
                <a:cs typeface="+mn-cs"/>
              </a:rPr>
              <a:t>Návaznost na akční plánování – DZ OK bude podkladem pro projekt z výzvy OP JAK „Akční plánování v území“ – IDZ (Implementace Dlouhodobého záměru v Olomouckém kraji)“ s realizací do 31. 8. 2028 a 6 partnery s finanční spoluúčastí.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2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er"/>
              <a:ea typeface="+mn-ea"/>
              <a:cs typeface="+mn-cs"/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26. 6. 2024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8687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>
                <a:latin typeface="Inter" panose="02000503000000020004" pitchFamily="2" charset="0"/>
                <a:ea typeface="Inter" panose="02000503000000020004" pitchFamily="2" charset="0"/>
              </a:rPr>
              <a:t>Dlouhodobý záměr rozvoje vzdělávání a rozvoje vzdělávací soustavy Olomouckého kraje 2024-2028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Průřezová opatření</a:t>
            </a: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: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Digitální vzdělávání a umělá inteligence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Rozvoj podnikavosti a kreativity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Vzdělávání pro udržitelnost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Well-being</a:t>
            </a: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, klima školy a podpora pohybových aktivit z hlediska rovných příležitostí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Dále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strategie rozvoje regionálního školství</a:t>
            </a: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 dle jednotlivých oblastí (předškolní, základní, střední, zájmové vzdělávání, podpora rovných příležitostí atd.) 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26. 6. 2024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65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>
                <a:latin typeface="Inter" panose="02000503000000020004" pitchFamily="2" charset="0"/>
                <a:ea typeface="Inter" panose="02000503000000020004" pitchFamily="2" charset="0"/>
              </a:rPr>
              <a:t>Zvýšení uplatnitelnosti absolventů na trhu práce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Ze strany MŠMT bude provedena inovace obsahu RVP a Olomoucký kraj bude podporovat implementaci takto revidovaných RVP v praxi → posílení všeobecně vzdělávací složky a základních gramotností napříč obory vzdělání s odborným zaměřením + vymezení společných odborných základů.</a:t>
            </a:r>
          </a:p>
          <a:p>
            <a:pPr algn="just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Olomoucký kraj podporuje také optimalizaci počtu oborů vzdělání středních škol a komplementární obory, které umožňují získat současně střední vzdělání s výučním listem a střední vzdělání s maturitní zkouškou.</a:t>
            </a:r>
          </a:p>
          <a:p>
            <a:pPr algn="just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Pokračování činnosti Krajského centra prevence předčasných odchodů ze vzdělávání.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26. 6. 2024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0075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>
                <a:latin typeface="Inter" panose="02000503000000020004" pitchFamily="2" charset="0"/>
                <a:ea typeface="Inter" panose="02000503000000020004" pitchFamily="2" charset="0"/>
              </a:rPr>
              <a:t>Zvýšení uplatnitelnosti absolventů na trhu práce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Podpora polytechnického vzdělávání a řemesel v Olomouckém kraji: podporováno 48 oborů vzdělání, z toho 30 učebních a 18 maturitních.</a:t>
            </a:r>
          </a:p>
          <a:p>
            <a:pPr algn="just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Po úspěchu pilotních projektů by mělo dojít k legislativnímu ukotvení „duálních principů“ ve vzdělávání. Olomoucký kraj tuto snahu podporuje a aktivně bude prosazovat uplatnění v praxi.</a:t>
            </a:r>
          </a:p>
          <a:p>
            <a:pPr algn="just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Sektorové dohody a memoranda o spolupráci → cílem je úzká spolupráce relevantních aktérů za účelem zajištění absolventů středních škol v souladu s požadavky trhu práce v kraji.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26. 6. 2024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1639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>
                <a:latin typeface="Inter" panose="02000503000000020004" pitchFamily="2" charset="0"/>
                <a:ea typeface="Inter" panose="02000503000000020004" pitchFamily="2" charset="0"/>
              </a:rPr>
              <a:t>Podpora Jesenicka jako specifické části regionu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s-CZ" sz="2600" dirty="0">
                <a:latin typeface="Inter" panose="02000503000000020004" pitchFamily="2" charset="0"/>
                <a:ea typeface="Inter" panose="02000503000000020004" pitchFamily="2" charset="0"/>
              </a:rPr>
              <a:t>Jesenické stipendium (spolupráce se Sdružením měst a obcí Jesenicka a městem Jeseník) ve formě jednorázového finančního příspěvku určeného žákům 1. ročníků maturitních i učebních oborů vzdělání středních škol na Jesenicku, vyjma žáků oborů vzdělání Gymnázium a Gymnázium se sportovní přípravou. Hlavním cílem je zvýšit motivaci žáků ke vzdělávání v tomto regionu. </a:t>
            </a:r>
          </a:p>
          <a:p>
            <a:pPr algn="just"/>
            <a:r>
              <a:rPr lang="cs-CZ" sz="2600" dirty="0">
                <a:effectLst/>
                <a:latin typeface="Inter" panose="02000503000000020004" pitchFamily="2" charset="0"/>
                <a:ea typeface="Inter" panose="02000503000000020004" pitchFamily="2" charset="0"/>
                <a:cs typeface="Times New Roman" panose="02020603050405020304" pitchFamily="18" charset="0"/>
              </a:rPr>
              <a:t>Pravidelně zatraktivňována vzdělávací nabídka škol v oblasti. </a:t>
            </a:r>
          </a:p>
          <a:p>
            <a:pPr algn="just"/>
            <a:r>
              <a:rPr lang="cs-CZ" sz="2600" dirty="0">
                <a:latin typeface="Inter" panose="02000503000000020004" pitchFamily="2" charset="0"/>
                <a:ea typeface="Inter" panose="02000503000000020004" pitchFamily="2" charset="0"/>
                <a:cs typeface="Times New Roman" panose="02020603050405020304" pitchFamily="18" charset="0"/>
              </a:rPr>
              <a:t>Nové ustanovení DZ týkající se zápisu nových oborů – </a:t>
            </a:r>
            <a:r>
              <a:rPr lang="cs-CZ" sz="2600" dirty="0">
                <a:effectLst/>
                <a:latin typeface="Inter" panose="02000503000000020004" pitchFamily="2" charset="0"/>
                <a:ea typeface="Inter" panose="02000503000000020004" pitchFamily="2" charset="0"/>
                <a:cs typeface="Times New Roman" panose="02020603050405020304" pitchFamily="18" charset="0"/>
              </a:rPr>
              <a:t>zapisovány mohou být i obory, které nabízejí jiné školy v rámci kraje a jejichž absolventi jsou důležití pro generační obměnu zaměstnanců ve společensky potřebných odvětvích (např. zdravotnictví), a vzhledem k obecně vyšší nezaměstnanosti v okresu Jeseník mohou být do struktury oborů v této oblasti zapsány i obory, které vykazují míru nezaměstnanosti vyšší, než je průměr míry nezaměstnanosti absolventů v rámci kraje.</a:t>
            </a:r>
            <a:r>
              <a:rPr lang="cs-CZ" sz="2600" dirty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</a:p>
          <a:p>
            <a:endParaRPr lang="cs-CZ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26. 6. 2024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5150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s-CZ" sz="3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n-cs"/>
              </a:rPr>
              <a:t>Strategie dalšího rozvoje sítě škol a školských zařízení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DZ ČR obsahuje podporu všeobecného vzdělávání, především lyceí.</a:t>
            </a:r>
          </a:p>
          <a:p>
            <a:pPr algn="just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DZ OK více preferuje polytechnické vzdělávání, lycea spíše typu přírodovědného či technického lycea a nepředpokládá se navyšování kapacit oborů gymnázium.</a:t>
            </a:r>
          </a:p>
          <a:p>
            <a:pPr algn="just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</a:rPr>
              <a:t>U ostatních maturitních oborů vzdělání může být nově zařazen nebo kapacitně posílen jen obor vzdělání, který bude nahrazovat ve stejné kapacitě a stejné formě jiný aktivní obor  vzdělání s maturitní zkouškou v rámci kraje, přičemž bude zohledňována analýza uplatnění absolventů příslušné skupiny oborů vzdělání na trhu práce, dojezdová vzdálenost jiné školy, která má stejný obor vzdělání zařazen ve své nabídce vzdělávání, a stávající kapacity požadovaných oborů vzdělání v kraji.</a:t>
            </a:r>
          </a:p>
          <a:p>
            <a:pPr algn="just"/>
            <a:endParaRPr lang="cs-CZ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26. 6. 2024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753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406B9A28-A5E3-D315-E44C-9CB691C7C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09099"/>
            <a:ext cx="10515600" cy="68400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Děkuji za pozornost.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67F6C32-8960-2A7F-6D5E-B104E162A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26. 6. 2024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35D0829-3018-E650-FC38-67CCC7543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CE3FDB9-EA51-42DA-148B-4E43B10C5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960541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449</TotalTime>
  <Words>671</Words>
  <Application>Microsoft Office PowerPoint</Application>
  <PresentationFormat>Širokoúhlá obrazovka</PresentationFormat>
  <Paragraphs>48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Inter</vt:lpstr>
      <vt:lpstr>Motiv Office</vt:lpstr>
      <vt:lpstr>Dlouhodobý záměr rozvoje vzdělávání a rozvoje vzdělávací soustavy Olomouckého kraje 2024-2028</vt:lpstr>
      <vt:lpstr>Dlouhodobý záměr rozvoje vzdělávání a rozvoje vzdělávací soustavy Olomouckého kraje 2024-2028 </vt:lpstr>
      <vt:lpstr>Dlouhodobý záměr rozvoje vzdělávání a rozvoje vzdělávací soustavy Olomouckého kraje 2024-2028 </vt:lpstr>
      <vt:lpstr>Zvýšení uplatnitelnosti absolventů na trhu práce </vt:lpstr>
      <vt:lpstr>Zvýšení uplatnitelnosti absolventů na trhu práce </vt:lpstr>
      <vt:lpstr>Podpora Jesenicka jako specifické části regionu </vt:lpstr>
      <vt:lpstr>Strategie dalšího rozvoje sítě škol a školských zařízení</vt:lpstr>
      <vt:lpstr>Děkuji za pozornost.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Pustaj Martin</cp:lastModifiedBy>
  <cp:revision>18</cp:revision>
  <dcterms:created xsi:type="dcterms:W3CDTF">2022-03-10T07:10:19Z</dcterms:created>
  <dcterms:modified xsi:type="dcterms:W3CDTF">2024-06-25T12:57:53Z</dcterms:modified>
</cp:coreProperties>
</file>