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77" r:id="rId14"/>
    <p:sldId id="280" r:id="rId15"/>
    <p:sldId id="279" r:id="rId16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39" y="72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18.01.2018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99" y="2904775"/>
            <a:ext cx="3342139" cy="103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15" y="1260000"/>
            <a:ext cx="2203708" cy="18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560325" cy="7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i="1" dirty="0"/>
              <a:t>Význam zapojení žáků s dlouhodobým onemocněním v pohybových programech na ZŠ a SŠ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Mgr. Tomáš Vyhlídal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Fakulta tělesné kultury, Univerzita Palackého v Olomouci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625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000" y="1367246"/>
            <a:ext cx="7560000" cy="2225621"/>
          </a:xfrm>
        </p:spPr>
        <p:txBody>
          <a:bodyPr>
            <a:normAutofit fontScale="90000"/>
          </a:bodyPr>
          <a:lstStyle/>
          <a:p>
            <a:r>
              <a:rPr lang="cs-CZ" i="1" dirty="0">
                <a:solidFill>
                  <a:schemeClr val="tx1"/>
                </a:solidFill>
              </a:rPr>
              <a:t>Stupeň podpory </a:t>
            </a:r>
            <a:r>
              <a:rPr lang="cs-CZ" i="1" dirty="0" smtClean="0">
                <a:solidFill>
                  <a:schemeClr val="tx1"/>
                </a:solidFill>
              </a:rPr>
              <a:t>4.</a:t>
            </a:r>
            <a:r>
              <a:rPr lang="cs-CZ" sz="2400" i="1" dirty="0" smtClean="0">
                <a:solidFill>
                  <a:schemeClr val="tx1"/>
                </a:solidFill>
              </a:rPr>
              <a:t/>
            </a:r>
            <a:br>
              <a:rPr lang="cs-CZ" sz="2400" i="1" dirty="0" smtClean="0">
                <a:solidFill>
                  <a:schemeClr val="tx1"/>
                </a:solidFill>
              </a:rPr>
            </a:br>
            <a:r>
              <a:rPr lang="cs-CZ" sz="2400" i="1" dirty="0">
                <a:solidFill>
                  <a:schemeClr val="tx1"/>
                </a:solidFill>
              </a:rPr>
              <a:t/>
            </a:r>
            <a:br>
              <a:rPr lang="cs-CZ" sz="2400" i="1" dirty="0">
                <a:solidFill>
                  <a:schemeClr val="tx1"/>
                </a:solidFill>
              </a:rPr>
            </a:br>
            <a:r>
              <a:rPr lang="cs-CZ" sz="2200" i="1" dirty="0"/>
              <a:t>Po omezenou dobu může jít i o žáka se závažnou chorobou výrazně ovlivňující jeho </a:t>
            </a:r>
            <a:r>
              <a:rPr lang="cs-CZ" sz="2200" i="1" dirty="0" smtClean="0"/>
              <a:t>možnosti při </a:t>
            </a:r>
            <a:r>
              <a:rPr lang="cs-CZ" sz="2200" i="1" dirty="0"/>
              <a:t>vzdělávání (např. závažné onkologické, ale i jiné onemocnění v léčbě s </a:t>
            </a:r>
            <a:r>
              <a:rPr lang="cs-CZ" sz="2200" i="1" dirty="0" smtClean="0"/>
              <a:t>omezením docházky </a:t>
            </a:r>
            <a:r>
              <a:rPr lang="cs-CZ" sz="2200" i="1" dirty="0"/>
              <a:t>do školy, případně s nutností vzdělávání ve škole mimo kolektiv ostatních žáků).</a:t>
            </a:r>
            <a:r>
              <a:rPr lang="cs-CZ" sz="2200" dirty="0"/>
              <a:t/>
            </a:r>
            <a:br>
              <a:rPr lang="cs-CZ" sz="2200" dirty="0"/>
            </a:br>
            <a:endParaRPr lang="cs-CZ" sz="2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228525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000" y="1428206"/>
            <a:ext cx="7560000" cy="2164661"/>
          </a:xfrm>
        </p:spPr>
        <p:txBody>
          <a:bodyPr>
            <a:normAutofit fontScale="90000"/>
          </a:bodyPr>
          <a:lstStyle/>
          <a:p>
            <a:r>
              <a:rPr lang="cs-CZ" i="1" dirty="0">
                <a:solidFill>
                  <a:schemeClr val="tx1"/>
                </a:solidFill>
              </a:rPr>
              <a:t>Stupeň podpory </a:t>
            </a:r>
            <a:r>
              <a:rPr lang="cs-CZ" i="1" dirty="0" smtClean="0">
                <a:solidFill>
                  <a:schemeClr val="tx1"/>
                </a:solidFill>
              </a:rPr>
              <a:t>5.</a:t>
            </a:r>
            <a:r>
              <a:rPr lang="cs-CZ" sz="3200" i="1" dirty="0">
                <a:solidFill>
                  <a:schemeClr val="tx1"/>
                </a:solidFill>
              </a:rPr>
              <a:t/>
            </a:r>
            <a:br>
              <a:rPr lang="cs-CZ" sz="3200" i="1" dirty="0">
                <a:solidFill>
                  <a:schemeClr val="tx1"/>
                </a:solidFill>
              </a:rPr>
            </a:br>
            <a:r>
              <a:rPr lang="cs-CZ" sz="3200" i="1" dirty="0">
                <a:solidFill>
                  <a:schemeClr val="tx1"/>
                </a:solidFill>
              </a:rPr>
              <a:t/>
            </a:r>
            <a:br>
              <a:rPr lang="cs-CZ" sz="3200" i="1" dirty="0">
                <a:solidFill>
                  <a:schemeClr val="tx1"/>
                </a:solidFill>
              </a:rPr>
            </a:br>
            <a:r>
              <a:rPr lang="cs-CZ" sz="2200" i="1" dirty="0"/>
              <a:t>Po omezenou dobu může jít i o žáka se závažnou chorobou výrazně ovlivňující jeho </a:t>
            </a:r>
            <a:r>
              <a:rPr lang="cs-CZ" sz="2200" i="1" dirty="0" smtClean="0"/>
              <a:t>možnosti při </a:t>
            </a:r>
            <a:r>
              <a:rPr lang="cs-CZ" sz="2200" i="1" dirty="0"/>
              <a:t>vzdělávání (např. závažné onkologické onemocnění v léčbě se zákazem </a:t>
            </a:r>
            <a:r>
              <a:rPr lang="cs-CZ" sz="2200" i="1" dirty="0" smtClean="0"/>
              <a:t>docházet do </a:t>
            </a:r>
            <a:r>
              <a:rPr lang="cs-CZ" sz="2200" i="1" dirty="0"/>
              <a:t>školy apod.).</a:t>
            </a:r>
            <a:r>
              <a:rPr lang="cs-CZ" sz="2200" dirty="0"/>
              <a:t/>
            </a:r>
            <a:br>
              <a:rPr lang="cs-CZ" sz="2200" dirty="0"/>
            </a:br>
            <a:endParaRPr lang="cs-CZ" sz="2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237121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9999" y="1506582"/>
            <a:ext cx="7709897" cy="4467497"/>
          </a:xfrm>
        </p:spPr>
        <p:txBody>
          <a:bodyPr/>
          <a:lstStyle/>
          <a:p>
            <a:r>
              <a:rPr lang="cs-CZ" dirty="0" smtClean="0"/>
              <a:t>Význam zapojení žáků s dlouhodobým onemocněním do TV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- zdravotní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- sociální 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- psychický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120876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000" y="1410789"/>
            <a:ext cx="7560000" cy="2182078"/>
          </a:xfrm>
        </p:spPr>
        <p:txBody>
          <a:bodyPr/>
          <a:lstStyle/>
          <a:p>
            <a:r>
              <a:rPr lang="cs-CZ" dirty="0" smtClean="0"/>
              <a:t>Benefity zapojení do TV a volnočasových programů??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02880" y="3697368"/>
            <a:ext cx="7560000" cy="1552712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83947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000" y="1410789"/>
            <a:ext cx="7560000" cy="2182078"/>
          </a:xfrm>
        </p:spPr>
        <p:txBody>
          <a:bodyPr/>
          <a:lstStyle/>
          <a:p>
            <a:r>
              <a:rPr lang="cs-CZ" dirty="0" smtClean="0"/>
              <a:t>Diskuze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02880" y="3697368"/>
            <a:ext cx="7560000" cy="1552712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19033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6600" dirty="0" smtClean="0"/>
              <a:t>Děkuji za pozornost! </a:t>
            </a:r>
            <a:endParaRPr lang="cs-CZ" sz="6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218584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Dlouhodobé onemocnění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>
                <a:solidFill>
                  <a:schemeClr val="tx1"/>
                </a:solidFill>
              </a:rPr>
              <a:t>- dlouhodobě </a:t>
            </a:r>
            <a:r>
              <a:rPr lang="cs-CZ" dirty="0">
                <a:solidFill>
                  <a:schemeClr val="tx1"/>
                </a:solidFill>
              </a:rPr>
              <a:t>se rozvíjející </a:t>
            </a:r>
            <a:r>
              <a:rPr lang="cs-CZ" dirty="0" smtClean="0">
                <a:solidFill>
                  <a:schemeClr val="tx1"/>
                </a:solidFill>
              </a:rPr>
              <a:t>syndrom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- možná změna stavu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- zpravidla nejsou vyléčitelná, léčbou lze zmírnit  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příznaky či zpomalit jejich průběh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- různý vznik, průběh, míra fyzické a psychické   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nepohody, závažnosti a prognózy </a:t>
            </a:r>
            <a:br>
              <a:rPr lang="cs-CZ" dirty="0" smtClean="0">
                <a:solidFill>
                  <a:schemeClr val="tx1"/>
                </a:solidFill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198088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66057" y="1480457"/>
            <a:ext cx="7713943" cy="211241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Dělení: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- </a:t>
            </a:r>
            <a:r>
              <a:rPr lang="cs-CZ" dirty="0" smtClean="0">
                <a:solidFill>
                  <a:schemeClr val="tx1"/>
                </a:solidFill>
              </a:rPr>
              <a:t>kardiovaskulární onemocnění </a:t>
            </a:r>
            <a:r>
              <a:rPr lang="cs-CZ" dirty="0"/>
              <a:t>(revmatické postižení srdečních chlopní, vrozené srdeční vady a ischemické choroby</a:t>
            </a:r>
            <a:r>
              <a:rPr lang="cs-CZ" dirty="0" smtClean="0"/>
              <a:t>)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- </a:t>
            </a:r>
            <a:r>
              <a:rPr lang="cs-CZ" dirty="0" smtClean="0">
                <a:solidFill>
                  <a:schemeClr val="tx1"/>
                </a:solidFill>
              </a:rPr>
              <a:t>onemocnění </a:t>
            </a:r>
            <a:r>
              <a:rPr lang="cs-CZ" dirty="0">
                <a:solidFill>
                  <a:schemeClr val="tx1"/>
                </a:solidFill>
              </a:rPr>
              <a:t>plic a dýchacích cest </a:t>
            </a:r>
            <a:r>
              <a:rPr lang="cs-CZ" dirty="0"/>
              <a:t>(průduškové astma, srdeční astma, cystická fibróza, plicní tuberkulóza)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- </a:t>
            </a:r>
            <a:r>
              <a:rPr lang="cs-CZ" dirty="0" smtClean="0">
                <a:solidFill>
                  <a:schemeClr val="tx1"/>
                </a:solidFill>
              </a:rPr>
              <a:t>imunitní </a:t>
            </a:r>
            <a:r>
              <a:rPr lang="cs-CZ" dirty="0">
                <a:solidFill>
                  <a:schemeClr val="tx1"/>
                </a:solidFill>
              </a:rPr>
              <a:t>poruchy </a:t>
            </a:r>
            <a:r>
              <a:rPr lang="cs-CZ" dirty="0"/>
              <a:t>(alergie, astma </a:t>
            </a:r>
            <a:r>
              <a:rPr lang="cs-CZ" dirty="0" err="1"/>
              <a:t>bronchiale</a:t>
            </a:r>
            <a:r>
              <a:rPr lang="cs-CZ" dirty="0"/>
              <a:t>, syndrom získané imunodeficience</a:t>
            </a:r>
            <a:r>
              <a:rPr lang="cs-CZ" dirty="0" smtClean="0"/>
              <a:t>)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- </a:t>
            </a:r>
            <a:r>
              <a:rPr lang="cs-CZ" dirty="0" smtClean="0">
                <a:solidFill>
                  <a:schemeClr val="tx1"/>
                </a:solidFill>
              </a:rPr>
              <a:t>kožní </a:t>
            </a:r>
            <a:r>
              <a:rPr lang="cs-CZ" dirty="0">
                <a:solidFill>
                  <a:schemeClr val="tx1"/>
                </a:solidFill>
              </a:rPr>
              <a:t>onemocnění </a:t>
            </a:r>
            <a:r>
              <a:rPr lang="cs-CZ" dirty="0"/>
              <a:t>(ekzémy, lupénka, růže</a:t>
            </a:r>
            <a:r>
              <a:rPr lang="cs-CZ" dirty="0" smtClean="0"/>
              <a:t>)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143275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000" y="1628502"/>
            <a:ext cx="7779566" cy="4563292"/>
          </a:xfrm>
        </p:spPr>
        <p:txBody>
          <a:bodyPr/>
          <a:lstStyle/>
          <a:p>
            <a:r>
              <a:rPr lang="cs-CZ" smtClean="0"/>
              <a:t>- </a:t>
            </a:r>
            <a:r>
              <a:rPr lang="cs-CZ">
                <a:solidFill>
                  <a:schemeClr val="tx1"/>
                </a:solidFill>
              </a:rPr>
              <a:t>poruchy metabolických procesů </a:t>
            </a:r>
            <a:r>
              <a:rPr lang="cs-CZ"/>
              <a:t>(cukrovka, dna, onemocnění ledvin a infekční onemocnění jater</a:t>
            </a:r>
            <a:r>
              <a:rPr lang="cs-CZ" smtClean="0"/>
              <a:t>)</a:t>
            </a:r>
            <a:br>
              <a:rPr lang="cs-CZ" smtClean="0"/>
            </a:br>
            <a:r>
              <a:rPr lang="cs-CZ"/>
              <a:t/>
            </a:r>
            <a:br>
              <a:rPr lang="cs-CZ"/>
            </a:br>
            <a:r>
              <a:rPr lang="cs-CZ" smtClean="0"/>
              <a:t>- </a:t>
            </a:r>
            <a:r>
              <a:rPr lang="cs-CZ" smtClean="0">
                <a:solidFill>
                  <a:schemeClr val="tx1"/>
                </a:solidFill>
              </a:rPr>
              <a:t>nádorová </a:t>
            </a:r>
            <a:r>
              <a:rPr lang="cs-CZ" dirty="0">
                <a:solidFill>
                  <a:schemeClr val="tx1"/>
                </a:solidFill>
              </a:rPr>
              <a:t>onemocnění </a:t>
            </a:r>
            <a:r>
              <a:rPr lang="cs-CZ" dirty="0"/>
              <a:t>(zhoubné, nezhoubné nádory, leukémie</a:t>
            </a:r>
            <a:r>
              <a:rPr lang="cs-CZ" dirty="0" smtClean="0"/>
              <a:t>)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- </a:t>
            </a:r>
            <a:r>
              <a:rPr lang="cs-CZ" dirty="0" smtClean="0">
                <a:solidFill>
                  <a:schemeClr val="tx1"/>
                </a:solidFill>
              </a:rPr>
              <a:t>záchvatovitá </a:t>
            </a:r>
            <a:r>
              <a:rPr lang="cs-CZ" dirty="0">
                <a:solidFill>
                  <a:schemeClr val="tx1"/>
                </a:solidFill>
              </a:rPr>
              <a:t>onemocnění, otylost, neurózy a nervové poruchy, a různé poruchy psychiky a chování</a:t>
            </a:r>
            <a:br>
              <a:rPr lang="cs-CZ" dirty="0">
                <a:solidFill>
                  <a:schemeClr val="tx1"/>
                </a:solidFill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310674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8309" y="1314994"/>
            <a:ext cx="7661691" cy="2277873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- </a:t>
            </a:r>
            <a:r>
              <a:rPr lang="cs-CZ" dirty="0">
                <a:solidFill>
                  <a:schemeClr val="tx1"/>
                </a:solidFill>
              </a:rPr>
              <a:t>Jedinci s chronickým onemocněním</a:t>
            </a:r>
            <a:r>
              <a:rPr lang="cs-CZ" dirty="0"/>
              <a:t>, zdravotním oslabením a s mírnějšími </a:t>
            </a:r>
            <a:r>
              <a:rPr lang="cs-CZ" dirty="0" smtClean="0"/>
              <a:t>zdravotními poruchami </a:t>
            </a:r>
            <a:r>
              <a:rPr lang="cs-CZ" dirty="0"/>
              <a:t>jsou souhrnně nazýváni také jako </a:t>
            </a:r>
            <a:r>
              <a:rPr lang="cs-CZ" dirty="0">
                <a:solidFill>
                  <a:schemeClr val="tx1"/>
                </a:solidFill>
              </a:rPr>
              <a:t>jedinci se zdravotním </a:t>
            </a:r>
            <a:r>
              <a:rPr lang="cs-CZ" dirty="0" smtClean="0">
                <a:solidFill>
                  <a:schemeClr val="tx1"/>
                </a:solidFill>
              </a:rPr>
              <a:t>znevýhodněním</a:t>
            </a:r>
            <a:r>
              <a:rPr lang="cs-CZ" dirty="0" smtClean="0"/>
              <a:t> </a:t>
            </a:r>
            <a:r>
              <a:rPr lang="cs-CZ" dirty="0"/>
              <a:t>(Hájková, Strnadová, 2010). </a:t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56275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09601" y="1358538"/>
            <a:ext cx="7670400" cy="2234330"/>
          </a:xfrm>
        </p:spPr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- </a:t>
            </a:r>
            <a:r>
              <a:rPr lang="cs-CZ" dirty="0"/>
              <a:t>v</a:t>
            </a:r>
            <a:r>
              <a:rPr lang="cs-CZ" dirty="0" smtClean="0"/>
              <a:t> ČR evidováno školskou matrikou cca </a:t>
            </a:r>
            <a:r>
              <a:rPr lang="cs-CZ" dirty="0" smtClean="0">
                <a:solidFill>
                  <a:schemeClr val="tx1"/>
                </a:solidFill>
              </a:rPr>
              <a:t>12 000 </a:t>
            </a:r>
            <a:r>
              <a:rPr lang="cs-CZ" dirty="0" smtClean="0"/>
              <a:t>dětí se zdravotním znevýhodněním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- cca </a:t>
            </a:r>
            <a:r>
              <a:rPr lang="cs-CZ" dirty="0" smtClean="0">
                <a:solidFill>
                  <a:schemeClr val="tx1"/>
                </a:solidFill>
              </a:rPr>
              <a:t>1 800 </a:t>
            </a:r>
            <a:r>
              <a:rPr lang="cs-CZ" dirty="0" smtClean="0"/>
              <a:t>dětí mělo vypracováno </a:t>
            </a:r>
            <a:r>
              <a:rPr lang="cs-CZ" dirty="0" smtClean="0">
                <a:solidFill>
                  <a:schemeClr val="tx1"/>
                </a:solidFill>
              </a:rPr>
              <a:t>individuální vzdělávací plán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209759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tx1"/>
                </a:solidFill>
              </a:rPr>
              <a:t>Katalog podpůrných </a:t>
            </a:r>
            <a:r>
              <a:rPr lang="cs-CZ" dirty="0" smtClean="0">
                <a:solidFill>
                  <a:schemeClr val="tx1"/>
                </a:solidFill>
              </a:rPr>
              <a:t>opatření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dílčí část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- pro </a:t>
            </a:r>
            <a:r>
              <a:rPr lang="cs-CZ" dirty="0">
                <a:solidFill>
                  <a:schemeClr val="tx1"/>
                </a:solidFill>
              </a:rPr>
              <a:t>žáky s </a:t>
            </a:r>
            <a:r>
              <a:rPr lang="cs-CZ" dirty="0" smtClean="0">
                <a:solidFill>
                  <a:schemeClr val="tx1"/>
                </a:solidFill>
              </a:rPr>
              <a:t>potřebou podpory ve </a:t>
            </a:r>
            <a:r>
              <a:rPr lang="cs-CZ" dirty="0">
                <a:solidFill>
                  <a:schemeClr val="tx1"/>
                </a:solidFill>
              </a:rPr>
              <a:t>vzdělávání z </a:t>
            </a:r>
            <a:r>
              <a:rPr lang="cs-CZ" dirty="0" smtClean="0">
                <a:solidFill>
                  <a:schemeClr val="tx1"/>
                </a:solidFill>
              </a:rPr>
              <a:t>důvodu tělesného postižení nebo </a:t>
            </a:r>
            <a:r>
              <a:rPr lang="cs-CZ" sz="2900" dirty="0"/>
              <a:t>závažného onemocnění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963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74766" y="1341119"/>
            <a:ext cx="7705234" cy="2251747"/>
          </a:xfrm>
        </p:spPr>
        <p:txBody>
          <a:bodyPr>
            <a:normAutofit/>
          </a:bodyPr>
          <a:lstStyle/>
          <a:p>
            <a:r>
              <a:rPr lang="cs-CZ" sz="2300" i="1" dirty="0" smtClean="0">
                <a:solidFill>
                  <a:schemeClr val="tx1"/>
                </a:solidFill>
              </a:rPr>
              <a:t>Stupeň podpory 1. </a:t>
            </a:r>
            <a:r>
              <a:rPr lang="cs-CZ" i="1" dirty="0" smtClean="0"/>
              <a:t/>
            </a:r>
            <a:br>
              <a:rPr lang="cs-CZ" i="1" dirty="0" smtClean="0"/>
            </a:br>
            <a:r>
              <a:rPr lang="cs-CZ" i="1" dirty="0" smtClean="0"/>
              <a:t/>
            </a:r>
            <a:br>
              <a:rPr lang="cs-CZ" i="1" dirty="0" smtClean="0"/>
            </a:br>
            <a:r>
              <a:rPr lang="cs-CZ" i="1" dirty="0" smtClean="0"/>
              <a:t>- </a:t>
            </a:r>
            <a:r>
              <a:rPr lang="cs-CZ" sz="2000" i="1" dirty="0" smtClean="0"/>
              <a:t>Žák </a:t>
            </a:r>
            <a:r>
              <a:rPr lang="cs-CZ" sz="2000" i="1" dirty="0"/>
              <a:t>se zdravotním znevýhodněním, jehož závažnější problémy se vzděláváním </a:t>
            </a:r>
            <a:r>
              <a:rPr lang="cs-CZ" sz="2000" i="1" dirty="0" smtClean="0"/>
              <a:t>vyplývají z </a:t>
            </a:r>
            <a:r>
              <a:rPr lang="cs-CZ" sz="2000" i="1" dirty="0"/>
              <a:t>primárního onemocnění nebo z následků léčby (krátkodobá podpora, max. 6 měsíců).</a:t>
            </a:r>
            <a:r>
              <a:rPr lang="cs-CZ" sz="2000" dirty="0"/>
              <a:t/>
            </a:r>
            <a:br>
              <a:rPr lang="cs-CZ" sz="2000" dirty="0"/>
            </a:br>
            <a:endParaRPr lang="cs-CZ" sz="2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74766" y="3592868"/>
            <a:ext cx="7705234" cy="1552710"/>
          </a:xfrm>
        </p:spPr>
        <p:txBody>
          <a:bodyPr>
            <a:noAutofit/>
          </a:bodyPr>
          <a:lstStyle/>
          <a:p>
            <a:r>
              <a:rPr lang="cs-CZ" sz="2300" b="1" i="1" dirty="0">
                <a:solidFill>
                  <a:schemeClr val="tx1"/>
                </a:solidFill>
                <a:ea typeface="+mj-ea"/>
              </a:rPr>
              <a:t>Stupeň podpory 2. </a:t>
            </a:r>
          </a:p>
          <a:p>
            <a:r>
              <a:rPr lang="cs-CZ" sz="2000" b="1" i="1" dirty="0" smtClean="0">
                <a:solidFill>
                  <a:schemeClr val="accent1"/>
                </a:solidFill>
                <a:ea typeface="+mj-ea"/>
              </a:rPr>
              <a:t>- Žák </a:t>
            </a:r>
            <a:r>
              <a:rPr lang="cs-CZ" sz="2000" b="1" i="1" dirty="0">
                <a:solidFill>
                  <a:schemeClr val="accent1"/>
                </a:solidFill>
                <a:ea typeface="+mj-ea"/>
              </a:rPr>
              <a:t>se zdravotním znevýhodněním, jehož závažnější problémy se vzděláváním </a:t>
            </a:r>
            <a:r>
              <a:rPr lang="cs-CZ" sz="2000" b="1" i="1" dirty="0" smtClean="0">
                <a:solidFill>
                  <a:schemeClr val="accent1"/>
                </a:solidFill>
                <a:ea typeface="+mj-ea"/>
              </a:rPr>
              <a:t>vyplývají z </a:t>
            </a:r>
            <a:r>
              <a:rPr lang="cs-CZ" sz="2000" b="1" i="1" dirty="0">
                <a:solidFill>
                  <a:schemeClr val="accent1"/>
                </a:solidFill>
                <a:ea typeface="+mj-ea"/>
              </a:rPr>
              <a:t>primárního onemocnění nebo z následků léčby (krátkodobá podpora, max. 6 měsíců).</a:t>
            </a:r>
          </a:p>
          <a:p>
            <a:r>
              <a:rPr lang="cs-CZ" sz="2000" b="1" i="1" dirty="0" smtClean="0">
                <a:solidFill>
                  <a:schemeClr val="accent1"/>
                </a:solidFill>
                <a:ea typeface="+mj-ea"/>
              </a:rPr>
              <a:t>- Žák </a:t>
            </a:r>
            <a:r>
              <a:rPr lang="cs-CZ" sz="2000" b="1" i="1" dirty="0">
                <a:solidFill>
                  <a:schemeClr val="accent1"/>
                </a:solidFill>
                <a:ea typeface="+mj-ea"/>
              </a:rPr>
              <a:t>s dlouhodobějšími a závažnějšími problémy ve vzdělávání, které vyplývají z </a:t>
            </a:r>
            <a:r>
              <a:rPr lang="cs-CZ" sz="2000" b="1" i="1" dirty="0" smtClean="0">
                <a:solidFill>
                  <a:schemeClr val="accent1"/>
                </a:solidFill>
                <a:ea typeface="+mj-ea"/>
              </a:rPr>
              <a:t>vážného onemocnění</a:t>
            </a:r>
            <a:r>
              <a:rPr lang="cs-CZ" sz="2000" b="1" i="1" dirty="0">
                <a:solidFill>
                  <a:schemeClr val="accent1"/>
                </a:solidFill>
                <a:ea typeface="+mj-ea"/>
              </a:rPr>
              <a:t>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188833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000" y="1471749"/>
            <a:ext cx="7560000" cy="2121118"/>
          </a:xfrm>
        </p:spPr>
        <p:txBody>
          <a:bodyPr>
            <a:normAutofit fontScale="90000"/>
          </a:bodyPr>
          <a:lstStyle/>
          <a:p>
            <a:r>
              <a:rPr lang="cs-CZ" i="1" dirty="0">
                <a:solidFill>
                  <a:schemeClr val="tx1"/>
                </a:solidFill>
              </a:rPr>
              <a:t>Stupeň podpory </a:t>
            </a:r>
            <a:r>
              <a:rPr lang="cs-CZ" i="1" dirty="0" smtClean="0">
                <a:solidFill>
                  <a:schemeClr val="tx1"/>
                </a:solidFill>
              </a:rPr>
              <a:t>3. </a:t>
            </a:r>
            <a:r>
              <a:rPr lang="cs-CZ" sz="2800" i="1" dirty="0" smtClean="0">
                <a:solidFill>
                  <a:schemeClr val="tx1"/>
                </a:solidFill>
              </a:rPr>
              <a:t/>
            </a:r>
            <a:br>
              <a:rPr lang="cs-CZ" sz="2800" i="1" dirty="0" smtClean="0">
                <a:solidFill>
                  <a:schemeClr val="tx1"/>
                </a:solidFill>
              </a:rPr>
            </a:br>
            <a:r>
              <a:rPr lang="cs-CZ" sz="2800" i="1" dirty="0">
                <a:solidFill>
                  <a:schemeClr val="tx1"/>
                </a:solidFill>
              </a:rPr>
              <a:t/>
            </a:r>
            <a:br>
              <a:rPr lang="cs-CZ" sz="2800" i="1" dirty="0">
                <a:solidFill>
                  <a:schemeClr val="tx1"/>
                </a:solidFill>
              </a:rPr>
            </a:br>
            <a:r>
              <a:rPr lang="cs-CZ" sz="2200" i="1" dirty="0" smtClean="0"/>
              <a:t>Může </a:t>
            </a:r>
            <a:r>
              <a:rPr lang="cs-CZ" sz="2200" i="1" dirty="0"/>
              <a:t>jít i o žáka se závažnou chorobou výrazně ovlivňující jeho možnosti při </a:t>
            </a:r>
            <a:r>
              <a:rPr lang="cs-CZ" sz="2200" i="1" dirty="0" smtClean="0"/>
              <a:t>vzdělávání (</a:t>
            </a:r>
            <a:r>
              <a:rPr lang="cs-CZ" sz="2200" i="1" dirty="0"/>
              <a:t>omezená docházka do školy, velmi časté absence), který má problémy se zvládáním učiva</a:t>
            </a:r>
            <a:r>
              <a:rPr lang="cs-CZ" sz="2200" dirty="0"/>
              <a:t/>
            </a:r>
            <a:br>
              <a:rPr lang="cs-CZ" sz="2200" dirty="0"/>
            </a:br>
            <a:r>
              <a:rPr lang="cs-CZ" sz="2200" i="1" dirty="0"/>
              <a:t>vyplývající z diagnózy (neurologické onemocnění má často dopad na funkce </a:t>
            </a:r>
            <a:r>
              <a:rPr lang="cs-CZ" sz="2200" i="1" dirty="0" smtClean="0"/>
              <a:t>ovlivňující možnosti </a:t>
            </a:r>
            <a:r>
              <a:rPr lang="cs-CZ" sz="2200" i="1" dirty="0"/>
              <a:t>žáka při vzdělávání – deficity dílčích funkcí, často i podprůměrný intelekt).</a:t>
            </a:r>
            <a:r>
              <a:rPr lang="cs-CZ" sz="2200" dirty="0"/>
              <a:t/>
            </a:r>
            <a:br>
              <a:rPr lang="cs-CZ" sz="2200" dirty="0"/>
            </a:br>
            <a:endParaRPr lang="cs-CZ" sz="2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Fakulta tělesné kultury, Univerzita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150071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Office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2.potx" id="{755D0361-9207-4673-B4A5-8DE80FB40899}" vid="{B1A348AD-3F36-40BB-80C1-28390A7D89F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UP_prezentace_cz_4x3</Template>
  <TotalTime>261</TotalTime>
  <Words>249</Words>
  <Application>Microsoft Office PowerPoint</Application>
  <PresentationFormat>Vlastní</PresentationFormat>
  <Paragraphs>34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8" baseType="lpstr">
      <vt:lpstr>Arial</vt:lpstr>
      <vt:lpstr>Calibri</vt:lpstr>
      <vt:lpstr>Motiv Office</vt:lpstr>
      <vt:lpstr>Význam zapojení žáků s dlouhodobým onemocněním v pohybových programech na ZŠ a SŠ</vt:lpstr>
      <vt:lpstr>Dlouhodobé onemocnění  - dlouhodobě se rozvíjející syndrom  - možná změna stavu  - zpravidla nejsou vyléčitelná, léčbou lze zmírnit      příznaky či zpomalit jejich průběh   - různý vznik, průběh, míra fyzické a psychické       nepohody, závažnosti a prognózy  </vt:lpstr>
      <vt:lpstr>Dělení:  - kardiovaskulární onemocnění (revmatické postižení srdečních chlopní, vrozené srdeční vady a ischemické choroby)  - onemocnění plic a dýchacích cest (průduškové astma, srdeční astma, cystická fibróza, plicní tuberkulóza)   - imunitní poruchy (alergie, astma bronchiale, syndrom získané imunodeficience)  - kožní onemocnění (ekzémy, lupénka, růže)    </vt:lpstr>
      <vt:lpstr>- poruchy metabolických procesů (cukrovka, dna, onemocnění ledvin a infekční onemocnění jater)  - nádorová onemocnění (zhoubné, nezhoubné nádory, leukémie)  - záchvatovitá onemocnění, otylost, neurózy a nervové poruchy, a různé poruchy psychiky a chování </vt:lpstr>
      <vt:lpstr> - Jedinci s chronickým onemocněním, zdravotním oslabením a s mírnějšími zdravotními poruchami jsou souhrnně nazýváni také jako jedinci se zdravotním znevýhodněním (Hájková, Strnadová, 2010).  </vt:lpstr>
      <vt:lpstr> - v ČR evidováno školskou matrikou cca 12 000 dětí se zdravotním znevýhodněním  - cca 1 800 dětí mělo vypracováno individuální vzdělávací plán</vt:lpstr>
      <vt:lpstr>Katalog podpůrných opatření   dílčí část - pro žáky s potřebou podpory ve vzdělávání z důvodu tělesného postižení nebo závažného onemocnění </vt:lpstr>
      <vt:lpstr>Stupeň podpory 1.   - Žák se zdravotním znevýhodněním, jehož závažnější problémy se vzděláváním vyplývají z primárního onemocnění nebo z následků léčby (krátkodobá podpora, max. 6 měsíců). </vt:lpstr>
      <vt:lpstr>Stupeň podpory 3.   Může jít i o žáka se závažnou chorobou výrazně ovlivňující jeho možnosti při vzdělávání (omezená docházka do školy, velmi časté absence), který má problémy se zvládáním učiva vyplývající z diagnózy (neurologické onemocnění má často dopad na funkce ovlivňující možnosti žáka při vzdělávání – deficity dílčích funkcí, často i podprůměrný intelekt). </vt:lpstr>
      <vt:lpstr>Stupeň podpory 4.  Po omezenou dobu může jít i o žáka se závažnou chorobou výrazně ovlivňující jeho možnosti při vzdělávání (např. závažné onkologické, ale i jiné onemocnění v léčbě s omezením docházky do školy, případně s nutností vzdělávání ve škole mimo kolektiv ostatních žáků). </vt:lpstr>
      <vt:lpstr>Stupeň podpory 5.  Po omezenou dobu může jít i o žáka se závažnou chorobou výrazně ovlivňující jeho možnosti při vzdělávání (např. závažné onkologické onemocnění v léčbě se zákazem docházet do školy apod.). </vt:lpstr>
      <vt:lpstr>Význam zapojení žáků s dlouhodobým onemocněním do TV  - zdravotní  - sociální   - psychický    </vt:lpstr>
      <vt:lpstr>Benefity zapojení do TV a volnočasových programů??</vt:lpstr>
      <vt:lpstr>Diskuze</vt:lpstr>
      <vt:lpstr>Děkuji za pozornost! </vt:lpstr>
    </vt:vector>
  </TitlesOfParts>
  <Company>UP Olomouc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Vyhlídal</dc:creator>
  <cp:lastModifiedBy>Tomáš Vyhlídal</cp:lastModifiedBy>
  <cp:revision>22</cp:revision>
  <dcterms:created xsi:type="dcterms:W3CDTF">2018-01-11T09:56:13Z</dcterms:created>
  <dcterms:modified xsi:type="dcterms:W3CDTF">2018-01-18T14:46:00Z</dcterms:modified>
</cp:coreProperties>
</file>