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67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65" d="100"/>
          <a:sy n="65" d="100"/>
        </p:scale>
        <p:origin x="1336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20.10.2019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944216"/>
          </a:xfrm>
        </p:spPr>
        <p:txBody>
          <a:bodyPr>
            <a:normAutofit fontScale="92500" lnSpcReduction="20000"/>
          </a:bodyPr>
          <a:lstStyle/>
          <a:p>
            <a:endParaRPr lang="cs-CZ" sz="2000" dirty="0"/>
          </a:p>
          <a:p>
            <a:r>
              <a:rPr lang="cs-CZ" sz="2800" dirty="0"/>
              <a:t>W</a:t>
            </a:r>
            <a:r>
              <a:rPr lang="cs-CZ" sz="2800" dirty="0" smtClean="0"/>
              <a:t>orkshop k tvorbě KAP 2019-2021</a:t>
            </a:r>
          </a:p>
          <a:p>
            <a:r>
              <a:rPr lang="cs-CZ" sz="2800" dirty="0" smtClean="0"/>
              <a:t>Olomouc 21. 10. 2019</a:t>
            </a:r>
          </a:p>
          <a:p>
            <a:endParaRPr lang="cs-CZ" sz="2800" dirty="0" smtClean="0"/>
          </a:p>
          <a:p>
            <a:r>
              <a:rPr lang="cs-CZ" sz="2000" dirty="0" smtClean="0"/>
              <a:t>RNDr. Bronislava Vláčilová, věcná manažerka projektu KAP</a:t>
            </a:r>
          </a:p>
          <a:p>
            <a:endParaRPr lang="cs-CZ" sz="2800" dirty="0"/>
          </a:p>
          <a:p>
            <a:endParaRPr lang="cs-CZ" sz="2800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346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pl-PL" sz="4000" dirty="0">
                <a:latin typeface="Calibri" panose="020F0502020204030204" pitchFamily="34" charset="0"/>
              </a:rPr>
              <a:t>Aktuální informace </a:t>
            </a:r>
            <a:r>
              <a:rPr lang="pl-PL" sz="4000" dirty="0" smtClean="0">
                <a:latin typeface="Calibri" panose="020F0502020204030204" pitchFamily="34" charset="0"/>
              </a:rPr>
              <a:t/>
            </a:r>
            <a:br>
              <a:rPr lang="pl-PL" sz="4000" dirty="0" smtClean="0">
                <a:latin typeface="Calibri" panose="020F0502020204030204" pitchFamily="34" charset="0"/>
              </a:rPr>
            </a:br>
            <a:r>
              <a:rPr lang="pl-PL" sz="4000" dirty="0" smtClean="0">
                <a:latin typeface="Calibri" panose="020F0502020204030204" pitchFamily="34" charset="0"/>
              </a:rPr>
              <a:t>o </a:t>
            </a:r>
            <a:r>
              <a:rPr lang="pl-PL" sz="4000" dirty="0">
                <a:latin typeface="Calibri" panose="020F0502020204030204" pitchFamily="34" charset="0"/>
              </a:rPr>
              <a:t>projektu </a:t>
            </a:r>
            <a:r>
              <a:rPr lang="pl-PL" sz="4000" dirty="0" smtClean="0">
                <a:latin typeface="Calibri" panose="020F0502020204030204" pitchFamily="34" charset="0"/>
              </a:rPr>
              <a:t>KAP </a:t>
            </a:r>
            <a:r>
              <a:rPr lang="cs-CZ" sz="4000" dirty="0" smtClean="0">
                <a:latin typeface="Calibri" panose="020F0502020204030204" pitchFamily="34" charset="0"/>
              </a:rPr>
              <a:t/>
            </a:r>
            <a:br>
              <a:rPr lang="cs-CZ" sz="4000" dirty="0" smtClean="0">
                <a:latin typeface="Calibri" panose="020F0502020204030204" pitchFamily="34" charset="0"/>
              </a:rPr>
            </a:br>
            <a:endParaRPr lang="cs-CZ" sz="27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89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/>
              <a:t>Priority </a:t>
            </a:r>
            <a:r>
              <a:rPr lang="cs-CZ" sz="3200" b="1" dirty="0" smtClean="0"/>
              <a:t>nižší důležitosti </a:t>
            </a:r>
            <a:r>
              <a:rPr lang="cs-CZ" sz="3200" b="1" dirty="0"/>
              <a:t>pro kraj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/>
              <a:t>C1: Podpora </a:t>
            </a:r>
            <a:r>
              <a:rPr lang="cs-CZ" sz="2800" dirty="0" smtClean="0"/>
              <a:t>inkluze</a:t>
            </a:r>
          </a:p>
          <a:p>
            <a:pPr marL="0" indent="0">
              <a:buNone/>
            </a:pPr>
            <a:r>
              <a:rPr lang="cs-CZ" sz="2800" dirty="0" smtClean="0"/>
              <a:t>C2</a:t>
            </a:r>
            <a:r>
              <a:rPr lang="cs-CZ" sz="2800" dirty="0"/>
              <a:t>: Podpora zájmového </a:t>
            </a:r>
            <a:r>
              <a:rPr lang="cs-CZ" sz="2800" dirty="0" smtClean="0"/>
              <a:t>vzdělávání</a:t>
            </a:r>
          </a:p>
          <a:p>
            <a:pPr marL="0" indent="0">
              <a:buNone/>
            </a:pPr>
            <a:r>
              <a:rPr lang="cs-CZ" sz="2800" dirty="0"/>
              <a:t>C3: Podpora </a:t>
            </a:r>
            <a:r>
              <a:rPr lang="cs-CZ" sz="2800" dirty="0" smtClean="0"/>
              <a:t>ZUŠ </a:t>
            </a:r>
            <a:r>
              <a:rPr lang="cs-CZ" sz="2800" dirty="0"/>
              <a:t>(a konzervatoře)</a:t>
            </a:r>
          </a:p>
        </p:txBody>
      </p:sp>
      <p:sp>
        <p:nvSpPr>
          <p:cNvPr id="4" name="Bublinový popisek se šipkou nahoru 3"/>
          <p:cNvSpPr/>
          <p:nvPr/>
        </p:nvSpPr>
        <p:spPr>
          <a:xfrm>
            <a:off x="2411760" y="3284985"/>
            <a:ext cx="6480720" cy="1296144"/>
          </a:xfrm>
          <a:prstGeom prst="up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Dílčí cíle, kritéria a plánované aktivity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6245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Naplňování priorit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457200" y="2564904"/>
            <a:ext cx="8229600" cy="2664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Krajský akční plán rozvoje vzdělávání</a:t>
            </a:r>
          </a:p>
          <a:p>
            <a:pPr algn="ctr"/>
            <a:r>
              <a:rPr lang="cs-CZ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Akční plány </a:t>
            </a:r>
            <a:r>
              <a:rPr lang="cs-CZ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škol</a:t>
            </a:r>
          </a:p>
        </p:txBody>
      </p:sp>
    </p:spTree>
    <p:extLst>
      <p:ext uri="{BB962C8B-B14F-4D97-AF65-F5344CB8AC3E}">
        <p14:creationId xmlns:p14="http://schemas.microsoft.com/office/powerpoint/2010/main" val="4183567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Rekapitulace tvorby </a:t>
            </a:r>
            <a:br>
              <a:rPr lang="cs-CZ" sz="3200" b="1" dirty="0" smtClean="0"/>
            </a:br>
            <a:r>
              <a:rPr lang="cs-CZ" sz="3200" b="1" dirty="0" smtClean="0"/>
              <a:t>KAP 2019-2021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Workshop dnes</a:t>
            </a:r>
          </a:p>
          <a:p>
            <a:r>
              <a:rPr lang="cs-CZ" dirty="0" smtClean="0"/>
              <a:t>PS Vzdělávání 7. 11. 2019</a:t>
            </a:r>
          </a:p>
          <a:p>
            <a:r>
              <a:rPr lang="cs-CZ" dirty="0" smtClean="0"/>
              <a:t>Odborný garant z P-KAP</a:t>
            </a:r>
          </a:p>
          <a:p>
            <a:r>
              <a:rPr lang="cs-CZ" dirty="0" smtClean="0"/>
              <a:t>RSK OK </a:t>
            </a:r>
            <a:r>
              <a:rPr lang="cs-CZ" dirty="0" err="1" smtClean="0"/>
              <a:t>předp</a:t>
            </a:r>
            <a:r>
              <a:rPr lang="cs-CZ" dirty="0" smtClean="0"/>
              <a:t>. na přelomu 11-12/2019</a:t>
            </a:r>
          </a:p>
          <a:p>
            <a:r>
              <a:rPr lang="cs-CZ" dirty="0" smtClean="0"/>
              <a:t>MŠMT</a:t>
            </a:r>
            <a:endParaRPr lang="cs-CZ" dirty="0"/>
          </a:p>
        </p:txBody>
      </p:sp>
      <p:sp>
        <p:nvSpPr>
          <p:cNvPr id="4" name="Veselý obličej 3"/>
          <p:cNvSpPr/>
          <p:nvPr/>
        </p:nvSpPr>
        <p:spPr>
          <a:xfrm>
            <a:off x="7452320" y="5013176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2602539" y="5013176"/>
            <a:ext cx="453720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Schválený dokument cca 02/2020</a:t>
            </a:r>
            <a:endParaRPr lang="cs-CZ" dirty="0"/>
          </a:p>
        </p:txBody>
      </p:sp>
      <p:sp>
        <p:nvSpPr>
          <p:cNvPr id="6" name="Veselý obličej 5"/>
          <p:cNvSpPr/>
          <p:nvPr/>
        </p:nvSpPr>
        <p:spPr>
          <a:xfrm>
            <a:off x="1368059" y="5030708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149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4000" b="1" dirty="0" smtClean="0"/>
              <a:t>2019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Začátek 2. fáze projektu</a:t>
            </a:r>
          </a:p>
          <a:p>
            <a:r>
              <a:rPr lang="cs-CZ" dirty="0"/>
              <a:t>Tvorba </a:t>
            </a:r>
            <a:r>
              <a:rPr lang="cs-CZ" dirty="0" smtClean="0"/>
              <a:t>dokumentu KAP č. 2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             (pro období 2019-2021)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3300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600" b="1" dirty="0" smtClean="0"/>
              <a:t>Struktura KAP 2019-2021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 smtClean="0"/>
              <a:t>1. Socioekonomická </a:t>
            </a:r>
            <a:r>
              <a:rPr lang="cs-CZ" dirty="0"/>
              <a:t>charakteristika území	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2. Zhodnocení </a:t>
            </a:r>
            <a:r>
              <a:rPr lang="cs-CZ" dirty="0"/>
              <a:t>uplatňování oblastí intervence a rozvojové priority v oblasti </a:t>
            </a:r>
            <a:r>
              <a:rPr lang="cs-CZ" dirty="0" smtClean="0"/>
              <a:t>vzdělávání</a:t>
            </a:r>
            <a:r>
              <a:rPr lang="cs-CZ" dirty="0"/>
              <a:t>	</a:t>
            </a:r>
          </a:p>
          <a:p>
            <a:pPr marL="400050" lvl="1" indent="0">
              <a:buNone/>
            </a:pPr>
            <a:r>
              <a:rPr lang="cs-CZ" dirty="0"/>
              <a:t>•	Podpora kompetencí k podnikavosti, iniciativě a kreativitě	</a:t>
            </a:r>
          </a:p>
          <a:p>
            <a:pPr marL="400050" lvl="1" indent="0">
              <a:buNone/>
            </a:pPr>
            <a:r>
              <a:rPr lang="cs-CZ" dirty="0"/>
              <a:t>•	Podpora polytechnického vzdělávání	</a:t>
            </a:r>
          </a:p>
          <a:p>
            <a:pPr marL="400050" lvl="1" indent="0">
              <a:buNone/>
            </a:pPr>
            <a:r>
              <a:rPr lang="cs-CZ" dirty="0"/>
              <a:t>•	Podpora odborného vzdělávání 	</a:t>
            </a:r>
          </a:p>
          <a:p>
            <a:pPr marL="400050" lvl="1" indent="0">
              <a:buNone/>
            </a:pPr>
            <a:r>
              <a:rPr lang="cs-CZ" dirty="0"/>
              <a:t>•	Rozvoj kariérového poradenství	</a:t>
            </a:r>
          </a:p>
          <a:p>
            <a:pPr marL="400050" lvl="1" indent="0">
              <a:buNone/>
            </a:pPr>
            <a:r>
              <a:rPr lang="cs-CZ" dirty="0"/>
              <a:t>•	Rozvoj škol jako </a:t>
            </a:r>
            <a:r>
              <a:rPr lang="cs-CZ" dirty="0" smtClean="0"/>
              <a:t>CŽU</a:t>
            </a:r>
          </a:p>
          <a:p>
            <a:pPr marL="400050" lvl="1" indent="0">
              <a:buNone/>
            </a:pPr>
            <a:r>
              <a:rPr lang="cs-CZ" dirty="0" smtClean="0"/>
              <a:t>•</a:t>
            </a:r>
            <a:r>
              <a:rPr lang="cs-CZ" dirty="0"/>
              <a:t>	Podpora inkluze	</a:t>
            </a:r>
          </a:p>
          <a:p>
            <a:pPr marL="400050" lvl="1" indent="0">
              <a:buNone/>
            </a:pPr>
            <a:r>
              <a:rPr lang="cs-CZ" dirty="0"/>
              <a:t>•	Infrastruktura a investiční vybavení SŠ, VOŠ</a:t>
            </a:r>
          </a:p>
          <a:p>
            <a:pPr marL="400050" lvl="1" indent="0">
              <a:buNone/>
            </a:pPr>
            <a:r>
              <a:rPr lang="cs-CZ" dirty="0"/>
              <a:t>•	Gramotnosti 	</a:t>
            </a:r>
          </a:p>
          <a:p>
            <a:pPr marL="0" indent="0">
              <a:buNone/>
            </a:pPr>
            <a:r>
              <a:rPr lang="cs-CZ" sz="2900" dirty="0"/>
              <a:t>(Analýza strategických dokumentů, SWOT analýza, </a:t>
            </a:r>
            <a:endParaRPr lang="cs-CZ" sz="2900" dirty="0" smtClean="0"/>
          </a:p>
          <a:p>
            <a:pPr marL="0" indent="0">
              <a:buNone/>
            </a:pPr>
            <a:r>
              <a:rPr lang="cs-CZ" sz="2900" dirty="0" smtClean="0"/>
              <a:t>Identifikace </a:t>
            </a:r>
            <a:r>
              <a:rPr lang="cs-CZ" sz="2900" dirty="0"/>
              <a:t>problémů, jejich příčin a stanovení cílů</a:t>
            </a:r>
            <a:r>
              <a:rPr lang="cs-CZ" sz="2900" dirty="0" smtClean="0"/>
              <a:t>)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6" name="Šipka doleva 5"/>
          <p:cNvSpPr/>
          <p:nvPr/>
        </p:nvSpPr>
        <p:spPr>
          <a:xfrm rot="1267629">
            <a:off x="6133219" y="3908718"/>
            <a:ext cx="2785967" cy="23558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Analytická část dokumentu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215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600" b="1" dirty="0"/>
              <a:t>Struktura KAP 2019-2021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3. Stanovení priorit – A, B, C</a:t>
            </a:r>
            <a:r>
              <a:rPr lang="cs-CZ" dirty="0"/>
              <a:t>	</a:t>
            </a:r>
          </a:p>
          <a:p>
            <a:pPr marL="0" indent="0">
              <a:buNone/>
            </a:pPr>
            <a:r>
              <a:rPr lang="cs-CZ" dirty="0" smtClean="0"/>
              <a:t>4. Návrh </a:t>
            </a:r>
            <a:r>
              <a:rPr lang="cs-CZ" dirty="0"/>
              <a:t>řešení – akční plán	</a:t>
            </a:r>
          </a:p>
          <a:p>
            <a:pPr marL="0" indent="0">
              <a:buNone/>
            </a:pPr>
            <a:r>
              <a:rPr lang="cs-CZ" dirty="0" smtClean="0"/>
              <a:t>5. Návrhy </a:t>
            </a:r>
            <a:r>
              <a:rPr lang="cs-CZ" dirty="0"/>
              <a:t>projektů	</a:t>
            </a:r>
          </a:p>
          <a:p>
            <a:pPr marL="400050" lvl="1" indent="0">
              <a:buNone/>
            </a:pPr>
            <a:r>
              <a:rPr lang="cs-CZ" sz="2000" dirty="0" smtClean="0"/>
              <a:t>5.1 Návrh </a:t>
            </a:r>
            <a:r>
              <a:rPr lang="cs-CZ" sz="2000" dirty="0"/>
              <a:t>záměru krajského projektu na implementaci 	</a:t>
            </a:r>
          </a:p>
          <a:p>
            <a:pPr marL="400050" lvl="1" indent="0">
              <a:buNone/>
            </a:pPr>
            <a:r>
              <a:rPr lang="cs-CZ" sz="2000" dirty="0" smtClean="0"/>
              <a:t>5.2 Návrh </a:t>
            </a:r>
            <a:r>
              <a:rPr lang="cs-CZ" sz="2000" dirty="0"/>
              <a:t>projektů zjednodušeného vykazování (šablon</a:t>
            </a:r>
            <a:r>
              <a:rPr lang="cs-CZ" sz="2000" dirty="0" smtClean="0"/>
              <a:t>)</a:t>
            </a:r>
          </a:p>
          <a:p>
            <a:pPr marL="400050" lvl="1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400" dirty="0" smtClean="0"/>
              <a:t>Přílohy: </a:t>
            </a:r>
          </a:p>
          <a:p>
            <a:pPr marL="857250" lvl="1" indent="-457200">
              <a:buAutoNum type="arabicPeriod"/>
            </a:pPr>
            <a:r>
              <a:rPr lang="cs-CZ" sz="2000" dirty="0" smtClean="0"/>
              <a:t>Analýza potřeb škol</a:t>
            </a:r>
            <a:r>
              <a:rPr lang="cs-CZ" sz="2000" dirty="0"/>
              <a:t> </a:t>
            </a:r>
            <a:r>
              <a:rPr lang="cs-CZ" sz="2000" dirty="0" smtClean="0"/>
              <a:t>(zpracovaná NÚV Praha)</a:t>
            </a:r>
          </a:p>
          <a:p>
            <a:pPr marL="857250" lvl="1" indent="-457200">
              <a:buAutoNum type="arabicPeriod"/>
            </a:pPr>
            <a:r>
              <a:rPr lang="cs-CZ" sz="2000" dirty="0" smtClean="0"/>
              <a:t>Srovnání analýzy potřeb území a analýzy potřeb škol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386940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4000" b="1" dirty="0" smtClean="0"/>
              <a:t>Proces </a:t>
            </a:r>
            <a:r>
              <a:rPr lang="cs-CZ" sz="4000" b="1" dirty="0" err="1" smtClean="0"/>
              <a:t>prioritizace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Analýza potřeb území</a:t>
            </a:r>
          </a:p>
          <a:p>
            <a:r>
              <a:rPr lang="cs-CZ" dirty="0" smtClean="0"/>
              <a:t>Analýza potřeb škol</a:t>
            </a:r>
          </a:p>
          <a:p>
            <a:r>
              <a:rPr lang="cs-CZ" dirty="0" smtClean="0"/>
              <a:t>PS Vzdělávání</a:t>
            </a:r>
          </a:p>
          <a:p>
            <a:r>
              <a:rPr lang="cs-CZ" dirty="0" smtClean="0"/>
              <a:t>Aktuální DZ ČR </a:t>
            </a:r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3851920" y="4509120"/>
            <a:ext cx="4608512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Priority vzdělávání       v Olomouckém kraji</a:t>
            </a:r>
            <a:endParaRPr lang="cs-CZ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Šipka dolů 4"/>
          <p:cNvSpPr/>
          <p:nvPr/>
        </p:nvSpPr>
        <p:spPr>
          <a:xfrm rot="19031167">
            <a:off x="3724123" y="3236040"/>
            <a:ext cx="1442446" cy="1884661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0501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Priority nejvyšší důležitosti pro kraj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/>
              <a:t>Obecná priorita A1: </a:t>
            </a:r>
            <a:r>
              <a:rPr lang="cs-CZ" dirty="0"/>
              <a:t>Vzdělávání pro budoucnost </a:t>
            </a:r>
            <a:r>
              <a:rPr lang="cs-CZ" dirty="0" smtClean="0"/>
              <a:t>v OK</a:t>
            </a:r>
          </a:p>
          <a:p>
            <a:pPr marL="0" indent="0">
              <a:buNone/>
            </a:pPr>
            <a:r>
              <a:rPr lang="cs-CZ" u="sng" dirty="0"/>
              <a:t>Dílčí </a:t>
            </a:r>
            <a:r>
              <a:rPr lang="cs-CZ" u="sng" dirty="0" smtClean="0"/>
              <a:t>cíl </a:t>
            </a:r>
            <a:r>
              <a:rPr lang="cs-CZ" u="sng" dirty="0"/>
              <a:t>A1.1</a:t>
            </a:r>
            <a:r>
              <a:rPr lang="cs-CZ" dirty="0"/>
              <a:t>: Zlepšení výsledků vzdělávacího systému s ohledem na moderní kompetence a potřeby trhu práce, mimo jiné s ohledem na digitalizaci průmyslu a </a:t>
            </a:r>
            <a:r>
              <a:rPr lang="cs-CZ" dirty="0" smtClean="0"/>
              <a:t>společnosti</a:t>
            </a:r>
          </a:p>
          <a:p>
            <a:pPr marL="0" indent="0">
              <a:buNone/>
            </a:pPr>
            <a:r>
              <a:rPr lang="cs-CZ" u="sng" dirty="0"/>
              <a:t>Dílčí cíl </a:t>
            </a:r>
            <a:r>
              <a:rPr lang="cs-CZ" u="sng" dirty="0" smtClean="0"/>
              <a:t>A1.2</a:t>
            </a:r>
            <a:r>
              <a:rPr lang="cs-CZ" dirty="0"/>
              <a:t>: Snižování nerovností ve vzdělávání (zajištění rovného přístupu ke vzdělání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u="sng" dirty="0"/>
              <a:t>Dílčí cíl </a:t>
            </a:r>
            <a:r>
              <a:rPr lang="cs-CZ" u="sng" dirty="0" smtClean="0"/>
              <a:t>A1.3</a:t>
            </a:r>
            <a:r>
              <a:rPr lang="cs-CZ" dirty="0"/>
              <a:t>: Zvýšení kompetencí a kvality pracovníků ve vzdělávání</a:t>
            </a:r>
          </a:p>
        </p:txBody>
      </p:sp>
      <p:sp>
        <p:nvSpPr>
          <p:cNvPr id="4" name="Bublinový popisek se šipkou nahoru 3"/>
          <p:cNvSpPr/>
          <p:nvPr/>
        </p:nvSpPr>
        <p:spPr>
          <a:xfrm>
            <a:off x="2411760" y="5733256"/>
            <a:ext cx="6480720" cy="850107"/>
          </a:xfrm>
          <a:prstGeom prst="up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Dílčí cíle, kritéria a plánované aktivity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4274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/>
              <a:t>Priority nejvyšší důležitosti pro kraj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 smtClean="0"/>
              <a:t>A2</a:t>
            </a:r>
            <a:r>
              <a:rPr lang="cs-CZ" sz="2800" dirty="0"/>
              <a:t>: Polytechnické vzdělávání </a:t>
            </a:r>
            <a:endParaRPr lang="cs-CZ" sz="2800" dirty="0" smtClean="0"/>
          </a:p>
          <a:p>
            <a:pPr marL="0" indent="0">
              <a:buNone/>
            </a:pPr>
            <a:r>
              <a:rPr lang="cs-CZ" sz="2800" dirty="0" smtClean="0"/>
              <a:t>A3</a:t>
            </a:r>
            <a:r>
              <a:rPr lang="cs-CZ" sz="2800" dirty="0"/>
              <a:t>: Podpora kompetencí k podnikavosti, iniciativě a kreativitě</a:t>
            </a:r>
            <a:endParaRPr lang="cs-CZ" sz="2800" dirty="0" smtClean="0"/>
          </a:p>
          <a:p>
            <a:pPr marL="0" indent="0">
              <a:buNone/>
            </a:pPr>
            <a:r>
              <a:rPr lang="cs-CZ" sz="2800" dirty="0" smtClean="0"/>
              <a:t>A4</a:t>
            </a:r>
            <a:r>
              <a:rPr lang="cs-CZ" sz="2800" dirty="0"/>
              <a:t>: Podpora odborného vzdělávání, spolupráce škol a </a:t>
            </a:r>
            <a:r>
              <a:rPr lang="cs-CZ" sz="2800" dirty="0" smtClean="0"/>
              <a:t>zaměstnavatelů</a:t>
            </a:r>
          </a:p>
          <a:p>
            <a:pPr marL="0" indent="0">
              <a:buNone/>
            </a:pPr>
            <a:r>
              <a:rPr lang="cs-CZ" sz="2800" dirty="0" smtClean="0"/>
              <a:t>A5</a:t>
            </a:r>
            <a:r>
              <a:rPr lang="cs-CZ" sz="2800" dirty="0"/>
              <a:t>: Podpora výuky informačních a komunikačních </a:t>
            </a:r>
            <a:r>
              <a:rPr lang="cs-CZ" sz="2800" dirty="0" smtClean="0"/>
              <a:t>technologií</a:t>
            </a:r>
          </a:p>
        </p:txBody>
      </p:sp>
      <p:sp>
        <p:nvSpPr>
          <p:cNvPr id="4" name="Bublinový popisek se šipkou nahoru 3"/>
          <p:cNvSpPr/>
          <p:nvPr/>
        </p:nvSpPr>
        <p:spPr>
          <a:xfrm>
            <a:off x="2411760" y="4653137"/>
            <a:ext cx="6480720" cy="1584176"/>
          </a:xfrm>
          <a:prstGeom prst="up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Dílčí cíle, kritéria a plánované aktivity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1627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/>
              <a:t>Priority nejvyšší důležitosti pro kraj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/>
              <a:t>A6: Podpora matematické gramotnosti</a:t>
            </a:r>
          </a:p>
          <a:p>
            <a:pPr marL="0" indent="0">
              <a:buNone/>
            </a:pPr>
            <a:r>
              <a:rPr lang="cs-CZ" sz="2800" dirty="0" smtClean="0"/>
              <a:t>A7</a:t>
            </a:r>
            <a:r>
              <a:rPr lang="cs-CZ" sz="2800" dirty="0"/>
              <a:t>: Podpora čtenářské </a:t>
            </a:r>
            <a:r>
              <a:rPr lang="cs-CZ" sz="2800" dirty="0" smtClean="0"/>
              <a:t>gramotnosti</a:t>
            </a:r>
          </a:p>
          <a:p>
            <a:pPr marL="0" indent="0">
              <a:buNone/>
            </a:pPr>
            <a:r>
              <a:rPr lang="cs-CZ" sz="2800" dirty="0" smtClean="0"/>
              <a:t>A8</a:t>
            </a:r>
            <a:r>
              <a:rPr lang="cs-CZ" sz="2800" dirty="0"/>
              <a:t>: Podpora infrastruktury škol a školských </a:t>
            </a:r>
            <a:r>
              <a:rPr lang="cs-CZ" sz="2800" dirty="0" smtClean="0"/>
              <a:t>zařízení</a:t>
            </a:r>
          </a:p>
          <a:p>
            <a:pPr marL="0" indent="0">
              <a:buNone/>
            </a:pPr>
            <a:r>
              <a:rPr lang="cs-CZ" sz="2800" dirty="0" smtClean="0"/>
              <a:t>A9</a:t>
            </a:r>
            <a:r>
              <a:rPr lang="cs-CZ" sz="2800" dirty="0"/>
              <a:t>: Rozvoj kariérového </a:t>
            </a:r>
            <a:r>
              <a:rPr lang="cs-CZ" sz="2800" dirty="0" smtClean="0"/>
              <a:t>poradenství</a:t>
            </a:r>
          </a:p>
          <a:p>
            <a:pPr marL="0" indent="0">
              <a:buNone/>
            </a:pPr>
            <a:r>
              <a:rPr lang="cs-CZ" sz="2800" dirty="0" smtClean="0"/>
              <a:t>A10</a:t>
            </a:r>
            <a:r>
              <a:rPr lang="cs-CZ" sz="2800" dirty="0"/>
              <a:t>: Podpora výuky cizích jazyků</a:t>
            </a:r>
          </a:p>
        </p:txBody>
      </p:sp>
      <p:sp>
        <p:nvSpPr>
          <p:cNvPr id="4" name="Bublinový popisek se šipkou nahoru 3"/>
          <p:cNvSpPr/>
          <p:nvPr/>
        </p:nvSpPr>
        <p:spPr>
          <a:xfrm>
            <a:off x="2411760" y="4365105"/>
            <a:ext cx="6480720" cy="1152128"/>
          </a:xfrm>
          <a:prstGeom prst="up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Dílčí cíle, kritéria a plánované aktivity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6507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/>
              <a:t>Priority </a:t>
            </a:r>
            <a:r>
              <a:rPr lang="cs-CZ" sz="3200" b="1" dirty="0" smtClean="0"/>
              <a:t>střední důležitosti </a:t>
            </a:r>
            <a:r>
              <a:rPr lang="cs-CZ" sz="3200" b="1" dirty="0"/>
              <a:t>pro kraj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/>
              <a:t>B</a:t>
            </a:r>
            <a:r>
              <a:rPr lang="cs-CZ" sz="2800" dirty="0" smtClean="0"/>
              <a:t>1</a:t>
            </a:r>
            <a:r>
              <a:rPr lang="cs-CZ" sz="2800" dirty="0"/>
              <a:t>: </a:t>
            </a:r>
            <a:r>
              <a:rPr lang="cs-CZ" sz="2800" dirty="0" smtClean="0"/>
              <a:t>Podpora </a:t>
            </a:r>
            <a:r>
              <a:rPr lang="cs-CZ" sz="2800" dirty="0"/>
              <a:t>pohybové gramotnosti</a:t>
            </a:r>
            <a:endParaRPr lang="cs-CZ" sz="2800" dirty="0" smtClean="0"/>
          </a:p>
          <a:p>
            <a:pPr marL="0" indent="0">
              <a:buNone/>
            </a:pPr>
            <a:r>
              <a:rPr lang="cs-CZ" sz="2800" dirty="0"/>
              <a:t>B</a:t>
            </a:r>
            <a:r>
              <a:rPr lang="cs-CZ" sz="2800" dirty="0" smtClean="0"/>
              <a:t>2</a:t>
            </a:r>
            <a:r>
              <a:rPr lang="cs-CZ" sz="2800" dirty="0"/>
              <a:t>: P</a:t>
            </a:r>
            <a:r>
              <a:rPr lang="cs-CZ" sz="2800" dirty="0" smtClean="0"/>
              <a:t>odpora </a:t>
            </a:r>
            <a:r>
              <a:rPr lang="cs-CZ" sz="2800" dirty="0"/>
              <a:t>rozvoje škol jako center dalšího profesního rozvoje – center celoživotního učení (CŽU)</a:t>
            </a:r>
            <a:endParaRPr lang="cs-CZ" sz="2800" dirty="0" smtClean="0"/>
          </a:p>
        </p:txBody>
      </p:sp>
      <p:sp>
        <p:nvSpPr>
          <p:cNvPr id="4" name="Bublinový popisek se šipkou nahoru 3"/>
          <p:cNvSpPr/>
          <p:nvPr/>
        </p:nvSpPr>
        <p:spPr>
          <a:xfrm>
            <a:off x="2411760" y="3284985"/>
            <a:ext cx="6480720" cy="1296144"/>
          </a:xfrm>
          <a:prstGeom prst="up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Dílčí cíle, kritéria a plánované aktivity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014051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3001</TotalTime>
  <Words>341</Words>
  <Application>Microsoft Office PowerPoint</Application>
  <PresentationFormat>Předvádění na obrazovce 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5" baseType="lpstr">
      <vt:lpstr>Arial</vt:lpstr>
      <vt:lpstr>Calibri</vt:lpstr>
      <vt:lpstr>Motiv systému Office</vt:lpstr>
      <vt:lpstr>Aktuální informace  o projektu KAP  </vt:lpstr>
      <vt:lpstr>2019</vt:lpstr>
      <vt:lpstr>Struktura KAP 2019-2021</vt:lpstr>
      <vt:lpstr>Struktura KAP 2019-2021</vt:lpstr>
      <vt:lpstr>Proces prioritizace</vt:lpstr>
      <vt:lpstr>Priority nejvyšší důležitosti pro kraj</vt:lpstr>
      <vt:lpstr>Priority nejvyšší důležitosti pro kraj</vt:lpstr>
      <vt:lpstr>Priority nejvyšší důležitosti pro kraj</vt:lpstr>
      <vt:lpstr>Priority střední důležitosti pro kraj</vt:lpstr>
      <vt:lpstr>Priority nižší důležitosti pro kraj</vt:lpstr>
      <vt:lpstr>Naplňování priorit</vt:lpstr>
      <vt:lpstr>Rekapitulace tvorby  KAP 2019-2021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562</cp:revision>
  <dcterms:created xsi:type="dcterms:W3CDTF">2015-08-27T07:44:55Z</dcterms:created>
  <dcterms:modified xsi:type="dcterms:W3CDTF">2019-10-20T14:36:34Z</dcterms:modified>
</cp:coreProperties>
</file>