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85" r:id="rId2"/>
    <p:sldId id="307" r:id="rId3"/>
    <p:sldId id="311" r:id="rId4"/>
    <p:sldId id="298" r:id="rId5"/>
    <p:sldId id="309" r:id="rId6"/>
    <p:sldId id="304" r:id="rId7"/>
    <p:sldId id="312" r:id="rId8"/>
    <p:sldId id="308" r:id="rId9"/>
    <p:sldId id="313" r:id="rId10"/>
    <p:sldId id="305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9" d="100"/>
          <a:sy n="69" d="100"/>
        </p:scale>
        <p:origin x="564" y="4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03.11.2023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NUL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lc="http://schemas.openxmlformats.org/drawingml/2006/lockedCanvas" xmlns=""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avlina.kralova@fs.mfcr.cz" TargetMode="External"/><Relationship Id="rId2" Type="http://schemas.openxmlformats.org/officeDocument/2006/relationships/hyperlink" Target="http://www.finfoveskole.cz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5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Aktuální informace z oddělení vzdělávacích programů a dotací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Porada ředitelů škol a školských zařízení zřizovaných Olomouckým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krajem</a:t>
            </a:r>
          </a:p>
          <a:p>
            <a:pPr algn="l"/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3. 11.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2023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43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10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ctr"/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Dotazy?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1026" name="Picture 2" descr="otázky a odpovede-ako a prečo?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12" y="2179045"/>
            <a:ext cx="3863975" cy="386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9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2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Podpora polytechnického vzdělávání a řemesel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Do 30. 9. probíhal příjem žádostí v rámci tzv. Jesenického stipendia, do 5. 10. racionální odhad v rámci učňovských stipendií na období září–prosinec.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Požadovaná částka převyšovala zůstatek alokace, rozdíl dokryt z rezervy ROK = požadavky nebyly kráceny. 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Pro r. 2024 jsme žádali o navýšení alokace. 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Vyhodnocení schváleno ROK 23. 10. 2023, do 10. 11. 2023 obdržíte finanční prostředky.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Pokud máte nedoplatek za uplynulý školní rok, nezasílejte žádost na jeho doplacení spolu s vyúčtováním, ale s novou žádostí.</a:t>
            </a:r>
          </a:p>
        </p:txBody>
      </p:sp>
    </p:spTree>
    <p:extLst>
      <p:ext uri="{BB962C8B-B14F-4D97-AF65-F5344CB8AC3E}">
        <p14:creationId xmlns:p14="http://schemas.microsoft.com/office/powerpoint/2010/main" val="17478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3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>
                <a:latin typeface="Inter" panose="02000503000000020004" pitchFamily="2" charset="0"/>
                <a:ea typeface="Inter" panose="02000503000000020004" pitchFamily="2" charset="0"/>
              </a:rPr>
              <a:t>Podpora polytechnického vzdělávání a řemesel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400" b="1" dirty="0" smtClean="0">
                <a:latin typeface="Inter" panose="02000503000000020004" pitchFamily="2" charset="0"/>
                <a:ea typeface="Inter" panose="02000503000000020004" pitchFamily="2" charset="0"/>
              </a:rPr>
              <a:t>Do </a:t>
            </a:r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9. 1. 2024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zaslat racionální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odhad potřebných finančních prostředků pro vyplácení stipendií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žákům </a:t>
            </a:r>
            <a:r>
              <a:rPr lang="cs-CZ" sz="2400" b="1" dirty="0" smtClean="0">
                <a:latin typeface="Inter" panose="02000503000000020004" pitchFamily="2" charset="0"/>
                <a:ea typeface="Inter" panose="02000503000000020004" pitchFamily="2" charset="0"/>
              </a:rPr>
              <a:t>učebních oborů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za měsíce leden až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červen </a:t>
            </a:r>
            <a:r>
              <a:rPr lang="cs-CZ" sz="2400" u="sng" dirty="0">
                <a:latin typeface="Inter" panose="02000503000000020004" pitchFamily="2" charset="0"/>
                <a:ea typeface="Inter" panose="02000503000000020004" pitchFamily="2" charset="0"/>
              </a:rPr>
              <a:t>a zároveň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 přeplatek nebo nedoplatek za období září až prosinec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2023.</a:t>
            </a:r>
          </a:p>
          <a:p>
            <a:pPr algn="just"/>
            <a:r>
              <a:rPr lang="cs-CZ" sz="2400" b="1" dirty="0" smtClean="0">
                <a:latin typeface="Inter" panose="02000503000000020004" pitchFamily="2" charset="0"/>
                <a:ea typeface="Inter" panose="02000503000000020004" pitchFamily="2" charset="0"/>
              </a:rPr>
              <a:t>Do 31. 1. 2024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 zaslat žádost na </a:t>
            </a:r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maturitní stipendia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za období září 2023 – leden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2024.</a:t>
            </a:r>
            <a:endParaRPr lang="cs-CZ" sz="24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Připravili jsme nový propagační leták, který budeme distribuovat na akcích typu porada výchovných poradců, </a:t>
            </a:r>
            <a:r>
              <a:rPr lang="cs-CZ" sz="2400" dirty="0" err="1" smtClean="0">
                <a:latin typeface="Inter" panose="02000503000000020004" pitchFamily="2" charset="0"/>
                <a:ea typeface="Inter" panose="02000503000000020004" pitchFamily="2" charset="0"/>
              </a:rPr>
              <a:t>Scholaris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 atp. Bude k dispozici i vám. </a:t>
            </a: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75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4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848071"/>
          </a:xfrm>
        </p:spPr>
        <p:txBody>
          <a:bodyPr anchor="t">
            <a:noAutofit/>
          </a:bodyPr>
          <a:lstStyle/>
          <a:p>
            <a:r>
              <a:rPr lang="cs-CZ" sz="2800" dirty="0" smtClean="0">
                <a:latin typeface="Inter" panose="02000503000000020004" pitchFamily="2" charset="0"/>
                <a:ea typeface="Inter" panose="02000503000000020004" pitchFamily="2" charset="0"/>
              </a:rPr>
              <a:t>Dlouhodobý záměr rozvoje vzdělávání a rozvoje vzdělávací soustavy Olomouckého kraje 2024-2028</a:t>
            </a:r>
            <a:r>
              <a:rPr lang="cs-CZ" sz="3600" dirty="0" smtClean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dirty="0">
                <a:solidFill>
                  <a:srgbClr val="FFFFFF"/>
                </a:solidFill>
              </a:rPr>
              <a:t>Do 90 dnů po schválení DZ ČR vládou (mělo </a:t>
            </a:r>
            <a:r>
              <a:rPr lang="cs-CZ" sz="2000" dirty="0" smtClean="0">
                <a:solidFill>
                  <a:srgbClr val="FFFFFF"/>
                </a:solidFill>
              </a:rPr>
              <a:t>být </a:t>
            </a:r>
            <a:r>
              <a:rPr lang="cs-CZ" sz="2000" dirty="0">
                <a:solidFill>
                  <a:srgbClr val="FFFFFF"/>
                </a:solidFill>
              </a:rPr>
              <a:t>do 31. 10. 2023) předloží kraj svůj DZ ministerstvu k vyjádření.</a:t>
            </a:r>
            <a:endParaRPr lang="cs-CZ" sz="20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lvl="0" algn="just"/>
            <a:r>
              <a:rPr lang="cs-CZ" sz="2000" dirty="0" smtClean="0">
                <a:solidFill>
                  <a:srgbClr val="FFFFFF"/>
                </a:solidFill>
              </a:rPr>
              <a:t>Návaznost </a:t>
            </a:r>
            <a:r>
              <a:rPr lang="cs-CZ" sz="2000" dirty="0">
                <a:solidFill>
                  <a:srgbClr val="FFFFFF"/>
                </a:solidFill>
              </a:rPr>
              <a:t>na akční plánování – DZ bude sloužit jako podklad pro výzvu OP JAK „Akční plánování v území I“.</a:t>
            </a:r>
          </a:p>
          <a:p>
            <a:pPr lvl="0" algn="just"/>
            <a:r>
              <a:rPr lang="cs-CZ" sz="2000" dirty="0">
                <a:solidFill>
                  <a:srgbClr val="FFFFFF"/>
                </a:solidFill>
              </a:rPr>
              <a:t>Do 30. 6. 2024 bude DZ předložen ke schválení Zastupitelstvu Olomouckého kraje.</a:t>
            </a:r>
          </a:p>
          <a:p>
            <a:pPr lvl="0" algn="just"/>
            <a:r>
              <a:rPr lang="cs-CZ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Na přípravě DZ OK se budou opět podílet pracovní skupiny složené z ředitelů škol a školských </a:t>
            </a:r>
            <a:r>
              <a:rPr lang="cs-CZ" sz="2000" dirty="0" smtClean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zařízení.</a:t>
            </a:r>
            <a:endParaRPr lang="cs-CZ" sz="2000" dirty="0">
              <a:solidFill>
                <a:srgbClr val="FFFFFF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25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5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>
                <a:latin typeface="Inter" panose="02000503000000020004" pitchFamily="2" charset="0"/>
                <a:ea typeface="Inter" panose="02000503000000020004" pitchFamily="2" charset="0"/>
              </a:rPr>
              <a:t>Dotační programy </a:t>
            </a:r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a další </a:t>
            </a:r>
            <a:r>
              <a:rPr lang="pl-PL" sz="3600" dirty="0">
                <a:latin typeface="Inter" panose="02000503000000020004" pitchFamily="2" charset="0"/>
                <a:ea typeface="Inter" panose="02000503000000020004" pitchFamily="2" charset="0"/>
              </a:rPr>
              <a:t>příspěvky na r. </a:t>
            </a:r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2024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Studijní stipendium Olomouckého kraje na studium v zahraničí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– i pro žáky středních škol, návrh alokace 700 000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Kč.</a:t>
            </a:r>
            <a:endParaRPr lang="cs-CZ" sz="24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Program na podporu environmentálního vzdělávání, výchovy a osvěty </a:t>
            </a:r>
            <a:r>
              <a:rPr lang="cs-CZ" sz="2400" b="1" dirty="0" smtClean="0">
                <a:latin typeface="Inter" panose="02000503000000020004" pitchFamily="2" charset="0"/>
                <a:ea typeface="Inter" panose="02000503000000020004" pitchFamily="2" charset="0"/>
              </a:rPr>
              <a:t>v </a:t>
            </a:r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Olomouckém kraji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 – návrh alokace 2 400 000 Kč (z toho 1 100 000 Kč  určeno na projekty škol a školských zařízení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).</a:t>
            </a:r>
            <a:endParaRPr lang="cs-CZ" sz="24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Podpora mezinárodních výměnných pobytů mládeže a mezinárodních vzdělávacích </a:t>
            </a:r>
            <a:r>
              <a:rPr lang="cs-CZ" sz="2400" b="1" dirty="0" smtClean="0">
                <a:latin typeface="Inter" panose="02000503000000020004" pitchFamily="2" charset="0"/>
                <a:ea typeface="Inter" panose="02000503000000020004" pitchFamily="2" charset="0"/>
              </a:rPr>
              <a:t>programů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 – návrh alokace 500 000 Kč, 4 oblasti podpory. </a:t>
            </a:r>
            <a:endParaRPr lang="cs-CZ" sz="24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8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6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Projekt Obědy do škol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24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Nově v rámci OP Zaměstnanost plus a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prostřednictvím </a:t>
            </a:r>
            <a:r>
              <a:rPr lang="cs-CZ" sz="2400" b="1" dirty="0">
                <a:latin typeface="Inter" panose="02000503000000020004" pitchFamily="2" charset="0"/>
                <a:ea typeface="Inter" panose="02000503000000020004" pitchFamily="2" charset="0"/>
              </a:rPr>
              <a:t>dotačního programu kraje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  <a:endParaRPr lang="cs-CZ" sz="2400" dirty="0" smtClean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V rámci 1. kola podpořeno 53 škol, z toho 9 zřizovaných Olomouckým krajem.</a:t>
            </a:r>
          </a:p>
          <a:p>
            <a:pPr algn="just"/>
            <a:r>
              <a:rPr lang="pl-PL" sz="2400" dirty="0">
                <a:latin typeface="Inter" panose="02000503000000020004" pitchFamily="2" charset="0"/>
                <a:ea typeface="Inter" panose="02000503000000020004" pitchFamily="2" charset="0"/>
              </a:rPr>
              <a:t>2. kola přijímání žádostí </a:t>
            </a:r>
            <a:r>
              <a:rPr lang="pl-PL" sz="2400" b="1" dirty="0">
                <a:latin typeface="Inter" panose="02000503000000020004" pitchFamily="2" charset="0"/>
                <a:ea typeface="Inter" panose="02000503000000020004" pitchFamily="2" charset="0"/>
              </a:rPr>
              <a:t>od 2. 1. 2024 do 19. 1. </a:t>
            </a:r>
            <a:r>
              <a:rPr lang="pl-PL" sz="2400" b="1" dirty="0" smtClean="0">
                <a:latin typeface="Inter" panose="02000503000000020004" pitchFamily="2" charset="0"/>
                <a:ea typeface="Inter" panose="02000503000000020004" pitchFamily="2" charset="0"/>
              </a:rPr>
              <a:t>2024 </a:t>
            </a:r>
            <a:r>
              <a:rPr lang="pl-PL" sz="2400" dirty="0" smtClean="0">
                <a:latin typeface="Inter" panose="02000503000000020004" pitchFamily="2" charset="0"/>
                <a:ea typeface="Inter" panose="02000503000000020004" pitchFamily="2" charset="0"/>
              </a:rPr>
              <a:t>– možnost pro další školy zapojit se do projektu, případně požádat o dotaci na obědy pro žáky, kteří na školu přišli po uzavření 1. kola.</a:t>
            </a:r>
            <a:endParaRPr lang="cs-CZ" sz="24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Dítě/žáka/studenta lze podpořit v rámci tohoto programu pouze v případě, že jeho zákonný zástupce prohlásí, že je příjemcem dávek hmotné nouze – doplatek na bydlení nebo je příjemcem dávek hmotné nouze – příspěvek na živobytí.</a:t>
            </a:r>
            <a:endParaRPr lang="cs-CZ" sz="24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1900" dirty="0" smtClean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457200" lvl="1" indent="0" algn="just">
              <a:buNone/>
            </a:pPr>
            <a:endParaRPr lang="cs-CZ" sz="2000" dirty="0" smtClean="0">
              <a:solidFill>
                <a:srgbClr val="FFFFFF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7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IROP 2021-2027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0579"/>
            <a:ext cx="10515600" cy="41239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87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. výzva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-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Další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vzdělávání: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Příjem žádostí 23. 4. – 22. 5. 2024.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Zájmové a neformální vzdělávání a celoživotní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učení.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Do výzvy může být předložen pouze jeden projekt na žadatele dle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IČO.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Spolufinancování ve výši 45 %. </a:t>
            </a:r>
          </a:p>
          <a:p>
            <a:pPr marL="0" indent="0" algn="just">
              <a:buNone/>
            </a:pP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95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. výzva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-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Školská poradenská zařízení, speciální vzdělávání a střediska výchovné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péče: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Opět systém „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krajských obálek“ - dle počtu dětí a žáků se SVP v mateřských, základních a středních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školách.</a:t>
            </a: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Alokace pro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Olomoucký kraj: 58 828 113,13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Kč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17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8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848071"/>
          </a:xfrm>
        </p:spPr>
        <p:txBody>
          <a:bodyPr anchor="t">
            <a:normAutofit/>
          </a:bodyPr>
          <a:lstStyle/>
          <a:p>
            <a:r>
              <a:rPr lang="cs-CZ" sz="2700" dirty="0" smtClean="0">
                <a:latin typeface="Inter" panose="02000503000000020004" pitchFamily="2" charset="0"/>
                <a:ea typeface="Inter" panose="02000503000000020004" pitchFamily="2" charset="0"/>
              </a:rPr>
              <a:t>Ochrana měkkých cílů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0485"/>
            <a:ext cx="10515600" cy="4400686"/>
          </a:xfrm>
        </p:spPr>
        <p:txBody>
          <a:bodyPr>
            <a:normAutofit fontScale="25000" lnSpcReduction="20000"/>
          </a:bodyPr>
          <a:lstStyle/>
          <a:p>
            <a:pPr lvl="0" algn="just"/>
            <a:r>
              <a:rPr lang="cs-CZ" sz="6400" dirty="0"/>
              <a:t>MŠMT již v </a:t>
            </a:r>
            <a:r>
              <a:rPr lang="cs-CZ" sz="6400" dirty="0" smtClean="0"/>
              <a:t>r. </a:t>
            </a:r>
            <a:r>
              <a:rPr lang="cs-CZ" sz="6400" dirty="0"/>
              <a:t>2015 </a:t>
            </a:r>
            <a:r>
              <a:rPr lang="cs-CZ" sz="6400" dirty="0" smtClean="0"/>
              <a:t>vydalo „Metodické </a:t>
            </a:r>
            <a:r>
              <a:rPr lang="cs-CZ" sz="6400" dirty="0"/>
              <a:t>doporučení k bezpečnosti dětí, žáků a studentů ve školách a školských zařízeních – tzv. Minimální standard bezpečnosti“. </a:t>
            </a:r>
            <a:r>
              <a:rPr lang="cs-CZ" sz="6400" dirty="0" smtClean="0"/>
              <a:t>Jedná se o soubor </a:t>
            </a:r>
            <a:r>
              <a:rPr lang="cs-CZ" sz="6400" dirty="0"/>
              <a:t>prostorově a </a:t>
            </a:r>
            <a:r>
              <a:rPr lang="cs-CZ" sz="6400" dirty="0" err="1" smtClean="0"/>
              <a:t>technicko-organizačních</a:t>
            </a:r>
            <a:r>
              <a:rPr lang="cs-CZ" sz="6400" dirty="0" smtClean="0"/>
              <a:t> </a:t>
            </a:r>
            <a:r>
              <a:rPr lang="cs-CZ" sz="6400" dirty="0"/>
              <a:t>opatření, personální stránky věci i nutností vést příslušnou agendu přepisů a dokumentace školy v rámci zajištění bezpečnosti. </a:t>
            </a:r>
          </a:p>
          <a:p>
            <a:pPr lvl="0" algn="just"/>
            <a:r>
              <a:rPr lang="cs-CZ" sz="6400" dirty="0"/>
              <a:t>Vláda ČR schválila „Koncepci ochrany měkkých cílů pro roky 2017–2020“. Obdobný dokument na další roky je stále v přípravách, starým koncepcí se lze ale jistě inspirovat i v současnosti, protože řada věcí zůstává neměnných a jsou validní dosud. </a:t>
            </a:r>
          </a:p>
          <a:p>
            <a:pPr lvl="0" algn="just"/>
            <a:r>
              <a:rPr lang="cs-CZ" sz="6400" dirty="0"/>
              <a:t>V Praze každoročně probíhá vždy v dubnu národní konference „Bezpečná škola“. Zástupci škol se mohou zúčastnit, získají zde podrobné informace o této oblasti a seznámí se s aktuálními možnostmi, nabídkami a trendy</a:t>
            </a:r>
            <a:r>
              <a:rPr lang="cs-CZ" sz="6400" dirty="0" smtClean="0"/>
              <a:t>.</a:t>
            </a:r>
            <a:endParaRPr lang="cs-CZ" sz="6400" dirty="0"/>
          </a:p>
          <a:p>
            <a:pPr lvl="0" algn="just"/>
            <a:r>
              <a:rPr lang="cs-CZ" sz="6400" dirty="0"/>
              <a:t>Prevenci této problematiky na školách musí zajišťovat školní metodik prevence, jeho prioritním úkolem je v tomto ranku vytvořit tzv. „krizový plán“, tj. podrobný návod pro krizovou situaci související s ohrožením bezpečnosti na škole. Plán musí obsahovat především konkrétní postup při ohrožení, možné scénáře zajištění úniku žáků, stanovit odpovědné osoby a v neposlední řadě musí obsahovat všechny potřebné kontakty, např. na Policii ČR, hasiče, zdravotní službu atd. Tento plán bývá i předmětem kontrol ČŠI</a:t>
            </a:r>
            <a:r>
              <a:rPr lang="cs-CZ" sz="6400" dirty="0" smtClean="0"/>
              <a:t>.</a:t>
            </a:r>
            <a:endParaRPr lang="cs-CZ" sz="6400" dirty="0"/>
          </a:p>
          <a:p>
            <a:pPr lvl="0" algn="just"/>
            <a:r>
              <a:rPr lang="cs-CZ" sz="6400" dirty="0"/>
              <a:t>Na řadě škol </a:t>
            </a:r>
            <a:r>
              <a:rPr lang="cs-CZ" sz="6400" dirty="0" smtClean="0"/>
              <a:t>působí </a:t>
            </a:r>
            <a:r>
              <a:rPr lang="cs-CZ" sz="6400" dirty="0"/>
              <a:t>tzv. školní psychologové, jejichž služeb mohou žáci využívat, například i potenciální útočníci mohou svůj krizový stav vyřešit dříve, než u nich dojde k psychickému zkratu. Rizikoví jedinci by v rámci základní pedagogické diagnostiky měli být včas identifikováni</a:t>
            </a:r>
            <a:r>
              <a:rPr lang="cs-CZ" sz="6400" dirty="0" smtClean="0"/>
              <a:t>.</a:t>
            </a:r>
            <a:endParaRPr lang="cs-CZ" sz="6400" dirty="0"/>
          </a:p>
          <a:p>
            <a:pPr algn="just"/>
            <a:r>
              <a:rPr lang="cs-CZ" sz="6400" dirty="0"/>
              <a:t>V Olomouckém kraji působí specializované služby – většinou bývalí pracovníci </a:t>
            </a:r>
            <a:r>
              <a:rPr lang="cs-CZ" sz="6400" dirty="0" smtClean="0"/>
              <a:t>Policie </a:t>
            </a:r>
            <a:r>
              <a:rPr lang="cs-CZ" sz="6400" dirty="0"/>
              <a:t>ČR – kteří pod hlavičkou různých nestátních neziskových organizací pořádají jednodenní interaktivní kurzy v rámci ochrany měkkých cílů, na kterých jsou žáci přímo cvičeni k tomu, jak se v případě krizové situace zachovat.</a:t>
            </a:r>
            <a:endParaRPr lang="cs-CZ" sz="64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31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9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Další informace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0579"/>
            <a:ext cx="10515600" cy="4123966"/>
          </a:xfrm>
        </p:spPr>
        <p:txBody>
          <a:bodyPr>
            <a:noAutofit/>
          </a:bodyPr>
          <a:lstStyle/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Finanční úřad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nabízí školám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přednášky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na téma Podnikání a daně, Zdaňování příjmů z brigád, Exekuce, Daně a elektronická komunikace či všeobecná přednáška o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daních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Web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  <a:hlinkClick r:id="rId2"/>
              </a:rPr>
              <a:t>www.finfoveskole.cz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</a:p>
          <a:p>
            <a:pPr algn="just"/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Kontaktní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osobou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je paní Mgr. Pavlína Králová, Finanční úřad pro Olomoucký kraj, email: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  <a:hlinkClick r:id="rId3"/>
              </a:rPr>
              <a:t>pavlina.kralova@fs.mfcr.cz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,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telefon: 585 541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206</a:t>
            </a:r>
          </a:p>
          <a:p>
            <a:pPr algn="just"/>
            <a:endParaRPr lang="cs-CZ" sz="24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Učitel roku Olomouckého kraje – bude vyhlášeno 20. 11. 2023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Nová kolegyně – Mgr. Taťána Ságlová</a:t>
            </a:r>
            <a:endParaRPr lang="cs-CZ" sz="24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36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701</TotalTime>
  <Words>1014</Words>
  <Application>Microsoft Office PowerPoint</Application>
  <PresentationFormat>Širokoúhlá obrazovka</PresentationFormat>
  <Paragraphs>60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Inter</vt:lpstr>
      <vt:lpstr>Motiv Office</vt:lpstr>
      <vt:lpstr>Aktuální informace z oddělení vzdělávacích programů a dotací</vt:lpstr>
      <vt:lpstr>Podpora polytechnického vzdělávání a řemesel</vt:lpstr>
      <vt:lpstr>Podpora polytechnického vzdělávání a řemesel</vt:lpstr>
      <vt:lpstr>Dlouhodobý záměr rozvoje vzdělávání a rozvoje vzdělávací soustavy Olomouckého kraje 2024-2028 </vt:lpstr>
      <vt:lpstr>Dotační programy a další příspěvky na r. 2024</vt:lpstr>
      <vt:lpstr>Projekt Obědy do škol</vt:lpstr>
      <vt:lpstr>IROP 2021-2027</vt:lpstr>
      <vt:lpstr>Ochrana měkkých cílů</vt:lpstr>
      <vt:lpstr>Další informace</vt:lpstr>
      <vt:lpstr>Dotazy?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Pustaj Martin</cp:lastModifiedBy>
  <cp:revision>59</cp:revision>
  <dcterms:created xsi:type="dcterms:W3CDTF">2022-03-10T07:10:19Z</dcterms:created>
  <dcterms:modified xsi:type="dcterms:W3CDTF">2023-11-03T08:28:20Z</dcterms:modified>
</cp:coreProperties>
</file>